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8"/>
  </p:notesMasterIdLst>
  <p:handoutMasterIdLst>
    <p:handoutMasterId r:id="rId49"/>
  </p:handoutMasterIdLst>
  <p:sldIdLst>
    <p:sldId id="452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58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37" r:id="rId31"/>
    <p:sldId id="438" r:id="rId32"/>
    <p:sldId id="439" r:id="rId33"/>
    <p:sldId id="440" r:id="rId34"/>
    <p:sldId id="441" r:id="rId35"/>
    <p:sldId id="442" r:id="rId36"/>
    <p:sldId id="443" r:id="rId37"/>
    <p:sldId id="444" r:id="rId38"/>
    <p:sldId id="445" r:id="rId39"/>
    <p:sldId id="446" r:id="rId40"/>
    <p:sldId id="447" r:id="rId41"/>
    <p:sldId id="448" r:id="rId42"/>
    <p:sldId id="449" r:id="rId43"/>
    <p:sldId id="454" r:id="rId44"/>
    <p:sldId id="457" r:id="rId45"/>
    <p:sldId id="455" r:id="rId46"/>
    <p:sldId id="456" r:id="rId4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5400" autoAdjust="0"/>
  </p:normalViewPr>
  <p:slideViewPr>
    <p:cSldViewPr>
      <p:cViewPr varScale="1">
        <p:scale>
          <a:sx n="85" d="100"/>
          <a:sy n="85" d="100"/>
        </p:scale>
        <p:origin x="346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9/12/2016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67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12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F989F-2540-4A1F-95BB-19F8DB837FED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9472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08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35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63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09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9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64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47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16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99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12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8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9/12/2016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ddler2.com/" TargetMode="External"/><Relationship Id="rId2" Type="http://schemas.openxmlformats.org/officeDocument/2006/relationships/hyperlink" Target="http://www.getfirebug.com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reshark.org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7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trainings/1434/node-js-development-september-2016" TargetMode="External"/><Relationship Id="rId21" Type="http://schemas.openxmlformats.org/officeDocument/2006/relationships/image" Target="../media/image21.png"/><Relationship Id="rId7" Type="http://schemas.openxmlformats.org/officeDocument/2006/relationships/image" Target="../media/image14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0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5.png"/><Relationship Id="rId14" Type="http://schemas.openxmlformats.org/officeDocument/2006/relationships/hyperlink" Target="http://www.indeavr.com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ivaylo.kenov" TargetMode="External"/><Relationship Id="rId2" Type="http://schemas.openxmlformats.org/officeDocument/2006/relationships/hyperlink" Target="https://github.com/ivaylokenov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hyperlink" Target="https://linkedin.com/in/kenov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305" TargetMode="External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yoursite.com:8080/path/index.php?id=27&amp;lang=e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29186" y="2587651"/>
            <a:ext cx="7910299" cy="1476352"/>
          </a:xfrm>
        </p:spPr>
        <p:txBody>
          <a:bodyPr/>
          <a:lstStyle/>
          <a:p>
            <a:r>
              <a:rPr lang="en-US" dirty="0"/>
              <a:t>Web Technologies Basics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4787" y="3866433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HTTP, Servers, Clients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73199" y="5557612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73199" y="5982223"/>
            <a:ext cx="3187613" cy="331235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</a:t>
            </a:r>
            <a:r>
              <a:rPr lang="en-US" dirty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60412" y="5097052"/>
            <a:ext cx="3187614" cy="444343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0412" y="4522084"/>
            <a:ext cx="3187613" cy="525135"/>
          </a:xfrm>
        </p:spPr>
        <p:txBody>
          <a:bodyPr/>
          <a:lstStyle/>
          <a:p>
            <a:r>
              <a:rPr lang="en-US" dirty="0" err="1" smtClean="0"/>
              <a:t>Ivaylo</a:t>
            </a:r>
            <a:r>
              <a:rPr lang="en-US" dirty="0" smtClean="0"/>
              <a:t> </a:t>
            </a:r>
            <a:r>
              <a:rPr lang="en-US" dirty="0" err="1" smtClean="0"/>
              <a:t>Kenov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9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–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912274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 valid URLs: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Some invalid URLs: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702814"/>
            <a:ext cx="9448800" cy="735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http://www.google.bg/search?sourceid=navclient&amp;ie=UTF-8&amp;rlz=1T4GGLL_enBG369BG369&amp;q=http+get+vs+post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2769614"/>
            <a:ext cx="9448798" cy="735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http://bg.wikipedia.org:80/wiki/%D0%A2%D0%B5%D0%BB%D0%B5%D1%80%D0%B8%D0%B3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4517506"/>
            <a:ext cx="9448798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http://www.google.bg/search?&amp;q=C# .NET 4.0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865812" y="3884793"/>
            <a:ext cx="4410740" cy="425648"/>
          </a:xfrm>
          <a:prstGeom prst="wedgeRoundRectCallout">
            <a:avLst>
              <a:gd name="adj1" fmla="val -40395"/>
              <a:gd name="adj2" fmla="val 1010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Should be: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?q=C%23+.NET+4.0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8012" y="5910642"/>
            <a:ext cx="9448798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http://www.google.bg/search?&amp;q=</a:t>
            </a:r>
            <a:r>
              <a:rPr lang="bg-BG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бира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960812" y="5224841"/>
            <a:ext cx="6315740" cy="425648"/>
          </a:xfrm>
          <a:prstGeom prst="wedgeRoundRectCallout">
            <a:avLst>
              <a:gd name="adj1" fmla="val 3245"/>
              <a:gd name="adj2" fmla="val 1310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Should be: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?q=%D0%B1%D0%B8%D1%80%D0%B0</a:t>
            </a:r>
          </a:p>
        </p:txBody>
      </p:sp>
    </p:spTree>
    <p:extLst>
      <p:ext uri="{BB962C8B-B14F-4D97-AF65-F5344CB8AC3E}">
        <p14:creationId xmlns:p14="http://schemas.microsoft.com/office/powerpoint/2010/main" val="381687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 Web Servers Do?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physical servers have hardware</a:t>
            </a:r>
          </a:p>
          <a:p>
            <a:r>
              <a:rPr lang="en-US" dirty="0" smtClean="0"/>
              <a:t>The hardware is controlled by the operating system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servers </a:t>
            </a:r>
            <a:r>
              <a:rPr lang="en-US" dirty="0" smtClean="0"/>
              <a:t>are software products that use the operating  system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handle web requests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Web servers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content</a:t>
            </a:r>
          </a:p>
          <a:p>
            <a:r>
              <a:rPr lang="en-US" dirty="0" smtClean="0"/>
              <a:t>These requests are redirected to other software products </a:t>
            </a:r>
            <a:r>
              <a:rPr lang="en-US" dirty="0" smtClean="0"/>
              <a:t>(Node.js, ASP.NET</a:t>
            </a:r>
            <a:r>
              <a:rPr lang="en-US" dirty="0" smtClean="0"/>
              <a:t>, PHP, etc.), depending on the web server settings</a:t>
            </a:r>
          </a:p>
          <a:p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7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8212" y="2339321"/>
            <a:ext cx="7924800" cy="820600"/>
          </a:xfrm>
        </p:spPr>
        <p:txBody>
          <a:bodyPr/>
          <a:lstStyle/>
          <a:p>
            <a:r>
              <a:rPr lang="en-US" dirty="0" smtClean="0"/>
              <a:t>HTML, XML</a:t>
            </a:r>
            <a:r>
              <a:rPr lang="en-US" dirty="0"/>
              <a:t>, JSON, RSS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8212" y="3200400"/>
            <a:ext cx="7924800" cy="1365365"/>
          </a:xfrm>
        </p:spPr>
        <p:txBody>
          <a:bodyPr/>
          <a:lstStyle/>
          <a:p>
            <a:r>
              <a:rPr lang="en-US" dirty="0"/>
              <a:t>Comparing the Common </a:t>
            </a:r>
            <a:r>
              <a:rPr lang="en-US" dirty="0" smtClean="0"/>
              <a:t>Web Data </a:t>
            </a:r>
            <a:r>
              <a:rPr lang="en-US" dirty="0"/>
              <a:t>Formats</a:t>
            </a:r>
          </a:p>
        </p:txBody>
      </p:sp>
    </p:spTree>
    <p:extLst>
      <p:ext uri="{BB962C8B-B14F-4D97-AF65-F5344CB8AC3E}">
        <p14:creationId xmlns:p14="http://schemas.microsoft.com/office/powerpoint/2010/main" val="19458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HTML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</a:t>
            </a:r>
            <a:r>
              <a:rPr lang="en-US" dirty="0"/>
              <a:t>yper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/>
              <a:t>ext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/>
              <a:t>anguage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Notation for describing formatted </a:t>
            </a:r>
            <a:r>
              <a:rPr lang="en-US" dirty="0"/>
              <a:t>text with images and hyperlinks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Interpreted and displayed by </a:t>
            </a:r>
            <a:r>
              <a:rPr lang="en-US" dirty="0" smtClean="0"/>
              <a:t>the Web </a:t>
            </a:r>
            <a:r>
              <a:rPr lang="en-US" dirty="0"/>
              <a:t>browsers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Web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 smtClean="0"/>
              <a:t>) page consists of: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HTML </a:t>
            </a:r>
            <a:r>
              <a:rPr lang="en-US" dirty="0" smtClean="0"/>
              <a:t>file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CSS stylesheet file (optional)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bunch </a:t>
            </a:r>
            <a:r>
              <a:rPr lang="en-US" dirty="0"/>
              <a:t>of </a:t>
            </a:r>
            <a:r>
              <a:rPr lang="en-US" dirty="0" smtClean="0"/>
              <a:t>images (optional)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Other </a:t>
            </a:r>
            <a:r>
              <a:rPr lang="en-US" dirty="0"/>
              <a:t>resources 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2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HTML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1066800"/>
            <a:ext cx="101346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HTML is straight-forward and easy to learn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HTML documents are plain text files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Easy to add formatting, hyperlinks, bullets, etc.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Images can be added as separate files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automatically generated by authoring programs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Tools to help users creating HTML pages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FrontPage, Dreamweaver, Visual Studio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WYSIWYG HTML editors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6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72067" name="Rectangle 3"/>
          <p:cNvSpPr>
            <a:spLocks noChangeArrowheads="1"/>
          </p:cNvSpPr>
          <p:nvPr/>
        </p:nvSpPr>
        <p:spPr bwMode="auto">
          <a:xfrm>
            <a:off x="303212" y="1171690"/>
            <a:ext cx="11506200" cy="50767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&lt;head&gt;&lt;title&gt;HTML Example&lt;/title&gt;&lt;/head&gt;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align="center"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style="background:skyblue"&gt;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46361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990600"/>
            <a:ext cx="10134600" cy="5715000"/>
          </a:xfrm>
        </p:spPr>
        <p:txBody>
          <a:bodyPr/>
          <a:lstStyle/>
          <a:p>
            <a:r>
              <a:rPr lang="en-US" dirty="0" smtClean="0"/>
              <a:t>XML </a:t>
            </a:r>
            <a:r>
              <a:rPr lang="en-US" dirty="0"/>
              <a:t>is </a:t>
            </a:r>
            <a:r>
              <a:rPr lang="en-US" dirty="0" smtClean="0"/>
              <a:t>markup-language for </a:t>
            </a:r>
            <a:r>
              <a:rPr lang="en-US" dirty="0"/>
              <a:t>encoding documents in machine-readable </a:t>
            </a:r>
            <a:r>
              <a:rPr lang="en-US" dirty="0" smtClean="0"/>
              <a:t>form</a:t>
            </a:r>
          </a:p>
          <a:p>
            <a:pPr lvl="1"/>
            <a:r>
              <a:rPr lang="en-US" dirty="0" smtClean="0"/>
              <a:t>Text-based format</a:t>
            </a:r>
          </a:p>
          <a:p>
            <a:pPr lvl="1"/>
            <a:r>
              <a:rPr lang="en-US" dirty="0" smtClean="0"/>
              <a:t>Consists of tags, attributes and content</a:t>
            </a:r>
          </a:p>
          <a:p>
            <a:pPr lvl="1"/>
            <a:r>
              <a:rPr lang="en-US" dirty="0" smtClean="0"/>
              <a:t>Provide data and meta-data in the same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4267200"/>
            <a:ext cx="7924800" cy="22252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&lt;library&gt;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&lt;book&gt;&lt;title&gt;HTML 5&lt;/title&gt;&lt;author&gt;Bay Ivan&lt;/author&gt;&lt;/book&gt;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&lt;book&gt;&lt;title&gt;WPF 4&lt;/title&gt;&lt;author&gt;Microsoft&lt;/author&gt;&lt;/book&gt;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&lt;book&gt;&lt;title&gt;WCF 4&lt;/title&gt;&lt;author&gt;Kaka Mara&lt;/author&gt;&lt;/book&gt;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&lt;book&gt;&lt;title&gt;UML 2.0&lt;/title&gt;&lt;author&gt;Bay Ali&lt;/author&gt;&lt;/book&gt;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&lt;/library&gt;</a:t>
            </a:r>
          </a:p>
        </p:txBody>
      </p:sp>
    </p:spTree>
    <p:extLst>
      <p:ext uri="{BB962C8B-B14F-4D97-AF65-F5344CB8AC3E}">
        <p14:creationId xmlns:p14="http://schemas.microsoft.com/office/powerpoint/2010/main" val="9775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914400"/>
            <a:ext cx="10248997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JSON (</a:t>
            </a:r>
            <a:r>
              <a:rPr lang="en-US" dirty="0"/>
              <a:t>JavaScript Object Notation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Standard for representing </a:t>
            </a:r>
            <a:r>
              <a:rPr lang="en-US" dirty="0"/>
              <a:t>simple data </a:t>
            </a:r>
            <a:r>
              <a:rPr lang="en-US" dirty="0" smtClean="0"/>
              <a:t>structures  </a:t>
            </a:r>
            <a:r>
              <a:rPr lang="en-US" dirty="0"/>
              <a:t>and associative </a:t>
            </a:r>
            <a:r>
              <a:rPr lang="en-US" dirty="0" smtClean="0"/>
              <a:t>arrays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Lightweight text-based open standard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Derived </a:t>
            </a:r>
            <a:r>
              <a:rPr lang="en-US" dirty="0"/>
              <a:t>from the </a:t>
            </a:r>
            <a:r>
              <a:rPr lang="en-US" dirty="0" smtClean="0"/>
              <a:t>JavaScript</a:t>
            </a:r>
            <a:r>
              <a:rPr lang="en-US" dirty="0"/>
              <a:t> </a:t>
            </a:r>
            <a:r>
              <a:rPr lang="en-US" dirty="0" smtClean="0"/>
              <a:t>language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4023277"/>
            <a:ext cx="8077200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"firstName": "John", "lastName": "Smith", "age": 25,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"address": { "streetAddress": </a:t>
            </a:r>
            <a:r>
              <a:rPr lang="en-US" sz="18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"Stud. Grad 36",</a:t>
            </a:r>
            <a:endParaRPr lang="en-US" sz="18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"city": "Sofia", "postalCode": "10021" 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"phoneNumber": [{ "type": "home", "number": "212 555-1234"},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 "type": "fax", "number": "646 555-4567" }]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"firstName": "Bay", "lastName": "Ivan", "age": 79 }</a:t>
            </a:r>
          </a:p>
        </p:txBody>
      </p:sp>
    </p:spTree>
    <p:extLst>
      <p:ext uri="{BB962C8B-B14F-4D97-AF65-F5344CB8AC3E}">
        <p14:creationId xmlns:p14="http://schemas.microsoft.com/office/powerpoint/2010/main" val="217057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143000"/>
            <a:ext cx="10134600" cy="5562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RSS </a:t>
            </a:r>
            <a:r>
              <a:rPr lang="en-US" dirty="0" smtClean="0"/>
              <a:t>(Really </a:t>
            </a:r>
            <a:r>
              <a:rPr lang="en-US" dirty="0"/>
              <a:t>Simple </a:t>
            </a:r>
            <a:r>
              <a:rPr lang="en-US" dirty="0" smtClean="0"/>
              <a:t>Syndication)</a:t>
            </a:r>
          </a:p>
          <a:p>
            <a:pPr lvl="1"/>
            <a:r>
              <a:rPr lang="en-US" dirty="0" smtClean="0"/>
              <a:t>Family </a:t>
            </a:r>
            <a:r>
              <a:rPr lang="en-US" dirty="0"/>
              <a:t>of </a:t>
            </a:r>
            <a:r>
              <a:rPr lang="en-US" dirty="0" smtClean="0"/>
              <a:t>Web </a:t>
            </a:r>
            <a:r>
              <a:rPr lang="en-US" dirty="0"/>
              <a:t>feed formats </a:t>
            </a:r>
            <a:r>
              <a:rPr lang="en-US" dirty="0" smtClean="0"/>
              <a:t>for publishing </a:t>
            </a:r>
            <a:r>
              <a:rPr lang="en-US" dirty="0"/>
              <a:t>frequently updated </a:t>
            </a:r>
            <a:r>
              <a:rPr lang="en-US" dirty="0" smtClean="0"/>
              <a:t>works</a:t>
            </a:r>
          </a:p>
          <a:p>
            <a:pPr lvl="2"/>
            <a:r>
              <a:rPr lang="en-US" dirty="0" smtClean="0"/>
              <a:t>E.g. </a:t>
            </a:r>
            <a:r>
              <a:rPr lang="en-US" dirty="0"/>
              <a:t>blog entries, news headlines, </a:t>
            </a:r>
            <a:r>
              <a:rPr lang="en-US" dirty="0" smtClean="0"/>
              <a:t>videos, etc.</a:t>
            </a:r>
          </a:p>
          <a:p>
            <a:pPr lvl="1"/>
            <a:r>
              <a:rPr lang="en-US" dirty="0" smtClean="0"/>
              <a:t>Based on XML, with standardized XSD schema</a:t>
            </a:r>
          </a:p>
          <a:p>
            <a:r>
              <a:rPr lang="en-US" dirty="0" smtClean="0"/>
              <a:t>RSS documents (feeds) are list of items</a:t>
            </a:r>
          </a:p>
          <a:p>
            <a:pPr lvl="1"/>
            <a:r>
              <a:rPr lang="en-US" dirty="0" smtClean="0"/>
              <a:t>Each containing title, author, publish date, summarized text, and metadata</a:t>
            </a:r>
          </a:p>
          <a:p>
            <a:r>
              <a:rPr lang="en-US" dirty="0" smtClean="0"/>
              <a:t>Atom protocol aimed to enhance / replace RSS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086526"/>
            <a:ext cx="11506200" cy="53142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encoding="utf-8" ?&gt;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&lt;rss version="2.0"&gt;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&lt;channel&gt;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&lt;title&gt;W3Schools Home Page&lt;/title&gt;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&lt;link&gt;http://www.w3schools.com&lt;/link&gt;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&lt;description&gt;Free web building tutorials&lt;/description&gt;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&lt;title&gt;RSS Tutorial&lt;/title&gt;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&lt;link&gt;http://www.w3schools.com/rss&lt;/link&gt;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&lt;description&gt;New RSS tutorial on W3Schools&lt;/description&gt;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&lt;title&gt;XML Tutorial&lt;/title&gt;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&lt;link&gt;http://www.w3schools.com/xml&lt;/link&gt;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&lt;description&gt;New XML tutorial on W3Schools&lt;/description&gt;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&lt;/channel&gt;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&lt;/rss&gt;</a:t>
            </a:r>
          </a:p>
        </p:txBody>
      </p:sp>
    </p:spTree>
    <p:extLst>
      <p:ext uri="{BB962C8B-B14F-4D97-AF65-F5344CB8AC3E}">
        <p14:creationId xmlns:p14="http://schemas.microsoft.com/office/powerpoint/2010/main" val="32307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WWW and URL</a:t>
            </a:r>
          </a:p>
          <a:p>
            <a:r>
              <a:rPr lang="en-US" dirty="0" smtClean="0"/>
              <a:t>HTML, XML</a:t>
            </a:r>
            <a:r>
              <a:rPr lang="en-US" dirty="0"/>
              <a:t>, JSON, RSS</a:t>
            </a:r>
            <a:endParaRPr lang="en-US" dirty="0" smtClean="0"/>
          </a:p>
          <a:p>
            <a:r>
              <a:rPr lang="en-US" dirty="0" smtClean="0"/>
              <a:t>The HTTP Protocol</a:t>
            </a:r>
          </a:p>
          <a:p>
            <a:pPr lvl="1"/>
            <a:r>
              <a:rPr lang="en-US" dirty="0" smtClean="0"/>
              <a:t>HTTP Request</a:t>
            </a:r>
          </a:p>
          <a:p>
            <a:pPr lvl="1"/>
            <a:r>
              <a:rPr lang="en-US" dirty="0" smtClean="0"/>
              <a:t>HTTP Response</a:t>
            </a:r>
          </a:p>
          <a:p>
            <a:r>
              <a:rPr lang="en-US" dirty="0" smtClean="0"/>
              <a:t>HTTP Cookies</a:t>
            </a:r>
          </a:p>
          <a:p>
            <a:r>
              <a:rPr lang="en-US" dirty="0" smtClean="0"/>
              <a:t>AJAX Requests</a:t>
            </a:r>
          </a:p>
          <a:p>
            <a:r>
              <a:rPr lang="en-US" dirty="0" smtClean="0"/>
              <a:t>Web Developer Tools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6412" y="2743200"/>
            <a:ext cx="5761038" cy="820600"/>
          </a:xfrm>
        </p:spPr>
        <p:txBody>
          <a:bodyPr/>
          <a:lstStyle/>
          <a:p>
            <a:r>
              <a:rPr lang="en-US" dirty="0"/>
              <a:t>The HTTP Protocol</a:t>
            </a:r>
            <a:endParaRPr lang="bg-BG" dirty="0"/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3797300" y="3725444"/>
            <a:ext cx="4259262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HTTP Works?</a:t>
            </a:r>
            <a:endParaRPr lang="bg-BG" sz="2800" b="1" dirty="0">
              <a:solidFill>
                <a:srgbClr val="FD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8766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HTTP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Hyper Text Transfer Protocol (HTTP)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Client-server protocol for transferring Web </a:t>
            </a:r>
            <a:r>
              <a:rPr lang="en-US" dirty="0" smtClean="0"/>
              <a:t>resources (HTML files, images, styles, etc.)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Important properties of HTTP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Request-response </a:t>
            </a:r>
            <a:r>
              <a:rPr lang="en-US" dirty="0" smtClean="0"/>
              <a:t>model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Text-based format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Relies </a:t>
            </a:r>
            <a:r>
              <a:rPr lang="en-US" dirty="0"/>
              <a:t>on a </a:t>
            </a:r>
            <a:r>
              <a:rPr lang="en-US" dirty="0" smtClean="0"/>
              <a:t>unique resource URLs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Provides resource metadata (e.g. encoding)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Stateless (cookies can overcome this)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3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HTTP: Request-Response Protocol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370012" y="1066800"/>
            <a:ext cx="4092575" cy="24241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Client program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Running on end host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E.g. Web browser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Requests a resource</a:t>
            </a:r>
            <a:endParaRPr 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6592094" y="1050256"/>
            <a:ext cx="4191000" cy="2424112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>
                <a:solidFill>
                  <a:srgbClr val="FDFFFF"/>
                </a:solidFill>
              </a:rPr>
              <a:t>Server program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b="0" dirty="0">
                <a:solidFill>
                  <a:srgbClr val="FDFFFF"/>
                </a:solidFill>
              </a:rPr>
              <a:t>Running at the server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b="0" dirty="0">
                <a:solidFill>
                  <a:srgbClr val="FDFFFF"/>
                </a:solidFill>
              </a:rPr>
              <a:t>E.g. Web server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b="0" dirty="0">
                <a:solidFill>
                  <a:srgbClr val="FDFFFF"/>
                </a:solidFill>
              </a:rPr>
              <a:t>Provides resources</a:t>
            </a:r>
          </a:p>
        </p:txBody>
      </p:sp>
      <p:pic>
        <p:nvPicPr>
          <p:cNvPr id="9" name="Picture 5" descr="j02920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0612" y="4059239"/>
            <a:ext cx="1868488" cy="1773237"/>
          </a:xfrm>
          <a:prstGeom prst="rect">
            <a:avLst/>
          </a:prstGeom>
          <a:noFill/>
        </p:spPr>
      </p:pic>
      <p:pic>
        <p:nvPicPr>
          <p:cNvPr id="10" name="Picture 6" descr="j028575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39026" y="4191000"/>
            <a:ext cx="2497137" cy="1535112"/>
          </a:xfrm>
          <a:prstGeom prst="rect">
            <a:avLst/>
          </a:prstGeom>
          <a:noFill/>
        </p:spPr>
      </p:pic>
      <p:sp>
        <p:nvSpPr>
          <p:cNvPr id="11" name="Freeform 7"/>
          <p:cNvSpPr>
            <a:spLocks/>
          </p:cNvSpPr>
          <p:nvPr/>
        </p:nvSpPr>
        <p:spPr bwMode="auto">
          <a:xfrm>
            <a:off x="4311670" y="3810000"/>
            <a:ext cx="331469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 flipH="1" flipV="1">
            <a:off x="4311668" y="5594350"/>
            <a:ext cx="3314701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790651" y="4168914"/>
            <a:ext cx="230063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/index.html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869485" y="5105401"/>
            <a:ext cx="230063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HTTP/1.0 200 OK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"Welcome to our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 site!"</a:t>
            </a:r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58452FF4-89E3-4D1B-9927-2DBDC00E58D7}" type="slidenum">
              <a:rPr lang="en-US" sz="1100">
                <a:solidFill>
                  <a:srgbClr val="EBFFC2"/>
                </a:solidFill>
                <a:latin typeface="Corbel" pitchFamily="34" charset="0"/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z="1100" dirty="0">
              <a:solidFill>
                <a:srgbClr val="EBFFC2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02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ChangeArrowheads="1"/>
          </p:cNvSpPr>
          <p:nvPr/>
        </p:nvSpPr>
        <p:spPr bwMode="auto">
          <a:xfrm>
            <a:off x="531812" y="1600200"/>
            <a:ext cx="9523413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/courses/about.aspx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www.softuni.com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>
          <a:xfrm>
            <a:off x="379412" y="152400"/>
            <a:ext cx="10058400" cy="914400"/>
          </a:xfrm>
        </p:spPr>
        <p:txBody>
          <a:bodyPr>
            <a:normAutofit/>
          </a:bodyPr>
          <a:lstStyle/>
          <a:p>
            <a:r>
              <a:rPr lang="en-US" dirty="0"/>
              <a:t>Example: Hyper Text Transfer Protocol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531812" y="3735456"/>
            <a:ext cx="9523413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Mon, 12 Jul 2010 15:33:23 GMT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&lt;html&gt;&lt;title&gt;Hello&lt;/title&gt;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 to our site&lt;/html&gt;</a:t>
            </a:r>
          </a:p>
        </p:txBody>
      </p:sp>
      <p:sp>
        <p:nvSpPr>
          <p:cNvPr id="477189" name="Text Box 5"/>
          <p:cNvSpPr txBox="1">
            <a:spLocks noChangeArrowheads="1"/>
          </p:cNvSpPr>
          <p:nvPr/>
        </p:nvSpPr>
        <p:spPr bwMode="auto">
          <a:xfrm>
            <a:off x="303212" y="939226"/>
            <a:ext cx="4953000" cy="584775"/>
          </a:xfrm>
          <a:prstGeom prst="rect">
            <a:avLst/>
          </a:prstGeom>
        </p:spPr>
        <p:txBody>
          <a:bodyPr/>
          <a:lstStyle/>
          <a:p>
            <a:pPr marL="319088" indent="-319088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request:</a:t>
            </a:r>
            <a:endParaRPr lang="bg-BG" sz="3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6111875" y="2434650"/>
            <a:ext cx="3289300" cy="1379101"/>
          </a:xfrm>
          <a:prstGeom prst="wedgeRoundRectCallout">
            <a:avLst>
              <a:gd name="adj1" fmla="val -137420"/>
              <a:gd name="adj2" fmla="val -247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request header</a:t>
            </a: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6551613" y="5171553"/>
            <a:ext cx="3297237" cy="1379101"/>
          </a:xfrm>
          <a:prstGeom prst="wedgeRoundRectCallout">
            <a:avLst>
              <a:gd name="adj1" fmla="val -149785"/>
              <a:gd name="adj2" fmla="val -2354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response header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03212" y="3048001"/>
            <a:ext cx="5181600" cy="584775"/>
          </a:xfrm>
          <a:prstGeom prst="rect">
            <a:avLst/>
          </a:prstGeom>
        </p:spPr>
        <p:txBody>
          <a:bodyPr/>
          <a:lstStyle/>
          <a:p>
            <a:pPr marL="319088" indent="-319088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response:</a:t>
            </a:r>
            <a:endParaRPr lang="bg-BG" sz="3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13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Message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188815" y="1066802"/>
            <a:ext cx="10153747" cy="33527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Request message sent by a client consists of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 line – request method (GET, POST, HEAD, ...), resource URI, and protocol version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 headers – additional parameters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Body – optional data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E.g. posted form data, files, etc.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684212" y="4724401"/>
            <a:ext cx="9144000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&lt;request method&gt; &lt;resource&gt; HTTP/&lt;version&gt;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&lt;empty line&gt;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108677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Request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303212" y="1929348"/>
            <a:ext cx="116586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</a:t>
            </a:r>
            <a:r>
              <a:rPr lang="en-US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/courses/winter-2009-2010.aspx </a:t>
            </a: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</a:t>
            </a:r>
            <a:r>
              <a:rPr lang="en-US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www.softuni.bg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Accept-Language: 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Mozilla/4.0(compatible;MSIE 6.0; Windows NT 5.0)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3212" y="1020782"/>
            <a:ext cx="10020300" cy="6096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GET request:</a:t>
            </a:r>
            <a:endParaRPr lang="en-US" sz="2600" b="1" dirty="0">
              <a:solidFill>
                <a:srgbClr val="FD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778835" y="2453372"/>
            <a:ext cx="3106737" cy="527804"/>
          </a:xfrm>
          <a:prstGeom prst="wedgeRoundRectCallout">
            <a:avLst>
              <a:gd name="adj1" fmla="val -65207"/>
              <a:gd name="adj2" fmla="val -6502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627812" y="4291871"/>
            <a:ext cx="2379664" cy="527804"/>
          </a:xfrm>
          <a:prstGeom prst="wedgeRoundRectCallout">
            <a:avLst>
              <a:gd name="adj1" fmla="val -70569"/>
              <a:gd name="adj2" fmla="val -5293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headers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884612" y="5343699"/>
            <a:ext cx="4114800" cy="527804"/>
          </a:xfrm>
          <a:prstGeom prst="wedgeRoundRectCallout">
            <a:avLst>
              <a:gd name="adj1" fmla="val -71209"/>
              <a:gd name="adj2" fmla="val -134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body is empty</a:t>
            </a:r>
          </a:p>
        </p:txBody>
      </p:sp>
    </p:spTree>
    <p:extLst>
      <p:ext uri="{BB962C8B-B14F-4D97-AF65-F5344CB8AC3E}">
        <p14:creationId xmlns:p14="http://schemas.microsoft.com/office/powerpoint/2010/main" val="32938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2" y="76200"/>
            <a:ext cx="10287000" cy="914400"/>
          </a:xfrm>
        </p:spPr>
        <p:txBody>
          <a:bodyPr/>
          <a:lstStyle/>
          <a:p>
            <a:r>
              <a:rPr lang="en-US" dirty="0"/>
              <a:t>HTTP POST Request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303212" y="1524000"/>
            <a:ext cx="115824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 /webmail/login.phtml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www.abv.bg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Accept-Language: 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Mozilla/4.0(compatible;MSIE 6.0; Windows NT 5.0)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59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LOGIN_USER=mente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DOMAIN_NAME=abv.bg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LOGIN_PASS=top*secret!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34050" y="815846"/>
            <a:ext cx="10096500" cy="6096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POST request:</a:t>
            </a:r>
            <a:endParaRPr lang="en-US" sz="2600" b="1" dirty="0">
              <a:solidFill>
                <a:srgbClr val="FD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854530" y="2042010"/>
            <a:ext cx="3106737" cy="527804"/>
          </a:xfrm>
          <a:prstGeom prst="wedgeRoundRectCallout">
            <a:avLst>
              <a:gd name="adj1" fmla="val -62127"/>
              <a:gd name="adj2" fmla="val -609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854530" y="3987733"/>
            <a:ext cx="2379664" cy="527804"/>
          </a:xfrm>
          <a:prstGeom prst="wedgeRoundRectCallout">
            <a:avLst>
              <a:gd name="adj1" fmla="val -66548"/>
              <a:gd name="adj2" fmla="val -3279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headers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350498" y="5001804"/>
            <a:ext cx="4114800" cy="953453"/>
          </a:xfrm>
          <a:prstGeom prst="wedgeRoundRectCallout">
            <a:avLst>
              <a:gd name="adj1" fmla="val -68367"/>
              <a:gd name="adj2" fmla="val -2012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body contains the submitted form data</a:t>
            </a:r>
          </a:p>
        </p:txBody>
      </p:sp>
    </p:spTree>
    <p:extLst>
      <p:ext uri="{BB962C8B-B14F-4D97-AF65-F5344CB8AC3E}">
        <p14:creationId xmlns:p14="http://schemas.microsoft.com/office/powerpoint/2010/main" val="325267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Conditional HTTP GET – Example</a:t>
            </a:r>
          </a:p>
        </p:txBody>
      </p:sp>
      <p:sp>
        <p:nvSpPr>
          <p:cNvPr id="481285" name="Rectangle 5"/>
          <p:cNvSpPr>
            <a:spLocks noGrp="1" noChangeArrowheads="1"/>
          </p:cNvSpPr>
          <p:nvPr>
            <p:ph idx="1"/>
          </p:nvPr>
        </p:nvSpPr>
        <p:spPr>
          <a:xfrm>
            <a:off x="303212" y="3810000"/>
            <a:ext cx="10039350" cy="26670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Fetches the resource only if it has been changed at the server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Server replies with “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304 Not Modified</a:t>
            </a:r>
            <a:r>
              <a:rPr lang="en-US" sz="2800" dirty="0"/>
              <a:t>” if the resource has not been changed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Or “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 OK</a:t>
            </a:r>
            <a:r>
              <a:rPr lang="en-US" sz="2800" dirty="0"/>
              <a:t>” with the latest version otherwise</a:t>
            </a:r>
            <a:endParaRPr lang="bg-BG" sz="28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81283" name="Rectangle 3"/>
          <p:cNvSpPr>
            <a:spLocks noChangeArrowheads="1"/>
          </p:cNvSpPr>
          <p:nvPr/>
        </p:nvSpPr>
        <p:spPr bwMode="auto">
          <a:xfrm>
            <a:off x="379412" y="1804734"/>
            <a:ext cx="9448801" cy="17004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/courses/join.aspx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www.softuni.bg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If-Modified-Since: Tue, 9 Mar 2010 11:12:23 GMT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3212" y="990600"/>
            <a:ext cx="10020300" cy="6096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conditional GET request:</a:t>
            </a:r>
            <a:endParaRPr lang="en-US" sz="2600" b="1" dirty="0">
              <a:solidFill>
                <a:srgbClr val="FD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023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Message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Response message sent by the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Status line – protocol version, status code, status phrase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Response headers – provide </a:t>
            </a:r>
            <a:r>
              <a:rPr lang="en-US" dirty="0" smtClean="0"/>
              <a:t>meta </a:t>
            </a:r>
            <a:r>
              <a:rPr lang="en-US" dirty="0"/>
              <a:t>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Body – the contents of the response (the requested resource)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2300287" y="4419600"/>
            <a:ext cx="758507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ru-RU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CRLF</a:t>
            </a:r>
            <a:r>
              <a:rPr lang="ru-RU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836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1412" y="1066800"/>
            <a:ext cx="10134600" cy="6096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response from the Web server:</a:t>
            </a: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303212" y="2026682"/>
            <a:ext cx="115824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05235" y="1676400"/>
            <a:ext cx="4038600" cy="527804"/>
          </a:xfrm>
          <a:prstGeom prst="wedgeRoundRectCallout">
            <a:avLst>
              <a:gd name="adj1" fmla="val -62574"/>
              <a:gd name="adj2" fmla="val 538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status line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637212" y="3276600"/>
            <a:ext cx="1887536" cy="1379101"/>
          </a:xfrm>
          <a:prstGeom prst="wedgeRoundRectCallout">
            <a:avLst>
              <a:gd name="adj1" fmla="val -84651"/>
              <a:gd name="adj2" fmla="val -274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headers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704012" y="5410200"/>
            <a:ext cx="2427600" cy="953453"/>
          </a:xfrm>
          <a:prstGeom prst="wedgeRoundRectCallout">
            <a:avLst>
              <a:gd name="adj1" fmla="val -63020"/>
              <a:gd name="adj2" fmla="val -389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HTTP response body</a:t>
            </a:r>
          </a:p>
        </p:txBody>
      </p:sp>
    </p:spTree>
    <p:extLst>
      <p:ext uri="{BB962C8B-B14F-4D97-AF65-F5344CB8AC3E}">
        <p14:creationId xmlns:p14="http://schemas.microsoft.com/office/powerpoint/2010/main" val="411060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smtClean="0"/>
              <a:t>WWW and URL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What is WWW? What is URL?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9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352" y="40341"/>
            <a:ext cx="9577597" cy="1110780"/>
          </a:xfrm>
        </p:spPr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379412" y="1703361"/>
            <a:ext cx="11430000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HTTP/1.1 404 Not Found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close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  <a:endParaRPr lang="en-US" sz="21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&lt;TITLE&gt;404 Not Found&lt;/TITLE&gt;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&lt;H1&gt;Not Found&lt;/H1&gt;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requested URL /</a:t>
            </a:r>
            <a:r>
              <a:rPr lang="en-US" sz="21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img/logo.gif </a:t>
            </a: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was not found on this server.&lt;P&gt;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&lt;HR&gt;&lt;ADDRESS&gt;Apache/2.2.14 Server at Port 80&lt;/ADDRESS&gt;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4352" y="846321"/>
            <a:ext cx="10134600" cy="6096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response with error result: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65812" y="1527879"/>
            <a:ext cx="3352800" cy="527804"/>
          </a:xfrm>
          <a:prstGeom prst="wedgeRoundRectCallout">
            <a:avLst>
              <a:gd name="adj1" fmla="val -70502"/>
              <a:gd name="adj2" fmla="val 216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Response status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13412" y="2604564"/>
            <a:ext cx="1887536" cy="1379101"/>
          </a:xfrm>
          <a:prstGeom prst="wedgeRoundRectCallout">
            <a:avLst>
              <a:gd name="adj1" fmla="val -84651"/>
              <a:gd name="adj2" fmla="val -274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headers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037012" y="5893035"/>
            <a:ext cx="3875400" cy="527804"/>
          </a:xfrm>
          <a:prstGeom prst="wedgeRoundRectCallout">
            <a:avLst>
              <a:gd name="adj1" fmla="val -58905"/>
              <a:gd name="adj2" fmla="val -4494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HTTP response body</a:t>
            </a:r>
          </a:p>
        </p:txBody>
      </p:sp>
    </p:spTree>
    <p:extLst>
      <p:ext uri="{BB962C8B-B14F-4D97-AF65-F5344CB8AC3E}">
        <p14:creationId xmlns:p14="http://schemas.microsoft.com/office/powerpoint/2010/main" val="3710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Content-Type and Disposition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Content-Type header at the server specifies how the output should be processed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68526" y="3319842"/>
            <a:ext cx="7742237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text/html; charset=utf-8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158747" y="2209801"/>
            <a:ext cx="4517065" cy="953453"/>
          </a:xfrm>
          <a:prstGeom prst="wedgeRoundRectCallout">
            <a:avLst>
              <a:gd name="adj1" fmla="val -62263"/>
              <a:gd name="adj2" fmla="val 539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UTF-8 encoded HTML page. Will be shown in the browser.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70298" y="4114800"/>
            <a:ext cx="7742237" cy="10572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application/pdf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Content-Disposition: attachment;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filename="Financial-Report-April-2010.pdf"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579812" y="5334001"/>
            <a:ext cx="5943598" cy="953453"/>
          </a:xfrm>
          <a:prstGeom prst="wedgeRoundRectCallout">
            <a:avLst>
              <a:gd name="adj1" fmla="val -55211"/>
              <a:gd name="adj2" fmla="val -5423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will download a PDF file named </a:t>
            </a:r>
            <a:r>
              <a:rPr lang="en-US" sz="26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Financial-Report-April-2010.pdf</a:t>
            </a:r>
            <a:endParaRPr lang="en-US" sz="26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39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HTTP request </a:t>
            </a:r>
            <a:r>
              <a:rPr lang="en-US" dirty="0" smtClean="0"/>
              <a:t>methods: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 the specified resource</a:t>
            </a:r>
            <a:r>
              <a:rPr lang="en-US" dirty="0"/>
              <a:t>, run a program at the server</a:t>
            </a:r>
            <a:r>
              <a:rPr lang="en-US" dirty="0" smtClean="0"/>
              <a:t>, or just download file, </a:t>
            </a:r>
            <a:r>
              <a:rPr lang="en-US" dirty="0"/>
              <a:t>…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 </a:t>
            </a:r>
            <a:r>
              <a:rPr lang="en-US" dirty="0"/>
              <a:t>the meta-data associated with a resource (headers only)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Update </a:t>
            </a:r>
            <a:r>
              <a:rPr lang="en-US" dirty="0"/>
              <a:t>a resource, provide input data </a:t>
            </a:r>
            <a:r>
              <a:rPr lang="en-US" dirty="0" smtClean="0"/>
              <a:t>for processing at </a:t>
            </a:r>
            <a:r>
              <a:rPr lang="en-US" dirty="0"/>
              <a:t>the server,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7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Codes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HTTP response code classes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1xx</a:t>
            </a:r>
            <a:r>
              <a:rPr lang="en-US" sz="2800" dirty="0"/>
              <a:t>: informational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 Continue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2xx</a:t>
            </a:r>
            <a:r>
              <a:rPr lang="en-US" sz="2800" dirty="0"/>
              <a:t>: success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 OK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3xx</a:t>
            </a:r>
            <a:r>
              <a:rPr lang="en-US" sz="2800" dirty="0"/>
              <a:t>: redirection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304 Not Modified</a:t>
            </a:r>
            <a:r>
              <a:rPr lang="en-US" sz="2800" dirty="0"/>
              <a:t>”, "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2800" dirty="0"/>
              <a:t>")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4xx</a:t>
            </a:r>
            <a:r>
              <a:rPr lang="en-US" sz="2800" dirty="0"/>
              <a:t>: client error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404 Not Found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5xx</a:t>
            </a:r>
            <a:r>
              <a:rPr lang="en-US" sz="2800" dirty="0"/>
              <a:t>: server error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503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Service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Unavailable</a:t>
            </a:r>
            <a:r>
              <a:rPr lang="en-US" sz="2800" dirty="0"/>
              <a:t>”)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"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3000" dirty="0"/>
              <a:t>"</a:t>
            </a:r>
            <a:r>
              <a:rPr lang="bg-BG" sz="3000" dirty="0"/>
              <a:t> </a:t>
            </a:r>
            <a:r>
              <a:rPr lang="en-US" sz="3000" dirty="0"/>
              <a:t>is used for redirecting the Web browser to another URL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0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HTTP browser redirection example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HTTP GET requesting a moved URL: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4800"/>
              </a:spcBef>
            </a:pPr>
            <a:r>
              <a:rPr lang="en-US" dirty="0" smtClean="0"/>
              <a:t>The HTTP response says the browser should request another URL: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51074" y="2557459"/>
            <a:ext cx="7577138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softuni.bg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51074" y="5114988"/>
            <a:ext cx="7577138" cy="10572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HTTP/1.1 301 Moved Permanently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Location: http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://www.softuni.bg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187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Cookies</a:t>
            </a:r>
            <a:endParaRPr lang="en-US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969981"/>
            <a:ext cx="10058400" cy="2362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Cookie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Cookies are small pieces of data stored by the client on behalf of the server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Included in all future HTTP requests to the server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487428" name="Picture 4" descr="j02920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0612" y="3910014"/>
            <a:ext cx="1868488" cy="1773237"/>
          </a:xfrm>
          <a:prstGeom prst="rect">
            <a:avLst/>
          </a:prstGeom>
          <a:noFill/>
        </p:spPr>
      </p:pic>
      <p:pic>
        <p:nvPicPr>
          <p:cNvPr id="487429" name="Picture 5" descr="j028575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9676" y="4186238"/>
            <a:ext cx="2497137" cy="1535112"/>
          </a:xfrm>
          <a:prstGeom prst="rect">
            <a:avLst/>
          </a:prstGeom>
          <a:noFill/>
        </p:spPr>
      </p:pic>
      <p:sp>
        <p:nvSpPr>
          <p:cNvPr id="487430" name="Freeform 6"/>
          <p:cNvSpPr>
            <a:spLocks/>
          </p:cNvSpPr>
          <p:nvPr/>
        </p:nvSpPr>
        <p:spPr bwMode="auto">
          <a:xfrm>
            <a:off x="4175126" y="3284539"/>
            <a:ext cx="3571875" cy="1201737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1" name="Text Box 7"/>
          <p:cNvSpPr txBox="1">
            <a:spLocks noChangeArrowheads="1"/>
          </p:cNvSpPr>
          <p:nvPr/>
        </p:nvSpPr>
        <p:spPr bwMode="auto">
          <a:xfrm>
            <a:off x="5306254" y="3394392"/>
            <a:ext cx="1273104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Request</a:t>
            </a:r>
          </a:p>
        </p:txBody>
      </p:sp>
      <p:sp>
        <p:nvSpPr>
          <p:cNvPr id="487432" name="Line 8"/>
          <p:cNvSpPr>
            <a:spLocks noChangeShapeType="1"/>
          </p:cNvSpPr>
          <p:nvPr/>
        </p:nvSpPr>
        <p:spPr bwMode="auto">
          <a:xfrm flipH="1">
            <a:off x="4213226" y="4781550"/>
            <a:ext cx="3494087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3" name="Text Box 9"/>
          <p:cNvSpPr txBox="1">
            <a:spLocks noChangeArrowheads="1"/>
          </p:cNvSpPr>
          <p:nvPr/>
        </p:nvSpPr>
        <p:spPr bwMode="auto">
          <a:xfrm>
            <a:off x="4684289" y="3962401"/>
            <a:ext cx="2517035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Response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Set-Cookie: XYZ</a:t>
            </a:r>
          </a:p>
        </p:txBody>
      </p:sp>
      <p:sp>
        <p:nvSpPr>
          <p:cNvPr id="487434" name="Freeform 10"/>
          <p:cNvSpPr>
            <a:spLocks/>
          </p:cNvSpPr>
          <p:nvPr/>
        </p:nvSpPr>
        <p:spPr bwMode="auto">
          <a:xfrm>
            <a:off x="4251325" y="5435600"/>
            <a:ext cx="3249857" cy="958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64" y="387"/>
              </a:cxn>
              <a:cxn ang="0">
                <a:pos x="2008" y="24"/>
              </a:cxn>
            </a:cxnLst>
            <a:rect l="0" t="0" r="r" b="b"/>
            <a:pathLst>
              <a:path w="2008" h="391">
                <a:moveTo>
                  <a:pt x="0" y="0"/>
                </a:moveTo>
                <a:cubicBezTo>
                  <a:pt x="364" y="191"/>
                  <a:pt x="729" y="383"/>
                  <a:pt x="1064" y="387"/>
                </a:cubicBezTo>
                <a:cubicBezTo>
                  <a:pt x="1399" y="391"/>
                  <a:pt x="1703" y="207"/>
                  <a:pt x="2008" y="2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5" name="Text Box 11"/>
          <p:cNvSpPr txBox="1">
            <a:spLocks noChangeArrowheads="1"/>
          </p:cNvSpPr>
          <p:nvPr/>
        </p:nvSpPr>
        <p:spPr bwMode="auto">
          <a:xfrm>
            <a:off x="4919366" y="5318089"/>
            <a:ext cx="2050561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 request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Cookie: XYZ</a:t>
            </a:r>
          </a:p>
        </p:txBody>
      </p:sp>
    </p:spTree>
    <p:extLst>
      <p:ext uri="{BB962C8B-B14F-4D97-AF65-F5344CB8AC3E}">
        <p14:creationId xmlns:p14="http://schemas.microsoft.com/office/powerpoint/2010/main" val="13773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990600"/>
            <a:ext cx="101346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client requests some URL: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The server sets a cookie in the HTTP response: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further requests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google.bg</a:t>
            </a:r>
            <a:r>
              <a:rPr lang="en-US" dirty="0" smtClean="0"/>
              <a:t> the Web browser sends the cookie in the HTTP header: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9412" y="1685092"/>
            <a:ext cx="9448801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www.google.bg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79412" y="3196701"/>
            <a:ext cx="9448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Set-Cookie: PREF=ID=c0bf5fd5c3a25209; expires=Wed, 11-Jul-2012 16:13:22 GMT; domain=.google.bg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79412" y="5584806"/>
            <a:ext cx="9448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www.google.bg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Cookie: PREF=ID=c0bf5fd5c3a25209</a:t>
            </a:r>
          </a:p>
        </p:txBody>
      </p:sp>
    </p:spTree>
    <p:extLst>
      <p:ext uri="{BB962C8B-B14F-4D97-AF65-F5344CB8AC3E}">
        <p14:creationId xmlns:p14="http://schemas.microsoft.com/office/powerpoint/2010/main" val="328692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76200"/>
            <a:ext cx="10134600" cy="914400"/>
          </a:xfrm>
        </p:spPr>
        <p:txBody>
          <a:bodyPr/>
          <a:lstStyle/>
          <a:p>
            <a:r>
              <a:rPr lang="en-US" sz="3800" dirty="0"/>
              <a:t>View Cookies in the Web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1412" y="1219200"/>
            <a:ext cx="5140230" cy="5181600"/>
          </a:xfrm>
          <a:prstGeom prst="roundRect">
            <a:avLst>
              <a:gd name="adj" fmla="val 136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34546" y="1219200"/>
            <a:ext cx="2397642" cy="1466960"/>
          </a:xfrm>
          <a:prstGeom prst="roundRect">
            <a:avLst>
              <a:gd name="adj" fmla="val 43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34546" y="3342168"/>
            <a:ext cx="2397642" cy="3058633"/>
          </a:xfrm>
          <a:prstGeom prst="roundRect">
            <a:avLst>
              <a:gd name="adj" fmla="val 301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234253" y="2796364"/>
            <a:ext cx="0" cy="446568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06614" y="4719083"/>
            <a:ext cx="381000" cy="0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2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2567921"/>
            <a:ext cx="7924800" cy="820600"/>
          </a:xfrm>
        </p:spPr>
        <p:txBody>
          <a:bodyPr/>
          <a:lstStyle/>
          <a:p>
            <a:r>
              <a:rPr lang="en-US" dirty="0" smtClean="0"/>
              <a:t>AJAX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3429000"/>
            <a:ext cx="7924800" cy="719034"/>
          </a:xfrm>
        </p:spPr>
        <p:txBody>
          <a:bodyPr/>
          <a:lstStyle/>
          <a:p>
            <a:r>
              <a:rPr lang="en-US" dirty="0"/>
              <a:t>Asynchronous JavaScript and </a:t>
            </a:r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2092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1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838200"/>
            <a:ext cx="10248997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AJAX is acronym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Asynchronous JavaScript and XML</a:t>
            </a:r>
          </a:p>
          <a:p>
            <a:pPr lvl="1"/>
            <a:r>
              <a:rPr lang="en-US" dirty="0" smtClean="0"/>
              <a:t>Technique for background loading of dynamic content and data from the server side</a:t>
            </a:r>
          </a:p>
          <a:p>
            <a:pPr lvl="1"/>
            <a:r>
              <a:rPr lang="en-US" dirty="0" smtClean="0"/>
              <a:t>Allows dynamic client-side changes</a:t>
            </a:r>
          </a:p>
          <a:p>
            <a:r>
              <a:rPr lang="en-US" dirty="0" smtClean="0"/>
              <a:t>Two styles of AJAX</a:t>
            </a:r>
          </a:p>
          <a:p>
            <a:pPr lvl="1"/>
            <a:r>
              <a:rPr lang="en-US" dirty="0" smtClean="0"/>
              <a:t>Partial page rendering – loading of HTML fragment and showing it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lvl="1"/>
            <a:r>
              <a:rPr lang="en-US" dirty="0" smtClean="0"/>
              <a:t>JSON service – loading JSON object and client-side processing it with JavaScript / 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5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WWW?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990598"/>
            <a:ext cx="10134600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WWW =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World Wide Web</a:t>
            </a:r>
            <a:r>
              <a:rPr lang="en-US" dirty="0" smtClean="0"/>
              <a:t> = Web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Global distributed information system </a:t>
            </a:r>
            <a:r>
              <a:rPr lang="en-US" dirty="0"/>
              <a:t>in Internet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 service in Internet (like E-mail, DNS, ...)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Consists of set </a:t>
            </a:r>
            <a:r>
              <a:rPr lang="en-US" dirty="0"/>
              <a:t>of documents (and other resources) located on different Internet servers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Accessed through standard protocols like HTTP, HTTPS and FTP by their URL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Web servers</a:t>
            </a:r>
            <a:r>
              <a:rPr lang="en-US" dirty="0"/>
              <a:t> provide Web content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Web browsers</a:t>
            </a:r>
            <a:r>
              <a:rPr lang="en-US" dirty="0"/>
              <a:t> display the </a:t>
            </a:r>
            <a:r>
              <a:rPr lang="en-US" dirty="0" smtClean="0"/>
              <a:t>Web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63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1066799"/>
            <a:ext cx="10172797" cy="563880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Firebug</a:t>
            </a:r>
            <a:r>
              <a:rPr lang="en-US" dirty="0" smtClean="0"/>
              <a:t> plug-in for Firefox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must have for Web developers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ultimate tool for monitoring, editing and debugging HTTP, HTML, CSS, JavaScript, etc.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Free, open-source – </a:t>
            </a:r>
            <a:r>
              <a:rPr lang="en-US" dirty="0" smtClean="0">
                <a:hlinkClick r:id="rId2"/>
              </a:rPr>
              <a:t>www.getfirebug.com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Fiddler</a:t>
            </a:r>
            <a:r>
              <a:rPr lang="en-US" dirty="0" smtClean="0"/>
              <a:t> – HTTP proxy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Intercepts the HTTP traffic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Analyzes the HTTP conversation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Free tool – </a:t>
            </a:r>
            <a:r>
              <a:rPr lang="en-US" dirty="0" smtClean="0">
                <a:hlinkClick r:id="rId3"/>
              </a:rPr>
              <a:t>www.fiddler2.com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/>
              <a:t>Developer </a:t>
            </a:r>
            <a:r>
              <a:rPr lang="en-US" dirty="0" smtClean="0"/>
              <a:t>Tools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Wireshark</a:t>
            </a:r>
            <a:r>
              <a:rPr lang="en-US" dirty="0"/>
              <a:t> packet </a:t>
            </a:r>
            <a:r>
              <a:rPr lang="en-US" dirty="0" smtClean="0"/>
              <a:t>analyzer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Low-level packet sniffer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Intercepts </a:t>
            </a:r>
            <a:r>
              <a:rPr lang="en-US" dirty="0"/>
              <a:t>the </a:t>
            </a:r>
            <a:r>
              <a:rPr lang="en-US" dirty="0" smtClean="0"/>
              <a:t>entire IP </a:t>
            </a:r>
            <a:r>
              <a:rPr lang="en-US" dirty="0"/>
              <a:t>network </a:t>
            </a:r>
            <a:r>
              <a:rPr lang="en-US" dirty="0" smtClean="0"/>
              <a:t>traffic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/>
              <a:t>reconstruct the HTTP </a:t>
            </a:r>
            <a:r>
              <a:rPr lang="en-US" dirty="0" smtClean="0"/>
              <a:t>conversation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intercept any (unencrypted) protocol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IP, ICMP, TCP, UDP, HTTP, DNS, SMTP, POP3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Can intercept passwords sent in </a:t>
            </a:r>
            <a:r>
              <a:rPr lang="en-US" dirty="0"/>
              <a:t>clear-text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Free, open-source project – </a:t>
            </a:r>
            <a:r>
              <a:rPr lang="en-US" dirty="0" smtClean="0">
                <a:hlinkClick r:id="rId2"/>
              </a:rPr>
              <a:t>www.wireshark.org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6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softuni.bg/trainings/1434/node-js-development-september-2016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JavaScript Frameworks – Node.js Development</a:t>
            </a:r>
            <a:endParaRPr lang="en-US" dirty="0"/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21" name="Picture 20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6" name="Picture 2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8" name="Picture 27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08744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1066800"/>
            <a:ext cx="8418599" cy="53417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Ivaylo Kenov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Various job titles at the same time</a:t>
            </a:r>
            <a:r>
              <a:rPr lang="en-US" dirty="0" smtClean="0"/>
              <a:t>:</a:t>
            </a:r>
            <a:endParaRPr lang="bg-BG" dirty="0" smtClean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Mathematical competitions </a:t>
            </a:r>
            <a:r>
              <a:rPr lang="en-US" dirty="0" smtClean="0"/>
              <a:t>champion</a:t>
            </a:r>
            <a:endParaRPr lang="en-US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Full Stack Technical Trainer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Senior Software Developer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Solutions Architect &amp; Technical Lead</a:t>
            </a:r>
            <a:endParaRPr lang="bg-BG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Owner of a Software Company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/>
              <a:t>{Insert Jot Title Here}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Contacts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2"/>
              </a:rPr>
              <a:t>https://github.com/ivaylokenov</a:t>
            </a:r>
            <a:r>
              <a:rPr lang="en-US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3"/>
              </a:rPr>
              <a:t>https://facebook.com/ivaylo.kenov</a:t>
            </a:r>
            <a:endParaRPr lang="en-US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4"/>
              </a:rPr>
              <a:t>https://linkedin.com/in/kenov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Trainer</a:t>
            </a:r>
            <a:endParaRPr lang="en-US" dirty="0"/>
          </a:p>
        </p:txBody>
      </p:sp>
      <p:pic>
        <p:nvPicPr>
          <p:cNvPr id="6" name="Picture 2" descr="https://scontent-fra3-1.xx.fbcdn.net/v/t1.0-9/13709848_10206661063425528_7932071725570569804_n.jpg?oh=4e746dfa5f10219a0868fec355b67a9b&amp;oe=58457DE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975" y="2057400"/>
            <a:ext cx="3627437" cy="362743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2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5710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Components</a:t>
            </a:r>
            <a:endParaRPr lang="bg-BG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idx="1"/>
          </p:nvPr>
        </p:nvSpPr>
        <p:spPr>
          <a:xfrm>
            <a:off x="303212" y="914401"/>
            <a:ext cx="10058400" cy="57546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Structural components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Internet – provides data transfer channels over the TCP and HTTP protocols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Clients (Web browsers) – display Web content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Web servers – IIS, Apache, Tomcat, GWS, etc.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Semantic components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Hyper Text Transfer Protocol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</a:t>
            </a:r>
            <a:r>
              <a:rPr lang="en-US" sz="2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Hyper Text Markup Language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sz="2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Uniform Resource Locator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URL</a:t>
            </a:r>
            <a:r>
              <a:rPr lang="en-US" sz="2800" dirty="0"/>
              <a:t>)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Uniform Resource Identifiers (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URIs</a:t>
            </a:r>
            <a:r>
              <a:rPr lang="en-US" sz="26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3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Infrastructure</a:t>
            </a:r>
            <a:endParaRPr lang="bg-BG" dirty="0"/>
          </a:p>
        </p:txBody>
      </p:sp>
      <p:sp>
        <p:nvSpPr>
          <p:cNvPr id="467970" name="Rectangle 2"/>
          <p:cNvSpPr>
            <a:spLocks noGrp="1" noChangeArrowheads="1"/>
          </p:cNvSpPr>
          <p:nvPr>
            <p:ph idx="1"/>
          </p:nvPr>
        </p:nvSpPr>
        <p:spPr>
          <a:xfrm>
            <a:off x="227012" y="990601"/>
            <a:ext cx="10210800" cy="55340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Clients use Web browser application to request resources from the Web servers via HTTP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Resources have unique URL address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Servers send the requested resource as a response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Or reply with an error message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Web pages are resources in WWW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HTML text, graphics, animations and other files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Web sites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Web sites are sets of Web pages in WWW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9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Infrastructure (2)</a:t>
            </a:r>
            <a:endParaRPr lang="bg-BG" dirty="0"/>
          </a:p>
        </p:txBody>
      </p:sp>
      <p:sp>
        <p:nvSpPr>
          <p:cNvPr id="468994" name="Rectangle 2"/>
          <p:cNvSpPr>
            <a:spLocks noGrp="1" noChangeArrowheads="1"/>
          </p:cNvSpPr>
          <p:nvPr>
            <p:ph idx="1"/>
          </p:nvPr>
        </p:nvSpPr>
        <p:spPr>
          <a:xfrm>
            <a:off x="303212" y="1066800"/>
            <a:ext cx="10058400" cy="55054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Client’s browser renders Web pages returned by the Web servers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Pages are in HTML (Hyper Text Markup Language)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Browsers shows the text, graphics, sounds, etc.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HTML pages contain hyperlinks to other pages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The entire WWW system runs over standard networking protocols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TCP, DNS, HTTP, FTP, …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The HTTP protocol is fundamental for WWW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3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URL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881742"/>
            <a:ext cx="10134600" cy="5715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Uniform Resource Locator (URL)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Unique resource location in WWW, e.g.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It </a:t>
            </a:r>
            <a:r>
              <a:rPr lang="en-US" sz="3000" dirty="0"/>
              <a:t>is just a formatted string, consisting of: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Protocol for communicating with the server (e.g.,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ftp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https</a:t>
            </a:r>
            <a:r>
              <a:rPr lang="en-US" sz="2800" dirty="0"/>
              <a:t>, ...)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Name of the server or IP address + optional port (e.g.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www.softuni.bg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mail.bg:8080</a:t>
            </a:r>
            <a:r>
              <a:rPr lang="en-US" sz="2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Path and name of the resource (e.g.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index.php</a:t>
            </a:r>
            <a:r>
              <a:rPr lang="en-US" sz="2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Parameters (optional, e.g.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?id=27&amp;lang=en</a:t>
            </a:r>
            <a:r>
              <a:rPr lang="en-US" sz="2800" dirty="0"/>
              <a:t>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1" y="2286000"/>
            <a:ext cx="959961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http://yoursite.com:8080/path/index.php?id=27&amp;lang=en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590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Encoding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URLs are encoded according RFC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1738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All other characters are escaped with the </a:t>
            </a:r>
            <a:r>
              <a:rPr lang="en-US" dirty="0" smtClean="0"/>
              <a:t>formula:</a:t>
            </a:r>
          </a:p>
          <a:p>
            <a:pPr lvl="1">
              <a:lnSpc>
                <a:spcPct val="100000"/>
              </a:lnSpc>
              <a:spcBef>
                <a:spcPts val="5400"/>
              </a:spcBef>
            </a:pPr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smtClean="0"/>
              <a:t>space </a:t>
            </a:r>
            <a:r>
              <a:rPr lang="en-US" dirty="0"/>
              <a:t>has decimal code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32</a:t>
            </a:r>
            <a:r>
              <a:rPr lang="en-US" dirty="0"/>
              <a:t>, in hex –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20</a:t>
            </a:r>
            <a:r>
              <a:rPr lang="en-US" dirty="0"/>
              <a:t>, so space in URL becomes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%20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Space can also be encoded as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"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08012" y="1981200"/>
            <a:ext cx="9599611" cy="10572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“... Only alphanumeric [0-9a-zA-Z], the special characters $-_.+!*'() and reserved characters used for their reserved purposes may be used unencoded within an URL.”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4038600"/>
            <a:ext cx="7921682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%[character hex code in ISO-Latin character set]</a:t>
            </a:r>
          </a:p>
        </p:txBody>
      </p:sp>
    </p:spTree>
    <p:extLst>
      <p:ext uri="{BB962C8B-B14F-4D97-AF65-F5344CB8AC3E}">
        <p14:creationId xmlns:p14="http://schemas.microsoft.com/office/powerpoint/2010/main" val="152123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2896</Words>
  <Application>Microsoft Office PowerPoint</Application>
  <PresentationFormat>Custom</PresentationFormat>
  <Paragraphs>513</Paragraphs>
  <Slides>45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Consolas</vt:lpstr>
      <vt:lpstr>Corbel</vt:lpstr>
      <vt:lpstr>Wingdings</vt:lpstr>
      <vt:lpstr>Wingdings 2</vt:lpstr>
      <vt:lpstr>SoftUni 16x9</vt:lpstr>
      <vt:lpstr>Web Technologies Basics</vt:lpstr>
      <vt:lpstr>Table of Contents</vt:lpstr>
      <vt:lpstr>WWW and URL</vt:lpstr>
      <vt:lpstr>What is WWW?</vt:lpstr>
      <vt:lpstr>WWW Components</vt:lpstr>
      <vt:lpstr>WWW Infrastructure</vt:lpstr>
      <vt:lpstr>WWW Infrastructure (2)</vt:lpstr>
      <vt:lpstr>URL</vt:lpstr>
      <vt:lpstr>URL Encoding</vt:lpstr>
      <vt:lpstr>URL – Examples</vt:lpstr>
      <vt:lpstr>What Do the Web Servers Do?</vt:lpstr>
      <vt:lpstr>HTML, XML, JSON, RSS</vt:lpstr>
      <vt:lpstr>HTML</vt:lpstr>
      <vt:lpstr>HTML</vt:lpstr>
      <vt:lpstr>HTML – Example</vt:lpstr>
      <vt:lpstr>XML</vt:lpstr>
      <vt:lpstr>JSON</vt:lpstr>
      <vt:lpstr>RSS</vt:lpstr>
      <vt:lpstr>RSS – Example</vt:lpstr>
      <vt:lpstr>The HTTP Protocol</vt:lpstr>
      <vt:lpstr>HTTP</vt:lpstr>
      <vt:lpstr>HTTP: Request-Response Protocol</vt:lpstr>
      <vt:lpstr>Example: Hyper Text Transfer Protocol</vt:lpstr>
      <vt:lpstr>HTTP Request Message</vt:lpstr>
      <vt:lpstr>HTTP GET Request – Example</vt:lpstr>
      <vt:lpstr>HTTP POST Request – Example</vt:lpstr>
      <vt:lpstr>Conditional HTTP GET – Example</vt:lpstr>
      <vt:lpstr>HTTP Response Message</vt:lpstr>
      <vt:lpstr>HTTP Response – Example</vt:lpstr>
      <vt:lpstr>HTTP Response – Example</vt:lpstr>
      <vt:lpstr>Content-Type and Disposition</vt:lpstr>
      <vt:lpstr>HTTP Request Methods</vt:lpstr>
      <vt:lpstr>HTTP Response Codes</vt:lpstr>
      <vt:lpstr>Browser Redirection</vt:lpstr>
      <vt:lpstr>HTTP Cookies</vt:lpstr>
      <vt:lpstr>Cookies – Example</vt:lpstr>
      <vt:lpstr>View Cookies in the Web Browser</vt:lpstr>
      <vt:lpstr>AJAX</vt:lpstr>
      <vt:lpstr>AJAX</vt:lpstr>
      <vt:lpstr>Web Developer Tools</vt:lpstr>
      <vt:lpstr>Web Developer Tools (2)</vt:lpstr>
      <vt:lpstr>JavaScript Frameworks – Node.js Development</vt:lpstr>
      <vt:lpstr>The Trainer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>Software Development Course</dc:subject>
  <dc:creator/>
  <cp:keywords>Template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2016-09-12T12:49:57Z</dcterms:modified>
  <cp:category>Template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