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452" r:id="rId3"/>
    <p:sldId id="411" r:id="rId4"/>
    <p:sldId id="412" r:id="rId5"/>
    <p:sldId id="460" r:id="rId6"/>
    <p:sldId id="461" r:id="rId7"/>
    <p:sldId id="462" r:id="rId8"/>
    <p:sldId id="469" r:id="rId9"/>
    <p:sldId id="470" r:id="rId10"/>
    <p:sldId id="471" r:id="rId11"/>
    <p:sldId id="464" r:id="rId12"/>
    <p:sldId id="465" r:id="rId13"/>
    <p:sldId id="466" r:id="rId14"/>
    <p:sldId id="467" r:id="rId15"/>
    <p:sldId id="468" r:id="rId16"/>
    <p:sldId id="472" r:id="rId17"/>
    <p:sldId id="473" r:id="rId18"/>
    <p:sldId id="474" r:id="rId19"/>
    <p:sldId id="475" r:id="rId20"/>
    <p:sldId id="476" r:id="rId21"/>
    <p:sldId id="477" r:id="rId22"/>
    <p:sldId id="482" r:id="rId23"/>
    <p:sldId id="478" r:id="rId24"/>
    <p:sldId id="480" r:id="rId25"/>
    <p:sldId id="481" r:id="rId26"/>
    <p:sldId id="484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4" r:id="rId36"/>
    <p:sldId id="454" r:id="rId37"/>
    <p:sldId id="457" r:id="rId38"/>
    <p:sldId id="455" r:id="rId39"/>
    <p:sldId id="456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readable_strea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writable_strea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linkedin.com/in/kenov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chenxsan.vscode-standard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HTTP, Servers, Clients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Core Node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12" y="990600"/>
            <a:ext cx="4061160" cy="442692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683" y="2108351"/>
            <a:ext cx="4375800" cy="442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41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conn = getDbConnection(connectionString);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stmt = conn.createStatement();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i=0; i&lt;results.length;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results[i];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79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Node.js asynchronous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getDbConnection(connectionString, function(err, conn)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conn.createStatement(function(err, stmt)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results.on('row',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print result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865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 callback is the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Error is the first parameter in the callback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check errors and handle them correctly!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002460" y="3827531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handleResults = function(error, results)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error is undefined…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with the results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getStuff(inputParam, handleResults);</a:t>
            </a:r>
          </a:p>
        </p:txBody>
      </p:sp>
    </p:spTree>
    <p:extLst>
      <p:ext uri="{BB962C8B-B14F-4D97-AF65-F5344CB8AC3E}">
        <p14:creationId xmlns:p14="http://schemas.microsoft.com/office/powerpoint/2010/main" val="4380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Making Our App Modular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 are used with "require“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require built-in and custom made modules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90601" y="2819400"/>
            <a:ext cx="9599611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require('first');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require('second');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require('largeModule').justPart;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propertyResult = 2 + first.property; // export variable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functionResult = first.function() * 3; // export function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new Second(); // export object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console.log(justPart());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val="54771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They come with Node.js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required with a string identifier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used modules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https://nodejs.org/api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5029200"/>
            <a:ext cx="9599611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require('fs');</a:t>
            </a:r>
          </a:p>
        </p:txBody>
      </p:sp>
    </p:spTree>
    <p:extLst>
      <p:ext uri="{BB962C8B-B14F-4D97-AF65-F5344CB8AC3E}">
        <p14:creationId xmlns:p14="http://schemas.microsoft.com/office/powerpoint/2010/main" val="166338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in the project folder is a 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a file system semantics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required the file extension is not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3929552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data = require('./data'); // in same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require('./other/a'); // in child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require('../lib/b'); // in parent directory's child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require(‘./data’).part; // just part of module</a:t>
            </a:r>
          </a:p>
        </p:txBody>
      </p:sp>
    </p:spTree>
    <p:extLst>
      <p:ext uri="{BB962C8B-B14F-4D97-AF65-F5344CB8AC3E}">
        <p14:creationId xmlns:p14="http://schemas.microsoft.com/office/powerpoint/2010/main" val="310310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export the module by using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module.exports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39823" y="1554386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2;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doIt = function(i, callback) { … }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module.exports.doIt = doIt;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module.exports.someVar = 'result';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9823" y="3768022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second.js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require('./first');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one.doIt(23, function (err, 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console.log(one.someVar);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console.log(one.count); // invalid</a:t>
            </a:r>
          </a:p>
        </p:txBody>
      </p:sp>
    </p:spTree>
    <p:extLst>
      <p:ext uri="{BB962C8B-B14F-4D97-AF65-F5344CB8AC3E}">
        <p14:creationId xmlns:p14="http://schemas.microsoft.com/office/powerpoint/2010/main" val="236752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r>
              <a:rPr lang="en-US" dirty="0" smtClean="0"/>
              <a:t>Overview of Node.js</a:t>
            </a:r>
          </a:p>
          <a:p>
            <a:r>
              <a:rPr lang="en-US" dirty="0" smtClean="0"/>
              <a:t>IDE setup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Basic Web Server</a:t>
            </a:r>
          </a:p>
          <a:p>
            <a:r>
              <a:rPr lang="en-US" dirty="0" smtClean="0"/>
              <a:t>The Request Object</a:t>
            </a:r>
          </a:p>
          <a:p>
            <a:r>
              <a:rPr lang="en-US" dirty="0" smtClean="0"/>
              <a:t>The Response Object</a:t>
            </a:r>
          </a:p>
          <a:p>
            <a:r>
              <a:rPr lang="en-US" dirty="0" smtClean="0"/>
              <a:t>Routing Requests</a:t>
            </a:r>
          </a:p>
          <a:p>
            <a:r>
              <a:rPr lang="en-US" dirty="0" smtClean="0"/>
              <a:t>Additional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Installed from Node Package Manager (NPM)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--save-exact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the module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modules have command line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</a:t>
            </a:r>
            <a:r>
              <a:rPr lang="en-US" dirty="0" smtClean="0"/>
              <a:t>'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only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</a:t>
            </a:r>
            <a:r>
              <a:rPr lang="en-US" dirty="0" smtClean="0"/>
              <a:t>", if you want to restore the packages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Request/Response </a:t>
            </a:r>
            <a:r>
              <a:rPr lang="en-US" dirty="0" smtClean="0"/>
              <a:t>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en-US" dirty="0" smtClean="0"/>
              <a:t>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7244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'content-length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 '123',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'connection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'keep-alive',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'accept':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'*/*'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4943192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nodejs.org/api/http.html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828800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http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require('http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=&gt;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'Content-Type': 'text/plain'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 // return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success header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('My server is running!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^_^') // response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// finish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 current request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listen(1234);</a:t>
            </a:r>
          </a:p>
        </p:txBody>
      </p:sp>
    </p:spTree>
    <p:extLst>
      <p:ext uri="{BB962C8B-B14F-4D97-AF65-F5344CB8AC3E}">
        <p14:creationId xmlns:p14="http://schemas.microsoft.com/office/powerpoint/2010/main" val="1312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13486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1.1</a:t>
            </a:r>
            <a:r>
              <a:rPr lang="en-US" dirty="0" smtClean="0">
                <a:effectLst/>
              </a:rPr>
              <a:t>' or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1.0</a:t>
            </a:r>
            <a:r>
              <a:rPr lang="en-US" dirty="0" smtClean="0">
                <a:effectLst/>
              </a:rPr>
              <a:t>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 </a:t>
            </a:r>
            <a:r>
              <a:rPr lang="en-US" dirty="0" smtClean="0"/>
              <a:t>– object for request headers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</a:t>
            </a:r>
            <a:r>
              <a:rPr lang="en-US" dirty="0" smtClean="0"/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dirty="0" smtClean="0"/>
              <a:t>', etc.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42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98525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23278"/>
            <a:ext cx="8686800" cy="5600983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http.ServerResponse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[headers])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457200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body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'Content-Length':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body.length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// not always valid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'Set-Cookie': [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'type=master',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'language=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73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838200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9412" y="228600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!')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150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32766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url.parse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logs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{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search: '?name=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query: { name: 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 },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pathname: '/status'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691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Overview of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Why Node is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Package manager for client-side libraries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bower</a:t>
            </a:r>
            <a:r>
              <a:rPr lang="en-US" dirty="0" smtClean="0"/>
              <a:t>" and then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can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search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Or install it with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–save-dev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If you want to restore packages,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Configuration is in 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bowerrc</a:t>
            </a:r>
            <a:r>
              <a:rPr lang="en-US" dirty="0" smtClean="0"/>
              <a:t>' file</a:t>
            </a:r>
          </a:p>
          <a:p>
            <a:pPr lvl="2"/>
            <a:r>
              <a:rPr lang="en-US" dirty="0"/>
              <a:t>More information here</a:t>
            </a:r>
            <a:br>
              <a:rPr lang="en-US" dirty="0"/>
            </a:br>
            <a:r>
              <a:rPr lang="en-US" dirty="0">
                <a:hlinkClick r:id="rId2"/>
              </a:rPr>
              <a:t>https://bower.io/docs/config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9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Easy application scaffolding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need a generator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 –g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generator-express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just create an app with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Contains a lot of predefined project generators</a:t>
            </a:r>
          </a:p>
          <a:p>
            <a:r>
              <a:rPr lang="en-US" dirty="0" smtClean="0"/>
              <a:t>MEAN, AngularJS, Express,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 is a Node.js task runner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gulp</a:t>
            </a:r>
            <a:r>
              <a:rPr lang="en-US" dirty="0" smtClean="0"/>
              <a:t>" and then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gulp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can runs different </a:t>
            </a:r>
            <a:r>
              <a:rPr lang="en-US" dirty="0" smtClean="0"/>
              <a:t>tasks, based on configuration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Concatenate </a:t>
            </a:r>
            <a:r>
              <a:rPr lang="en-US" dirty="0"/>
              <a:t>and minify JavaScript/CSS files</a:t>
            </a:r>
            <a:r>
              <a:rPr lang="bg-BG" dirty="0"/>
              <a:t> 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Compile SASS/LESS/Stylus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jshint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csshint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Unit Tests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to </a:t>
            </a:r>
            <a:r>
              <a:rPr lang="en-US" dirty="0" err="1"/>
              <a:t>Git</a:t>
            </a:r>
            <a:r>
              <a:rPr lang="en-US" dirty="0"/>
              <a:t>, Cloud, </a:t>
            </a:r>
            <a:r>
              <a:rPr lang="en-US" dirty="0" smtClean="0"/>
              <a:t>etc.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many </a:t>
            </a:r>
            <a:r>
              <a:rPr lang="en-US" dirty="0" smtClean="0"/>
              <a:t>more (sky is the limit)</a:t>
            </a:r>
            <a:endParaRPr lang="en-US" dirty="0"/>
          </a:p>
          <a:p>
            <a:r>
              <a:rPr lang="en-US" dirty="0" smtClean="0"/>
              <a:t>Other famous runners are Grunt and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jshint</a:t>
            </a:r>
            <a:r>
              <a:rPr lang="en-US" dirty="0" smtClean="0"/>
              <a:t> – checks JavaScript for errors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uglify</a:t>
            </a:r>
            <a:r>
              <a:rPr lang="en-US" dirty="0" smtClean="0"/>
              <a:t> – minifies JavaScript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concat</a:t>
            </a:r>
            <a:r>
              <a:rPr lang="en-US" dirty="0" smtClean="0"/>
              <a:t> – concatenates files</a:t>
            </a:r>
          </a:p>
          <a:p>
            <a:pPr lvl="1"/>
            <a:r>
              <a:rPr lang="en-US" dirty="0" smtClean="0"/>
              <a:t>gulp-minify-</a:t>
            </a:r>
            <a:r>
              <a:rPr lang="en-US" dirty="0" err="1" smtClean="0"/>
              <a:t>css</a:t>
            </a:r>
            <a:r>
              <a:rPr lang="en-US" dirty="0" smtClean="0"/>
              <a:t> – minifies CSS</a:t>
            </a:r>
          </a:p>
          <a:p>
            <a:pPr lvl="1"/>
            <a:r>
              <a:rPr lang="en-US" dirty="0" smtClean="0"/>
              <a:t>gulp-minify-html – minifies HTML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gulp-rename – renames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del – deletes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gulp-inject – injects files into the 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3276600"/>
            <a:ext cx="9677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('scripts', function ()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del.sync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(['build/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alljs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*']);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gulp.src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config.appJsSrc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.pipe(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uglify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'alljs.min.js')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gulp.dest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('build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'));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('default',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['scripts'],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() { });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Create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gulpfile.js</a:t>
            </a:r>
            <a:r>
              <a:rPr lang="en-US" dirty="0" smtClean="0"/>
              <a:t>' at the root of the project</a:t>
            </a:r>
          </a:p>
          <a:p>
            <a:pPr lvl="1"/>
            <a:r>
              <a:rPr lang="en-US" dirty="0" smtClean="0"/>
              <a:t>Write tasks and run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 default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Frameworks – Node.js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794649"/>
            <a:ext cx="3621960" cy="299268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668" y="2286000"/>
            <a:ext cx="4500000" cy="3702600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83752" y="3539802"/>
            <a:ext cx="4289760" cy="3083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53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 is written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language on the server and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control of the server capabilities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and fast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fastest web servers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Popular among developers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Perfect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</a:t>
            </a:r>
            <a:r>
              <a:rPr lang="en-US" dirty="0"/>
              <a:t>o</a:t>
            </a:r>
            <a:r>
              <a:rPr lang="en-US" dirty="0" smtClean="0"/>
              <a:t>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libuv</a:t>
            </a:r>
            <a:r>
              <a:rPr lang="en-US" dirty="0" smtClean="0"/>
              <a:t> – high-performance I/O library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V8 – Google Chrome’s JavaScript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-&gt; C++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http://nodejs.org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Install latest version (6.5.0 or above)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Command Prompt and type "node"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Our first Node.js 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Hello World? No?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Init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a folder of your choice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Open CMD and 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the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--save-exact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 to the created 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/>
              <a:t>' file and add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4789743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engine": "6.5.0", </a:t>
            </a: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scripts":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"start": "node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index.js“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Visual Studio Code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you want to use VS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Follow instructions </a:t>
            </a:r>
            <a:r>
              <a:rPr lang="en-US" dirty="0" smtClean="0"/>
              <a:t>for Node.js (</a:t>
            </a:r>
            <a:r>
              <a:rPr lang="en-US" dirty="0" err="1" smtClean="0"/>
              <a:t>jsconfig</a:t>
            </a:r>
            <a:r>
              <a:rPr lang="en-US" dirty="0" smtClean="0"/>
              <a:t> and </a:t>
            </a:r>
            <a:r>
              <a:rPr lang="en-US" dirty="0" err="1" smtClean="0"/>
              <a:t>typings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code.visualstudio.com/docs/runtimes/nodejs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the Standard code checker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marketplace.visualstudio.com/items?itemName=chenxsan.vscode-standardjs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index.js</a:t>
            </a:r>
            <a:r>
              <a:rPr lang="en-US" dirty="0" smtClean="0"/>
              <a:t>' file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Hit F5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use another IDE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3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1555</Words>
  <Application>Microsoft Office PowerPoint</Application>
  <PresentationFormat>Custom</PresentationFormat>
  <Paragraphs>342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Node.js Web Server</vt:lpstr>
      <vt:lpstr>Table of Contents</vt:lpstr>
      <vt:lpstr>Overview of Node.js</vt:lpstr>
      <vt:lpstr>Overview of Node.js</vt:lpstr>
      <vt:lpstr>Why Node.js</vt:lpstr>
      <vt:lpstr>Building Blocks of Node.js</vt:lpstr>
      <vt:lpstr>Our first Node.js script</vt:lpstr>
      <vt:lpstr>NPM Init</vt:lpstr>
      <vt:lpstr>Configuring Visual Studio Code</vt:lpstr>
      <vt:lpstr>The Event Loop</vt:lpstr>
      <vt:lpstr>The Event Loop</vt:lpstr>
      <vt:lpstr>Asynchronous Code</vt:lpstr>
      <vt:lpstr>Asynchronous Code</vt:lpstr>
      <vt:lpstr>Asynchronous Code</vt:lpstr>
      <vt:lpstr>Using Modules</vt:lpstr>
      <vt:lpstr>How To Use Modules</vt:lpstr>
      <vt:lpstr>Built-in Modules</vt:lpstr>
      <vt:lpstr>Your Modules</vt:lpstr>
      <vt:lpstr>Your Modules</vt:lpstr>
      <vt:lpstr>Third-Party Modules</vt:lpstr>
      <vt:lpstr>Node.js Web Server</vt:lpstr>
      <vt:lpstr>What Do the Web Servers Do? (Again)</vt:lpstr>
      <vt:lpstr>NodeJS Web Server</vt:lpstr>
      <vt:lpstr>NodeJS Web Server</vt:lpstr>
      <vt:lpstr>The Request Wrapper</vt:lpstr>
      <vt:lpstr>The Response Wrapper</vt:lpstr>
      <vt:lpstr>The Response Wrapper</vt:lpstr>
      <vt:lpstr>Route Requests</vt:lpstr>
      <vt:lpstr>Additional Tools</vt:lpstr>
      <vt:lpstr>Bower</vt:lpstr>
      <vt:lpstr>Yeoman</vt:lpstr>
      <vt:lpstr>Gulp</vt:lpstr>
      <vt:lpstr>Gulp</vt:lpstr>
      <vt:lpstr>Gulp</vt:lpstr>
      <vt:lpstr>JavaScript Frameworks – Node.js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2016-09-20T16:43:58Z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