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9"/>
  </p:notesMasterIdLst>
  <p:handoutMasterIdLst>
    <p:handoutMasterId r:id="rId40"/>
  </p:handoutMasterIdLst>
  <p:sldIdLst>
    <p:sldId id="394" r:id="rId4"/>
    <p:sldId id="395" r:id="rId5"/>
    <p:sldId id="443" r:id="rId6"/>
    <p:sldId id="506" r:id="rId7"/>
    <p:sldId id="507" r:id="rId8"/>
    <p:sldId id="489" r:id="rId9"/>
    <p:sldId id="490" r:id="rId10"/>
    <p:sldId id="515" r:id="rId11"/>
    <p:sldId id="517" r:id="rId12"/>
    <p:sldId id="516" r:id="rId13"/>
    <p:sldId id="518" r:id="rId14"/>
    <p:sldId id="508" r:id="rId15"/>
    <p:sldId id="510" r:id="rId16"/>
    <p:sldId id="514" r:id="rId17"/>
    <p:sldId id="466" r:id="rId18"/>
    <p:sldId id="491" r:id="rId19"/>
    <p:sldId id="492" r:id="rId20"/>
    <p:sldId id="493" r:id="rId21"/>
    <p:sldId id="526" r:id="rId22"/>
    <p:sldId id="519" r:id="rId23"/>
    <p:sldId id="521" r:id="rId24"/>
    <p:sldId id="520" r:id="rId25"/>
    <p:sldId id="455" r:id="rId26"/>
    <p:sldId id="503" r:id="rId27"/>
    <p:sldId id="524" r:id="rId28"/>
    <p:sldId id="525" r:id="rId29"/>
    <p:sldId id="523" r:id="rId30"/>
    <p:sldId id="497" r:id="rId31"/>
    <p:sldId id="501" r:id="rId32"/>
    <p:sldId id="502" r:id="rId33"/>
    <p:sldId id="478" r:id="rId34"/>
    <p:sldId id="421" r:id="rId35"/>
    <p:sldId id="442" r:id="rId36"/>
    <p:sldId id="352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595" autoAdjust="0"/>
  </p:normalViewPr>
  <p:slideViewPr>
    <p:cSldViewPr>
      <p:cViewPr>
        <p:scale>
          <a:sx n="75" d="100"/>
          <a:sy n="75" d="100"/>
        </p:scale>
        <p:origin x="826" y="11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30-May-16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30-May-16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623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320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30-May-16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30-May-16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30-May-16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Lists and Matrices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883889"/>
            <a:ext cx="8125251" cy="1549486"/>
          </a:xfrm>
        </p:spPr>
        <p:txBody>
          <a:bodyPr>
            <a:normAutofit/>
          </a:bodyPr>
          <a:lstStyle/>
          <a:p>
            <a:r>
              <a:rPr lang="en-US" dirty="0"/>
              <a:t>Lists: Variable-Size Arrays</a:t>
            </a:r>
          </a:p>
          <a:p>
            <a:r>
              <a:rPr lang="en-US" dirty="0"/>
              <a:t>Matrices: Arrays of Arrays (Tables)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2621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528447" y="3661409"/>
            <a:ext cx="135357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 and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Matrices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29" y="4480726"/>
            <a:ext cx="4411183" cy="163248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91770" y="3673603"/>
            <a:ext cx="1603042" cy="14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all adjacent equal numbers </a:t>
            </a:r>
            <a:r>
              <a:rPr lang="en-US" dirty="0"/>
              <a:t>in a list of decimal numbers, starting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 to right</a:t>
            </a:r>
          </a:p>
          <a:p>
            <a:pPr lvl="1"/>
            <a:r>
              <a:rPr lang="en-US" dirty="0"/>
              <a:t>After two numbers are summed, the obtained result could be equal to some of its neighbors and should be summed as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657600"/>
            <a:ext cx="16507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85235" y="375979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21663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https://judge.softuni.bg/Contests/Practice/Index/173#2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72546" y="3657600"/>
            <a:ext cx="126580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6 6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377068" y="375979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902508" y="3657600"/>
            <a:ext cx="104575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00798" y="3661310"/>
            <a:ext cx="261650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0.1 0.1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9187913" y="3781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702118" y="3661310"/>
            <a:ext cx="18040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0.2 5 -5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1" y="4566451"/>
            <a:ext cx="275016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4 8 16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579811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106242" y="4566451"/>
            <a:ext cx="229455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4 4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580524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106955" y="4566451"/>
            <a:ext cx="191035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8 8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189334" y="468728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9702117" y="4566451"/>
            <a:ext cx="1787443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8 16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84211" y="5492324"/>
            <a:ext cx="275016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578312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06242" y="5492324"/>
            <a:ext cx="2294557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6579025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106955" y="5492324"/>
            <a:ext cx="191035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4 4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9187835" y="55981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702117" y="5492324"/>
            <a:ext cx="178744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83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Adjacent Equal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1716" y="1122385"/>
            <a:ext cx="108328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var nums = Console.ReadLine()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.Select(double.Parse)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.ToList</a:t>
            </a:r>
            <a:r>
              <a:rPr lang="en-US" sz="2600" dirty="0"/>
              <a:t>();</a:t>
            </a:r>
          </a:p>
          <a:p>
            <a:r>
              <a:rPr lang="en-US" sz="2600" dirty="0"/>
              <a:t>int pos = 0;</a:t>
            </a:r>
          </a:p>
          <a:p>
            <a:r>
              <a:rPr lang="en-US" sz="2600" dirty="0"/>
              <a:t>while (pos &lt; nums.Count - 1)</a:t>
            </a:r>
          </a:p>
          <a:p>
            <a:r>
              <a:rPr lang="en-US" sz="2600" dirty="0"/>
              <a:t>  if (nums[pos] == nums[pos + 1])</a:t>
            </a:r>
          </a:p>
          <a:p>
            <a:r>
              <a:rPr lang="en-US" sz="2600" dirty="0"/>
              <a:t>  {</a:t>
            </a:r>
          </a:p>
          <a:p>
            <a:r>
              <a:rPr lang="en-US" sz="2600" dirty="0"/>
              <a:t>    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.RemoveAt</a:t>
            </a:r>
            <a:r>
              <a:rPr lang="en-US" sz="2600" dirty="0"/>
              <a:t>(pos);</a:t>
            </a:r>
          </a:p>
          <a:p>
            <a:r>
              <a:rPr lang="en-US" sz="2600" dirty="0"/>
              <a:t>    nums[pos] = 2 * nums[pos];</a:t>
            </a:r>
          </a:p>
          <a:p>
            <a:r>
              <a:rPr lang="en-US" sz="2600" dirty="0"/>
              <a:t>    pos--;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ensure the position is non-negative</a:t>
            </a:r>
          </a:p>
          <a:p>
            <a:r>
              <a:rPr lang="en-US" sz="2600" dirty="0"/>
              <a:t>  }</a:t>
            </a:r>
          </a:p>
          <a:p>
            <a:r>
              <a:rPr lang="en-US" sz="2600" dirty="0"/>
              <a:t>  else pos++;</a:t>
            </a:r>
          </a:p>
          <a:p>
            <a:r>
              <a:rPr lang="en-US" sz="2600" dirty="0"/>
              <a:t>Console.WriteLine(string.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600" dirty="0"/>
              <a:t>(" ", nums));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663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https://judge.softuni.bg/Contests/Practice/Index/173#2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111906" y="2514600"/>
            <a:ext cx="4037333" cy="1524000"/>
          </a:xfrm>
          <a:prstGeom prst="wedgeRoundRectCallout">
            <a:avLst>
              <a:gd name="adj1" fmla="val -68336"/>
              <a:gd name="adj2" fmla="val 30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equal adjacent numbers with their sum; move one position back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text,</a:t>
            </a:r>
            <a:r>
              <a:rPr lang="en-US" dirty="0"/>
              <a:t> split it into words and distribute them into 3 lists: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Lower-case</a:t>
            </a:r>
            <a:r>
              <a:rPr lang="en-US" dirty="0"/>
              <a:t> words;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mixed-case </a:t>
            </a:r>
            <a:r>
              <a:rPr lang="en-US" dirty="0"/>
              <a:t>words;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upper-case</a:t>
            </a:r>
            <a:r>
              <a:rPr lang="en-US" dirty="0"/>
              <a:t> words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Split by Word Casing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3" y="3222812"/>
            <a:ext cx="10529998" cy="10125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Learn programming at SoftUni: Java, PHP, JS, HTML 5, CSS, Web, C#, SQL, databases, AJAX, etc.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414" y="4523121"/>
            <a:ext cx="10529998" cy="1472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Lower-case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programming, at, databases, etc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Mixed-case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Learn, SoftUni, Java, 5, Web, C#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Upper-case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PHP, JS, HTML, CSS, SQL, AJAX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https://judge.softuni.bg/Contests/Practice/Index/173#3</a:t>
            </a: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>
            <a:off x="265015" y="3657600"/>
            <a:ext cx="571597" cy="1752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9259555" y="3773640"/>
            <a:ext cx="2493211" cy="1344282"/>
          </a:xfrm>
          <a:prstGeom prst="wedgeRoundRectCallout">
            <a:avLst>
              <a:gd name="adj1" fmla="val -64961"/>
              <a:gd name="adj2" fmla="val 45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Non-letters are considered mixed-case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Split by Word Casing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075765"/>
            <a:ext cx="1065360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var separators new char[]</a:t>
            </a:r>
          </a:p>
          <a:p>
            <a:r>
              <a:rPr lang="en-US" sz="2600" dirty="0"/>
              <a:t>  {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600" dirty="0"/>
              <a:t>', 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/>
              <a:t>' };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// TODO: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 the others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600" dirty="0"/>
          </a:p>
          <a:p>
            <a:r>
              <a:rPr lang="en-US" sz="2600" dirty="0"/>
              <a:t>var words = Console.ReadLine().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(separators,</a:t>
            </a:r>
          </a:p>
          <a:p>
            <a:r>
              <a:rPr lang="en-US" sz="2600" dirty="0"/>
              <a:t>  StringSplitOptions.RemoveEmptyEntries)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.ToList()</a:t>
            </a:r>
            <a:r>
              <a:rPr lang="en-US" sz="2600" dirty="0"/>
              <a:t>;</a:t>
            </a:r>
          </a:p>
          <a:p>
            <a:r>
              <a:rPr lang="en-US" sz="2600" dirty="0"/>
              <a:t>var lowerCaseWords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/>
              <a:t>;</a:t>
            </a:r>
          </a:p>
          <a:p>
            <a:r>
              <a:rPr lang="en-US" sz="2600" dirty="0"/>
              <a:t>var mixedCaseWords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/>
              <a:t>;</a:t>
            </a:r>
          </a:p>
          <a:p>
            <a:r>
              <a:rPr lang="en-US" sz="2600" dirty="0"/>
              <a:t>var upperCaseWords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600" dirty="0"/>
              <a:t>;</a:t>
            </a:r>
          </a:p>
          <a:p>
            <a:r>
              <a:rPr lang="en-US" sz="2600" dirty="0"/>
              <a:t>foreach (var word in words)</a:t>
            </a:r>
          </a:p>
          <a:p>
            <a:r>
              <a:rPr lang="en-US" sz="2600" dirty="0"/>
              <a:t>{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process each word</a:t>
            </a:r>
            <a:r>
              <a:rPr lang="en-US" sz="2600" i="1" dirty="0"/>
              <a:t> </a:t>
            </a:r>
            <a:r>
              <a:rPr lang="en-US" sz="2600" dirty="0"/>
              <a:t>}</a:t>
            </a:r>
          </a:p>
          <a:p>
            <a:r>
              <a:rPr lang="en-US" sz="2600" dirty="0"/>
              <a:t>Console.WriteLine("Lower-case: {0}",</a:t>
            </a:r>
          </a:p>
          <a:p>
            <a:r>
              <a:rPr lang="en-US" sz="2600" dirty="0"/>
              <a:t>  string.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2600" dirty="0"/>
              <a:t>(", ", lowerCaseWords));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print the other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Split by Word Casing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143000"/>
            <a:ext cx="10653602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Process each word</a:t>
            </a:r>
          </a:p>
          <a:p>
            <a:r>
              <a:rPr lang="en-US" sz="2800" dirty="0"/>
              <a:t>var lowerCaseChars = 0;</a:t>
            </a:r>
          </a:p>
          <a:p>
            <a:r>
              <a:rPr lang="en-US" sz="2800" dirty="0"/>
              <a:t>var upperCaseChars = 0;</a:t>
            </a:r>
          </a:p>
          <a:p>
            <a:r>
              <a:rPr lang="en-US" sz="2800" dirty="0"/>
              <a:t>foreach (char letter in word)</a:t>
            </a:r>
          </a:p>
          <a:p>
            <a:r>
              <a:rPr lang="en-US" sz="2800" dirty="0"/>
              <a:t>    if (char.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IsLower</a:t>
            </a:r>
            <a:r>
              <a:rPr lang="en-US" sz="2800" dirty="0"/>
              <a:t>(letter)) lowerCaseChars++;</a:t>
            </a:r>
          </a:p>
          <a:p>
            <a:r>
              <a:rPr lang="en-US" sz="2800" dirty="0"/>
              <a:t>    else if (char.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IsUpper</a:t>
            </a:r>
            <a:r>
              <a:rPr lang="en-US" sz="2800" dirty="0"/>
              <a:t>(letter)) upperCaseChars++;</a:t>
            </a:r>
          </a:p>
          <a:p>
            <a:r>
              <a:rPr lang="en-US" sz="2800" dirty="0"/>
              <a:t>if (lowerCaseChars == word.Length)</a:t>
            </a:r>
          </a:p>
          <a:p>
            <a:r>
              <a:rPr lang="en-US" sz="2800" dirty="0"/>
              <a:t>    lowerCaseWords.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(word);</a:t>
            </a:r>
          </a:p>
          <a:p>
            <a:r>
              <a:rPr lang="en-US" sz="2800" dirty="0"/>
              <a:t>else if (upperCaseChars == word.Length)</a:t>
            </a:r>
          </a:p>
          <a:p>
            <a:r>
              <a:rPr lang="en-US" sz="2800" dirty="0"/>
              <a:t>    upperCaseWords.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(word);</a:t>
            </a:r>
          </a:p>
          <a:p>
            <a:r>
              <a:rPr lang="en-US" sz="2800" dirty="0"/>
              <a:t>else mixedCaseWords.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(word);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5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12782"/>
            <a:ext cx="10363200" cy="820600"/>
          </a:xfrm>
        </p:spPr>
        <p:txBody>
          <a:bodyPr/>
          <a:lstStyle/>
          <a:p>
            <a:r>
              <a:rPr lang="en-US" dirty="0"/>
              <a:t>Working with Lists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41696"/>
            <a:ext cx="3524026" cy="3637568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178781"/>
            <a:ext cx="2087014" cy="2087014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2959" y="2084696"/>
            <a:ext cx="2356306" cy="23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8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 and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516" y="2514600"/>
            <a:ext cx="10223296" cy="3911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bg-BG" sz="2800" dirty="0"/>
              <a:t>var names =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bg-BG" sz="2800" dirty="0"/>
              <a:t> { 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  "Nakov", "Angel", "Ivan", "Atanas", "Boris" };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names.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sz="2800" dirty="0"/>
              <a:t>();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Console.WriteLine(string.Join(", ", names)); </a:t>
            </a: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names.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Sort((a, b) =&gt; b.CompareTo(a))</a:t>
            </a:r>
            <a:r>
              <a:rPr lang="bg-BG" sz="2800" dirty="0"/>
              <a:t>;</a:t>
            </a:r>
          </a:p>
          <a:p>
            <a:pPr>
              <a:lnSpc>
                <a:spcPct val="110000"/>
              </a:lnSpc>
            </a:pPr>
            <a:r>
              <a:rPr lang="bg-BG" sz="2800" dirty="0"/>
              <a:t>Console.WriteLine(string.Join(", ", names));</a:t>
            </a:r>
          </a:p>
          <a:p>
            <a:pPr>
              <a:lnSpc>
                <a:spcPct val="110000"/>
              </a:lnSpc>
            </a:pP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927505" y="4497020"/>
            <a:ext cx="2883106" cy="906794"/>
          </a:xfrm>
          <a:prstGeom prst="wedgeRoundRectCallout">
            <a:avLst>
              <a:gd name="adj1" fmla="val -67870"/>
              <a:gd name="adj2" fmla="val 27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descending order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418012" y="3489410"/>
            <a:ext cx="5105400" cy="533400"/>
          </a:xfrm>
          <a:prstGeom prst="wedgeRoundRectCallout">
            <a:avLst>
              <a:gd name="adj1" fmla="val -61751"/>
              <a:gd name="adj2" fmla="val 6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order (ascending)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198" y="1981200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17486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29625" y="1981200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198" y="2917347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17486" y="30224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29625" y="2917347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5153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nums =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200868" y="2917347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913782" y="30381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447152" y="2917347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200868" y="1980535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913782" y="21013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447152" y="1980535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1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4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List&lt;T&gt;</a:t>
            </a:r>
            <a:r>
              <a:rPr lang="en-US" dirty="0"/>
              <a:t> Type</a:t>
            </a:r>
          </a:p>
          <a:p>
            <a:pPr marL="712788" lvl="1" indent="-409575"/>
            <a:r>
              <a:rPr lang="en-US" dirty="0"/>
              <a:t>Variable-Size Arrays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Lists and Arrays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Lists – Problems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Multi-Dimensional Arrays</a:t>
            </a:r>
          </a:p>
          <a:p>
            <a:pPr marL="712788" lvl="1" indent="-409575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dirty="0"/>
              <a:t>: Reading, Printing</a:t>
            </a:r>
            <a:br>
              <a:rPr lang="en-US" dirty="0"/>
            </a:br>
            <a:r>
              <a:rPr lang="en-US" dirty="0"/>
              <a:t>and Processing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Matrices – Problems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2" y="1828800"/>
            <a:ext cx="3074424" cy="396424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319894"/>
            <a:ext cx="2895600" cy="10715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47" y="3004470"/>
            <a:ext cx="1110330" cy="111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3491" y="4534720"/>
            <a:ext cx="1603042" cy="14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4285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4285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436810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283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8164" y="3771378"/>
            <a:ext cx="280884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28242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09832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4535" y="3771378"/>
            <a:ext cx="25752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752011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8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385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counts.Length;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008812" y="2438400"/>
            <a:ext cx="3581400" cy="1481840"/>
          </a:xfrm>
          <a:prstGeom prst="wedgeRoundRectCallout">
            <a:avLst>
              <a:gd name="adj1" fmla="val -72327"/>
              <a:gd name="adj2" fmla="val -9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https://judge.softuni.bg/Contests/Practice/Index/173#6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00316" y="1087120"/>
            <a:ext cx="10375696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/>
              <a:t>var nums = Console.ReadLine().Split(' ')</a:t>
            </a:r>
          </a:p>
          <a:p>
            <a:r>
              <a:rPr lang="bg-BG" dirty="0"/>
              <a:t>  .Select(int.Parse).ToList();</a:t>
            </a:r>
          </a:p>
          <a:p>
            <a:r>
              <a:rPr lang="bg-BG" dirty="0"/>
              <a:t>nums.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bg-BG" dirty="0"/>
              <a:t>;</a:t>
            </a:r>
          </a:p>
          <a:p>
            <a:r>
              <a:rPr lang="bg-BG" dirty="0"/>
              <a:t>var pos = 0;</a:t>
            </a:r>
          </a:p>
          <a:p>
            <a:r>
              <a:rPr lang="bg-BG" dirty="0"/>
              <a:t>while (pos &lt; nums.Count)</a:t>
            </a:r>
          </a:p>
          <a:p>
            <a:r>
              <a:rPr lang="bg-BG" dirty="0"/>
              <a:t>{</a:t>
            </a:r>
          </a:p>
          <a:p>
            <a:r>
              <a:rPr lang="bg-BG" dirty="0"/>
              <a:t>  int num = nums[pos], count = 1;</a:t>
            </a:r>
          </a:p>
          <a:p>
            <a:r>
              <a:rPr lang="bg-BG" dirty="0"/>
              <a:t>  while (pos + count &lt; nums.Count &amp;&amp; </a:t>
            </a:r>
          </a:p>
          <a:p>
            <a:r>
              <a:rPr lang="bg-BG" dirty="0"/>
              <a:t>         nums[pos + count] == num)</a:t>
            </a:r>
          </a:p>
          <a:p>
            <a:r>
              <a:rPr lang="bg-BG" dirty="0"/>
              <a:t>    count++;</a:t>
            </a:r>
          </a:p>
          <a:p>
            <a:r>
              <a:rPr lang="bg-BG" dirty="0"/>
              <a:t>  pos = pos + count;</a:t>
            </a:r>
          </a:p>
          <a:p>
            <a:r>
              <a:rPr lang="bg-BG" dirty="0"/>
              <a:t>  Console.WriteLine($"{num} -&gt; {count}");</a:t>
            </a:r>
          </a:p>
          <a:p>
            <a:r>
              <a:rPr lang="bg-BG" dirty="0"/>
              <a:t>}</a:t>
            </a:r>
            <a:endParaRPr lang="bg-BG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8412" y="2014967"/>
            <a:ext cx="3021106" cy="533400"/>
          </a:xfrm>
          <a:prstGeom prst="wedgeRoundRectCallout">
            <a:avLst>
              <a:gd name="adj1" fmla="val -69269"/>
              <a:gd name="adj2" fmla="val -332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7376365" y="2030233"/>
            <a:ext cx="3581400" cy="1481840"/>
          </a:xfrm>
          <a:prstGeom prst="wedgeRoundRectCallout">
            <a:avLst>
              <a:gd name="adj1" fmla="val -68142"/>
              <a:gd name="adj2" fmla="val 60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0881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00600"/>
            <a:ext cx="9959128" cy="820600"/>
          </a:xfrm>
        </p:spPr>
        <p:txBody>
          <a:bodyPr/>
          <a:lstStyle/>
          <a:p>
            <a:r>
              <a:rPr lang="en-US" dirty="0"/>
              <a:t>Matrices </a:t>
            </a:r>
            <a:r>
              <a:rPr lang="bg-BG" dirty="0"/>
              <a:t>(</a:t>
            </a:r>
            <a:r>
              <a:rPr lang="en-US" dirty="0"/>
              <a:t>Tables)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06064"/>
            <a:ext cx="9959128" cy="719034"/>
          </a:xfrm>
        </p:spPr>
        <p:txBody>
          <a:bodyPr/>
          <a:lstStyle/>
          <a:p>
            <a:r>
              <a:rPr lang="en-US" dirty="0"/>
              <a:t>Nested Structures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3" y="990600"/>
            <a:ext cx="4320330" cy="33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09173" y="2743200"/>
            <a:ext cx="3892150" cy="3630706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table of values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can create matrices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nesting simple structures</a:t>
            </a:r>
          </a:p>
          <a:p>
            <a:pPr lvl="1"/>
            <a:r>
              <a:rPr lang="en-US" sz="3000" dirty="0"/>
              <a:t>Arrays of arrays</a:t>
            </a:r>
          </a:p>
          <a:p>
            <a:pPr lvl="1"/>
            <a:r>
              <a:rPr lang="en-US" sz="3000" dirty="0"/>
              <a:t>List of lists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4865052" y="2926080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4404865" y="3610407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32478"/>
              </p:ext>
            </p:extLst>
          </p:nvPr>
        </p:nvGraphicFramePr>
        <p:xfrm>
          <a:off x="4875212" y="3484716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2567"/>
              </p:ext>
            </p:extLst>
          </p:nvPr>
        </p:nvGraphicFramePr>
        <p:xfrm>
          <a:off x="4875212" y="4165648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55138"/>
              </p:ext>
            </p:extLst>
          </p:nvPr>
        </p:nvGraphicFramePr>
        <p:xfrm>
          <a:off x="4875212" y="4856740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52357"/>
              </p:ext>
            </p:extLst>
          </p:nvPr>
        </p:nvGraphicFramePr>
        <p:xfrm>
          <a:off x="4875212" y="5537672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760412" y="4592995"/>
            <a:ext cx="2795614" cy="741005"/>
          </a:xfrm>
          <a:prstGeom prst="wedgeRoundRectCallout">
            <a:avLst>
              <a:gd name="adj1" fmla="val 68187"/>
              <a:gd name="adj2" fmla="val -425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08917" y="3429000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>
            <a:solidFill>
              <a:schemeClr val="tx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7893752" y="3871793"/>
            <a:ext cx="3382260" cy="1401555"/>
          </a:xfrm>
          <a:prstGeom prst="wedgeRoundRectCallout">
            <a:avLst>
              <a:gd name="adj1" fmla="val -78115"/>
              <a:gd name="adj2" fmla="val -40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matrix[0][2]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row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column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2" y="1040128"/>
            <a:ext cx="11801747" cy="5568904"/>
          </a:xfrm>
        </p:spPr>
        <p:txBody>
          <a:bodyPr>
            <a:normAutofit/>
          </a:bodyPr>
          <a:lstStyle/>
          <a:p>
            <a:r>
              <a:rPr lang="en-US" dirty="0"/>
              <a:t>Build and print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/>
              <a:t> of capital Latin letters 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dirty="0"/>
              <a:t> like at the examples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Build a Matrix of Letters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801" y="6171487"/>
            <a:ext cx="1058904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https://judge.softuni.bg/Contests/Practice/Index/173#7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7612" y="2532149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17612" y="4267283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D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598514" y="3809259"/>
            <a:ext cx="304721" cy="31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263502" y="3483203"/>
            <a:ext cx="1066526" cy="108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973821" y="2532150"/>
            <a:ext cx="1882591" cy="3064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F G H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K L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 N O P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 R S T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 V W X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491296" y="3880749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815729" y="2532149"/>
            <a:ext cx="1066526" cy="10831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 defTabSz="1218621">
              <a:lnSpc>
                <a:spcPct val="115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02972" y="4267283"/>
            <a:ext cx="3092040" cy="15785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 F G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 I J K L M N</a:t>
            </a:r>
          </a:p>
          <a:p>
            <a:pPr algn="ctr" defTabSz="1218621">
              <a:lnSpc>
                <a:spcPct val="115000"/>
              </a:lnSpc>
            </a:pPr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 P Q R S T U</a:t>
            </a:r>
            <a:endParaRPr lang="it-IT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196631" y="3809259"/>
            <a:ext cx="304721" cy="313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91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2" y="1040128"/>
            <a:ext cx="11801747" cy="5568904"/>
          </a:xfrm>
        </p:spPr>
        <p:txBody>
          <a:bodyPr>
            <a:normAutofit/>
          </a:bodyPr>
          <a:lstStyle/>
          <a:p>
            <a:r>
              <a:rPr lang="en-US" sz="3199" dirty="0"/>
              <a:t>Build the 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sz="3199" dirty="0"/>
              <a:t> of letters of size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sz="3199" dirty="0"/>
              <a:t> x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sz="3199" dirty="0"/>
              <a:t> (e.g.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199" dirty="0"/>
              <a:t> rows x </a:t>
            </a:r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sz="3199" dirty="0"/>
              <a:t> cells):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Build a Matrix of Letters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26268"/>
              </p:ext>
            </p:extLst>
          </p:nvPr>
        </p:nvGraphicFramePr>
        <p:xfrm>
          <a:off x="8670104" y="2412932"/>
          <a:ext cx="2879252" cy="3239154"/>
        </p:xfrm>
        <a:graphic>
          <a:graphicData uri="http://schemas.openxmlformats.org/drawingml/2006/table">
            <a:tbl>
              <a:tblPr/>
              <a:tblGrid>
                <a:gridCol w="71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K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W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130" y="1844438"/>
            <a:ext cx="2559649" cy="492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621"/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7834" y="2420702"/>
            <a:ext cx="430887" cy="326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algn="ctr" defTabSz="1218621">
              <a:spcBef>
                <a:spcPts val="600"/>
              </a:spcBef>
              <a:spcAft>
                <a:spcPts val="600"/>
              </a:spcAft>
            </a:pPr>
            <a:r>
              <a:rPr lang="en-US" sz="2599" b="1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 rot="21600000">
            <a:off x="685621" y="1768258"/>
            <a:ext cx="7237591" cy="42807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dirty="0"/>
              <a:t>int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int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var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dirty="0"/>
              <a:t>=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new char[row</a:t>
            </a:r>
            <a:r>
              <a:rPr lang="en-US" dirty="0">
                <a:solidFill>
                  <a:srgbClr val="FBEEC9">
                    <a:lumMod val="75000"/>
                  </a:srgbClr>
                </a:solidFill>
              </a:rPr>
              <a:t>s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][]</a:t>
            </a:r>
            <a:r>
              <a:rPr dirty="0"/>
              <a:t>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char letter = 'A';</a:t>
            </a:r>
          </a:p>
          <a:p>
            <a:pPr defTabSz="1218621">
              <a:lnSpc>
                <a:spcPct val="110000"/>
              </a:lnSpc>
            </a:pPr>
            <a:r>
              <a:rPr dirty="0"/>
              <a:t>for (int row = 0; row &lt; rows; row++) </a:t>
            </a:r>
          </a:p>
          <a:p>
            <a:pPr defTabSz="1218621">
              <a:lnSpc>
                <a:spcPct val="110000"/>
              </a:lnSpc>
            </a:pPr>
            <a:r>
              <a:rPr dirty="0"/>
              <a:t>{</a:t>
            </a:r>
          </a:p>
          <a:p>
            <a:pPr defTabSz="1218621">
              <a:lnSpc>
                <a:spcPct val="110000"/>
              </a:lnSpc>
            </a:pPr>
            <a:r>
              <a:rPr lang="en-US" dirty="0"/>
              <a:t>  matrix[row]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char[cols]</a:t>
            </a:r>
            <a:r>
              <a:rPr lang="en-US" dirty="0"/>
              <a:t>;</a:t>
            </a:r>
            <a:endParaRPr dirty="0"/>
          </a:p>
          <a:p>
            <a:pPr defTabSz="1218621">
              <a:lnSpc>
                <a:spcPct val="110000"/>
              </a:lnSpc>
            </a:pPr>
            <a:r>
              <a:rPr dirty="0"/>
              <a:t>  for (int col = 0; col &lt; cols; col++)</a:t>
            </a:r>
          </a:p>
          <a:p>
            <a:pPr defTabSz="1218621">
              <a:lnSpc>
                <a:spcPct val="110000"/>
              </a:lnSpc>
            </a:pPr>
            <a:r>
              <a:rPr dirty="0"/>
              <a:t>    </a:t>
            </a:r>
            <a:r>
              <a:rPr dirty="0">
                <a:solidFill>
                  <a:srgbClr val="FBEEC9">
                    <a:lumMod val="75000"/>
                  </a:srgbClr>
                </a:solidFill>
              </a:rPr>
              <a:t>matrix</a:t>
            </a:r>
            <a:r>
              <a:rPr dirty="0"/>
              <a:t>[row][col] = letter++; </a:t>
            </a:r>
          </a:p>
          <a:p>
            <a:pPr defTabSz="1218621">
              <a:lnSpc>
                <a:spcPct val="110000"/>
              </a:lnSpc>
            </a:pPr>
            <a:r>
              <a:rPr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801" y="6171487"/>
            <a:ext cx="10589042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https://judge.softuni.bg/Contests/Practice/Index/173#7</a:t>
            </a:r>
            <a:endParaRPr lang="en-US" sz="23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2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4684799" cy="5570355"/>
          </a:xfrm>
        </p:spPr>
        <p:txBody>
          <a:bodyPr>
            <a:normAutofit/>
          </a:bodyPr>
          <a:lstStyle/>
          <a:p>
            <a:r>
              <a:rPr lang="en-US" dirty="0"/>
              <a:t>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/>
              <a:t> 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Just print the array</a:t>
            </a:r>
            <a:r>
              <a:rPr lang="bg-BG" dirty="0"/>
              <a:t> </a:t>
            </a:r>
            <a:r>
              <a:rPr lang="en-US" dirty="0"/>
              <a:t>stored in each row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the Matrix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4711316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row = 0; row &lt; rows; row++)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800" dirty="0"/>
              <a:t>(" ",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matrix[row]</a:t>
            </a:r>
            <a:r>
              <a:rPr lang="en-US" sz="2800" dirty="0"/>
              <a:t>));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https://judge.softuni.bg/Contests/Practice/Index/173#7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3" y="1524000"/>
            <a:ext cx="6172200" cy="2799486"/>
          </a:xfrm>
          <a:prstGeom prst="rect">
            <a:avLst/>
          </a:prstGeo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309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 read the 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rows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columns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Allocate</a:t>
            </a:r>
            <a:r>
              <a:rPr lang="en-US" dirty="0"/>
              <a:t> the matrix as array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rows</a:t>
            </a:r>
            <a:r>
              <a:rPr lang="en-US" dirty="0"/>
              <a:t> arrays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each matrix row</a:t>
            </a:r>
            <a:r>
              <a:rPr lang="en-US" dirty="0"/>
              <a:t> like normal array of 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Matrices from the Console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038" y="3312160"/>
            <a:ext cx="10367974" cy="3126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3000" dirty="0"/>
              <a:t>int 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lang="en-US" sz="30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3000" dirty="0"/>
              <a:t>int 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lang="en-US" sz="30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3000" dirty="0"/>
              <a:t>var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3000" dirty="0"/>
              <a:t>= </a:t>
            </a:r>
            <a:r>
              <a:rPr lang="en-US" sz="3000" dirty="0">
                <a:solidFill>
                  <a:srgbClr val="FBEEC9">
                    <a:lumMod val="75000"/>
                  </a:srgbClr>
                </a:solidFill>
              </a:rPr>
              <a:t>new int[rows][]</a:t>
            </a:r>
            <a:r>
              <a:rPr lang="en-US" sz="3000" dirty="0"/>
              <a:t>;</a:t>
            </a:r>
          </a:p>
          <a:p>
            <a:r>
              <a:rPr lang="en-US" sz="3000" dirty="0"/>
              <a:t>for (int row = 0; row &lt; rows; row++)</a:t>
            </a:r>
          </a:p>
          <a:p>
            <a:r>
              <a:rPr lang="en-US" sz="3000" dirty="0"/>
              <a:t>  matrix[row] = Console.ReadLine()</a:t>
            </a:r>
          </a:p>
          <a:p>
            <a:r>
              <a:rPr lang="en-US" sz="3000" dirty="0"/>
              <a:t>    .Split(' ').Select(int.Parse).ToArray();</a:t>
            </a:r>
          </a:p>
        </p:txBody>
      </p:sp>
    </p:spTree>
    <p:extLst>
      <p:ext uri="{BB962C8B-B14F-4D97-AF65-F5344CB8AC3E}">
        <p14:creationId xmlns:p14="http://schemas.microsoft.com/office/powerpoint/2010/main" val="1896821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words </a:t>
            </a:r>
            <a:r>
              <a:rPr lang="en-US" dirty="0"/>
              <a:t>(space separated)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rotate</a:t>
            </a:r>
            <a:r>
              <a:rPr lang="en-US" dirty="0"/>
              <a:t> it on the right as shown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Rotate a Matrix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2849" y="2590032"/>
            <a:ext cx="1755899" cy="2246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F G H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J K 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919411" y="3557624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6129" y="2661313"/>
            <a:ext cx="1435740" cy="2160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E A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 F B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 G C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 H D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36619" y="2590032"/>
            <a:ext cx="2458770" cy="2246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 PHP Java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 SQL JSON</a:t>
            </a:r>
          </a:p>
          <a:p>
            <a:pPr defTabSz="1218621"/>
            <a:r>
              <a:rPr lang="pt-BR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 CSS JS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158063" y="3535110"/>
            <a:ext cx="355601" cy="36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621"/>
            <a:endParaRPr lang="en-US" sz="2799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648368" y="2915701"/>
            <a:ext cx="2578740" cy="1606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 C# Hi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CSS SQL PHP</a:t>
            </a:r>
          </a:p>
          <a:p>
            <a:pPr algn="ctr" defTabSz="1218621">
              <a:lnSpc>
                <a:spcPct val="120000"/>
              </a:lnSpc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 JSON Java</a:t>
            </a:r>
            <a:endParaRPr lang="pt-BR" sz="27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1678649" y="5120640"/>
            <a:ext cx="2739363" cy="910426"/>
          </a:xfrm>
          <a:prstGeom prst="wedgeRoundRectCallout">
            <a:avLst>
              <a:gd name="adj1" fmla="val -61625"/>
              <a:gd name="adj2" fmla="val -603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*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columns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5027612" y="5120640"/>
            <a:ext cx="3348963" cy="910426"/>
          </a:xfrm>
          <a:prstGeom prst="wedgeRoundRectCallout">
            <a:avLst>
              <a:gd name="adj1" fmla="val -64592"/>
              <a:gd name="adj2" fmla="val -637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Rotated matrix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*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columns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52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93622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of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US" dirty="0"/>
              <a:t>Variable-Size Arrays: List&lt;T&gt;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84" y="1678110"/>
            <a:ext cx="6453928" cy="23884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2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Rotate a Matrix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838" y="1182827"/>
            <a:ext cx="10520374" cy="48100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2800" dirty="0"/>
              <a:t>int </a:t>
            </a:r>
            <a:r>
              <a:rPr lang="en-US" sz="2800" dirty="0">
                <a:solidFill>
                  <a:srgbClr val="FBEEC9">
                    <a:lumMod val="75000"/>
                  </a:srgbClr>
                </a:solidFill>
              </a:rPr>
              <a:t>rows</a:t>
            </a:r>
            <a:r>
              <a:rPr lang="en-US" sz="28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2800" dirty="0"/>
              <a:t>int </a:t>
            </a:r>
            <a:r>
              <a:rPr lang="en-US" sz="2800" dirty="0">
                <a:solidFill>
                  <a:srgbClr val="FBEEC9">
                    <a:lumMod val="75000"/>
                  </a:srgbClr>
                </a:solidFill>
              </a:rPr>
              <a:t>cols</a:t>
            </a:r>
            <a:r>
              <a:rPr lang="en-US" sz="2800" dirty="0"/>
              <a:t> = int.Parse(Console.ReadLine());</a:t>
            </a:r>
          </a:p>
          <a:p>
            <a:pPr defTabSz="1218621">
              <a:lnSpc>
                <a:spcPct val="110000"/>
              </a:lnSpc>
            </a:pPr>
            <a:r>
              <a:rPr lang="en-US" sz="2800" dirty="0"/>
              <a:t>var</a:t>
            </a:r>
            <a:r>
              <a:rPr lang="en-US" sz="2800"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2800" dirty="0"/>
              <a:t>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read the matrix[][]</a:t>
            </a:r>
            <a:endParaRPr lang="en-US" sz="2800" i="1" dirty="0"/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Print the rotated matrix row by row</a:t>
            </a:r>
            <a:endParaRPr lang="en-US" sz="2800" dirty="0"/>
          </a:p>
          <a:p>
            <a:r>
              <a:rPr lang="en-US" sz="2800" dirty="0"/>
              <a:t>for (int col = 0; col &lt; cols; col++)</a:t>
            </a:r>
          </a:p>
          <a:p>
            <a:r>
              <a:rPr lang="en-US" sz="2800" dirty="0"/>
              <a:t>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/>
              <a:t>  for (int row = rows - 1; row &gt;= 0; row--)</a:t>
            </a:r>
          </a:p>
          <a:p>
            <a:r>
              <a:rPr lang="en-US" sz="2800" dirty="0"/>
              <a:t>    Console.Write(matrix[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row</a:t>
            </a:r>
            <a:r>
              <a:rPr lang="en-US" sz="2800" dirty="0"/>
              <a:t>][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col</a:t>
            </a:r>
            <a:r>
              <a:rPr lang="en-US" sz="2800" dirty="0"/>
              <a:t>] + " ");</a:t>
            </a:r>
          </a:p>
          <a:p>
            <a:r>
              <a:rPr lang="en-US" sz="2800" dirty="0"/>
              <a:t>  Console.WriteLine();</a:t>
            </a:r>
          </a:p>
          <a:p>
            <a:r>
              <a:rPr lang="en-US" sz="2800" dirty="0"/>
              <a:t>}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48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486"/>
            <a:ext cx="10363200" cy="820600"/>
          </a:xfrm>
        </p:spPr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24" y="1524000"/>
            <a:ext cx="3524988" cy="31242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833" y="1371599"/>
            <a:ext cx="3388098" cy="346506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resizable arrays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Can add / remove / change elements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Creating a list and adding an element: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sz="3200" dirty="0"/>
              <a:t> hold a table of elements (array of arrays)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665" y="1642825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27881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 dirty="0"/>
              <a:t>;</a:t>
            </a:r>
          </a:p>
          <a:p>
            <a:r>
              <a:rPr lang="en-US" sz="2600" dirty="0"/>
              <a:t>numbers.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600" dirty="0"/>
              <a:t>(5);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3" y="4923504"/>
            <a:ext cx="10475545" cy="1465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>
              <a:lnSpc>
                <a:spcPct val="110000"/>
              </a:lnSpc>
            </a:pPr>
            <a:r>
              <a:rPr lang="en-US" sz="2600" dirty="0"/>
              <a:t>var</a:t>
            </a:r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 matrix </a:t>
            </a:r>
            <a:r>
              <a:rPr lang="en-US" sz="2600" dirty="0"/>
              <a:t>= </a:t>
            </a:r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new int[rows][]</a:t>
            </a:r>
            <a:r>
              <a:rPr lang="en-US" sz="2600" dirty="0"/>
              <a:t>;</a:t>
            </a:r>
          </a:p>
          <a:p>
            <a:pPr defTabSz="1218621">
              <a:lnSpc>
                <a:spcPct val="110000"/>
              </a:lnSpc>
            </a:pPr>
            <a:r>
              <a:rPr lang="en-US" sz="2600" dirty="0"/>
              <a:t>matrix[0] = new int[10];</a:t>
            </a:r>
          </a:p>
          <a:p>
            <a:pPr defTabSz="1218621">
              <a:lnSpc>
                <a:spcPct val="110000"/>
              </a:lnSpc>
            </a:pPr>
            <a:r>
              <a:rPr lang="en-US" sz="2600" dirty="0"/>
              <a:t>matrix[0][0] = 5;</a:t>
            </a: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and Matrices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In C# arrays have fixed length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Cannot add / remove / insert elements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Support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dirty="0"/>
              <a:t> of elements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defines a list of certain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  <a:p>
            <a:pPr lvl="1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is the type of the list,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/>
              <a:t>, …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51010" y="4953000"/>
            <a:ext cx="10501202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List&lt;int&gt;</a:t>
            </a:r>
            <a:r>
              <a:rPr lang="en-US" sz="2800" dirty="0"/>
              <a:t> 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800" dirty="0"/>
              <a:t>;</a:t>
            </a:r>
          </a:p>
          <a:p>
            <a:r>
              <a:rPr lang="en-US" sz="2800" dirty="0"/>
              <a:t>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800" dirty="0"/>
              <a:t>(5);</a:t>
            </a:r>
          </a:p>
          <a:p>
            <a:r>
              <a:rPr lang="en-US" sz="2800" dirty="0"/>
              <a:t>Console.WriteLine(numbers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5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524000"/>
            <a:ext cx="2137806" cy="2137806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26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Example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272910"/>
            <a:ext cx="10653602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using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 System.Collections.Generic;</a:t>
            </a:r>
          </a:p>
          <a:p>
            <a:r>
              <a:rPr lang="en-US" sz="2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List&lt;string&gt; </a:t>
            </a:r>
            <a:r>
              <a:rPr lang="en-US" sz="2700" dirty="0"/>
              <a:t>names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new List&lt;string&gt;() </a:t>
            </a:r>
            <a:r>
              <a:rPr lang="en-US" sz="2700" dirty="0"/>
              <a:t>{ "Peter",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  "Maria", "Katya", "Todor" };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Peter, Maria, Katya, Todor</a:t>
            </a:r>
            <a:endParaRPr lang="en-US" sz="2700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700" dirty="0"/>
              <a:t>("Nakov");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Peter, Maria, Katya, Todor, </a:t>
            </a:r>
            <a:r>
              <a:rPr lang="en-US" sz="2700" dirty="0">
                <a:solidFill>
                  <a:schemeClr val="tx2"/>
                </a:solidFill>
                <a:latin typeface="+mn-lt"/>
              </a:rPr>
              <a:t>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RemoveAt</a:t>
            </a:r>
            <a:r>
              <a:rPr lang="en-US" sz="2700" dirty="0"/>
              <a:t>(0);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Todor, 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700" dirty="0"/>
              <a:t>("Todor");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2700" dirty="0"/>
              <a:t>(2, "Sylvia");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Katya, </a:t>
            </a:r>
            <a:r>
              <a:rPr lang="en-US" sz="2700" dirty="0">
                <a:solidFill>
                  <a:schemeClr val="tx2"/>
                </a:solidFill>
                <a:latin typeface="+mn-lt"/>
              </a:rPr>
              <a:t>Sylvia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, Nakov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names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700" dirty="0"/>
              <a:t>1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700" dirty="0"/>
              <a:t> = "Michael";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Maria, </a:t>
            </a:r>
            <a:r>
              <a:rPr lang="en-US" sz="2700" dirty="0">
                <a:solidFill>
                  <a:schemeClr val="tx2"/>
                </a:solidFill>
                <a:latin typeface="+mn-lt"/>
              </a:rPr>
              <a:t>Michael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, Sylvia, Nakov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2700" dirty="0"/>
              <a:t> (var name in names)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  Console.WriteLine(name);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49907" y="255494"/>
            <a:ext cx="6234752" cy="1121392"/>
          </a:xfrm>
          <a:prstGeom prst="wedgeRoundRectCallout">
            <a:avLst>
              <a:gd name="adj1" fmla="val -59439"/>
              <a:gd name="adj2" fmla="val 537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System.Collections.Generic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access collection classes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31504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 all negative numbers </a:t>
            </a:r>
            <a:r>
              <a:rPr lang="en-US" dirty="0"/>
              <a:t>from it and print the list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reversed order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517609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7 9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-33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6927" y="2514600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50 9 7 10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07343" y="263583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0612" y="3470325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7 -2 -10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06927" y="3467316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107343" y="357236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60612" y="4406850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6927" y="4403841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07343" y="450890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60612" y="5327277"/>
            <a:ext cx="352814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-1 -2 -3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6927" y="5324268"/>
            <a:ext cx="22830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107343" y="542933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1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1363" y="1095786"/>
            <a:ext cx="1065360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using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System.Collections.Generic;</a:t>
            </a:r>
          </a:p>
          <a:p>
            <a:r>
              <a:rPr lang="en-US" sz="2600" dirty="0"/>
              <a:t>using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System.Linq</a:t>
            </a:r>
            <a:r>
              <a:rPr lang="en-US" sz="2600" dirty="0"/>
              <a:t>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600" dirty="0"/>
              <a:t>…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/>
              <a:t>list = Console.ReadLine()</a:t>
            </a:r>
          </a:p>
          <a:p>
            <a:r>
              <a:rPr lang="en-US" sz="2600" dirty="0"/>
              <a:t>  .Split(' ').Select(int.Parse).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ToList()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/>
              <a:t>result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 dirty="0"/>
              <a:t>;</a:t>
            </a:r>
          </a:p>
          <a:p>
            <a:r>
              <a:rPr lang="en-US" sz="2600" dirty="0"/>
              <a:t>foreach (var item in list)</a:t>
            </a:r>
          </a:p>
          <a:p>
            <a:r>
              <a:rPr lang="en-US" sz="2600" dirty="0"/>
              <a:t>  if (item &gt;= 0) result.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2600" dirty="0"/>
              <a:t>(item);</a:t>
            </a:r>
          </a:p>
          <a:p>
            <a:r>
              <a:rPr lang="en-US" sz="2600" dirty="0"/>
              <a:t>result.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600" dirty="0"/>
              <a:t>();</a:t>
            </a:r>
          </a:p>
          <a:p>
            <a:r>
              <a:rPr lang="en-US" sz="2600" dirty="0"/>
              <a:t>if (result.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dirty="0"/>
              <a:t> &gt; 0)</a:t>
            </a:r>
          </a:p>
          <a:p>
            <a:r>
              <a:rPr lang="en-US" sz="2600" dirty="0"/>
              <a:t>  Console.WriteLine(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result));</a:t>
            </a:r>
          </a:p>
          <a:p>
            <a:r>
              <a:rPr lang="en-US" sz="2600" dirty="0"/>
              <a:t>else Console.WriteLine("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empty</a:t>
            </a:r>
            <a:r>
              <a:rPr lang="en-US" sz="2600" dirty="0"/>
              <a:t>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https://judge.softuni.bg/Contests/Practice/Index/173#0</a:t>
            </a:r>
            <a:endParaRPr lang="en-US" dirty="0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037173" y="1569406"/>
            <a:ext cx="2629239" cy="1102674"/>
          </a:xfrm>
          <a:prstGeom prst="wedgeRoundRectCallout">
            <a:avLst>
              <a:gd name="adj1" fmla="val -70054"/>
              <a:gd name="adj2" fmla="val 5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a list from the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0481"/>
            <a:ext cx="11804822" cy="5570355"/>
          </a:xfrm>
        </p:spPr>
        <p:txBody>
          <a:bodyPr/>
          <a:lstStyle/>
          <a:p>
            <a:r>
              <a:rPr lang="en-US" dirty="0"/>
              <a:t>Write a program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append several lists </a:t>
            </a:r>
            <a:r>
              <a:rPr lang="en-US" dirty="0"/>
              <a:t>of numbers</a:t>
            </a:r>
          </a:p>
          <a:p>
            <a:pPr lvl="1"/>
            <a:r>
              <a:rPr lang="en-US" dirty="0"/>
              <a:t>Lists are separated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</a:t>
            </a:r>
            <a:endParaRPr lang="bg-BG" dirty="0"/>
          </a:p>
          <a:p>
            <a:pPr lvl="1"/>
            <a:r>
              <a:rPr lang="en-US" dirty="0"/>
              <a:t>Values are separated by spaces (one or several)</a:t>
            </a:r>
          </a:p>
          <a:p>
            <a:pPr lvl="1"/>
            <a:r>
              <a:rPr lang="en-US" dirty="0"/>
              <a:t>Order the lists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, and their values from left to 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Append Lists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09767" y="3883734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1 2 3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4 5 6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7  8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63964" y="3883735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7 8 4 5 6 1 2 3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224889" y="400457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09767" y="4676784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4  5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63964" y="4676785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3 2 5 1 0 4 5 7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24889" y="479762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09767" y="5460531"/>
            <a:ext cx="43297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4 5 6 7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8 9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63964" y="5460532"/>
            <a:ext cx="3369048" cy="5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8 9 4 5 6 7 1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224889" y="558136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2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Append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181545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lists =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sz="3000" dirty="0"/>
              <a:t>');</a:t>
            </a:r>
          </a:p>
          <a:p>
            <a:r>
              <a:rPr lang="en-US" sz="3000" dirty="0"/>
              <a:t>var result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3000" dirty="0"/>
              <a:t>;</a:t>
            </a:r>
          </a:p>
          <a:p>
            <a:r>
              <a:rPr lang="en-US" sz="3000" dirty="0"/>
              <a:t>for (int i = lists.Length - 1; i &gt;= 0; i--)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var list = lists[i].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');</a:t>
            </a:r>
          </a:p>
          <a:p>
            <a:r>
              <a:rPr lang="en-US" sz="3000" dirty="0"/>
              <a:t>  foreach (var item in list)</a:t>
            </a:r>
          </a:p>
          <a:p>
            <a:r>
              <a:rPr lang="en-US" sz="3000" dirty="0"/>
              <a:t>    result.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(item);</a:t>
            </a:r>
          </a:p>
          <a:p>
            <a:r>
              <a:rPr lang="en-US" sz="3000" dirty="0"/>
              <a:t>   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skip empty items</a:t>
            </a:r>
          </a:p>
          <a:p>
            <a:r>
              <a:rPr lang="en-US" sz="3000" dirty="0"/>
              <a:t>}</a:t>
            </a:r>
          </a:p>
          <a:p>
            <a:r>
              <a:rPr lang="en-US" sz="3000" dirty="0"/>
              <a:t>Console.WriteLine(string.Join(" ", result));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85848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6853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2518</Words>
  <Application>Microsoft Office PowerPoint</Application>
  <PresentationFormat>Custom</PresentationFormat>
  <Paragraphs>466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Lists and Matrices</vt:lpstr>
      <vt:lpstr>Table of Contents</vt:lpstr>
      <vt:lpstr>Lists of Elements</vt:lpstr>
      <vt:lpstr>Lists</vt:lpstr>
      <vt:lpstr>List&lt;T&gt; – Example </vt:lpstr>
      <vt:lpstr>Problem: Remove Negatives and Reverse</vt:lpstr>
      <vt:lpstr>Solution: Remove Negatives and Reverse</vt:lpstr>
      <vt:lpstr>Problem: Append Lists</vt:lpstr>
      <vt:lpstr>Solution: Append Lists</vt:lpstr>
      <vt:lpstr>Problem: Sum Adjacent Equal Numbers</vt:lpstr>
      <vt:lpstr>Solution: Sum Adjacent Equal Numbers</vt:lpstr>
      <vt:lpstr>Problem: Split by Word Casing</vt:lpstr>
      <vt:lpstr>Solution: Split by Word Casing</vt:lpstr>
      <vt:lpstr>Solution: Split by Word Casing (2)</vt:lpstr>
      <vt:lpstr>Working with Lists</vt:lpstr>
      <vt:lpstr>Sorting Lists and Arrays</vt:lpstr>
      <vt:lpstr>Sorting Lists and Arrays</vt:lpstr>
      <vt:lpstr>Problem: Sort Numbers </vt:lpstr>
      <vt:lpstr>Problem: Square Numbers </vt:lpstr>
      <vt:lpstr>Problem: Count Numbers </vt:lpstr>
      <vt:lpstr>Solution: Count Numbers (Simple)</vt:lpstr>
      <vt:lpstr>Solution: Count Numbers (by Sorting) </vt:lpstr>
      <vt:lpstr>Matrices (Tables)</vt:lpstr>
      <vt:lpstr>Matrices</vt:lpstr>
      <vt:lpstr>Problem: Build a Matrix of Letters</vt:lpstr>
      <vt:lpstr>Solution: Build a Matrix of Letters</vt:lpstr>
      <vt:lpstr>Solution: Print the Matrix</vt:lpstr>
      <vt:lpstr>Reading Matrices from the Console</vt:lpstr>
      <vt:lpstr>Problem: Rotate a Matrix</vt:lpstr>
      <vt:lpstr>Solution: Rotate a Matrix</vt:lpstr>
      <vt:lpstr>Matrices</vt:lpstr>
      <vt:lpstr>Summary</vt:lpstr>
      <vt:lpstr>Lists and Matrices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Matrices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2016-05-30T22:22:18Z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