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  <p:sldMasterId id="2147483697" r:id="rId6"/>
  </p:sldMasterIdLst>
  <p:notesMasterIdLst>
    <p:notesMasterId r:id="rId50"/>
  </p:notesMasterIdLst>
  <p:handoutMasterIdLst>
    <p:handoutMasterId r:id="rId51"/>
  </p:handoutMasterIdLst>
  <p:sldIdLst>
    <p:sldId id="528" r:id="rId7"/>
    <p:sldId id="529" r:id="rId8"/>
    <p:sldId id="460" r:id="rId9"/>
    <p:sldId id="534" r:id="rId10"/>
    <p:sldId id="535" r:id="rId11"/>
    <p:sldId id="536" r:id="rId12"/>
    <p:sldId id="537" r:id="rId13"/>
    <p:sldId id="539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52" r:id="rId26"/>
    <p:sldId id="553" r:id="rId27"/>
    <p:sldId id="554" r:id="rId28"/>
    <p:sldId id="555" r:id="rId29"/>
    <p:sldId id="557" r:id="rId30"/>
    <p:sldId id="556" r:id="rId31"/>
    <p:sldId id="558" r:id="rId32"/>
    <p:sldId id="559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568" r:id="rId41"/>
    <p:sldId id="567" r:id="rId42"/>
    <p:sldId id="569" r:id="rId43"/>
    <p:sldId id="571" r:id="rId44"/>
    <p:sldId id="572" r:id="rId45"/>
    <p:sldId id="530" r:id="rId46"/>
    <p:sldId id="573" r:id="rId47"/>
    <p:sldId id="532" r:id="rId48"/>
    <p:sldId id="531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28"/>
            <p14:sldId id="529"/>
            <p14:sldId id="460"/>
          </p14:sldIdLst>
        </p14:section>
        <p14:section name="Dependency Injection Overview" id="{8B39057F-167B-4F4E-935D-9EE023D37242}">
          <p14:sldIdLst>
            <p14:sldId id="534"/>
            <p14:sldId id="535"/>
            <p14:sldId id="536"/>
            <p14:sldId id="537"/>
            <p14:sldId id="539"/>
            <p14:sldId id="541"/>
            <p14:sldId id="542"/>
            <p14:sldId id="543"/>
            <p14:sldId id="544"/>
          </p14:sldIdLst>
        </p14:section>
        <p14:section name="Creating Custom Services" id="{3E465FD4-163F-4A0B-B1D6-7241A722DF05}">
          <p14:sldIdLst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Observables and RxJS Library" id="{765101EB-9CB3-4809-9AA2-F966A2E2999C}">
          <p14:sldIdLst>
            <p14:sldId id="553"/>
            <p14:sldId id="554"/>
            <p14:sldId id="555"/>
            <p14:sldId id="557"/>
            <p14:sldId id="556"/>
            <p14:sldId id="558"/>
            <p14:sldId id="559"/>
            <p14:sldId id="560"/>
            <p14:sldId id="561"/>
            <p14:sldId id="562"/>
          </p14:sldIdLst>
        </p14:section>
        <p14:section name="HTTP Service" id="{D0DF0D93-3619-4B0C-9ADC-A5B82B5C426D}">
          <p14:sldIdLst>
            <p14:sldId id="563"/>
            <p14:sldId id="564"/>
            <p14:sldId id="565"/>
            <p14:sldId id="566"/>
            <p14:sldId id="568"/>
            <p14:sldId id="567"/>
            <p14:sldId id="569"/>
            <p14:sldId id="571"/>
            <p14:sldId id="572"/>
          </p14:sldIdLst>
        </p14:section>
        <p14:section name="Summary" id="{1888D697-2B49-43A6-BDC2-719250E583B8}">
          <p14:sldIdLst>
            <p14:sldId id="530"/>
            <p14:sldId id="573"/>
            <p14:sldId id="532"/>
            <p14:sldId id="5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6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9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1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2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358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325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55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52159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6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308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6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48622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5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5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6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7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2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49104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9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9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2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895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9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94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236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431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578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138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sbin.com/laxogo/edit?html,js,conso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htt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4412" y="459473"/>
            <a:ext cx="9214271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Dependency Injection and Services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A great pattern to follow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81117" y="3528301"/>
            <a:ext cx="127740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DI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and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/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Services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467036"/>
            <a:ext cx="7326410" cy="27576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22" y="3733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static</a:t>
            </a:r>
            <a:r>
              <a:rPr lang="en-US" dirty="0" smtClean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Violations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743200"/>
            <a:ext cx="102108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class Laptop {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public videoCard: VideoCard;</a:t>
            </a:r>
          </a:p>
          <a:p>
            <a:pPr>
              <a:lnSpc>
                <a:spcPct val="105000"/>
              </a:lnSpc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13612" y="2224299"/>
            <a:ext cx="2955812" cy="2107999"/>
          </a:xfrm>
          <a:prstGeom prst="wedgeRoundRectCallout">
            <a:avLst>
              <a:gd name="adj1" fmla="val -145746"/>
              <a:gd name="adj2" fmla="val -130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class is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brittle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inflexible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hard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Add the dependencies </a:t>
            </a:r>
            <a:r>
              <a:rPr lang="en-US" dirty="0" smtClean="0">
                <a:solidFill>
                  <a:schemeClr val="accent1"/>
                </a:solidFill>
              </a:rPr>
              <a:t>through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Create whatever </a:t>
            </a:r>
            <a:r>
              <a:rPr lang="en-US" dirty="0" smtClean="0">
                <a:solidFill>
                  <a:schemeClr val="accent1"/>
                </a:solidFill>
              </a:rPr>
              <a:t>model</a:t>
            </a:r>
            <a:r>
              <a:rPr lang="en-US" dirty="0" smtClean="0"/>
              <a:t> you like</a:t>
            </a:r>
          </a:p>
          <a:p>
            <a:pPr>
              <a:spcAft>
                <a:spcPts val="10000"/>
              </a:spcAft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constructor(public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VideoCard, public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344" y="3810000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et firstLaptop = new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Laptop(new VideoCard('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Nvidia 940m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'), new Battery('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Acer Battery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5074044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secondLaptop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 new Laptop(new VideoCard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Radeon 280x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 Battery(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Toshiba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179838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should </a:t>
            </a:r>
            <a:r>
              <a:rPr lang="en-US" dirty="0" smtClean="0">
                <a:solidFill>
                  <a:schemeClr val="accent1"/>
                </a:solidFill>
              </a:rPr>
              <a:t>receive</a:t>
            </a:r>
            <a:r>
              <a:rPr lang="en-US" dirty="0" smtClean="0"/>
              <a:t> it's dependencies from </a:t>
            </a:r>
            <a:r>
              <a:rPr lang="en-US" dirty="0" smtClean="0">
                <a:solidFill>
                  <a:schemeClr val="accent1"/>
                </a:solidFill>
              </a:rPr>
              <a:t>external</a:t>
            </a:r>
            <a:r>
              <a:rPr lang="en-US" dirty="0" smtClean="0"/>
              <a:t> sources rather than </a:t>
            </a:r>
            <a:r>
              <a:rPr lang="en-US" dirty="0" smtClean="0">
                <a:solidFill>
                  <a:schemeClr val="accent1"/>
                </a:solidFill>
              </a:rPr>
              <a:t>creating</a:t>
            </a:r>
            <a:r>
              <a:rPr lang="en-US" dirty="0" smtClean="0"/>
              <a:t> them </a:t>
            </a:r>
            <a:r>
              <a:rPr lang="en-US" dirty="0" smtClean="0">
                <a:solidFill>
                  <a:schemeClr val="accent1"/>
                </a:solidFill>
              </a:rPr>
              <a:t>itself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Decouple</a:t>
            </a:r>
            <a:r>
              <a:rPr lang="en-US" dirty="0" smtClean="0"/>
              <a:t> dependencies through </a:t>
            </a:r>
            <a:r>
              <a:rPr lang="en-US" dirty="0" smtClean="0">
                <a:solidFill>
                  <a:schemeClr val="accent1"/>
                </a:solidFill>
              </a:rPr>
              <a:t>constructor injection</a:t>
            </a:r>
          </a:p>
          <a:p>
            <a:r>
              <a:rPr lang="en-US" dirty="0" smtClean="0"/>
              <a:t>Your </a:t>
            </a:r>
            <a:r>
              <a:rPr lang="en-US" dirty="0" smtClean="0">
                <a:solidFill>
                  <a:schemeClr val="accent1"/>
                </a:solidFill>
              </a:rPr>
              <a:t>code</a:t>
            </a:r>
            <a:r>
              <a:rPr lang="en-US" dirty="0" smtClean="0"/>
              <a:t> should be </a:t>
            </a:r>
            <a:r>
              <a:rPr lang="en-US" dirty="0" smtClean="0">
                <a:solidFill>
                  <a:schemeClr val="accent1"/>
                </a:solidFill>
              </a:rPr>
              <a:t>easier</a:t>
            </a:r>
            <a:r>
              <a:rPr lang="en-US" dirty="0" smtClean="0"/>
              <a:t> to test</a:t>
            </a:r>
          </a:p>
          <a:p>
            <a:r>
              <a:rPr lang="en-US" dirty="0"/>
              <a:t>Additional information: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https://angular.io/guide/dependency-injection-pattern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Requirements</a:t>
            </a:r>
            <a:endParaRPr lang="bg-BG" dirty="0"/>
          </a:p>
        </p:txBody>
      </p:sp>
      <p:pic>
        <p:nvPicPr>
          <p:cNvPr id="5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4612" y="4648200"/>
            <a:ext cx="3213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Services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your own </a:t>
            </a:r>
            <a:r>
              <a:rPr lang="en-US" dirty="0" err="1" smtClean="0"/>
              <a:t>Injectables</a:t>
            </a:r>
            <a:endParaRPr lang="bg-BG" dirty="0"/>
          </a:p>
        </p:txBody>
      </p:sp>
      <p:pic>
        <p:nvPicPr>
          <p:cNvPr id="5" name="Picture 2" descr="Резултат с изображение за process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600200"/>
            <a:ext cx="3124200" cy="3124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Books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a service </a:t>
            </a:r>
            <a:r>
              <a:rPr lang="en-US" dirty="0" smtClean="0">
                <a:solidFill>
                  <a:schemeClr val="accent1"/>
                </a:solidFill>
              </a:rPr>
              <a:t>into</a:t>
            </a:r>
            <a:r>
              <a:rPr lang="en-US" dirty="0" smtClean="0"/>
              <a:t> the component</a:t>
            </a: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Create a Simple Book Store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895600"/>
            <a:ext cx="8331207" cy="348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service</a:t>
            </a:r>
            <a:r>
              <a:rPr lang="en-US" dirty="0" smtClean="0"/>
              <a:t> class that returns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books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Service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3" y="1875650"/>
            <a:ext cx="11263199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Book } from "./book";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Book[]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return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Book('It', 'Stephen King', 23.2, new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Date(1986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9, 15)),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Book('Harry Potter and the philosophers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stone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'J.K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Rowling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22.1, new Date(1997, 6,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26)),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Book('Fundamentals of programming with C#', '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Svetlin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50, new Date(2016, 6, 6)),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]}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0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books component and </a:t>
            </a:r>
            <a:r>
              <a:rPr lang="en-US" dirty="0" smtClean="0">
                <a:solidFill>
                  <a:schemeClr val="accent1"/>
                </a:solidFill>
              </a:rPr>
              <a:t>use</a:t>
            </a:r>
            <a:r>
              <a:rPr lang="en-US" dirty="0" smtClean="0"/>
              <a:t> the service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2844" y="1858806"/>
            <a:ext cx="93051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Component,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'./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books.service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 selector: 'books',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templateUrl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'…'})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public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 : Book[];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this.books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713412" y="5486400"/>
            <a:ext cx="4995707" cy="677820"/>
          </a:xfrm>
          <a:prstGeom prst="wedgeRoundRectCallout">
            <a:avLst>
              <a:gd name="adj1" fmla="val -88448"/>
              <a:gd name="adj2" fmla="val -937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wrong!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07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In order to </a:t>
            </a:r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a service import a </a:t>
            </a:r>
            <a:r>
              <a:rPr lang="en-US" dirty="0" smtClean="0">
                <a:solidFill>
                  <a:schemeClr val="accent1"/>
                </a:solidFill>
              </a:rPr>
              <a:t>decorator</a:t>
            </a:r>
          </a:p>
          <a:p>
            <a:pPr>
              <a:spcAft>
                <a:spcPts val="6000"/>
              </a:spcAft>
            </a:pPr>
            <a:r>
              <a:rPr lang="en-US" dirty="0" smtClean="0">
                <a:solidFill>
                  <a:schemeClr val="accent1"/>
                </a:solidFill>
              </a:rPr>
              <a:t>Call</a:t>
            </a:r>
            <a:r>
              <a:rPr lang="en-US" dirty="0" smtClean="0"/>
              <a:t> the decorator function on </a:t>
            </a:r>
            <a:r>
              <a:rPr lang="en-US" dirty="0" smtClean="0">
                <a:solidFill>
                  <a:schemeClr val="accent1"/>
                </a:solidFill>
              </a:rPr>
              <a:t>top</a:t>
            </a:r>
            <a:r>
              <a:rPr lang="en-US" dirty="0" smtClean="0"/>
              <a:t> of the service</a:t>
            </a:r>
          </a:p>
          <a:p>
            <a:pPr>
              <a:spcAft>
                <a:spcPts val="800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Injectable Service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99530"/>
            <a:ext cx="9601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mport {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Injectable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 from '@angular/core';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372681"/>
            <a:ext cx="96012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@Injectable()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Book[]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// Books array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13412" y="3200400"/>
            <a:ext cx="4995707" cy="1154546"/>
          </a:xfrm>
          <a:prstGeom prst="wedgeRoundRectCallout">
            <a:avLst>
              <a:gd name="adj1" fmla="val -101464"/>
              <a:gd name="adj2" fmla="val -171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ingredient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every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service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29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is just a 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until you </a:t>
            </a:r>
            <a:r>
              <a:rPr lang="en-US" dirty="0" smtClean="0">
                <a:solidFill>
                  <a:schemeClr val="accent1"/>
                </a:solidFill>
              </a:rPr>
              <a:t>register</a:t>
            </a:r>
            <a:r>
              <a:rPr lang="en-US" dirty="0" smtClean="0"/>
              <a:t> it with an Angular </a:t>
            </a:r>
            <a:r>
              <a:rPr lang="en-US" dirty="0" smtClean="0">
                <a:solidFill>
                  <a:schemeClr val="accent1"/>
                </a:solidFill>
              </a:rPr>
              <a:t>dependency injector</a:t>
            </a:r>
          </a:p>
          <a:p>
            <a:r>
              <a:rPr lang="en-US" dirty="0" smtClean="0"/>
              <a:t>Add the service in the component </a:t>
            </a:r>
            <a:r>
              <a:rPr lang="en-US" dirty="0" smtClean="0">
                <a:solidFill>
                  <a:schemeClr val="accent1"/>
                </a:solidFill>
              </a:rPr>
              <a:t>providers</a:t>
            </a:r>
            <a:r>
              <a:rPr lang="en-US" dirty="0" smtClean="0"/>
              <a:t>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 service provider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372681"/>
            <a:ext cx="9601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selector: 'books',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templateUrl: './books.component.html',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[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BooksService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]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Book[]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// 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Continues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3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</a:t>
            </a:r>
            <a:r>
              <a:rPr lang="en-US" dirty="0" smtClean="0">
                <a:solidFill>
                  <a:schemeClr val="accent1"/>
                </a:solidFill>
              </a:rPr>
              <a:t>constructor injection </a:t>
            </a:r>
            <a:r>
              <a:rPr lang="en-US" dirty="0" smtClean="0"/>
              <a:t>to inject the 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 service provider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042976"/>
            <a:ext cx="9601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Continued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…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constructor (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) { }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this.books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this.booksService.getData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484812" y="3810000"/>
            <a:ext cx="4419600" cy="677820"/>
          </a:xfrm>
          <a:prstGeom prst="wedgeRoundRectCallout">
            <a:avLst>
              <a:gd name="adj1" fmla="val -103003"/>
              <a:gd name="adj2" fmla="val -743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reates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8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Dependency Injection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Creating custom services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Making your own </a:t>
            </a:r>
            <a:r>
              <a:rPr lang="en-US" dirty="0" err="1" smtClean="0"/>
              <a:t>Injectables</a:t>
            </a:r>
            <a:endParaRPr lang="en-US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Observables and </a:t>
            </a:r>
            <a:r>
              <a:rPr lang="en-US" dirty="0" err="1" smtClean="0"/>
              <a:t>RxJS</a:t>
            </a:r>
            <a:endParaRPr lang="en-US" dirty="0" smtClean="0"/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Functional Reactive Programming (FRP)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 Service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service available </a:t>
            </a:r>
            <a:r>
              <a:rPr lang="en-US" dirty="0" smtClean="0">
                <a:solidFill>
                  <a:schemeClr val="accent1"/>
                </a:solidFill>
              </a:rPr>
              <a:t>globally</a:t>
            </a:r>
          </a:p>
          <a:p>
            <a:r>
              <a:rPr lang="en-US" dirty="0" smtClean="0"/>
              <a:t>This is done </a:t>
            </a:r>
            <a:r>
              <a:rPr lang="en-US" dirty="0" smtClean="0">
                <a:solidFill>
                  <a:schemeClr val="accent1"/>
                </a:solidFill>
              </a:rPr>
              <a:t>only</a:t>
            </a:r>
            <a:r>
              <a:rPr lang="en-US" dirty="0" smtClean="0"/>
              <a:t> when </a:t>
            </a:r>
            <a:r>
              <a:rPr lang="en-US" dirty="0" smtClean="0">
                <a:solidFill>
                  <a:schemeClr val="accent1"/>
                </a:solidFill>
              </a:rPr>
              <a:t>needed</a:t>
            </a:r>
            <a:r>
              <a:rPr lang="en-US" dirty="0" smtClean="0"/>
              <a:t>!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Module </a:t>
            </a:r>
            <a:r>
              <a:rPr lang="en-US" dirty="0"/>
              <a:t>P</a:t>
            </a:r>
            <a:r>
              <a:rPr lang="en-US" dirty="0" smtClean="0"/>
              <a:t>roviders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739350"/>
            <a:ext cx="9753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'./books/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[</a:t>
            </a:r>
          </a:p>
          <a:p>
            <a:pPr lvl="1"/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],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providers: [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],…})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103812" y="5564751"/>
            <a:ext cx="5867400" cy="1154546"/>
          </a:xfrm>
          <a:prstGeom prst="wedgeRoundRectCallout">
            <a:avLst>
              <a:gd name="adj1" fmla="val -78441"/>
              <a:gd name="adj2" fmla="val -29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service can be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component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5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and </a:t>
            </a:r>
            <a:r>
              <a:rPr lang="en-US" dirty="0" err="1" smtClean="0"/>
              <a:t>RxJS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to FRP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143000"/>
            <a:ext cx="3464560" cy="34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 is introduced in JS since </a:t>
            </a:r>
            <a:r>
              <a:rPr lang="en-US" dirty="0" smtClean="0">
                <a:solidFill>
                  <a:schemeClr val="accent1"/>
                </a:solidFill>
              </a:rPr>
              <a:t>ES6</a:t>
            </a:r>
          </a:p>
          <a:p>
            <a:pPr lvl="1"/>
            <a:r>
              <a:rPr lang="en-US" dirty="0" smtClean="0"/>
              <a:t>Easier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manipulation using (</a:t>
            </a:r>
            <a:r>
              <a:rPr lang="en-US" dirty="0" smtClean="0">
                <a:solidFill>
                  <a:schemeClr val="accent1"/>
                </a:solidFill>
              </a:rPr>
              <a:t>map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filter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reduce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Front-end programming is </a:t>
            </a:r>
            <a:r>
              <a:rPr lang="en-US" dirty="0" smtClean="0">
                <a:solidFill>
                  <a:schemeClr val="accent1"/>
                </a:solidFill>
              </a:rPr>
              <a:t>asynchronous</a:t>
            </a:r>
          </a:p>
          <a:p>
            <a:r>
              <a:rPr lang="en-US" dirty="0" smtClean="0"/>
              <a:t>Using a </a:t>
            </a:r>
            <a:r>
              <a:rPr lang="en-US" dirty="0" smtClean="0">
                <a:solidFill>
                  <a:schemeClr val="accent1"/>
                </a:solidFill>
              </a:rPr>
              <a:t>stream</a:t>
            </a:r>
            <a:r>
              <a:rPr lang="en-US" dirty="0" smtClean="0"/>
              <a:t> to handle </a:t>
            </a:r>
            <a:r>
              <a:rPr lang="en-US" dirty="0" smtClean="0">
                <a:solidFill>
                  <a:schemeClr val="accent1"/>
                </a:solidFill>
              </a:rPr>
              <a:t>asynchronous</a:t>
            </a:r>
            <a:r>
              <a:rPr lang="en-US" dirty="0" smtClean="0"/>
              <a:t> 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114800"/>
            <a:ext cx="9601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570412" y="5349041"/>
            <a:ext cx="5867400" cy="677820"/>
          </a:xfrm>
          <a:prstGeom prst="wedgeRoundRectCallout">
            <a:avLst>
              <a:gd name="adj1" fmla="val -48831"/>
              <a:gd name="adj2" fmla="val -153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values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6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Angular we </a:t>
            </a:r>
            <a:r>
              <a:rPr lang="en-US" dirty="0" smtClean="0">
                <a:solidFill>
                  <a:schemeClr val="accent1"/>
                </a:solidFill>
              </a:rPr>
              <a:t>handle</a:t>
            </a:r>
            <a:r>
              <a:rPr lang="en-US" dirty="0" smtClean="0"/>
              <a:t> streams using </a:t>
            </a:r>
            <a:r>
              <a:rPr lang="en-US" dirty="0" smtClean="0">
                <a:solidFill>
                  <a:schemeClr val="accent1"/>
                </a:solidFill>
              </a:rPr>
              <a:t>Observables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Create</a:t>
            </a:r>
            <a:r>
              <a:rPr lang="en-US" dirty="0" smtClean="0"/>
              <a:t> Streams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Streams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React</a:t>
            </a:r>
            <a:r>
              <a:rPr lang="en-US" dirty="0" smtClean="0"/>
              <a:t> to new values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Combine</a:t>
            </a:r>
            <a:r>
              <a:rPr lang="en-US" dirty="0" smtClean="0"/>
              <a:t> 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724400"/>
            <a:ext cx="9601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0, 1, 2, 3, 4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494212" y="5847182"/>
            <a:ext cx="5867400" cy="677820"/>
          </a:xfrm>
          <a:prstGeom prst="wedgeRoundRectCallout">
            <a:avLst>
              <a:gd name="adj1" fmla="val -48485"/>
              <a:gd name="adj2" fmla="val -132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34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FRP is a </a:t>
            </a:r>
            <a:r>
              <a:rPr lang="en-US" dirty="0" smtClean="0">
                <a:solidFill>
                  <a:schemeClr val="accent1"/>
                </a:solidFill>
              </a:rPr>
              <a:t>paradigm</a:t>
            </a:r>
            <a:r>
              <a:rPr lang="en-US" dirty="0" smtClean="0"/>
              <a:t> for software development</a:t>
            </a:r>
          </a:p>
          <a:p>
            <a:pPr lvl="1"/>
            <a:r>
              <a:rPr lang="en-US" dirty="0" smtClean="0"/>
              <a:t>Entire </a:t>
            </a:r>
            <a:r>
              <a:rPr lang="en-US" dirty="0" smtClean="0">
                <a:solidFill>
                  <a:schemeClr val="accent1"/>
                </a:solidFill>
              </a:rPr>
              <a:t>programs</a:t>
            </a:r>
            <a:r>
              <a:rPr lang="en-US" dirty="0" smtClean="0"/>
              <a:t> can be build </a:t>
            </a:r>
            <a:r>
              <a:rPr lang="en-US" dirty="0" smtClean="0">
                <a:solidFill>
                  <a:schemeClr val="accent1"/>
                </a:solidFill>
              </a:rPr>
              <a:t>uniquely</a:t>
            </a:r>
            <a:r>
              <a:rPr lang="en-US" dirty="0" smtClean="0"/>
              <a:t> around the notion of </a:t>
            </a:r>
            <a:r>
              <a:rPr lang="en-US" dirty="0" smtClean="0">
                <a:solidFill>
                  <a:schemeClr val="accent1"/>
                </a:solidFill>
              </a:rPr>
              <a:t>streams</a:t>
            </a:r>
          </a:p>
          <a:p>
            <a:pPr lvl="1"/>
            <a:r>
              <a:rPr lang="en-US" dirty="0" smtClean="0"/>
              <a:t>Create, combine and subscribe to streams</a:t>
            </a:r>
          </a:p>
          <a:p>
            <a:r>
              <a:rPr lang="en-US" dirty="0" smtClean="0"/>
              <a:t>The core </a:t>
            </a:r>
            <a:r>
              <a:rPr lang="en-US" dirty="0" smtClean="0">
                <a:solidFill>
                  <a:schemeClr val="accent1"/>
                </a:solidFill>
              </a:rPr>
              <a:t>goal</a:t>
            </a:r>
            <a:r>
              <a:rPr lang="en-US" dirty="0" smtClean="0"/>
              <a:t> of FRP</a:t>
            </a:r>
          </a:p>
          <a:p>
            <a:pPr lvl="1"/>
            <a:r>
              <a:rPr lang="en-US" dirty="0" smtClean="0"/>
              <a:t>Build programs in a </a:t>
            </a:r>
            <a:r>
              <a:rPr lang="en-US" dirty="0" smtClean="0">
                <a:solidFill>
                  <a:schemeClr val="accent1"/>
                </a:solidFill>
              </a:rPr>
              <a:t>declarative</a:t>
            </a:r>
            <a:r>
              <a:rPr lang="en-US" dirty="0" smtClean="0"/>
              <a:t> way</a:t>
            </a:r>
          </a:p>
          <a:p>
            <a:pPr lvl="1"/>
            <a:r>
              <a:rPr lang="en-US" dirty="0" smtClean="0"/>
              <a:t>Lack of application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Reactive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505200"/>
            <a:ext cx="2334970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eactive E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tensions for </a:t>
            </a:r>
            <a:r>
              <a:rPr lang="en-US" dirty="0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Implementation </a:t>
            </a:r>
            <a:r>
              <a:rPr lang="en-US" dirty="0" smtClean="0">
                <a:solidFill>
                  <a:schemeClr val="accent1"/>
                </a:solidFill>
              </a:rPr>
              <a:t>Library</a:t>
            </a:r>
            <a:r>
              <a:rPr lang="en-US" dirty="0" smtClean="0"/>
              <a:t> for Observables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To see in action use </a:t>
            </a:r>
            <a:r>
              <a:rPr lang="en-US" dirty="0" err="1" smtClean="0">
                <a:solidFill>
                  <a:schemeClr val="accent1"/>
                </a:solidFill>
              </a:rPr>
              <a:t>JsBin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https://jsbin.com/laxogo/edit?html,js,console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RxJS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14600"/>
            <a:ext cx="9601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interval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(5);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4573079"/>
            <a:ext cx="4229012" cy="20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1"/>
                </a:solidFill>
              </a:rPr>
              <a:t>do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Observables are either </a:t>
            </a:r>
            <a:r>
              <a:rPr lang="en-US" dirty="0" smtClean="0">
                <a:solidFill>
                  <a:schemeClr val="accent1"/>
                </a:solidFill>
              </a:rPr>
              <a:t>hot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cold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We need to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Side Effect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 =&gt; console.log(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95800"/>
            <a:ext cx="9601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 =&gt; console.log(i));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141486" y="3526809"/>
            <a:ext cx="5867400" cy="677820"/>
          </a:xfrm>
          <a:prstGeom prst="wedgeRoundRectCallout">
            <a:avLst>
              <a:gd name="adj1" fmla="val -38615"/>
              <a:gd name="adj2" fmla="val -1459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subscribers (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51012" y="5704748"/>
            <a:ext cx="5867400" cy="677820"/>
          </a:xfrm>
          <a:prstGeom prst="wedgeRoundRectCallout">
            <a:avLst>
              <a:gd name="adj1" fmla="val -38615"/>
              <a:gd name="adj2" fmla="val -1459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 (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Observables are </a:t>
            </a:r>
            <a:r>
              <a:rPr lang="en-US" dirty="0" smtClean="0">
                <a:solidFill>
                  <a:schemeClr val="accent1"/>
                </a:solidFill>
              </a:rPr>
              <a:t>not shared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chemeClr val="accent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 smtClean="0"/>
              <a:t>Creating a </a:t>
            </a:r>
            <a:r>
              <a:rPr lang="en-US" dirty="0" smtClean="0">
                <a:solidFill>
                  <a:schemeClr val="accent1"/>
                </a:solidFill>
              </a:rPr>
              <a:t>subscriber</a:t>
            </a:r>
            <a:r>
              <a:rPr lang="en-US" dirty="0" smtClean="0"/>
              <a:t> sets up a whole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separate processing </a:t>
            </a:r>
            <a:r>
              <a:rPr lang="en-US" dirty="0" smtClean="0">
                <a:solidFill>
                  <a:schemeClr val="accent1"/>
                </a:solidFill>
              </a:rPr>
              <a:t>chain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Two</a:t>
            </a:r>
            <a:r>
              <a:rPr lang="en-US" dirty="0" smtClean="0"/>
              <a:t> things to </a:t>
            </a:r>
            <a:r>
              <a:rPr lang="en-US" dirty="0" smtClean="0">
                <a:solidFill>
                  <a:schemeClr val="accent1"/>
                </a:solidFill>
              </a:rPr>
              <a:t>keep</a:t>
            </a:r>
            <a:r>
              <a:rPr lang="en-US" dirty="0" smtClean="0"/>
              <a:t> in mind:</a:t>
            </a:r>
          </a:p>
          <a:p>
            <a:pPr lvl="1"/>
            <a:r>
              <a:rPr lang="en-US" dirty="0" smtClean="0"/>
              <a:t>Is the observable </a:t>
            </a:r>
            <a:r>
              <a:rPr lang="en-US" dirty="0" smtClean="0">
                <a:solidFill>
                  <a:schemeClr val="accent1"/>
                </a:solidFill>
              </a:rPr>
              <a:t>hot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cold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Is the observable </a:t>
            </a:r>
            <a:r>
              <a:rPr lang="en-US" dirty="0" smtClean="0">
                <a:solidFill>
                  <a:schemeClr val="accent1"/>
                </a:solidFill>
              </a:rPr>
              <a:t>shared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Side Effect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068368"/>
            <a:ext cx="10363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sub ${i}`));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 =&gt; console.log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second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 ${i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}`));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map</a:t>
            </a:r>
            <a:r>
              <a:rPr lang="en-US" dirty="0" smtClean="0"/>
              <a:t> operator</a:t>
            </a:r>
          </a:p>
          <a:p>
            <a:pPr>
              <a:spcAft>
                <a:spcPts val="8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filter</a:t>
            </a:r>
            <a:r>
              <a:rPr lang="en-US" dirty="0" smtClean="0"/>
              <a:t> operator</a:t>
            </a:r>
          </a:p>
          <a:p>
            <a:pPr>
              <a:spcAft>
                <a:spcPts val="8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reduce</a:t>
            </a:r>
            <a:r>
              <a:rPr lang="en-US" dirty="0" smtClean="0"/>
              <a:t> 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</a:t>
            </a:r>
            <a:r>
              <a:rPr lang="en-US" dirty="0" err="1" smtClean="0"/>
              <a:t>RxJS</a:t>
            </a:r>
            <a:r>
              <a:rPr lang="en-US" dirty="0" smtClean="0"/>
              <a:t> Operators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021835"/>
            <a:ext cx="10744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2 *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467639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% 2 == 0)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4" y="5297028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((state, value) =&gt; state + value, 0)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408612" y="4477388"/>
            <a:ext cx="5867400" cy="677820"/>
          </a:xfrm>
          <a:prstGeom prst="wedgeRoundRectCallout">
            <a:avLst>
              <a:gd name="adj1" fmla="val 9350"/>
              <a:gd name="adj2" fmla="val 818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heart of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70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scan</a:t>
            </a:r>
            <a:r>
              <a:rPr lang="en-US" dirty="0" smtClean="0"/>
              <a:t> operator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share</a:t>
            </a:r>
            <a:r>
              <a:rPr lang="en-US" dirty="0" smtClean="0"/>
              <a:t>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</a:t>
            </a:r>
            <a:r>
              <a:rPr lang="en-US" dirty="0" err="1" smtClean="0"/>
              <a:t>RxJS</a:t>
            </a:r>
            <a:r>
              <a:rPr lang="en-US" dirty="0" smtClean="0"/>
              <a:t> Operators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27936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((state, value) =&gt; state + value, 0)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9744" y="3936298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(1000).take(5).do(I =&gt; console.log(`value: ${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}`)).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share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597480" y="5576098"/>
            <a:ext cx="7968932" cy="677820"/>
          </a:xfrm>
          <a:prstGeom prst="wedgeRoundRectCallout">
            <a:avLst>
              <a:gd name="adj1" fmla="val -26125"/>
              <a:gd name="adj2" fmla="val -1504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subscription of a processing chain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32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51124"/>
            <a:ext cx="11804822" cy="5570355"/>
          </a:xfrm>
        </p:spPr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and FRP are really </a:t>
            </a:r>
            <a:r>
              <a:rPr lang="en-US" dirty="0" smtClean="0">
                <a:solidFill>
                  <a:schemeClr val="accent1"/>
                </a:solidFill>
              </a:rPr>
              <a:t>powerful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Multiple choice to </a:t>
            </a:r>
            <a:r>
              <a:rPr lang="en-US" dirty="0" smtClean="0">
                <a:solidFill>
                  <a:schemeClr val="accent1"/>
                </a:solidFill>
              </a:rPr>
              <a:t>structure</a:t>
            </a:r>
            <a:r>
              <a:rPr lang="en-US" dirty="0" smtClean="0"/>
              <a:t> an </a:t>
            </a:r>
            <a:r>
              <a:rPr lang="en-US" dirty="0" smtClean="0">
                <a:solidFill>
                  <a:schemeClr val="accent1"/>
                </a:solidFill>
              </a:rPr>
              <a:t>Angular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Go </a:t>
            </a:r>
            <a:r>
              <a:rPr lang="en-US" dirty="0" smtClean="0">
                <a:solidFill>
                  <a:schemeClr val="accent1"/>
                </a:solidFill>
              </a:rPr>
              <a:t>full</a:t>
            </a:r>
            <a:r>
              <a:rPr lang="en-US" dirty="0" smtClean="0"/>
              <a:t> reactive (extensive use of </a:t>
            </a:r>
            <a:r>
              <a:rPr lang="en-US" dirty="0" err="1" smtClean="0"/>
              <a:t>RxJS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Via </a:t>
            </a:r>
            <a:r>
              <a:rPr lang="en-US" dirty="0" smtClean="0">
                <a:solidFill>
                  <a:schemeClr val="accent1"/>
                </a:solidFill>
              </a:rPr>
              <a:t>parts</a:t>
            </a:r>
            <a:r>
              <a:rPr lang="en-US" dirty="0" smtClean="0"/>
              <a:t> (Forms or Http)</a:t>
            </a:r>
          </a:p>
          <a:p>
            <a:r>
              <a:rPr lang="en-US" dirty="0" smtClean="0"/>
              <a:t>More </a:t>
            </a:r>
            <a:r>
              <a:rPr lang="en-US" dirty="0"/>
              <a:t>on observables here: </a:t>
            </a:r>
            <a:r>
              <a:rPr lang="en-US" dirty="0">
                <a:hlinkClick r:id="rId2"/>
              </a:rPr>
              <a:t>https://blog.angular-university.io/functional-reactive-programming-for-angular-2-developers-rxjs-and-observables/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and FRP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252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Service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Fetching data from a</a:t>
            </a:r>
            <a:r>
              <a:rPr lang="bg-BG" dirty="0" smtClean="0"/>
              <a:t> </a:t>
            </a:r>
            <a:r>
              <a:rPr lang="en-US" smtClean="0"/>
              <a:t>remote </a:t>
            </a:r>
            <a:r>
              <a:rPr lang="en-US" dirty="0" smtClean="0"/>
              <a:t>API</a:t>
            </a:r>
            <a:endParaRPr lang="bg-BG" dirty="0"/>
          </a:p>
        </p:txBody>
      </p:sp>
      <p:pic>
        <p:nvPicPr>
          <p:cNvPr id="5" name="Picture 6" descr="https://spinspire.com/sites/spinspire.com/files/field/image/rest_api_256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2209800"/>
            <a:ext cx="2153584" cy="215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modshare.futuresight.org/data/icons/project/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514600"/>
            <a:ext cx="2438400" cy="1338731"/>
          </a:xfrm>
          <a:prstGeom prst="roundRect">
            <a:avLst>
              <a:gd name="adj" fmla="val 20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6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Before we can use the </a:t>
            </a:r>
            <a:r>
              <a:rPr lang="en-US" dirty="0" err="1" smtClean="0">
                <a:solidFill>
                  <a:schemeClr val="accent1"/>
                </a:solidFill>
              </a:rPr>
              <a:t>HttpClient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/>
                </a:solidFill>
              </a:rPr>
              <a:t>fetch</a:t>
            </a:r>
            <a:r>
              <a:rPr lang="en-US" dirty="0" smtClean="0"/>
              <a:t> data, import the </a:t>
            </a:r>
            <a:r>
              <a:rPr lang="en-US" dirty="0" err="1" smtClean="0">
                <a:solidFill>
                  <a:schemeClr val="accent1"/>
                </a:solidFill>
              </a:rPr>
              <a:t>HttpClientModule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 "</a:t>
            </a:r>
            <a:r>
              <a:rPr lang="en-US" dirty="0" err="1" smtClean="0"/>
              <a:t>app.module</a:t>
            </a:r>
            <a:r>
              <a:rPr lang="en-US" dirty="0" smtClean="0"/>
              <a:t>".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Add the module in </a:t>
            </a:r>
            <a:r>
              <a:rPr lang="en-US" dirty="0" smtClean="0">
                <a:solidFill>
                  <a:schemeClr val="accent1"/>
                </a:solidFill>
              </a:rPr>
              <a:t>imports</a:t>
            </a:r>
            <a:r>
              <a:rPr lang="en-US" dirty="0" smtClean="0"/>
              <a:t> array</a:t>
            </a:r>
          </a:p>
          <a:p>
            <a:endParaRPr lang="en-US" dirty="0" smtClean="0"/>
          </a:p>
          <a:p>
            <a:pPr>
              <a:spcAft>
                <a:spcPts val="60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HTTP Client Module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2438400"/>
            <a:ext cx="10744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HttpClientModule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angular/common/http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744" y="4011551"/>
            <a:ext cx="10744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// App Components ],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HttpClientModule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871844" y="4989659"/>
            <a:ext cx="4539932" cy="1154546"/>
          </a:xfrm>
          <a:prstGeom prst="wedgeRoundRectCallout">
            <a:avLst>
              <a:gd name="adj1" fmla="val -91573"/>
              <a:gd name="adj2" fmla="val 11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now on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Services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>
                <a:solidFill>
                  <a:schemeClr val="accent1"/>
                </a:solidFill>
              </a:rPr>
              <a:t>profile</a:t>
            </a:r>
            <a:r>
              <a:rPr lang="en-US" dirty="0" smtClean="0"/>
              <a:t> info from </a:t>
            </a:r>
            <a:r>
              <a:rPr lang="en-US" dirty="0" smtClean="0">
                <a:solidFill>
                  <a:schemeClr val="accent1"/>
                </a:solidFill>
              </a:rPr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chemeClr val="accent1"/>
                </a:solidFill>
              </a:rPr>
              <a:t>HttpClient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into a Service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Handle the </a:t>
            </a:r>
            <a:r>
              <a:rPr lang="en-US" dirty="0" smtClean="0">
                <a:solidFill>
                  <a:schemeClr val="accent1"/>
                </a:solidFill>
              </a:rPr>
              <a:t>Observable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Fetch Data from GitHub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3581400"/>
            <a:ext cx="7847012" cy="27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624" y="108420"/>
            <a:ext cx="9577597" cy="1110780"/>
          </a:xfrm>
        </p:spPr>
        <p:txBody>
          <a:bodyPr/>
          <a:lstStyle/>
          <a:p>
            <a:r>
              <a:rPr lang="en-US" dirty="0" smtClean="0"/>
              <a:t>Injecting the </a:t>
            </a:r>
            <a:r>
              <a:rPr lang="en-US" dirty="0" err="1" smtClean="0"/>
              <a:t>HttpClient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1624" y="1600200"/>
            <a:ext cx="10744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Injectable } from '@angular/core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@angular/common/http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Observable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/Observable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@Injectable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constructor( private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lvl="1"/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Observable&lt;Object&gt;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'https://api.github.com/users/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this.http.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&lt;Object&gt;(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932612" y="2819400"/>
            <a:ext cx="4539932" cy="1154546"/>
          </a:xfrm>
          <a:prstGeom prst="wedgeRoundRectCallout">
            <a:avLst>
              <a:gd name="adj1" fmla="val -49500"/>
              <a:gd name="adj2" fmla="val 1059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 retrieves 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Observable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not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28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a service and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 to 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65127"/>
            <a:ext cx="969940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profileData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Object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private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GitService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)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this.gitService.getProfileInfo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(data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profileData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3936298"/>
            <a:ext cx="969940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nterface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login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avatar_url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location : string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 smtClean="0"/>
              <a:t>It is recommended to </a:t>
            </a:r>
            <a:r>
              <a:rPr lang="en-US" dirty="0" smtClean="0">
                <a:solidFill>
                  <a:schemeClr val="accent1"/>
                </a:solidFill>
              </a:rPr>
              <a:t>cast</a:t>
            </a:r>
            <a:r>
              <a:rPr lang="en-US" dirty="0" smtClean="0"/>
              <a:t> the response</a:t>
            </a:r>
            <a:endParaRPr lang="en-US" dirty="0"/>
          </a:p>
          <a:p>
            <a:pPr>
              <a:spcAft>
                <a:spcPts val="130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the response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969940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Observable&lt;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'https://api.github.com/users/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this.http.get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80212" y="3968170"/>
            <a:ext cx="4539932" cy="677820"/>
          </a:xfrm>
          <a:prstGeom prst="wedgeRoundRectCallout">
            <a:avLst>
              <a:gd name="adj1" fmla="val -78816"/>
              <a:gd name="adj2" fmla="val -1810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6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handle </a:t>
            </a:r>
            <a:r>
              <a:rPr lang="en-US" dirty="0" smtClean="0">
                <a:solidFill>
                  <a:schemeClr val="accent1"/>
                </a:solidFill>
              </a:rPr>
              <a:t>errors</a:t>
            </a:r>
            <a:r>
              <a:rPr lang="en-US" dirty="0" smtClean="0"/>
              <a:t> add an error </a:t>
            </a:r>
            <a:r>
              <a:rPr lang="en-US" dirty="0" smtClean="0">
                <a:solidFill>
                  <a:schemeClr val="accent1"/>
                </a:solidFill>
              </a:rPr>
              <a:t>handler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002386"/>
            <a:ext cx="9372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this.gitService.getProfileInfo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subscribe(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data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// Attach data to prop},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console.log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(`Something went wrong: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JSON.stringify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(err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)}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`)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420168" y="4888649"/>
            <a:ext cx="3636644" cy="1631273"/>
          </a:xfrm>
          <a:prstGeom prst="wedgeRoundRectCallout">
            <a:avLst>
              <a:gd name="adj1" fmla="val -109548"/>
              <a:gd name="adj2" fmla="val -65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error can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depending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the API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9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post request we need </a:t>
            </a:r>
            <a:r>
              <a:rPr lang="en-US" dirty="0" smtClean="0">
                <a:solidFill>
                  <a:schemeClr val="accent1"/>
                </a:solidFill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headers</a:t>
            </a:r>
            <a:r>
              <a:rPr lang="en-US" dirty="0" smtClean="0"/>
              <a:t>, etc..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POST request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981200"/>
            <a:ext cx="101465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{ username: '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Pesho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password: 'pass1234'}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/users',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headers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new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HttpHeaders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().set('Authorization', '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authtoken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.subscribe(…)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256212" y="4237953"/>
            <a:ext cx="4398644" cy="1631273"/>
          </a:xfrm>
          <a:prstGeom prst="wedgeRoundRectCallout">
            <a:avLst>
              <a:gd name="adj1" fmla="val -97170"/>
              <a:gd name="adj2" fmla="val -160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observables,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happen otherwise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7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0"/>
              </a:spcAft>
            </a:pPr>
            <a:r>
              <a:rPr lang="en-US" dirty="0" smtClean="0"/>
              <a:t>Casting an </a:t>
            </a:r>
            <a:r>
              <a:rPr lang="en-US" dirty="0" smtClean="0">
                <a:solidFill>
                  <a:schemeClr val="accent1"/>
                </a:solidFill>
              </a:rPr>
              <a:t>Observable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Promise</a:t>
            </a:r>
          </a:p>
          <a:p>
            <a:pPr>
              <a:spcAft>
                <a:spcPts val="30000"/>
              </a:spcAft>
            </a:pPr>
            <a:r>
              <a:rPr lang="en-US" dirty="0" smtClean="0"/>
              <a:t>More info at: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https://angular.io/guide/http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Promises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4154" y="1905000"/>
            <a:ext cx="11430001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'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/add/operator/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toPromise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Promise&lt;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'https://api.github.com/users/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this.http.get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toPromise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(data =&gt;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this.profileData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data)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(err =&gt;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console.warn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(`ERR: ${err}`));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6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Overview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design pattern in programming</a:t>
            </a:r>
            <a:endParaRPr lang="bg-BG" dirty="0"/>
          </a:p>
        </p:txBody>
      </p:sp>
      <p:pic>
        <p:nvPicPr>
          <p:cNvPr id="4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1676400"/>
            <a:ext cx="3733800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DI is a popular </a:t>
            </a:r>
            <a:r>
              <a:rPr lang="en-US" sz="3200" dirty="0" smtClean="0">
                <a:solidFill>
                  <a:schemeClr val="accent1"/>
                </a:solidFill>
              </a:rPr>
              <a:t>design</a:t>
            </a:r>
            <a:r>
              <a:rPr lang="en-US" sz="3200" dirty="0" smtClean="0"/>
              <a:t> pattern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12000"/>
              </a:spcAft>
            </a:pPr>
            <a:r>
              <a:rPr lang="en-US" sz="3200" dirty="0" smtClean="0">
                <a:solidFill>
                  <a:schemeClr val="accent1"/>
                </a:solidFill>
              </a:rPr>
              <a:t>Injecting</a:t>
            </a:r>
            <a:r>
              <a:rPr lang="en-US" sz="3200" dirty="0" smtClean="0"/>
              <a:t> services in </a:t>
            </a:r>
            <a:r>
              <a:rPr lang="en-US" sz="3200" dirty="0" smtClean="0">
                <a:solidFill>
                  <a:schemeClr val="accent1"/>
                </a:solidFill>
              </a:rPr>
              <a:t>Angular</a:t>
            </a:r>
            <a:r>
              <a:rPr lang="en-US" sz="3200" dirty="0" smtClean="0"/>
              <a:t> is easy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err="1"/>
              <a:t>RxJS</a:t>
            </a:r>
            <a:r>
              <a:rPr lang="en-US" sz="3200" dirty="0"/>
              <a:t> and FRP are really </a:t>
            </a:r>
            <a:r>
              <a:rPr lang="en-US" sz="3200" dirty="0">
                <a:solidFill>
                  <a:schemeClr val="accent1"/>
                </a:solidFill>
              </a:rPr>
              <a:t>powerful</a:t>
            </a:r>
            <a:r>
              <a:rPr lang="en-US" sz="3200" dirty="0"/>
              <a:t> </a:t>
            </a:r>
            <a:r>
              <a:rPr lang="en-US" sz="3200" dirty="0" smtClean="0"/>
              <a:t>concepts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Use the </a:t>
            </a:r>
            <a:r>
              <a:rPr lang="en-US" sz="3000" dirty="0" err="1" smtClean="0">
                <a:solidFill>
                  <a:schemeClr val="accent1"/>
                </a:solidFill>
              </a:rPr>
              <a:t>HttpClient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en-US" sz="3000" dirty="0" smtClean="0"/>
              <a:t>to </a:t>
            </a:r>
            <a:r>
              <a:rPr lang="en-US" sz="3000" dirty="0" smtClean="0">
                <a:solidFill>
                  <a:schemeClr val="accent1"/>
                </a:solidFill>
              </a:rPr>
              <a:t>fetch</a:t>
            </a:r>
            <a:r>
              <a:rPr lang="en-US" sz="3000" dirty="0" smtClean="0"/>
              <a:t> data from an </a:t>
            </a:r>
            <a:r>
              <a:rPr lang="en-US" sz="3000" dirty="0" smtClean="0">
                <a:solidFill>
                  <a:schemeClr val="accent1"/>
                </a:solidFill>
              </a:rPr>
              <a:t>API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18" y="1371600"/>
            <a:ext cx="3372694" cy="288560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4820" y="2438400"/>
            <a:ext cx="5788192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providers: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UsersService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]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3712" y="5181600"/>
            <a:ext cx="80453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his.http.get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retry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Web – Angular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789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4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Dependency ?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>
                <a:solidFill>
                  <a:schemeClr val="accent1"/>
                </a:solidFill>
              </a:rPr>
              <a:t>object</a:t>
            </a:r>
            <a:r>
              <a:rPr lang="en-US" dirty="0" smtClean="0"/>
              <a:t> that your class </a:t>
            </a:r>
            <a:r>
              <a:rPr lang="en-US" dirty="0" smtClean="0">
                <a:solidFill>
                  <a:schemeClr val="accent1"/>
                </a:solidFill>
              </a:rPr>
              <a:t>needs</a:t>
            </a:r>
          </a:p>
          <a:p>
            <a:pPr lvl="1"/>
            <a:r>
              <a:rPr lang="en-US" dirty="0" smtClean="0"/>
              <a:t>Other Examples (</a:t>
            </a:r>
            <a:r>
              <a:rPr lang="en-US" dirty="0" smtClean="0">
                <a:solidFill>
                  <a:schemeClr val="accent1"/>
                </a:solidFill>
              </a:rPr>
              <a:t>Framework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Database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File System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Providers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lasses </a:t>
            </a:r>
            <a:r>
              <a:rPr lang="en-US" dirty="0" smtClean="0">
                <a:solidFill>
                  <a:schemeClr val="accent1"/>
                </a:solidFill>
              </a:rPr>
              <a:t>dependent</a:t>
            </a:r>
            <a:r>
              <a:rPr lang="en-US" dirty="0" smtClean="0"/>
              <a:t> on each other are called </a:t>
            </a:r>
            <a:r>
              <a:rPr lang="en-US" dirty="0" smtClean="0">
                <a:solidFill>
                  <a:schemeClr val="accent1"/>
                </a:solidFill>
              </a:rPr>
              <a:t>coupled</a:t>
            </a:r>
          </a:p>
          <a:p>
            <a:r>
              <a:rPr lang="en-US" dirty="0" smtClean="0"/>
              <a:t>Dependencies are </a:t>
            </a:r>
            <a:r>
              <a:rPr lang="en-US" dirty="0" smtClean="0">
                <a:solidFill>
                  <a:schemeClr val="accent1"/>
                </a:solidFill>
              </a:rPr>
              <a:t>bad</a:t>
            </a:r>
            <a:r>
              <a:rPr lang="en-US" dirty="0" smtClean="0"/>
              <a:t> because they </a:t>
            </a:r>
            <a:r>
              <a:rPr lang="en-US" dirty="0" smtClean="0">
                <a:solidFill>
                  <a:schemeClr val="accent1"/>
                </a:solidFill>
              </a:rPr>
              <a:t>decrease</a:t>
            </a:r>
            <a:r>
              <a:rPr lang="en-US" dirty="0" smtClean="0"/>
              <a:t> reuse.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1812" y="4075786"/>
            <a:ext cx="1030573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class Customer 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1370012" y="5835377"/>
            <a:ext cx="7696200" cy="677820"/>
          </a:xfrm>
          <a:prstGeom prst="wedgeRoundRectCallout">
            <a:avLst>
              <a:gd name="adj1" fmla="val 252"/>
              <a:gd name="adj2" fmla="val -172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class is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dependent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concrete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5036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Examples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723264" y="3124200"/>
            <a:ext cx="2971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31"/>
          <p:cNvSpPr/>
          <p:nvPr/>
        </p:nvSpPr>
        <p:spPr>
          <a:xfrm>
            <a:off x="6666864" y="3169844"/>
            <a:ext cx="3342370" cy="94495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0412" y="1409950"/>
            <a:ext cx="2971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>
            <a:endCxn id="14" idx="1"/>
          </p:cNvCxnSpPr>
          <p:nvPr/>
        </p:nvCxnSpPr>
        <p:spPr>
          <a:xfrm>
            <a:off x="3732212" y="1859818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: Rounded Corners 31"/>
          <p:cNvSpPr/>
          <p:nvPr/>
        </p:nvSpPr>
        <p:spPr>
          <a:xfrm>
            <a:off x="6670356" y="1387340"/>
            <a:ext cx="3342370" cy="94495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Framework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95064" y="3663180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760412" y="5097279"/>
            <a:ext cx="2971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695064" y="5592579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31"/>
          <p:cNvSpPr/>
          <p:nvPr/>
        </p:nvSpPr>
        <p:spPr>
          <a:xfrm>
            <a:off x="6680516" y="5142923"/>
            <a:ext cx="3342370" cy="94495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Another Class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popular </a:t>
            </a:r>
            <a:r>
              <a:rPr lang="en-US" dirty="0" smtClean="0">
                <a:solidFill>
                  <a:schemeClr val="accent1"/>
                </a:solidFill>
              </a:rPr>
              <a:t>design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pattern</a:t>
            </a:r>
          </a:p>
          <a:p>
            <a:r>
              <a:rPr lang="en-US" dirty="0" smtClean="0"/>
              <a:t>Inversion of Control (</a:t>
            </a:r>
            <a:r>
              <a:rPr lang="en-US" dirty="0" err="1" smtClean="0">
                <a:solidFill>
                  <a:schemeClr val="accent1"/>
                </a:solidFill>
              </a:rPr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dirty="0">
                <a:solidFill>
                  <a:schemeClr val="accent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dirty="0" smtClean="0">
                <a:solidFill>
                  <a:schemeClr val="accent1"/>
                </a:solidFill>
              </a:rPr>
              <a:t>outside</a:t>
            </a:r>
          </a:p>
          <a:p>
            <a:pPr lvl="1"/>
            <a:r>
              <a:rPr lang="en-US" dirty="0" smtClean="0"/>
              <a:t>The class does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3190" y="3816318"/>
            <a:ext cx="10305732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class Customer 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(CustomerService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this.customerService =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598612" y="5847182"/>
            <a:ext cx="5334000" cy="677820"/>
          </a:xfrm>
          <a:prstGeom prst="wedgeRoundRectCallout">
            <a:avLst>
              <a:gd name="adj1" fmla="val 28118"/>
              <a:gd name="adj2" fmla="val -79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service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comes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38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it </a:t>
            </a:r>
            <a:r>
              <a:rPr lang="en-US" dirty="0">
                <a:solidFill>
                  <a:schemeClr val="accent1"/>
                </a:solidFill>
              </a:rPr>
              <a:t>should</a:t>
            </a:r>
            <a:r>
              <a:rPr lang="en-US" dirty="0"/>
              <a:t> be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dirty="0">
                <a:solidFill>
                  <a:schemeClr val="accent1"/>
                </a:solidFill>
              </a:rPr>
              <a:t>declare</a:t>
            </a:r>
            <a:r>
              <a:rPr lang="en-US" dirty="0"/>
              <a:t> what they need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Constructors</a:t>
            </a:r>
            <a:r>
              <a:rPr lang="en-US" dirty="0"/>
              <a:t> should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/>
              <a:t> dependencies</a:t>
            </a:r>
          </a:p>
          <a:p>
            <a:pPr lvl="1"/>
            <a:r>
              <a:rPr lang="en-US" dirty="0" smtClean="0"/>
              <a:t>Dependencies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1"/>
                </a:solidFill>
              </a:rPr>
              <a:t>abstractions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How to </a:t>
            </a:r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Dependency </a:t>
            </a:r>
            <a:r>
              <a:rPr lang="en-US" dirty="0" smtClean="0"/>
              <a:t>Injection (usually called DI)</a:t>
            </a:r>
            <a:endParaRPr lang="en-US" dirty="0"/>
          </a:p>
          <a:p>
            <a:pPr lvl="1"/>
            <a:r>
              <a:rPr lang="en-US" dirty="0"/>
              <a:t>The Hollywood principle </a:t>
            </a:r>
            <a:br>
              <a:rPr lang="en-US" dirty="0"/>
            </a:br>
            <a:r>
              <a:rPr lang="en-US" dirty="0"/>
              <a:t>"Don't call us, we'll call you</a:t>
            </a:r>
            <a:r>
              <a:rPr lang="en-US" dirty="0" smtClean="0"/>
              <a:t>!"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(2)</a:t>
            </a:r>
            <a:endParaRPr lang="bg-BG" dirty="0"/>
          </a:p>
        </p:txBody>
      </p:sp>
      <p:pic>
        <p:nvPicPr>
          <p:cNvPr id="11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0864" y="1447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 – through </a:t>
            </a:r>
            <a:r>
              <a:rPr lang="en-US" dirty="0" smtClean="0">
                <a:solidFill>
                  <a:schemeClr val="accent1"/>
                </a:solidFill>
              </a:rPr>
              <a:t>constructors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Pros</a:t>
            </a:r>
          </a:p>
          <a:p>
            <a:pPr lvl="1"/>
            <a:r>
              <a:rPr lang="en-US" dirty="0" smtClean="0"/>
              <a:t>Classes </a:t>
            </a:r>
            <a:r>
              <a:rPr lang="en-US" dirty="0" smtClean="0">
                <a:solidFill>
                  <a:schemeClr val="accent1"/>
                </a:solidFill>
              </a:rPr>
              <a:t>self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document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Works well </a:t>
            </a:r>
            <a:r>
              <a:rPr lang="en-US" dirty="0" smtClean="0">
                <a:solidFill>
                  <a:schemeClr val="accent1"/>
                </a:solidFill>
              </a:rPr>
              <a:t>without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Always </a:t>
            </a:r>
            <a:r>
              <a:rPr lang="en-US" dirty="0" smtClean="0">
                <a:solidFill>
                  <a:schemeClr val="accent1"/>
                </a:solidFill>
              </a:rPr>
              <a:t>valid</a:t>
            </a:r>
            <a:r>
              <a:rPr lang="en-US" dirty="0" smtClean="0"/>
              <a:t> State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Cons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>
                <a:solidFill>
                  <a:schemeClr val="accent1"/>
                </a:solidFill>
              </a:rPr>
              <a:t>parameters</a:t>
            </a:r>
          </a:p>
          <a:p>
            <a:pPr lvl="1"/>
            <a:r>
              <a:rPr lang="en-US" dirty="0" smtClean="0"/>
              <a:t>Some methods may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need </a:t>
            </a:r>
            <a:r>
              <a:rPr lang="en-US" dirty="0" smtClean="0">
                <a:solidFill>
                  <a:schemeClr val="accent1"/>
                </a:solidFill>
              </a:rPr>
              <a:t>everything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bg-BG" dirty="0"/>
          </a:p>
        </p:txBody>
      </p:sp>
      <p:pic>
        <p:nvPicPr>
          <p:cNvPr id="5" name="Picture 6" descr="Резултат с изображение за che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1242318" cy="124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ross, dialog, err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336662" y="482067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1842</Words>
  <Application>Microsoft Office PowerPoint</Application>
  <PresentationFormat>Custom</PresentationFormat>
  <Paragraphs>397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4_SoftUni 16x9</vt:lpstr>
      <vt:lpstr>Dependency Injection and Services</vt:lpstr>
      <vt:lpstr>Table of Contents</vt:lpstr>
      <vt:lpstr>Have a Question?</vt:lpstr>
      <vt:lpstr>Dependency Injection Overview</vt:lpstr>
      <vt:lpstr>What is a Dependency ?</vt:lpstr>
      <vt:lpstr>Dependency Examples</vt:lpstr>
      <vt:lpstr>Dependency Injection</vt:lpstr>
      <vt:lpstr>Dependency Injection (2)</vt:lpstr>
      <vt:lpstr>Constructor Injection</vt:lpstr>
      <vt:lpstr>Classic Violations</vt:lpstr>
      <vt:lpstr>How to fix ?</vt:lpstr>
      <vt:lpstr>General Requirements</vt:lpstr>
      <vt:lpstr>Creating Custom Services</vt:lpstr>
      <vt:lpstr>Problem: Create a Simple Book Store</vt:lpstr>
      <vt:lpstr>Create a Service</vt:lpstr>
      <vt:lpstr>Create a Component</vt:lpstr>
      <vt:lpstr>Injectable Service</vt:lpstr>
      <vt:lpstr>Register a service provider</vt:lpstr>
      <vt:lpstr>Register a service provider (2)</vt:lpstr>
      <vt:lpstr>App Module Providers</vt:lpstr>
      <vt:lpstr>Observables and RxJS</vt:lpstr>
      <vt:lpstr>Functional Programming</vt:lpstr>
      <vt:lpstr>The Observable</vt:lpstr>
      <vt:lpstr>Function Reactive Programming</vt:lpstr>
      <vt:lpstr>Introducing RxJS</vt:lpstr>
      <vt:lpstr>Observables Side Effect</vt:lpstr>
      <vt:lpstr>Observables Side Effect (2)</vt:lpstr>
      <vt:lpstr>Commonly Used RxJS Operators</vt:lpstr>
      <vt:lpstr>Commonly used RxJS Operators (2)</vt:lpstr>
      <vt:lpstr>RxJS and FRP Overview</vt:lpstr>
      <vt:lpstr>HTTP Service</vt:lpstr>
      <vt:lpstr>The HTTP Client Module</vt:lpstr>
      <vt:lpstr>Problem: Fetch Data from GitHub</vt:lpstr>
      <vt:lpstr>Injecting the HttpClient</vt:lpstr>
      <vt:lpstr>Subscribe to the Observable</vt:lpstr>
      <vt:lpstr>Typechecking the response</vt:lpstr>
      <vt:lpstr>Catching Errors</vt:lpstr>
      <vt:lpstr>Making a POST request</vt:lpstr>
      <vt:lpstr>Using Promises</vt:lpstr>
      <vt:lpstr>Summary</vt:lpstr>
      <vt:lpstr>JavaScript Web – Angular Fundamentals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2017-11-28T11:05:05Z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