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4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5" r:id="rId2"/>
    <p:sldMasterId id="2147483682" r:id="rId3"/>
    <p:sldMasterId id="2147483689" r:id="rId4"/>
    <p:sldMasterId id="2147483696" r:id="rId5"/>
    <p:sldMasterId id="2147483703" r:id="rId6"/>
  </p:sldMasterIdLst>
  <p:notesMasterIdLst>
    <p:notesMasterId r:id="rId29"/>
  </p:notesMasterIdLst>
  <p:handoutMasterIdLst>
    <p:handoutMasterId r:id="rId30"/>
  </p:handoutMasterIdLst>
  <p:sldIdLst>
    <p:sldId id="484" r:id="rId7"/>
    <p:sldId id="485" r:id="rId8"/>
    <p:sldId id="460" r:id="rId9"/>
    <p:sldId id="412" r:id="rId10"/>
    <p:sldId id="488" r:id="rId11"/>
    <p:sldId id="489" r:id="rId12"/>
    <p:sldId id="473" r:id="rId13"/>
    <p:sldId id="475" r:id="rId14"/>
    <p:sldId id="476" r:id="rId15"/>
    <p:sldId id="477" r:id="rId16"/>
    <p:sldId id="490" r:id="rId17"/>
    <p:sldId id="491" r:id="rId18"/>
    <p:sldId id="492" r:id="rId19"/>
    <p:sldId id="468" r:id="rId20"/>
    <p:sldId id="469" r:id="rId21"/>
    <p:sldId id="493" r:id="rId22"/>
    <p:sldId id="470" r:id="rId23"/>
    <p:sldId id="471" r:id="rId24"/>
    <p:sldId id="483" r:id="rId25"/>
    <p:sldId id="487" r:id="rId26"/>
    <p:sldId id="486" r:id="rId27"/>
    <p:sldId id="482" r:id="rId28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148D4357-E11A-4DE5-81E4-49C6B73B5D81}">
          <p14:sldIdLst>
            <p14:sldId id="484"/>
            <p14:sldId id="485"/>
            <p14:sldId id="460"/>
          </p14:sldIdLst>
        </p14:section>
        <p14:section name="Why Angular?" id="{4C6CD7CE-4C5C-4256-BE95-6EC46516E444}">
          <p14:sldIdLst>
            <p14:sldId id="412"/>
            <p14:sldId id="488"/>
            <p14:sldId id="489"/>
          </p14:sldIdLst>
        </p14:section>
        <p14:section name="Introduction to TypeScript" id="{2A66BF89-E444-4ACD-B9D1-FE1B5069345D}">
          <p14:sldIdLst>
            <p14:sldId id="473"/>
            <p14:sldId id="475"/>
            <p14:sldId id="476"/>
            <p14:sldId id="477"/>
            <p14:sldId id="490"/>
            <p14:sldId id="491"/>
            <p14:sldId id="492"/>
          </p14:sldIdLst>
        </p14:section>
        <p14:section name="Installation" id="{67B5A701-8FDE-4946-8EE6-6400DC3376B7}">
          <p14:sldIdLst>
            <p14:sldId id="468"/>
            <p14:sldId id="469"/>
            <p14:sldId id="493"/>
            <p14:sldId id="470"/>
          </p14:sldIdLst>
        </p14:section>
        <p14:section name="Hello World Application" id="{6734BDA6-F475-4D60-A1DB-0971C84637D7}">
          <p14:sldIdLst>
            <p14:sldId id="471"/>
          </p14:sldIdLst>
        </p14:section>
        <p14:section name="Summary" id="{1888D697-2B49-43A6-BDC2-719250E583B8}">
          <p14:sldIdLst>
            <p14:sldId id="483"/>
            <p14:sldId id="487"/>
            <p14:sldId id="486"/>
            <p14:sldId id="48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FFFF"/>
    <a:srgbClr val="FFA72A"/>
    <a:srgbClr val="FFF0D9"/>
    <a:srgbClr val="F0F5FA"/>
    <a:srgbClr val="1A8AFA"/>
    <a:srgbClr val="0097CC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76" autoAdjust="0"/>
    <p:restoredTop sz="95400" autoAdjust="0"/>
  </p:normalViewPr>
  <p:slideViewPr>
    <p:cSldViewPr>
      <p:cViewPr varScale="1">
        <p:scale>
          <a:sx n="99" d="100"/>
          <a:sy n="99" d="100"/>
        </p:scale>
        <p:origin x="126" y="336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1028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6" d="100"/>
          <a:sy n="66" d="100"/>
        </p:scale>
        <p:origin x="3134" y="101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" Type="http://schemas.openxmlformats.org/officeDocument/2006/relationships/slideMaster" Target="slideMasters/slideMaster2.xml"/><Relationship Id="rId21" Type="http://schemas.openxmlformats.org/officeDocument/2006/relationships/slide" Target="slides/slide15.xml"/><Relationship Id="rId34" Type="http://schemas.openxmlformats.org/officeDocument/2006/relationships/tableStyles" Target="tableStyle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5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viewProps" Target="viewProps.xml"/><Relationship Id="rId5" Type="http://schemas.openxmlformats.org/officeDocument/2006/relationships/slideMaster" Target="slideMasters/slideMaster4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3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11/21/2017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11/21/2017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© Software University Foundation – </a:t>
            </a:r>
            <a:r>
              <a:rPr lang="en-US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>
              <a:solidFill>
                <a:prstClr val="black"/>
              </a:solidFill>
            </a:endParaRPr>
          </a:p>
          <a:p>
            <a:r>
              <a:rPr lang="en-US">
                <a:solidFill>
                  <a:prstClr val="black"/>
                </a:solidFill>
              </a:rPr>
              <a:t>This work is licensed under the </a:t>
            </a:r>
            <a:r>
              <a:rPr lang="en-US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noProof="1">
                <a:solidFill>
                  <a:prstClr val="black"/>
                </a:solidFill>
              </a:rPr>
              <a:t> </a:t>
            </a:r>
            <a:r>
              <a:rPr lang="en-US">
                <a:solidFill>
                  <a:prstClr val="black"/>
                </a:solidFill>
              </a:rPr>
              <a:t>license.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77459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© Software University Foundation – </a:t>
            </a:r>
            <a:r>
              <a:rPr lang="en-US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>
              <a:solidFill>
                <a:prstClr val="black"/>
              </a:solidFill>
            </a:endParaRPr>
          </a:p>
          <a:p>
            <a:r>
              <a:rPr lang="en-US">
                <a:solidFill>
                  <a:prstClr val="black"/>
                </a:solidFill>
              </a:rPr>
              <a:t>This work is licensed under the </a:t>
            </a:r>
            <a:r>
              <a:rPr lang="en-US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noProof="1">
                <a:solidFill>
                  <a:prstClr val="black"/>
                </a:solidFill>
              </a:rPr>
              <a:t> </a:t>
            </a:r>
            <a:r>
              <a:rPr lang="en-US">
                <a:solidFill>
                  <a:prstClr val="black"/>
                </a:solidFill>
              </a:rPr>
              <a:t>license.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21817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© Software University Foundation – </a:t>
            </a:r>
            <a:r>
              <a:rPr lang="en-US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>
              <a:solidFill>
                <a:prstClr val="black"/>
              </a:solidFill>
            </a:endParaRPr>
          </a:p>
          <a:p>
            <a:r>
              <a:rPr lang="en-US">
                <a:solidFill>
                  <a:prstClr val="black"/>
                </a:solidFill>
              </a:rPr>
              <a:t>This work is licensed under the </a:t>
            </a:r>
            <a:r>
              <a:rPr lang="en-US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noProof="1">
                <a:solidFill>
                  <a:prstClr val="black"/>
                </a:solidFill>
              </a:rPr>
              <a:t> </a:t>
            </a:r>
            <a:r>
              <a:rPr lang="en-US">
                <a:solidFill>
                  <a:prstClr val="black"/>
                </a:solidFill>
              </a:rPr>
              <a:t>license.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59275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3346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© Software University Foundation – </a:t>
            </a:r>
            <a:r>
              <a:rPr lang="en-US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>
              <a:solidFill>
                <a:prstClr val="black"/>
              </a:solidFill>
            </a:endParaRPr>
          </a:p>
          <a:p>
            <a:r>
              <a:rPr lang="en-US">
                <a:solidFill>
                  <a:prstClr val="black"/>
                </a:solidFill>
              </a:rPr>
              <a:t>This work is licensed under the </a:t>
            </a:r>
            <a:r>
              <a:rPr lang="en-US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noProof="1">
                <a:solidFill>
                  <a:prstClr val="black"/>
                </a:solidFill>
              </a:rPr>
              <a:t> </a:t>
            </a:r>
            <a:r>
              <a:rPr lang="en-US">
                <a:solidFill>
                  <a:prstClr val="black"/>
                </a:solidFill>
              </a:rPr>
              <a:t>license.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4413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© Software University Foundation – </a:t>
            </a:r>
            <a:r>
              <a:rPr lang="en-US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>
              <a:solidFill>
                <a:prstClr val="black"/>
              </a:solidFill>
            </a:endParaRPr>
          </a:p>
          <a:p>
            <a:r>
              <a:rPr lang="en-US">
                <a:solidFill>
                  <a:prstClr val="black"/>
                </a:solidFill>
              </a:rPr>
              <a:t>This work is licensed under the </a:t>
            </a:r>
            <a:r>
              <a:rPr lang="en-US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noProof="1">
                <a:solidFill>
                  <a:prstClr val="black"/>
                </a:solidFill>
              </a:rPr>
              <a:t> </a:t>
            </a:r>
            <a:r>
              <a:rPr lang="en-US">
                <a:solidFill>
                  <a:prstClr val="black"/>
                </a:solidFill>
              </a:rPr>
              <a:t>license.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5810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13" Type="http://schemas.openxmlformats.org/officeDocument/2006/relationships/image" Target="../media/image6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13" Type="http://schemas.openxmlformats.org/officeDocument/2006/relationships/image" Target="../media/image6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3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13" Type="http://schemas.openxmlformats.org/officeDocument/2006/relationships/image" Target="../media/image6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4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13" Type="http://schemas.openxmlformats.org/officeDocument/2006/relationships/image" Target="../media/image6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5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13" Type="http://schemas.openxmlformats.org/officeDocument/2006/relationships/image" Target="../media/image6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3551241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AA3D92-3261-477D-B938-027C7E7C28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412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38424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6A51476-2B36-4F63-93E5-C28847B41FA5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62F6090-8C0A-4DE2-B61B-6248FD7761C3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0090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2819426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11/21/2017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8025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ource Code Examp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 marL="0" indent="0">
              <a:buNone/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Sample source code:</a:t>
            </a:r>
            <a:endParaRPr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24013" y="1892119"/>
            <a:ext cx="10940800" cy="168928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77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11/21/2017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B67B973-D8DE-44C8-B5FD-89C5B3AF5AF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5709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AA3D92-3261-477D-B938-027C7E7C28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3347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37654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6A51476-2B36-4F63-93E5-C28847B41FA5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62F6090-8C0A-4DE2-B61B-6248FD7761C3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29607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4179945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11/21/2017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0596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11/21/2017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4549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ource Code Examp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 marL="0" indent="0">
              <a:buNone/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Sample source code:</a:t>
            </a:r>
            <a:endParaRPr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24013" y="1892119"/>
            <a:ext cx="10940800" cy="168928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77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11/21/2017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B67B973-D8DE-44C8-B5FD-89C5B3AF5AF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53245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AA3D92-3261-477D-B938-027C7E7C28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60802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9347288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6A51476-2B36-4F63-93E5-C28847B41FA5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62F6090-8C0A-4DE2-B61B-6248FD7761C3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00543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77487626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11/21/2017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69813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ource Code Examp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 marL="0" indent="0">
              <a:buNone/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Sample source code:</a:t>
            </a:r>
            <a:endParaRPr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24013" y="1892119"/>
            <a:ext cx="10940800" cy="168928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77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11/21/2017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B67B973-D8DE-44C8-B5FD-89C5B3AF5AF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74982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AA3D92-3261-477D-B938-027C7E7C28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72902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1174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 marL="0" indent="0">
              <a:buNone/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Sample source code:</a:t>
            </a:r>
            <a:endParaRPr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24013" y="1892119"/>
            <a:ext cx="10940800" cy="168928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77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11/21/2017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B67B973-D8DE-44C8-B5FD-89C5B3AF5AF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12076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6A51476-2B36-4F63-93E5-C28847B41FA5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62F6090-8C0A-4DE2-B61B-6248FD7761C3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878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AA3D92-3261-477D-B938-027C7E7C28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658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3803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6A51476-2B36-4F63-93E5-C28847B41FA5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62F6090-8C0A-4DE2-B61B-6248FD7761C3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23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581884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11/21/2017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774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ource Code Examp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 marL="0" indent="0">
              <a:buNone/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Sample source code:</a:t>
            </a:r>
            <a:endParaRPr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24013" y="1892119"/>
            <a:ext cx="10940800" cy="168928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77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11/21/2017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B67B973-D8DE-44C8-B5FD-89C5B3AF5AF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345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9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15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21.xml"/><Relationship Id="rId7" Type="http://schemas.openxmlformats.org/officeDocument/2006/relationships/theme" Target="../theme/theme4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5" Type="http://schemas.openxmlformats.org/officeDocument/2006/relationships/slideLayout" Target="../slideLayouts/slideLayout23.xml"/><Relationship Id="rId4" Type="http://schemas.openxmlformats.org/officeDocument/2006/relationships/slideLayout" Target="../slideLayouts/slideLayout2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27.xml"/><Relationship Id="rId7" Type="http://schemas.openxmlformats.org/officeDocument/2006/relationships/theme" Target="../theme/theme5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11/21/2017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710176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11/21/2017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231675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11/21/2017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741001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11/21/2017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527598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11/21/2017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035780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3.png"/><Relationship Id="rId5" Type="http://schemas.openxmlformats.org/officeDocument/2006/relationships/image" Target="../media/image7.png"/><Relationship Id="rId4" Type="http://schemas.openxmlformats.org/officeDocument/2006/relationships/hyperlink" Target="http://creativecommons.org/licenses/by-nc-sa/4.0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ypescriptlang.org/docs/handbook/basic-types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docs" TargetMode="External"/><Relationship Id="rId2" Type="http://schemas.openxmlformats.org/officeDocument/2006/relationships/hyperlink" Target="https://angular.io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mbed.plnkr.co/?show=preview&amp;show=app/app.component.ts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6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ndeavr.com/" TargetMode="External"/><Relationship Id="rId13" Type="http://schemas.openxmlformats.org/officeDocument/2006/relationships/image" Target="../media/image31.png"/><Relationship Id="rId18" Type="http://schemas.openxmlformats.org/officeDocument/2006/relationships/hyperlink" Target="https://netpeak.net/" TargetMode="External"/><Relationship Id="rId3" Type="http://schemas.openxmlformats.org/officeDocument/2006/relationships/hyperlink" Target="https://softuni.bg/courses/" TargetMode="External"/><Relationship Id="rId7" Type="http://schemas.openxmlformats.org/officeDocument/2006/relationships/image" Target="../media/image28.png"/><Relationship Id="rId12" Type="http://schemas.openxmlformats.org/officeDocument/2006/relationships/hyperlink" Target="http://www.superhosting.bg/" TargetMode="External"/><Relationship Id="rId17" Type="http://schemas.openxmlformats.org/officeDocument/2006/relationships/image" Target="../media/image33.png"/><Relationship Id="rId2" Type="http://schemas.openxmlformats.org/officeDocument/2006/relationships/notesSlide" Target="../notesSlides/notesSlide4.xml"/><Relationship Id="rId16" Type="http://schemas.openxmlformats.org/officeDocument/2006/relationships/hyperlink" Target="http://www.softwaregroup-bg.com/" TargetMode="External"/><Relationship Id="rId1" Type="http://schemas.openxmlformats.org/officeDocument/2006/relationships/slideLayout" Target="../slideLayouts/slideLayout18.xml"/><Relationship Id="rId6" Type="http://schemas.openxmlformats.org/officeDocument/2006/relationships/hyperlink" Target="http://smartit.bg/" TargetMode="External"/><Relationship Id="rId11" Type="http://schemas.openxmlformats.org/officeDocument/2006/relationships/image" Target="../media/image30.png"/><Relationship Id="rId5" Type="http://schemas.openxmlformats.org/officeDocument/2006/relationships/image" Target="../media/image27.png"/><Relationship Id="rId15" Type="http://schemas.openxmlformats.org/officeDocument/2006/relationships/image" Target="../media/image32.png"/><Relationship Id="rId10" Type="http://schemas.openxmlformats.org/officeDocument/2006/relationships/hyperlink" Target="http://www.infragistics.com/" TargetMode="External"/><Relationship Id="rId19" Type="http://schemas.openxmlformats.org/officeDocument/2006/relationships/image" Target="../media/image34.png"/><Relationship Id="rId4" Type="http://schemas.openxmlformats.org/officeDocument/2006/relationships/hyperlink" Target="http://xs-software.com/" TargetMode="External"/><Relationship Id="rId9" Type="http://schemas.openxmlformats.org/officeDocument/2006/relationships/image" Target="../media/image29.png"/><Relationship Id="rId14" Type="http://schemas.openxmlformats.org/officeDocument/2006/relationships/hyperlink" Target="http://www.telenor.bg/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hyperlink" Target="http://creativecommons.org/licenses/by-nc-sa/3.0/deed.en_US" TargetMode="External"/><Relationship Id="rId4" Type="http://schemas.openxmlformats.org/officeDocument/2006/relationships/hyperlink" Target="http://telerikacademy.com/Courses/Courses/Details/305" TargetMode="Externa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35.png"/><Relationship Id="rId12" Type="http://schemas.openxmlformats.org/officeDocument/2006/relationships/image" Target="../media/image3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8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37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457200"/>
            <a:ext cx="7910299" cy="1476352"/>
          </a:xfrm>
        </p:spPr>
        <p:txBody>
          <a:bodyPr>
            <a:normAutofit/>
          </a:bodyPr>
          <a:lstStyle/>
          <a:p>
            <a:r>
              <a:rPr lang="en-US" dirty="0"/>
              <a:t>Intro to Angular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965299"/>
            <a:ext cx="7910299" cy="131130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What is Angular</a:t>
            </a:r>
          </a:p>
          <a:p>
            <a:r>
              <a:rPr lang="en-US" dirty="0"/>
              <a:t>Overview and TypeScript Syntax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583300"/>
            <a:ext cx="3187613" cy="525135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5053199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84212" y="5499803"/>
            <a:ext cx="3187613" cy="36355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684212" y="5840965"/>
            <a:ext cx="3187613" cy="331235"/>
          </a:xfrm>
        </p:spPr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15" name="TextBox 14"/>
          <p:cNvSpPr txBox="1"/>
          <p:nvPr/>
        </p:nvSpPr>
        <p:spPr>
          <a:xfrm rot="576164">
            <a:off x="5249910" y="3806198"/>
            <a:ext cx="1228220" cy="722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3BE60">
                      <a:alpha val="40000"/>
                    </a:srgbClr>
                  </a:glow>
                </a:effectLst>
              </a:rPr>
              <a:t>Angular</a:t>
            </a:r>
          </a:p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3BE60">
                      <a:alpha val="40000"/>
                    </a:srgbClr>
                  </a:glow>
                </a:effectLst>
              </a:rPr>
              <a:t>Intro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30" y="2496257"/>
            <a:ext cx="2212117" cy="55174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9EDAB68-3787-4615-BBA2-C1A8F5FC8D56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50162" y="4191000"/>
            <a:ext cx="2253081" cy="24384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1212" y="3686042"/>
            <a:ext cx="4220310" cy="2574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2854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Variable Types</a:t>
            </a:r>
            <a:endParaRPr lang="en-US" dirty="0"/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569912" y="1303193"/>
            <a:ext cx="110490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isDone: 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boolean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false;</a:t>
            </a: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569912" y="2057496"/>
            <a:ext cx="11049000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decimal: 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6;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hex: 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0xf00d;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binary: 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0b1010;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octal: 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0o744;</a:t>
            </a:r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569912" y="3919794"/>
            <a:ext cx="11049000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color: 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"blue";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 = 'red';</a:t>
            </a:r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569912" y="5043429"/>
            <a:ext cx="11049000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list: 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number[]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[1, 2, 3];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list: 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Array&lt;number&gt;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[1, 2, 3];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79412" y="6106180"/>
            <a:ext cx="1143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More info at </a:t>
            </a:r>
            <a:r>
              <a:rPr lang="en-US" sz="2800" dirty="0">
                <a:hlinkClick r:id="rId2"/>
              </a:rPr>
              <a:t>typescriptlang.org/docs/handbook/basic-types.html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754328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Interfaces</a:t>
            </a: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569912" y="1794150"/>
            <a:ext cx="11049000" cy="20928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printLabel(labelledObj: 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label: string }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console.log(labelledObj.label);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myObj = {size: 10, label: "Size 10 Object"};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printLabel(myObj);</a:t>
            </a:r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6084115" y="838200"/>
            <a:ext cx="3505200" cy="677820"/>
          </a:xfrm>
          <a:prstGeom prst="wedgeRoundRectCallout">
            <a:avLst>
              <a:gd name="adj1" fmla="val -18132"/>
              <a:gd name="adj2" fmla="val 9959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Property assertion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569912" y="4495800"/>
            <a:ext cx="11049000" cy="172354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interface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LabelledValue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label: string;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printLabel(labelledObj: 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LabelledValue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{ … }</a:t>
            </a:r>
          </a:p>
        </p:txBody>
      </p:sp>
    </p:spTree>
    <p:extLst>
      <p:ext uri="{BB962C8B-B14F-4D97-AF65-F5344CB8AC3E}">
        <p14:creationId xmlns:p14="http://schemas.microsoft.com/office/powerpoint/2010/main" val="4947695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Generics and Enumerations</a:t>
            </a: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569912" y="1066800"/>
            <a:ext cx="11049000" cy="298543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fr-FR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</a:t>
            </a:r>
            <a:r>
              <a:rPr lang="fr-FR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identity</a:t>
            </a:r>
            <a:r>
              <a:rPr lang="fr-FR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fr-FR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</a:t>
            </a:r>
            <a:r>
              <a:rPr lang="fr-FR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&gt;(arg: </a:t>
            </a:r>
            <a:r>
              <a:rPr lang="fr-FR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</a:t>
            </a:r>
            <a:r>
              <a:rPr lang="fr-FR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): </a:t>
            </a:r>
            <a:r>
              <a:rPr lang="fr-FR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</a:t>
            </a:r>
            <a:r>
              <a:rPr lang="fr-FR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fr-FR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arg;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fr-FR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output = 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identity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&gt;("myString");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type of output will be 'string'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output = 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identity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(5);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type of output will be 'number'</a:t>
            </a: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6551612" y="3124200"/>
            <a:ext cx="3505200" cy="677820"/>
          </a:xfrm>
          <a:prstGeom prst="wedgeRoundRectCallout">
            <a:avLst>
              <a:gd name="adj1" fmla="val -88443"/>
              <a:gd name="adj2" fmla="val -576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 </a:t>
            </a:r>
            <a:r>
              <a:rPr lang="en-US" sz="2800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inference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569912" y="4267200"/>
            <a:ext cx="11049000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enum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Direction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Up = 1,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Down,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Left,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Right,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934919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</a:t>
            </a: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569912" y="1219200"/>
            <a:ext cx="11049000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export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default interface StringValidator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isAcceptable(s: string): boolean;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569912" y="2861965"/>
            <a:ext cx="11049000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export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 ZipCodeValidator };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export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 ZipCodeValidator as mainValidator };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569912" y="4135398"/>
            <a:ext cx="110490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import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{ ZipCodeValidator } from "./ZipCodeValidator";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569912" y="5943600"/>
            <a:ext cx="110490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import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num from "./OneTwoThree";</a:t>
            </a: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569912" y="5039499"/>
            <a:ext cx="110490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import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* as validator from "./ZipCodeValidator";</a:t>
            </a:r>
          </a:p>
        </p:txBody>
      </p:sp>
    </p:spTree>
    <p:extLst>
      <p:ext uri="{BB962C8B-B14F-4D97-AF65-F5344CB8AC3E}">
        <p14:creationId xmlns:p14="http://schemas.microsoft.com/office/powerpoint/2010/main" val="7313608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Installation</a:t>
            </a:r>
          </a:p>
        </p:txBody>
      </p:sp>
      <p:sp>
        <p:nvSpPr>
          <p:cNvPr id="6" name="Subtitle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Packages, Setup, Structure</a:t>
            </a:r>
          </a:p>
        </p:txBody>
      </p:sp>
      <p:pic>
        <p:nvPicPr>
          <p:cNvPr id="7" name="Picture 6">
            <a:extLst/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6812" y="2246966"/>
            <a:ext cx="2305050" cy="2305050"/>
          </a:xfrm>
          <a:prstGeom prst="rect">
            <a:avLst/>
          </a:prstGeom>
        </p:spPr>
      </p:pic>
      <p:pic>
        <p:nvPicPr>
          <p:cNvPr id="8" name="Picture 7">
            <a:extLst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8374" y="2180291"/>
            <a:ext cx="2438400" cy="2438400"/>
          </a:xfrm>
          <a:prstGeom prst="rect">
            <a:avLst/>
          </a:prstGeom>
        </p:spPr>
      </p:pic>
      <p:pic>
        <p:nvPicPr>
          <p:cNvPr id="9" name="Picture 8">
            <a:extLst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6774" y="2314089"/>
            <a:ext cx="2361590" cy="2361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086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700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Install globally via </a:t>
            </a:r>
            <a:r>
              <a:rPr lang="en-US" b="1" dirty="0">
                <a:solidFill>
                  <a:schemeClr val="accent1"/>
                </a:solidFill>
              </a:rPr>
              <a:t>npm</a:t>
            </a:r>
          </a:p>
          <a:p>
            <a:pPr>
              <a:spcBef>
                <a:spcPts val="6600"/>
              </a:spcBef>
            </a:pPr>
            <a:r>
              <a:rPr lang="en-US" dirty="0">
                <a:solidFill>
                  <a:schemeClr val="accent1"/>
                </a:solidFill>
              </a:rPr>
              <a:t>Create</a:t>
            </a:r>
            <a:r>
              <a:rPr lang="en-US" dirty="0"/>
              <a:t> new project</a:t>
            </a:r>
          </a:p>
          <a:p>
            <a:pPr>
              <a:spcBef>
                <a:spcPts val="13200"/>
              </a:spcBef>
            </a:pPr>
            <a:r>
              <a:rPr lang="en-US" dirty="0">
                <a:solidFill>
                  <a:schemeClr val="accent1"/>
                </a:solidFill>
              </a:rPr>
              <a:t>Start</a:t>
            </a:r>
            <a:r>
              <a:rPr lang="en-US" dirty="0"/>
              <a:t> a dev server on port 4200</a:t>
            </a:r>
          </a:p>
        </p:txBody>
      </p:sp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Creating A New App</a:t>
            </a:r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08012" y="1938970"/>
            <a:ext cx="9599611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npm install -g 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@angular/cli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06705" y="3356937"/>
            <a:ext cx="9599611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ng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new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some-app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cd some-app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npm install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606705" y="5641033"/>
            <a:ext cx="9599611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ng serve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9847" y="3862187"/>
            <a:ext cx="2796564" cy="2662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995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0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70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Visit the </a:t>
            </a:r>
            <a:r>
              <a:rPr lang="en-US" sz="4000" dirty="0">
                <a:solidFill>
                  <a:schemeClr val="accent1"/>
                </a:solidFill>
              </a:rPr>
              <a:t>official website</a:t>
            </a:r>
          </a:p>
          <a:p>
            <a:pPr>
              <a:spcBef>
                <a:spcPts val="7800"/>
              </a:spcBef>
            </a:pPr>
            <a:r>
              <a:rPr lang="en-US" sz="4000" dirty="0"/>
              <a:t>Documentation</a:t>
            </a:r>
          </a:p>
          <a:p>
            <a:pPr>
              <a:spcBef>
                <a:spcPts val="7800"/>
              </a:spcBef>
            </a:pPr>
            <a:r>
              <a:rPr lang="en-US" sz="4000" dirty="0"/>
              <a:t>Online sandbox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Information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81988" y="2052105"/>
            <a:ext cx="10822624" cy="63874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hlinkClick r:id="rId2"/>
              </a:rPr>
              <a:t>https://angular.io/</a:t>
            </a:r>
            <a:endParaRPr lang="en-US" sz="3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681988" y="3693225"/>
            <a:ext cx="10822624" cy="63874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hlinkClick r:id="rId3"/>
              </a:rPr>
              <a:t>https://angular.io/docs</a:t>
            </a:r>
            <a:endParaRPr lang="en-US" sz="3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681988" y="5562600"/>
            <a:ext cx="10822624" cy="51544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hlinkClick r:id="rId4"/>
              </a:rPr>
              <a:t>embed.plnkr.co/?show=preview&amp;show=app%2Fapp.component.ts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4685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700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Visual Studio Code </a:t>
            </a:r>
            <a:r>
              <a:rPr lang="en-US" dirty="0"/>
              <a:t>fully supports TypeScript</a:t>
            </a:r>
          </a:p>
          <a:p>
            <a:pPr lvl="1"/>
            <a:r>
              <a:rPr lang="en-US" dirty="0"/>
              <a:t>You may use your favorite IDE (most have </a:t>
            </a:r>
            <a:r>
              <a:rPr lang="en-US" dirty="0">
                <a:solidFill>
                  <a:schemeClr val="accent1"/>
                </a:solidFill>
              </a:rPr>
              <a:t>plugins</a:t>
            </a:r>
            <a:r>
              <a:rPr lang="en-US" dirty="0"/>
              <a:t>)</a:t>
            </a:r>
          </a:p>
          <a:p>
            <a:r>
              <a:rPr lang="en-US" dirty="0"/>
              <a:t>By using the </a:t>
            </a:r>
            <a:r>
              <a:rPr lang="en-US" dirty="0">
                <a:solidFill>
                  <a:schemeClr val="accent1"/>
                </a:solidFill>
              </a:rPr>
              <a:t>Angular CLI</a:t>
            </a:r>
          </a:p>
          <a:p>
            <a:pPr lvl="1"/>
            <a:r>
              <a:rPr lang="en-US" dirty="0"/>
              <a:t>You do not need to use a </a:t>
            </a:r>
            <a:r>
              <a:rPr lang="en-US" dirty="0">
                <a:solidFill>
                  <a:schemeClr val="accent1"/>
                </a:solidFill>
              </a:rPr>
              <a:t>linter</a:t>
            </a:r>
          </a:p>
          <a:p>
            <a:pPr lvl="1"/>
            <a:r>
              <a:rPr lang="en-US" dirty="0"/>
              <a:t>You do not need install any specific </a:t>
            </a:r>
            <a:r>
              <a:rPr lang="en-US" dirty="0">
                <a:solidFill>
                  <a:schemeClr val="accent1"/>
                </a:solidFill>
              </a:rPr>
              <a:t>plugin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Everything</a:t>
            </a:r>
            <a:r>
              <a:rPr lang="en-US" dirty="0"/>
              <a:t> is included</a:t>
            </a:r>
          </a:p>
        </p:txBody>
      </p:sp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 Support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4663" y="5244397"/>
            <a:ext cx="1398406" cy="139840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3566" y="5334000"/>
            <a:ext cx="1210596" cy="1210596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2119" y="5240601"/>
            <a:ext cx="4572396" cy="1402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335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0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70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70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70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Let's Hack Some Code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 simple Hello World!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2622" y="1264920"/>
            <a:ext cx="2923581" cy="3535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1160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151121"/>
            <a:ext cx="7885200" cy="557035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accent1"/>
                </a:solidFill>
              </a:rPr>
              <a:t>Angular</a:t>
            </a:r>
            <a:r>
              <a:rPr lang="en-US" sz="3200" dirty="0"/>
              <a:t> is a </a:t>
            </a:r>
            <a:r>
              <a:rPr lang="en-US" sz="3200" dirty="0">
                <a:solidFill>
                  <a:schemeClr val="accent1"/>
                </a:solidFill>
              </a:rPr>
              <a:t>framework</a:t>
            </a:r>
            <a:r>
              <a:rPr lang="en-US" sz="3200" dirty="0"/>
              <a:t> for front-end apps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accent1"/>
                </a:solidFill>
              </a:rPr>
              <a:t>TypeScript</a:t>
            </a:r>
            <a:r>
              <a:rPr lang="en-US" sz="3200" dirty="0"/>
              <a:t> is JavaScript </a:t>
            </a:r>
            <a:r>
              <a:rPr lang="en-US" sz="3200" dirty="0">
                <a:solidFill>
                  <a:schemeClr val="accent1"/>
                </a:solidFill>
              </a:rPr>
              <a:t>superset</a:t>
            </a:r>
            <a:r>
              <a:rPr lang="en-US" sz="3200" dirty="0"/>
              <a:t> language</a:t>
            </a:r>
          </a:p>
          <a:p>
            <a:pPr>
              <a:lnSpc>
                <a:spcPct val="100000"/>
              </a:lnSpc>
              <a:spcBef>
                <a:spcPts val="17400"/>
              </a:spcBef>
            </a:pPr>
            <a:r>
              <a:rPr lang="en-US" sz="3200" dirty="0"/>
              <a:t>The </a:t>
            </a:r>
            <a:r>
              <a:rPr lang="en-US" sz="3200" dirty="0">
                <a:solidFill>
                  <a:schemeClr val="accent1"/>
                </a:solidFill>
              </a:rPr>
              <a:t>Angular CLI </a:t>
            </a:r>
            <a:r>
              <a:rPr lang="en-US" sz="3200" dirty="0"/>
              <a:t>is a complete </a:t>
            </a:r>
            <a:r>
              <a:rPr lang="en-US" sz="3200" dirty="0">
                <a:solidFill>
                  <a:schemeClr val="accent1"/>
                </a:solidFill>
              </a:rPr>
              <a:t>toolkit</a:t>
            </a:r>
            <a:r>
              <a:rPr lang="en-US" sz="3200" dirty="0"/>
              <a:t> for working with Angular</a:t>
            </a: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1899" y="3429000"/>
            <a:ext cx="3372694" cy="2885609"/>
          </a:xfrm>
          <a:prstGeom prst="rect">
            <a:avLst/>
          </a:prstGeom>
        </p:spPr>
      </p:pic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569912" y="2743200"/>
            <a:ext cx="7277100" cy="14773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interface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LabelledValue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label: string;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print(labelledObj: </a:t>
            </a:r>
            <a:r>
              <a:rPr lang="en-US" sz="20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LabelledValue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{ … }</a:t>
            </a:r>
          </a:p>
        </p:txBody>
      </p:sp>
    </p:spTree>
    <p:extLst>
      <p:ext uri="{BB962C8B-B14F-4D97-AF65-F5344CB8AC3E}">
        <p14:creationId xmlns:p14="http://schemas.microsoft.com/office/powerpoint/2010/main" val="3182663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Angular Overview</a:t>
            </a:r>
            <a:endParaRPr lang="bg-BG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Introduction to TypeScript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Angular Installation</a:t>
            </a:r>
            <a:endParaRPr lang="bg-BG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Angular CLI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Hello World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5" name="Picture 4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8A4321C1-0DAC-40C4-A4A0-54B7CB9291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105874" y="1787063"/>
            <a:ext cx="2889359" cy="3546937"/>
          </a:xfrm>
          <a:prstGeom prst="rect">
            <a:avLst/>
          </a:prstGeom>
        </p:spPr>
      </p:pic>
      <p:pic>
        <p:nvPicPr>
          <p:cNvPr id="6" name="Picture 2" descr="http://www.graphicsfuel.com/wp-content/uploads/2012/07/books-icon-51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583811" y="1586788"/>
            <a:ext cx="1845425" cy="1845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Резултат с изображение за content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0358" y="3815377"/>
            <a:ext cx="1906254" cy="1999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0684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JavaScript Web – Angular Fundamentals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https://softuni.bg/courses/</a:t>
            </a:r>
            <a:endParaRPr lang="en-US" dirty="0"/>
          </a:p>
        </p:txBody>
      </p:sp>
      <p:pic>
        <p:nvPicPr>
          <p:cNvPr id="13" name="Picture 12">
            <a:hlinkClick r:id="rId4"/>
          </p:cNvPr>
          <p:cNvPicPr>
            <a:picLocks noChangeAspect="1"/>
          </p:cNvPicPr>
          <p:nvPr/>
        </p:nvPicPr>
        <p:blipFill rotWithShape="1">
          <a:blip r:embed="rId5"/>
          <a:srcRect l="-16203" r="-16203"/>
          <a:stretch/>
        </p:blipFill>
        <p:spPr>
          <a:xfrm>
            <a:off x="303212" y="1246226"/>
            <a:ext cx="2763622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4" name="Picture 13">
            <a:hlinkClick r:id="rId6"/>
          </p:cNvPr>
          <p:cNvPicPr>
            <a:picLocks noChangeAspect="1"/>
          </p:cNvPicPr>
          <p:nvPr/>
        </p:nvPicPr>
        <p:blipFill rotWithShape="1">
          <a:blip r:embed="rId7"/>
          <a:srcRect l="-5908" r="-5908"/>
          <a:stretch/>
        </p:blipFill>
        <p:spPr>
          <a:xfrm>
            <a:off x="3787285" y="1254944"/>
            <a:ext cx="2763621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6" name="Picture 15">
            <a:hlinkClick r:id="rId8"/>
          </p:cNvPr>
          <p:cNvPicPr>
            <a:picLocks noChangeAspect="1"/>
          </p:cNvPicPr>
          <p:nvPr/>
        </p:nvPicPr>
        <p:blipFill rotWithShape="1">
          <a:blip r:embed="rId9"/>
          <a:srcRect l="-25003" r="-25003"/>
          <a:stretch/>
        </p:blipFill>
        <p:spPr>
          <a:xfrm>
            <a:off x="7271357" y="4002018"/>
            <a:ext cx="4614255" cy="949046"/>
          </a:xfrm>
          <a:prstGeom prst="roundRect">
            <a:avLst>
              <a:gd name="adj" fmla="val 2953"/>
            </a:avLst>
          </a:prstGeom>
          <a:solidFill>
            <a:schemeClr val="tx1"/>
          </a:solidFill>
        </p:spPr>
      </p:pic>
      <p:pic>
        <p:nvPicPr>
          <p:cNvPr id="17" name="Picture 16">
            <a:hlinkClick r:id="rId10"/>
          </p:cNvPr>
          <p:cNvPicPr>
            <a:picLocks noChangeAspect="1"/>
          </p:cNvPicPr>
          <p:nvPr/>
        </p:nvPicPr>
        <p:blipFill rotWithShape="1">
          <a:blip r:embed="rId11"/>
          <a:srcRect l="-705" r="-705"/>
          <a:stretch/>
        </p:blipFill>
        <p:spPr>
          <a:xfrm>
            <a:off x="7271357" y="5375554"/>
            <a:ext cx="4614255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8" name="Picture 17">
            <a:hlinkClick r:id="rId12"/>
          </p:cNvPr>
          <p:cNvPicPr>
            <a:picLocks noChangeAspect="1"/>
          </p:cNvPicPr>
          <p:nvPr/>
        </p:nvPicPr>
        <p:blipFill rotWithShape="1">
          <a:blip r:embed="rId13"/>
          <a:srcRect t="-66530" b="-59505"/>
          <a:stretch/>
        </p:blipFill>
        <p:spPr>
          <a:xfrm>
            <a:off x="7271357" y="2619763"/>
            <a:ext cx="4614255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0" name="Picture 19">
            <a:hlinkClick r:id="rId14"/>
          </p:cNvPr>
          <p:cNvPicPr>
            <a:picLocks noChangeAspect="1"/>
          </p:cNvPicPr>
          <p:nvPr/>
        </p:nvPicPr>
        <p:blipFill rotWithShape="1">
          <a:blip r:embed="rId15"/>
          <a:srcRect l="-14709" r="-14709"/>
          <a:stretch/>
        </p:blipFill>
        <p:spPr>
          <a:xfrm>
            <a:off x="303212" y="5375554"/>
            <a:ext cx="2763622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1" name="Picture 20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787284" y="5375554"/>
            <a:ext cx="2763622" cy="94904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 rotWithShape="1">
          <a:blip r:embed="rId19"/>
          <a:srcRect l="-9951" r="-9951"/>
          <a:stretch/>
        </p:blipFill>
        <p:spPr>
          <a:xfrm>
            <a:off x="7271357" y="1246226"/>
            <a:ext cx="4614254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0" y="4724400"/>
            <a:ext cx="11804650" cy="1997075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/>
              <a:t>Attribution: this work may contain portions from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4"/>
              </a:rPr>
              <a:t>End-to-end JavaScript Applications</a:t>
            </a:r>
            <a:r>
              <a:rPr lang="en-US" sz="2000" dirty="0"/>
              <a:t>" 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5"/>
              </a:rPr>
              <a:t>CC-BY-NC-SA</a:t>
            </a:r>
            <a:r>
              <a:rPr lang="en-US" sz="2000" dirty="0"/>
              <a:t> license</a:t>
            </a:r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60391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http://softuni.foundation/</a:t>
            </a:r>
            <a:endParaRPr lang="en-US" sz="30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</a:t>
            </a:r>
            <a:endParaRPr lang="bg-BG" noProof="1"/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10" name="Picture 9">
            <a:hlinkClick r:id="rId4" tooltip="Software University Foundation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8485" y="3265920"/>
            <a:ext cx="1467096" cy="365922"/>
          </a:xfrm>
          <a:prstGeom prst="rect">
            <a:avLst/>
          </a:prstGeom>
        </p:spPr>
      </p:pic>
      <p:pic>
        <p:nvPicPr>
          <p:cNvPr id="11" name="Picture 4" descr="http://www.facebook.com/SoftwareUniversity" title="Software University @ Facebook">
            <a:hlinkClick r:id="rId8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4012240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6" tooltip="Software University Discussion Forum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410200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3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183" y="2727414"/>
            <a:ext cx="2746993" cy="3657600"/>
          </a:xfrm>
          <a:prstGeom prst="rect">
            <a:avLst/>
          </a:prstGeom>
        </p:spPr>
      </p:pic>
      <p:pic>
        <p:nvPicPr>
          <p:cNvPr id="16" name="Picture 15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1D5EA20F-A08B-46D3-A0D8-2268395A0484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444" y="1039681"/>
            <a:ext cx="1496137" cy="184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681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br>
              <a:rPr lang="en-US" sz="6000" b="1" dirty="0"/>
            </a:br>
            <a:r>
              <a:rPr lang="en-US" sz="11500" b="1" dirty="0"/>
              <a:t>#angular-</a:t>
            </a:r>
            <a:r>
              <a:rPr lang="en-US" sz="11500" b="1" dirty="0" err="1"/>
              <a:t>js</a:t>
            </a:r>
            <a:endParaRPr lang="en-US" sz="6000" b="1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358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Angular Overview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What The Fuzz Is All About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2302870">
            <a:off x="6306543" y="2504899"/>
            <a:ext cx="1111410" cy="108918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1991" y="1395696"/>
            <a:ext cx="3084843" cy="3328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497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5072E-6 4.07407E-6 L 0.06824 4.07407E-6 " pathEditMode="relative" rAng="0" ptsTypes="AA">
                                      <p:cBhvr>
                                        <p:cTn id="6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1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Angular</a:t>
            </a:r>
            <a:r>
              <a:rPr lang="en-US" dirty="0"/>
              <a:t> is a </a:t>
            </a:r>
            <a:r>
              <a:rPr lang="en-US" dirty="0">
                <a:solidFill>
                  <a:schemeClr val="accent1"/>
                </a:solidFill>
              </a:rPr>
              <a:t>framework</a:t>
            </a:r>
            <a:r>
              <a:rPr lang="en-US" dirty="0"/>
              <a:t> for building complex front-end apps</a:t>
            </a:r>
          </a:p>
          <a:p>
            <a:r>
              <a:rPr lang="en-US" dirty="0"/>
              <a:t>Focused on end-to-end </a:t>
            </a:r>
            <a:r>
              <a:rPr lang="en-US" dirty="0">
                <a:solidFill>
                  <a:schemeClr val="accent1"/>
                </a:solidFill>
              </a:rPr>
              <a:t>tooling</a:t>
            </a:r>
            <a:r>
              <a:rPr lang="en-US" dirty="0"/>
              <a:t> and </a:t>
            </a:r>
            <a:r>
              <a:rPr lang="en-US" dirty="0">
                <a:solidFill>
                  <a:schemeClr val="accent1"/>
                </a:solidFill>
              </a:rPr>
              <a:t>best practices</a:t>
            </a:r>
          </a:p>
          <a:p>
            <a:r>
              <a:rPr lang="en-US" dirty="0">
                <a:solidFill>
                  <a:schemeClr val="accent1"/>
                </a:solidFill>
              </a:rPr>
              <a:t>Developed</a:t>
            </a:r>
            <a:r>
              <a:rPr lang="en-US" dirty="0"/>
              <a:t> by the Angular team at </a:t>
            </a:r>
            <a:r>
              <a:rPr lang="en-US" dirty="0">
                <a:solidFill>
                  <a:schemeClr val="accent1"/>
                </a:solidFill>
              </a:rPr>
              <a:t>Google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Angular?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986788" y="3352800"/>
            <a:ext cx="10213024" cy="30708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import { Component } from '</a:t>
            </a:r>
            <a:r>
              <a:rPr lang="en-US" sz="27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@angular/core</a:t>
            </a: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';</a:t>
            </a:r>
          </a:p>
          <a:p>
            <a:pPr eaLnBrk="0" hangingPunct="0">
              <a:lnSpc>
                <a:spcPct val="10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@Component</a:t>
            </a: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selector: 'my-app',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template: `&lt;h1&gt;Hello {{name}}&lt;/h1&gt;`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})</a:t>
            </a:r>
          </a:p>
          <a:p>
            <a:pPr eaLnBrk="0" hangingPunct="0">
              <a:lnSpc>
                <a:spcPct val="10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export class AppComponent { </a:t>
            </a:r>
            <a:r>
              <a:rPr lang="en-US" sz="27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 = 'Angular'; </a:t>
            </a: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1805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5294399" cy="5570355"/>
          </a:xfrm>
        </p:spPr>
        <p:txBody>
          <a:bodyPr/>
          <a:lstStyle/>
          <a:p>
            <a:r>
              <a:rPr lang="en-US" dirty="0"/>
              <a:t>Easy to learn</a:t>
            </a:r>
          </a:p>
          <a:p>
            <a:r>
              <a:rPr lang="en-US" dirty="0"/>
              <a:t>Modern codebase</a:t>
            </a:r>
          </a:p>
          <a:p>
            <a:r>
              <a:rPr lang="en-US" dirty="0"/>
              <a:t>Component-based</a:t>
            </a:r>
          </a:p>
          <a:p>
            <a:r>
              <a:rPr lang="en-US" dirty="0"/>
              <a:t>Uses TypeScript</a:t>
            </a:r>
          </a:p>
          <a:p>
            <a:r>
              <a:rPr lang="en-US" dirty="0"/>
              <a:t>IDE friendly</a:t>
            </a:r>
          </a:p>
          <a:p>
            <a:r>
              <a:rPr lang="en-US" dirty="0"/>
              <a:t>Performance oriented</a:t>
            </a:r>
          </a:p>
          <a:p>
            <a:r>
              <a:rPr lang="en-US" dirty="0"/>
              <a:t>Mobile first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875212" y="1151121"/>
            <a:ext cx="7120022" cy="5570355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Solid community</a:t>
            </a:r>
          </a:p>
          <a:p>
            <a:r>
              <a:rPr lang="en-US" dirty="0"/>
              <a:t>Backed by Google</a:t>
            </a:r>
          </a:p>
          <a:p>
            <a:r>
              <a:rPr lang="en-US" dirty="0"/>
              <a:t>MVC pattern</a:t>
            </a:r>
          </a:p>
          <a:p>
            <a:r>
              <a:rPr lang="en-US" dirty="0"/>
              <a:t>Good flexibility</a:t>
            </a:r>
          </a:p>
          <a:p>
            <a:r>
              <a:rPr lang="en-US" dirty="0"/>
              <a:t>Dependency injection</a:t>
            </a:r>
          </a:p>
          <a:p>
            <a:r>
              <a:rPr lang="en-US" dirty="0"/>
              <a:t>Saves a lot of time</a:t>
            </a:r>
          </a:p>
          <a:p>
            <a:r>
              <a:rPr lang="en-US" dirty="0"/>
              <a:t>Effective data binding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000699" y="4495800"/>
            <a:ext cx="1423416" cy="139494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7996" y="2968938"/>
            <a:ext cx="1328822" cy="132882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93396" y="1219199"/>
            <a:ext cx="1438021" cy="1551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899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 To TypeScript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JavaScript Superset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612" y="1676400"/>
            <a:ext cx="289560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0184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700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Install globally via </a:t>
            </a:r>
            <a:r>
              <a:rPr lang="en-US" b="1" dirty="0">
                <a:solidFill>
                  <a:schemeClr val="accent1"/>
                </a:solidFill>
              </a:rPr>
              <a:t>npm</a:t>
            </a:r>
          </a:p>
          <a:p>
            <a:pPr>
              <a:spcBef>
                <a:spcPts val="9000"/>
              </a:spcBef>
            </a:pPr>
            <a:r>
              <a:rPr lang="en-US" dirty="0"/>
              <a:t>TypeScript uses the </a:t>
            </a:r>
            <a:r>
              <a:rPr lang="en-US" sz="3200" b="1" dirty="0">
                <a:solidFill>
                  <a:schemeClr val="accent1"/>
                </a:solidFill>
                <a:latin typeface="Consolas" panose="020B0609020204030204" pitchFamily="49" charset="0"/>
              </a:rPr>
              <a:t>.ts</a:t>
            </a:r>
            <a:r>
              <a:rPr lang="en-US" dirty="0"/>
              <a:t> file extension (supported by VS Code)</a:t>
            </a:r>
          </a:p>
          <a:p>
            <a:r>
              <a:rPr lang="en-US" dirty="0"/>
              <a:t>To </a:t>
            </a:r>
            <a:r>
              <a:rPr lang="en-US" dirty="0">
                <a:solidFill>
                  <a:schemeClr val="accent1"/>
                </a:solidFill>
              </a:rPr>
              <a:t>compile</a:t>
            </a:r>
            <a:r>
              <a:rPr lang="en-US" dirty="0"/>
              <a:t> your code</a:t>
            </a:r>
          </a:p>
          <a:p>
            <a:pPr>
              <a:spcBef>
                <a:spcPts val="9000"/>
              </a:spcBef>
            </a:pPr>
            <a:r>
              <a:rPr lang="en-US" dirty="0"/>
              <a:t>Compilation </a:t>
            </a:r>
            <a:r>
              <a:rPr lang="en-US" dirty="0">
                <a:solidFill>
                  <a:schemeClr val="accent1"/>
                </a:solidFill>
              </a:rPr>
              <a:t>output</a:t>
            </a:r>
            <a:r>
              <a:rPr lang="en-US" dirty="0"/>
              <a:t> is </a:t>
            </a:r>
            <a:r>
              <a:rPr lang="en-US" dirty="0">
                <a:solidFill>
                  <a:schemeClr val="accent1"/>
                </a:solidFill>
              </a:rPr>
              <a:t>plain</a:t>
            </a:r>
            <a:r>
              <a:rPr lang="en-US" dirty="0"/>
              <a:t> JavaScript</a:t>
            </a:r>
          </a:p>
          <a:p>
            <a:endParaRPr lang="en-US" dirty="0"/>
          </a:p>
        </p:txBody>
      </p:sp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 To TypeScript</a:t>
            </a:r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533401" y="2057400"/>
            <a:ext cx="9599611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npm install -g </a:t>
            </a:r>
            <a:r>
              <a:rPr lang="en-US" sz="32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typescript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533401" y="4495800"/>
            <a:ext cx="9599611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tsc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myfile.ts</a:t>
            </a:r>
          </a:p>
        </p:txBody>
      </p:sp>
    </p:spTree>
    <p:extLst>
      <p:ext uri="{BB962C8B-B14F-4D97-AF65-F5344CB8AC3E}">
        <p14:creationId xmlns:p14="http://schemas.microsoft.com/office/powerpoint/2010/main" val="2649060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0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70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70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 To TypeScript</a:t>
            </a:r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569912" y="1066800"/>
            <a:ext cx="11049000" cy="54784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Student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fullName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</a:t>
            </a:r>
            <a:r>
              <a:rPr lang="en-US" sz="20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constructor(</a:t>
            </a:r>
            <a:r>
              <a:rPr lang="en-US" sz="20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firstName: </a:t>
            </a:r>
            <a:r>
              <a:rPr lang="en-US" sz="20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</a:t>
            </a:r>
            <a:r>
              <a:rPr lang="en-US" sz="20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middleInitial: </a:t>
            </a:r>
            <a:r>
              <a:rPr lang="en-US" sz="20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</a:t>
            </a:r>
            <a:r>
              <a:rPr lang="en-US" sz="20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lastName: </a:t>
            </a:r>
            <a:r>
              <a:rPr lang="en-US" sz="20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this.fullName = firstName + " " + middleInitial + " " + lastName;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interface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Person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firstName: </a:t>
            </a:r>
            <a:r>
              <a:rPr lang="en-US" sz="20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lastName: </a:t>
            </a:r>
            <a:r>
              <a:rPr lang="en-US" sz="20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greeter(person : </a:t>
            </a:r>
            <a:r>
              <a:rPr lang="en-US" sz="20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Person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"Hello, " + person.firstName + " " + person.lastName;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document.body.innerHTML = greeter(new Student("Jane", "M.", "User"));</a:t>
            </a:r>
          </a:p>
        </p:txBody>
      </p:sp>
    </p:spTree>
    <p:extLst>
      <p:ext uri="{BB962C8B-B14F-4D97-AF65-F5344CB8AC3E}">
        <p14:creationId xmlns:p14="http://schemas.microsoft.com/office/powerpoint/2010/main" val="4013352769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Custom 1">
      <a:dk1>
        <a:sysClr val="windowText" lastClr="000000"/>
      </a:dk1>
      <a:lt1>
        <a:sysClr val="window" lastClr="FFFFFF"/>
      </a:lt1>
      <a:dk2>
        <a:srgbClr val="D9D5C7"/>
      </a:dk2>
      <a:lt2>
        <a:srgbClr val="FBEEDC"/>
      </a:lt2>
      <a:accent1>
        <a:srgbClr val="F3BE60"/>
      </a:accent1>
      <a:accent2>
        <a:srgbClr val="00B050"/>
      </a:accent2>
      <a:accent3>
        <a:srgbClr val="3BABFF"/>
      </a:accent3>
      <a:accent4>
        <a:srgbClr val="7030A0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1_SoftUni 16x9">
  <a:themeElements>
    <a:clrScheme name="Custom 1">
      <a:dk1>
        <a:sysClr val="windowText" lastClr="000000"/>
      </a:dk1>
      <a:lt1>
        <a:sysClr val="window" lastClr="FFFFFF"/>
      </a:lt1>
      <a:dk2>
        <a:srgbClr val="D9D5C7"/>
      </a:dk2>
      <a:lt2>
        <a:srgbClr val="FBEEDC"/>
      </a:lt2>
      <a:accent1>
        <a:srgbClr val="F3BE60"/>
      </a:accent1>
      <a:accent2>
        <a:srgbClr val="00B050"/>
      </a:accent2>
      <a:accent3>
        <a:srgbClr val="3BABFF"/>
      </a:accent3>
      <a:accent4>
        <a:srgbClr val="7030A0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3.xml><?xml version="1.0" encoding="utf-8"?>
<a:theme xmlns:a="http://schemas.openxmlformats.org/drawingml/2006/main" name="2_SoftUni 16x9">
  <a:themeElements>
    <a:clrScheme name="Custom 1">
      <a:dk1>
        <a:sysClr val="windowText" lastClr="000000"/>
      </a:dk1>
      <a:lt1>
        <a:sysClr val="window" lastClr="FFFFFF"/>
      </a:lt1>
      <a:dk2>
        <a:srgbClr val="D9D5C7"/>
      </a:dk2>
      <a:lt2>
        <a:srgbClr val="FBEEDC"/>
      </a:lt2>
      <a:accent1>
        <a:srgbClr val="F3BE60"/>
      </a:accent1>
      <a:accent2>
        <a:srgbClr val="00B050"/>
      </a:accent2>
      <a:accent3>
        <a:srgbClr val="3BABFF"/>
      </a:accent3>
      <a:accent4>
        <a:srgbClr val="7030A0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4.xml><?xml version="1.0" encoding="utf-8"?>
<a:theme xmlns:a="http://schemas.openxmlformats.org/drawingml/2006/main" name="3_SoftUni 16x9">
  <a:themeElements>
    <a:clrScheme name="Custom 1">
      <a:dk1>
        <a:sysClr val="windowText" lastClr="000000"/>
      </a:dk1>
      <a:lt1>
        <a:sysClr val="window" lastClr="FFFFFF"/>
      </a:lt1>
      <a:dk2>
        <a:srgbClr val="D9D5C7"/>
      </a:dk2>
      <a:lt2>
        <a:srgbClr val="FBEEDC"/>
      </a:lt2>
      <a:accent1>
        <a:srgbClr val="F3BE60"/>
      </a:accent1>
      <a:accent2>
        <a:srgbClr val="00B050"/>
      </a:accent2>
      <a:accent3>
        <a:srgbClr val="3BABFF"/>
      </a:accent3>
      <a:accent4>
        <a:srgbClr val="7030A0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5.xml><?xml version="1.0" encoding="utf-8"?>
<a:theme xmlns:a="http://schemas.openxmlformats.org/drawingml/2006/main" name="4_SoftUni 16x9">
  <a:themeElements>
    <a:clrScheme name="Custom 1">
      <a:dk1>
        <a:sysClr val="windowText" lastClr="000000"/>
      </a:dk1>
      <a:lt1>
        <a:sysClr val="window" lastClr="FFFFFF"/>
      </a:lt1>
      <a:dk2>
        <a:srgbClr val="D9D5C7"/>
      </a:dk2>
      <a:lt2>
        <a:srgbClr val="FBEEDC"/>
      </a:lt2>
      <a:accent1>
        <a:srgbClr val="F3BE60"/>
      </a:accent1>
      <a:accent2>
        <a:srgbClr val="00B050"/>
      </a:accent2>
      <a:accent3>
        <a:srgbClr val="3BABFF"/>
      </a:accent3>
      <a:accent4>
        <a:srgbClr val="7030A0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1003</Words>
  <Application>Microsoft Office PowerPoint</Application>
  <PresentationFormat>Custom</PresentationFormat>
  <Paragraphs>200</Paragraphs>
  <Slides>22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22</vt:i4>
      </vt:variant>
    </vt:vector>
  </HeadingPairs>
  <TitlesOfParts>
    <vt:vector size="32" baseType="lpstr">
      <vt:lpstr>Arial</vt:lpstr>
      <vt:lpstr>Calibri</vt:lpstr>
      <vt:lpstr>Consolas</vt:lpstr>
      <vt:lpstr>Wingdings</vt:lpstr>
      <vt:lpstr>Wingdings 2</vt:lpstr>
      <vt:lpstr>SoftUni 16x9</vt:lpstr>
      <vt:lpstr>1_SoftUni 16x9</vt:lpstr>
      <vt:lpstr>2_SoftUni 16x9</vt:lpstr>
      <vt:lpstr>3_SoftUni 16x9</vt:lpstr>
      <vt:lpstr>4_SoftUni 16x9</vt:lpstr>
      <vt:lpstr>Intro to Angular</vt:lpstr>
      <vt:lpstr>Table of Contents</vt:lpstr>
      <vt:lpstr>Have a Question?</vt:lpstr>
      <vt:lpstr>Angular Overview</vt:lpstr>
      <vt:lpstr>What is Angular?</vt:lpstr>
      <vt:lpstr>Features</vt:lpstr>
      <vt:lpstr>Introduction To TypeScript</vt:lpstr>
      <vt:lpstr>Introduction To TypeScript</vt:lpstr>
      <vt:lpstr>Introduction To TypeScript</vt:lpstr>
      <vt:lpstr>Variable Types</vt:lpstr>
      <vt:lpstr>Interfaces</vt:lpstr>
      <vt:lpstr>Generics and Enumerations</vt:lpstr>
      <vt:lpstr>Modules</vt:lpstr>
      <vt:lpstr>Angular Installation</vt:lpstr>
      <vt:lpstr>Creating A New App</vt:lpstr>
      <vt:lpstr>Finding Information</vt:lpstr>
      <vt:lpstr>IDE Support</vt:lpstr>
      <vt:lpstr>Let's Hack Some Code</vt:lpstr>
      <vt:lpstr>Summary</vt:lpstr>
      <vt:lpstr>JavaScript Web – Angular Fundamentals</vt:lpstr>
      <vt:lpstr>License</vt:lpstr>
      <vt:lpstr>Trainings @ Software University (SoftUni)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TypesScript and Angular</dc:title>
  <dc:subject>Software Development Course</dc:subject>
  <dc:creator/>
  <cp:keywords>SoftUni, Software University, programming, software development, software engineering, course, javascript, andular, web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2017-11-21T10:05:42Z</dcterms:modified>
  <cp:category>programming;computer programming;software development, javascript, web, angular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