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676" r:id="rId3"/>
    <p:sldMasterId id="2147483683" r:id="rId4"/>
    <p:sldMasterId id="2147483690" r:id="rId5"/>
    <p:sldMasterId id="2147483697" r:id="rId6"/>
  </p:sldMasterIdLst>
  <p:notesMasterIdLst>
    <p:notesMasterId r:id="rId43"/>
  </p:notesMasterIdLst>
  <p:handoutMasterIdLst>
    <p:handoutMasterId r:id="rId44"/>
  </p:handoutMasterIdLst>
  <p:sldIdLst>
    <p:sldId id="508" r:id="rId7"/>
    <p:sldId id="509" r:id="rId8"/>
    <p:sldId id="460" r:id="rId9"/>
    <p:sldId id="514" r:id="rId10"/>
    <p:sldId id="413" r:id="rId11"/>
    <p:sldId id="482" r:id="rId12"/>
    <p:sldId id="515" r:id="rId13"/>
    <p:sldId id="484" r:id="rId14"/>
    <p:sldId id="516" r:id="rId15"/>
    <p:sldId id="517" r:id="rId16"/>
    <p:sldId id="518" r:id="rId17"/>
    <p:sldId id="519" r:id="rId18"/>
    <p:sldId id="487" r:id="rId19"/>
    <p:sldId id="520" r:id="rId20"/>
    <p:sldId id="521" r:id="rId21"/>
    <p:sldId id="522" r:id="rId22"/>
    <p:sldId id="495" r:id="rId23"/>
    <p:sldId id="496" r:id="rId24"/>
    <p:sldId id="497" r:id="rId25"/>
    <p:sldId id="498" r:id="rId26"/>
    <p:sldId id="499" r:id="rId27"/>
    <p:sldId id="492" r:id="rId28"/>
    <p:sldId id="494" r:id="rId29"/>
    <p:sldId id="523" r:id="rId30"/>
    <p:sldId id="524" r:id="rId31"/>
    <p:sldId id="525" r:id="rId32"/>
    <p:sldId id="502" r:id="rId33"/>
    <p:sldId id="526" r:id="rId34"/>
    <p:sldId id="527" r:id="rId35"/>
    <p:sldId id="505" r:id="rId36"/>
    <p:sldId id="506" r:id="rId37"/>
    <p:sldId id="507" r:id="rId38"/>
    <p:sldId id="510" r:id="rId39"/>
    <p:sldId id="513" r:id="rId40"/>
    <p:sldId id="512" r:id="rId41"/>
    <p:sldId id="511" r:id="rId4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508"/>
            <p14:sldId id="509"/>
            <p14:sldId id="460"/>
          </p14:sldIdLst>
        </p14:section>
        <p14:section name="Components: Basic Idea" id="{4C6CD7CE-4C5C-4256-BE95-6EC46516E444}">
          <p14:sldIdLst>
            <p14:sldId id="514"/>
            <p14:sldId id="413"/>
            <p14:sldId id="482"/>
          </p14:sldIdLst>
        </p14:section>
        <p14:section name="Creating Components" id="{E9CD94B7-038E-4B74-820D-E7D245393716}">
          <p14:sldIdLst>
            <p14:sldId id="515"/>
            <p14:sldId id="484"/>
            <p14:sldId id="516"/>
            <p14:sldId id="517"/>
            <p14:sldId id="518"/>
          </p14:sldIdLst>
        </p14:section>
        <p14:section name="Data Bindings &amp; Templates" id="{5E6868D1-15C3-468C-A48D-9D5BB8CECB73}">
          <p14:sldIdLst>
            <p14:sldId id="519"/>
            <p14:sldId id="487"/>
            <p14:sldId id="520"/>
            <p14:sldId id="521"/>
            <p14:sldId id="522"/>
            <p14:sldId id="495"/>
            <p14:sldId id="496"/>
            <p14:sldId id="497"/>
            <p14:sldId id="498"/>
            <p14:sldId id="499"/>
            <p14:sldId id="492"/>
            <p14:sldId id="494"/>
          </p14:sldIdLst>
        </p14:section>
        <p14:section name="Component Lifecycle" id="{01041C15-7BE6-4A29-AB4B-8266751A7DB1}">
          <p14:sldIdLst>
            <p14:sldId id="523"/>
            <p14:sldId id="524"/>
            <p14:sldId id="525"/>
            <p14:sldId id="502"/>
          </p14:sldIdLst>
        </p14:section>
        <p14:section name="Components Interaction" id="{09675AA4-0D85-4D29-BAF9-A00F77E6CA0E}">
          <p14:sldIdLst>
            <p14:sldId id="526"/>
            <p14:sldId id="527"/>
            <p14:sldId id="505"/>
            <p14:sldId id="506"/>
            <p14:sldId id="507"/>
          </p14:sldIdLst>
        </p14:section>
        <p14:section name="Summary" id="{1888D697-2B49-43A6-BDC2-719250E583B8}">
          <p14:sldIdLst>
            <p14:sldId id="510"/>
            <p14:sldId id="513"/>
            <p14:sldId id="512"/>
            <p14:sldId id="5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8" autoAdjust="0"/>
    <p:restoredTop sz="95400" autoAdjust="0"/>
  </p:normalViewPr>
  <p:slideViewPr>
    <p:cSldViewPr>
      <p:cViewPr varScale="1">
        <p:scale>
          <a:sx n="62" d="100"/>
          <a:sy n="62" d="100"/>
        </p:scale>
        <p:origin x="80" y="13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commentAuthors" Target="commentAuthors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presProps" Target="pres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11-23T08:57:00.27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781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258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777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602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817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mtClean="0">
              <a:solidFill>
                <a:prstClr val="black"/>
              </a:solidFill>
            </a:endParaRPr>
          </a:p>
          <a:p>
            <a:r>
              <a:rPr lang="en-US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622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111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88066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5324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9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27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35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450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25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10683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990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946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4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140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8116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570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535770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3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254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38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2915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75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6443354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6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040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848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338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59417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6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482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2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0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5934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61" r:id="rId7"/>
    <p:sldLayoutId id="2147483662" r:id="rId8"/>
    <p:sldLayoutId id="2147483668" r:id="rId9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7585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42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6756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7777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lifecycle-hook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27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8.png"/><Relationship Id="rId14" Type="http://schemas.openxmlformats.org/officeDocument/2006/relationships/hyperlink" Target="http://www.telenor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creativecommons.org/licenses/by-nc-sa/3.0/deed.en_US" TargetMode="External"/><Relationship Id="rId4" Type="http://schemas.openxmlformats.org/officeDocument/2006/relationships/hyperlink" Target="http://telerikacademy.com/Courses/Courses/Details/305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457200"/>
            <a:ext cx="8138899" cy="1476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Components </a:t>
            </a:r>
            <a:r>
              <a:rPr lang="en-US" dirty="0" smtClean="0"/>
              <a:t>and </a:t>
            </a:r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building blocks of our application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4916228" y="3650611"/>
            <a:ext cx="1895583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Components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And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Data Binding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3BE60">
                    <a:alpha val="40000"/>
                  </a:srgbClr>
                </a:glow>
              </a:effectLst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8828" y="3665473"/>
            <a:ext cx="2511770" cy="271295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30598" y="5202241"/>
            <a:ext cx="1179751" cy="117618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10673201" y="5202241"/>
            <a:ext cx="1179751" cy="117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0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needs to know how the </a:t>
            </a:r>
            <a:r>
              <a:rPr lang="en-US" dirty="0">
                <a:solidFill>
                  <a:schemeClr val="accent1"/>
                </a:solidFill>
              </a:rPr>
              <a:t>pieces</a:t>
            </a:r>
            <a:r>
              <a:rPr lang="en-US" dirty="0"/>
              <a:t> of your application </a:t>
            </a:r>
            <a:r>
              <a:rPr lang="en-US" dirty="0">
                <a:solidFill>
                  <a:schemeClr val="accent1"/>
                </a:solidFill>
              </a:rPr>
              <a:t>fit</a:t>
            </a:r>
            <a:r>
              <a:rPr lang="en-US" dirty="0"/>
              <a:t> together and what other files and libraries the </a:t>
            </a:r>
            <a:r>
              <a:rPr lang="en-US" dirty="0">
                <a:solidFill>
                  <a:schemeClr val="accent1"/>
                </a:solidFill>
              </a:rPr>
              <a:t>app</a:t>
            </a:r>
            <a:r>
              <a:rPr lang="en-US" dirty="0"/>
              <a:t> requires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After the </a:t>
            </a:r>
            <a:r>
              <a:rPr lang="en-US" dirty="0" smtClean="0">
                <a:solidFill>
                  <a:schemeClr val="accent1"/>
                </a:solidFill>
              </a:rPr>
              <a:t>creation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chemeClr val="accent1"/>
                </a:solidFill>
              </a:rPr>
              <a:t>component</a:t>
            </a:r>
            <a:r>
              <a:rPr lang="en-US" dirty="0" smtClean="0"/>
              <a:t> we need to </a:t>
            </a:r>
            <a:r>
              <a:rPr lang="en-US" dirty="0" smtClean="0">
                <a:solidFill>
                  <a:schemeClr val="accent1"/>
                </a:solidFill>
              </a:rPr>
              <a:t>add</a:t>
            </a:r>
            <a:r>
              <a:rPr lang="en-US" dirty="0" smtClean="0"/>
              <a:t> it in the </a:t>
            </a:r>
            <a:r>
              <a:rPr lang="en-US" dirty="0" smtClean="0">
                <a:solidFill>
                  <a:schemeClr val="accent1"/>
                </a:solidFill>
              </a:rPr>
              <a:t>declarations</a:t>
            </a:r>
            <a:r>
              <a:rPr lang="en-US" dirty="0" smtClean="0"/>
              <a:t> array at the </a:t>
            </a:r>
            <a:r>
              <a:rPr lang="en-US" dirty="0" smtClean="0">
                <a:solidFill>
                  <a:schemeClr val="accent1"/>
                </a:solidFill>
              </a:rPr>
              <a:t>app module</a:t>
            </a:r>
            <a:r>
              <a:rPr lang="en-US" dirty="0" smtClean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Components Manually 3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810000"/>
            <a:ext cx="9809307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NgModule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declarations: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2"/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AppComponent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HomeComponent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endParaRPr lang="en-US" sz="28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430952" y="3697935"/>
            <a:ext cx="5813425" cy="1631273"/>
          </a:xfrm>
          <a:prstGeom prst="wedgeRoundRectCallout">
            <a:avLst>
              <a:gd name="adj1" fmla="val -89660"/>
              <a:gd name="adj2" fmla="val -268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err="1"/>
              <a:t>NgModules</a:t>
            </a:r>
            <a:r>
              <a:rPr lang="en-US" sz="2800" dirty="0"/>
              <a:t> help </a:t>
            </a:r>
            <a:r>
              <a:rPr lang="en-US" sz="2800" dirty="0">
                <a:solidFill>
                  <a:schemeClr val="accent1"/>
                </a:solidFill>
              </a:rPr>
              <a:t>organize</a:t>
            </a:r>
            <a:r>
              <a:rPr lang="en-US" sz="2800" dirty="0"/>
              <a:t> an application into cohesive </a:t>
            </a:r>
            <a:r>
              <a:rPr lang="en-US" sz="2800" dirty="0">
                <a:solidFill>
                  <a:schemeClr val="accent1"/>
                </a:solidFill>
              </a:rPr>
              <a:t>blocks</a:t>
            </a:r>
            <a:r>
              <a:rPr lang="en-US" sz="2800" dirty="0"/>
              <a:t> of </a:t>
            </a:r>
            <a:r>
              <a:rPr lang="en-US" sz="2800" dirty="0">
                <a:solidFill>
                  <a:schemeClr val="accent1"/>
                </a:solidFill>
              </a:rPr>
              <a:t>functionality</a:t>
            </a:r>
            <a:r>
              <a:rPr lang="en-US" sz="2800" dirty="0"/>
              <a:t>.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42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0"/>
              </a:spcAft>
            </a:pPr>
            <a:r>
              <a:rPr lang="en-US" dirty="0" smtClean="0"/>
              <a:t>We can use the Angular </a:t>
            </a:r>
            <a:r>
              <a:rPr lang="en-US" dirty="0" smtClean="0">
                <a:solidFill>
                  <a:schemeClr val="accent1"/>
                </a:solidFill>
              </a:rPr>
              <a:t>CLI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1"/>
                </a:solidFill>
              </a:rPr>
              <a:t>generate</a:t>
            </a:r>
            <a:r>
              <a:rPr lang="en-US" dirty="0" smtClean="0"/>
              <a:t> a </a:t>
            </a:r>
            <a:r>
              <a:rPr lang="en-US" dirty="0" smtClean="0">
                <a:solidFill>
                  <a:schemeClr val="accent1"/>
                </a:solidFill>
              </a:rPr>
              <a:t>new</a:t>
            </a:r>
            <a:r>
              <a:rPr lang="en-US" dirty="0" smtClean="0"/>
              <a:t> component</a:t>
            </a:r>
          </a:p>
          <a:p>
            <a:r>
              <a:rPr lang="en-US" dirty="0" smtClean="0"/>
              <a:t>The CLI </a:t>
            </a:r>
            <a:r>
              <a:rPr lang="en-US" dirty="0" smtClean="0">
                <a:solidFill>
                  <a:schemeClr val="accent1"/>
                </a:solidFill>
              </a:rPr>
              <a:t>creates</a:t>
            </a:r>
            <a:r>
              <a:rPr lang="en-US" dirty="0" smtClean="0"/>
              <a:t> a new folder </a:t>
            </a:r>
            <a:r>
              <a:rPr lang="en-US" dirty="0" err="1" smtClean="0">
                <a:solidFill>
                  <a:schemeClr val="accent1"/>
                </a:solidFill>
              </a:rPr>
              <a:t>src</a:t>
            </a:r>
            <a:r>
              <a:rPr lang="en-US" dirty="0" smtClean="0">
                <a:solidFill>
                  <a:schemeClr val="accent1"/>
                </a:solidFill>
              </a:rPr>
              <a:t>/app/home/</a:t>
            </a:r>
          </a:p>
          <a:p>
            <a:r>
              <a:rPr lang="en-US" dirty="0" smtClean="0"/>
              <a:t>The CLI directly </a:t>
            </a:r>
            <a:r>
              <a:rPr lang="en-US" dirty="0" smtClean="0">
                <a:solidFill>
                  <a:schemeClr val="accent1"/>
                </a:solidFill>
              </a:rPr>
              <a:t>imports</a:t>
            </a:r>
            <a:r>
              <a:rPr lang="en-US" dirty="0" smtClean="0"/>
              <a:t> the component in the </a:t>
            </a:r>
            <a:r>
              <a:rPr lang="en-US" dirty="0" smtClean="0">
                <a:solidFill>
                  <a:schemeClr val="accent1"/>
                </a:solidFill>
              </a:rPr>
              <a:t>app module</a:t>
            </a:r>
          </a:p>
          <a:p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Components with the CLI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905000"/>
            <a:ext cx="98093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 generate component home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6" name="Picture 2" descr="http://icons.iconarchive.com/icons/iconshock/real-vista-data/256/object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441344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Резултат с изображение за unit testi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281" y="4609538"/>
            <a:ext cx="2057400" cy="20574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498" y="4666168"/>
            <a:ext cx="1704344" cy="17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3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Bindings &amp; Templates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692873"/>
          </a:xfrm>
        </p:spPr>
        <p:txBody>
          <a:bodyPr/>
          <a:lstStyle/>
          <a:p>
            <a:r>
              <a:rPr lang="en-US" dirty="0" smtClean="0"/>
              <a:t>Repeater, Enhanced Syntax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87615" y="1552338"/>
            <a:ext cx="3124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10" name="Straight Connector 9"/>
          <p:cNvCxnSpPr>
            <a:cxnSpLocks/>
            <a:stCxn id="7" idx="2"/>
          </p:cNvCxnSpPr>
          <p:nvPr/>
        </p:nvCxnSpPr>
        <p:spPr>
          <a:xfrm>
            <a:off x="3649715" y="2390538"/>
            <a:ext cx="0" cy="106680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ounded Rectangle 14"/>
          <p:cNvSpPr/>
          <p:nvPr/>
        </p:nvSpPr>
        <p:spPr>
          <a:xfrm>
            <a:off x="2055812" y="3467100"/>
            <a:ext cx="3124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174999" y="3699981"/>
            <a:ext cx="1502782" cy="4815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 flipH="1">
            <a:off x="5175002" y="4029769"/>
            <a:ext cx="1502779" cy="21887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Rounded Rectangle 22"/>
          <p:cNvSpPr/>
          <p:nvPr/>
        </p:nvSpPr>
        <p:spPr>
          <a:xfrm>
            <a:off x="6677781" y="3497280"/>
            <a:ext cx="3124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7" name="TextBox 26"/>
          <p:cNvSpPr txBox="1"/>
          <p:nvPr/>
        </p:nvSpPr>
        <p:spPr>
          <a:xfrm>
            <a:off x="2894012" y="1692848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68815" y="3627945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64979" y="3624365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156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template is a form of HTML that </a:t>
            </a:r>
            <a:r>
              <a:rPr lang="en-US" dirty="0">
                <a:solidFill>
                  <a:schemeClr val="accent1"/>
                </a:solidFill>
              </a:rPr>
              <a:t>tells</a:t>
            </a:r>
            <a:r>
              <a:rPr lang="en-US" dirty="0"/>
              <a:t> Angular how to </a:t>
            </a:r>
            <a:r>
              <a:rPr lang="en-US" dirty="0">
                <a:solidFill>
                  <a:schemeClr val="accent1"/>
                </a:solidFill>
              </a:rPr>
              <a:t>render</a:t>
            </a:r>
            <a:r>
              <a:rPr lang="en-US" dirty="0"/>
              <a:t> the </a:t>
            </a:r>
            <a:r>
              <a:rPr lang="en-US" dirty="0" smtClean="0"/>
              <a:t>component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They can be both </a:t>
            </a:r>
            <a:r>
              <a:rPr lang="en-US" dirty="0" smtClean="0">
                <a:solidFill>
                  <a:schemeClr val="accent1"/>
                </a:solidFill>
              </a:rPr>
              <a:t>inline</a:t>
            </a:r>
            <a:r>
              <a:rPr lang="en-US" dirty="0" smtClean="0"/>
              <a:t> or in a </a:t>
            </a:r>
            <a:r>
              <a:rPr lang="en-US" dirty="0" smtClean="0">
                <a:solidFill>
                  <a:schemeClr val="accent1"/>
                </a:solidFill>
              </a:rPr>
              <a:t>separate</a:t>
            </a:r>
            <a:r>
              <a:rPr lang="en-US" dirty="0" smtClean="0"/>
              <a:t> file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can </a:t>
            </a:r>
            <a:r>
              <a:rPr lang="en-US" dirty="0" smtClean="0">
                <a:solidFill>
                  <a:schemeClr val="accent1"/>
                </a:solidFill>
              </a:rPr>
              <a:t>render</a:t>
            </a:r>
            <a:r>
              <a:rPr lang="en-US" dirty="0" smtClean="0"/>
              <a:t> array </a:t>
            </a:r>
            <a:r>
              <a:rPr lang="en-US" dirty="0" smtClean="0">
                <a:solidFill>
                  <a:schemeClr val="accent1"/>
                </a:solidFill>
              </a:rPr>
              <a:t>properties</a:t>
            </a:r>
            <a:r>
              <a:rPr lang="en-US" dirty="0" smtClean="0"/>
              <a:t> using </a:t>
            </a:r>
            <a:r>
              <a:rPr lang="en-US" dirty="0" smtClean="0">
                <a:solidFill>
                  <a:schemeClr val="accent1"/>
                </a:solidFill>
              </a:rPr>
              <a:t>*</a:t>
            </a:r>
            <a:r>
              <a:rPr lang="en-US" dirty="0" err="1" smtClean="0">
                <a:solidFill>
                  <a:schemeClr val="accent1"/>
                </a:solidFill>
              </a:rPr>
              <a:t>ngFor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repeater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can </a:t>
            </a:r>
            <a:r>
              <a:rPr lang="en-US" dirty="0" smtClean="0">
                <a:solidFill>
                  <a:schemeClr val="accent1"/>
                </a:solidFill>
              </a:rPr>
              <a:t>render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nested</a:t>
            </a:r>
            <a:r>
              <a:rPr lang="en-US" dirty="0" smtClean="0"/>
              <a:t> properties of an object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can render </a:t>
            </a:r>
            <a:r>
              <a:rPr lang="en-US" dirty="0" smtClean="0">
                <a:solidFill>
                  <a:schemeClr val="accent1"/>
                </a:solidFill>
              </a:rPr>
              <a:t>condition</a:t>
            </a:r>
            <a:r>
              <a:rPr lang="en-US" dirty="0" smtClean="0"/>
              <a:t> statements using </a:t>
            </a:r>
            <a:r>
              <a:rPr lang="en-US" dirty="0" smtClean="0">
                <a:solidFill>
                  <a:schemeClr val="accent1"/>
                </a:solidFill>
              </a:rPr>
              <a:t>*</a:t>
            </a:r>
            <a:r>
              <a:rPr lang="en-US" dirty="0" err="1" smtClean="0">
                <a:solidFill>
                  <a:schemeClr val="accent1"/>
                </a:solidFill>
              </a:rPr>
              <a:t>ngIf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We can </a:t>
            </a:r>
            <a:r>
              <a:rPr lang="en-US" dirty="0" smtClean="0">
                <a:solidFill>
                  <a:schemeClr val="accent1"/>
                </a:solidFill>
              </a:rPr>
              <a:t>attach</a:t>
            </a:r>
            <a:r>
              <a:rPr lang="en-US" dirty="0" smtClean="0"/>
              <a:t> events and </a:t>
            </a:r>
            <a:r>
              <a:rPr lang="en-US" dirty="0" smtClean="0">
                <a:solidFill>
                  <a:schemeClr val="accent1"/>
                </a:solidFill>
              </a:rPr>
              <a:t>handle</a:t>
            </a:r>
            <a:r>
              <a:rPr lang="en-US" dirty="0" smtClean="0"/>
              <a:t> them in the component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&amp; Data </a:t>
            </a:r>
            <a:r>
              <a:rPr lang="en-US" dirty="0" smtClean="0"/>
              <a:t>Bindings Overview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80496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 an array using *</a:t>
            </a:r>
            <a:r>
              <a:rPr lang="en-US" dirty="0" err="1" smtClean="0"/>
              <a:t>ngFor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1254" y="3821335"/>
            <a:ext cx="1143000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&lt;h1&gt;Games List&lt;/h1&gt;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 &lt;</a:t>
            </a:r>
            <a:r>
              <a:rPr lang="en-US" b="1" dirty="0">
                <a:latin typeface="Consolas" panose="020B0609020204030204" pitchFamily="49" charset="0"/>
              </a:rPr>
              <a:t>p&gt;Pick a game to Buy&lt;/p&gt;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&lt;</a:t>
            </a:r>
            <a:r>
              <a:rPr lang="en-US" b="1" dirty="0" err="1">
                <a:latin typeface="Consolas" panose="020B0609020204030204" pitchFamily="49" charset="0"/>
              </a:rPr>
              <a:t>ul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  &lt;</a:t>
            </a:r>
            <a:r>
              <a:rPr lang="en-US" b="1" dirty="0">
                <a:latin typeface="Consolas" panose="020B0609020204030204" pitchFamily="49" charset="0"/>
              </a:rPr>
              <a:t>li *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ngFor</a:t>
            </a:r>
            <a:r>
              <a:rPr lang="en-US" b="1" dirty="0">
                <a:latin typeface="Consolas" panose="020B0609020204030204" pitchFamily="49" charset="0"/>
              </a:rPr>
              <a:t>="let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game</a:t>
            </a:r>
            <a:r>
              <a:rPr lang="en-US" b="1" dirty="0">
                <a:latin typeface="Consolas" panose="020B0609020204030204" pitchFamily="49" charset="0"/>
              </a:rPr>
              <a:t> of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games</a:t>
            </a:r>
            <a:r>
              <a:rPr lang="en-US" b="1" dirty="0">
                <a:latin typeface="Consolas" panose="020B0609020204030204" pitchFamily="49" charset="0"/>
              </a:rPr>
              <a:t>"&gt;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    {{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game.title</a:t>
            </a:r>
            <a:r>
              <a:rPr lang="en-US" b="1" dirty="0">
                <a:latin typeface="Consolas" panose="020B0609020204030204" pitchFamily="49" charset="0"/>
              </a:rPr>
              <a:t>}}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  &lt;/</a:t>
            </a:r>
            <a:r>
              <a:rPr lang="en-US" b="1" dirty="0">
                <a:latin typeface="Consolas" panose="020B0609020204030204" pitchFamily="49" charset="0"/>
              </a:rPr>
              <a:t>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</a:t>
            </a:r>
            <a:r>
              <a:rPr lang="en-US" b="1" dirty="0" err="1">
                <a:latin typeface="Consolas" panose="020B0609020204030204" pitchFamily="49" charset="0"/>
              </a:rPr>
              <a:t>ul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1254" y="1151121"/>
            <a:ext cx="11430001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GamesComponent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private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constructor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 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 // Array of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]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752987" y="4114800"/>
            <a:ext cx="5813425" cy="677820"/>
          </a:xfrm>
          <a:prstGeom prst="wedgeRoundRectCallout">
            <a:avLst>
              <a:gd name="adj1" fmla="val -119770"/>
              <a:gd name="adj2" fmla="val 859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'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 symbol is required infront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750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onditional statements using *</a:t>
            </a:r>
            <a:r>
              <a:rPr lang="en-US" dirty="0" err="1" smtClean="0"/>
              <a:t>ngIf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1803" y="1371600"/>
            <a:ext cx="11430001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&lt;h1&gt;Games List&lt;/h1&gt;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p&gt;Pick a game to Buy&lt;/p&gt;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 *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ngFor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="let game of games"&gt;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&lt;div&gt;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{{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game.title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}}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&lt;/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div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&lt;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span *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ngIf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game.price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&gt;= 100"&gt;-&gt; Price: {{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game.price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}}&lt;/span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&lt;/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li&gt;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72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 Events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1803" y="1371600"/>
            <a:ext cx="1143000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&lt;button (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click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)="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showContent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($event)"&gt;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Show Content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1803" y="2209800"/>
            <a:ext cx="11430001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GamesComponent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public games: Game[];</a:t>
            </a:r>
          </a:p>
          <a:p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showContent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boolean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constructor() {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this.games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[ // Array of games ]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showAdditionalContent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($event) {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this.showContent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true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}}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937556" y="2664265"/>
            <a:ext cx="5813425" cy="677820"/>
          </a:xfrm>
          <a:prstGeom prst="wedgeRoundRectCallout">
            <a:avLst>
              <a:gd name="adj1" fmla="val -102385"/>
              <a:gd name="adj2" fmla="val -1710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Binding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events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a template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815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20000"/>
              </a:spcAft>
            </a:pPr>
            <a:r>
              <a:rPr lang="en-US" dirty="0" smtClean="0"/>
              <a:t>Binding </a:t>
            </a:r>
            <a:r>
              <a:rPr lang="en-US" dirty="0" smtClean="0"/>
              <a:t>attributes</a:t>
            </a:r>
            <a:endParaRPr lang="en-US" dirty="0" smtClean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Attributes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812" y="1600200"/>
            <a:ext cx="8534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GamesComponent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imgUrl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string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constructor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this.imgUrl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"a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 an image"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	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1812" y="3809998"/>
            <a:ext cx="8534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[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attr.src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]="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imgUrl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/&gt;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256212" y="4904079"/>
            <a:ext cx="5813425" cy="1154546"/>
          </a:xfrm>
          <a:prstGeom prst="wedgeRoundRectCallout">
            <a:avLst>
              <a:gd name="adj1" fmla="val -67392"/>
              <a:gd name="adj2" fmla="val -1024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8205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Binding classes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You can bind to a specific class name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</a:t>
            </a:r>
            <a:r>
              <a:rPr lang="en-US" dirty="0" err="1" smtClean="0"/>
              <a:t>css</a:t>
            </a:r>
            <a:r>
              <a:rPr lang="en-US" dirty="0" smtClean="0"/>
              <a:t> classes or specific class name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2" y="1650742"/>
            <a:ext cx="8534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[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]="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badCurly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"&gt;Bad curly&lt;/div&gt;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9412" y="2767548"/>
            <a:ext cx="85344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[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class.special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]="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isSpecial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"&gt;The class binding is special&lt;/div&gt;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class="special"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[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class.special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]="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!isSpecial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"&gt;This one is not so special&lt;/div&gt;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121495" y="3212439"/>
            <a:ext cx="5813425" cy="677820"/>
          </a:xfrm>
          <a:prstGeom prst="wedgeRoundRectCallout">
            <a:avLst>
              <a:gd name="adj1" fmla="val -89660"/>
              <a:gd name="adj2" fmla="val -585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Toggle class "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on/off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394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0"/>
              </a:spcAft>
            </a:pPr>
            <a:r>
              <a:rPr lang="en-US" dirty="0" smtClean="0"/>
              <a:t>Binding </a:t>
            </a:r>
            <a:r>
              <a:rPr lang="en-US" dirty="0" smtClean="0"/>
              <a:t>styles</a:t>
            </a: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dirty="0" smtClean="0"/>
              <a:t>Or styles with units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styles or styles with units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4817" y="1716657"/>
            <a:ext cx="115824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style.color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]="isSpecial ? 'red': 'green'"&gt;Red&lt;/button&gt;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style.background-color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]="canSave ? 'cyan': 'grey'" &gt;Save&lt;/button&gt;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2037" y="3428721"/>
            <a:ext cx="107442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style.font-size.em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]="isSpecial ? 3 : 1" &gt;Big&lt;/button&gt;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style.font-size.%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]="!isSpecial ? 150 : 50" &gt;Small&lt;/button&gt;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497041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Components: Basic Idea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Creating Components 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Data Bindings &amp; Templates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Lifecycle Hooks</a:t>
            </a:r>
            <a:endParaRPr lang="en-US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Component </a:t>
            </a:r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4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0000"/>
              </a:spcAft>
            </a:pPr>
            <a:r>
              <a:rPr lang="en-US" dirty="0" smtClean="0"/>
              <a:t>You can reference other </a:t>
            </a:r>
            <a:r>
              <a:rPr lang="en-US" dirty="0" smtClean="0"/>
              <a:t>elements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You can also use the </a:t>
            </a:r>
            <a:r>
              <a:rPr lang="en-US" dirty="0" smtClean="0">
                <a:solidFill>
                  <a:schemeClr val="accent1"/>
                </a:solidFill>
              </a:rPr>
              <a:t>ref-</a:t>
            </a:r>
            <a:r>
              <a:rPr lang="en-US" dirty="0" smtClean="0"/>
              <a:t> prefix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other elements in template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1831" y="1672185"/>
            <a:ext cx="11049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#phone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placeholder="phone number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 (click)="callPhone(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phone.value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)"&gt;Call&lt;/button&gt;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61831" y="3514634"/>
            <a:ext cx="110490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</a:t>
            </a:r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ref-phone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placeholder="phone number"&gt;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(click)="callPhone(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phone.value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)"&gt;Call&lt;/button&gt;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277820" y="2751103"/>
            <a:ext cx="5813425" cy="677820"/>
          </a:xfrm>
          <a:prstGeom prst="wedgeRoundRectCallout">
            <a:avLst>
              <a:gd name="adj1" fmla="val -58732"/>
              <a:gd name="adj2" fmla="val -812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refers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element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46888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0"/>
              </a:spcAft>
            </a:pPr>
            <a:r>
              <a:rPr lang="en-US" dirty="0" smtClean="0"/>
              <a:t>You can add </a:t>
            </a:r>
            <a:r>
              <a:rPr lang="en-US" dirty="0" smtClean="0">
                <a:solidFill>
                  <a:schemeClr val="accent1"/>
                </a:solidFill>
              </a:rPr>
              <a:t>pipes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You can also use the </a:t>
            </a:r>
            <a:r>
              <a:rPr lang="en-US" dirty="0" smtClean="0">
                <a:solidFill>
                  <a:schemeClr val="accent1"/>
                </a:solidFill>
              </a:rPr>
              <a:t>null-safe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 and null-safe </a:t>
            </a:r>
            <a:r>
              <a:rPr lang="en-US" dirty="0" err="1" smtClean="0"/>
              <a:t>opearator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4035" y="1600200"/>
            <a:ext cx="10647177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&lt;div&gt;Title through uppercase pipe: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{{game.title |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}}&lt;/div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&lt;div&gt;Birthdate: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{{user.birthdate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date:'longDate'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}}&lt;/div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&gt;{{game |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}}&lt;/div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div&gt;Title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through a pipe chain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:{{game.title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lowercase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}}&lt;/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3211" y="4044536"/>
            <a:ext cx="10668001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&lt;div&gt;The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 hero's name is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?.title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}}&lt;/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div&gt;The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 hero's name is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game.name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}}&lt;/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*ngIf="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nullHero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"&gt;The null hero's name is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game.name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}}&lt;/div&gt;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952987" y="5658047"/>
            <a:ext cx="5813425" cy="677820"/>
          </a:xfrm>
          <a:prstGeom prst="wedgeRoundRectCallout">
            <a:avLst>
              <a:gd name="adj1" fmla="val -63680"/>
              <a:gd name="adj2" fmla="val -1282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whole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div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17404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text </a:t>
            </a:r>
            <a:r>
              <a:rPr lang="en-US" dirty="0" smtClean="0">
                <a:solidFill>
                  <a:schemeClr val="accent1"/>
                </a:solidFill>
              </a:rPr>
              <a:t>between</a:t>
            </a:r>
            <a:r>
              <a:rPr lang="en-US" dirty="0" smtClean="0"/>
              <a:t> the curly brackets is </a:t>
            </a:r>
            <a:r>
              <a:rPr lang="en-US" dirty="0" smtClean="0">
                <a:solidFill>
                  <a:schemeClr val="accent1"/>
                </a:solidFill>
              </a:rPr>
              <a:t>evaluated</a:t>
            </a:r>
            <a:r>
              <a:rPr lang="en-US" dirty="0" smtClean="0"/>
              <a:t> to a string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Template expressions are </a:t>
            </a:r>
            <a:r>
              <a:rPr lang="en-US" dirty="0" smtClean="0">
                <a:solidFill>
                  <a:schemeClr val="accent1"/>
                </a:solidFill>
              </a:rPr>
              <a:t>not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pure</a:t>
            </a:r>
            <a:r>
              <a:rPr lang="en-US" dirty="0" smtClean="0"/>
              <a:t> JavaScript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You cannot use these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Assignments 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=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+=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-=</a:t>
            </a:r>
            <a:r>
              <a:rPr lang="en-US" dirty="0"/>
              <a:t>, </a:t>
            </a:r>
            <a:r>
              <a:rPr lang="en-US" dirty="0" smtClean="0"/>
              <a:t>...)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new </a:t>
            </a:r>
            <a:r>
              <a:rPr lang="en-US" dirty="0" smtClean="0"/>
              <a:t>operator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Multiple</a:t>
            </a:r>
            <a:r>
              <a:rPr lang="en-US" dirty="0" smtClean="0"/>
              <a:t> expressions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Increment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1"/>
                </a:solidFill>
              </a:rPr>
              <a:t>decrement</a:t>
            </a:r>
            <a:r>
              <a:rPr lang="en-US" dirty="0" smtClean="0"/>
              <a:t> operations (</a:t>
            </a:r>
            <a:r>
              <a:rPr lang="en-US" dirty="0" smtClean="0">
                <a:solidFill>
                  <a:schemeClr val="accent1"/>
                </a:solidFill>
              </a:rPr>
              <a:t>++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1"/>
                </a:solidFill>
              </a:rPr>
              <a:t>--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Bitwise</a:t>
            </a:r>
            <a:r>
              <a:rPr lang="en-US" dirty="0" smtClean="0"/>
              <a:t> operators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Expressions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60512" y="1600200"/>
            <a:ext cx="9067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p&gt;The sum of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two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two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{{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}}&lt;/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</p:txBody>
      </p:sp>
    </p:spTree>
    <p:extLst>
      <p:ext uri="{BB962C8B-B14F-4D97-AF65-F5344CB8AC3E}">
        <p14:creationId xmlns:p14="http://schemas.microsoft.com/office/powerpoint/2010/main" val="37497045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There are </a:t>
            </a:r>
            <a:r>
              <a:rPr lang="en-US" dirty="0" smtClean="0">
                <a:solidFill>
                  <a:schemeClr val="accent1"/>
                </a:solidFill>
              </a:rPr>
              <a:t>three</a:t>
            </a:r>
            <a:r>
              <a:rPr lang="en-US" dirty="0" smtClean="0"/>
              <a:t> types of data </a:t>
            </a:r>
            <a:r>
              <a:rPr lang="en-US" dirty="0" smtClean="0"/>
              <a:t>binding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 Binding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27812" y="1905304"/>
            <a:ext cx="4724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target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]="expression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bind-target="expression"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27812" y="3507801"/>
            <a:ext cx="47244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target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)="statement"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on-target="statement"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27812" y="4714656"/>
            <a:ext cx="47244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[(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target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)]="expression"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bindon-target="expression"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8387" y="2120747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From </a:t>
            </a:r>
            <a:r>
              <a:rPr lang="en-US" sz="3200" dirty="0" smtClean="0">
                <a:solidFill>
                  <a:schemeClr val="accent1"/>
                </a:solidFill>
              </a:rPr>
              <a:t>data-source</a:t>
            </a:r>
            <a:r>
              <a:rPr lang="en-US" sz="3200" dirty="0" smtClean="0"/>
              <a:t> to </a:t>
            </a:r>
            <a:r>
              <a:rPr lang="en-US" sz="3200" dirty="0" smtClean="0">
                <a:solidFill>
                  <a:schemeClr val="accent1"/>
                </a:solidFill>
              </a:rPr>
              <a:t>view</a:t>
            </a:r>
            <a:endParaRPr lang="bg-BG" sz="32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3458958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From </a:t>
            </a:r>
            <a:r>
              <a:rPr lang="en-US" sz="3200" dirty="0" smtClean="0">
                <a:solidFill>
                  <a:schemeClr val="accent1"/>
                </a:solidFill>
              </a:rPr>
              <a:t>view</a:t>
            </a:r>
            <a:r>
              <a:rPr lang="en-US" sz="3200" dirty="0" smtClean="0"/>
              <a:t> to </a:t>
            </a:r>
            <a:r>
              <a:rPr lang="en-US" sz="3200" dirty="0" smtClean="0">
                <a:solidFill>
                  <a:schemeClr val="accent1"/>
                </a:solidFill>
              </a:rPr>
              <a:t>data-source</a:t>
            </a:r>
            <a:endParaRPr lang="bg-BG" sz="32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8387" y="4714656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Two-way</a:t>
            </a:r>
            <a:endParaRPr lang="bg-BG" sz="3200" dirty="0"/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5103812" y="2413134"/>
            <a:ext cx="1371600" cy="23277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103812" y="3751345"/>
            <a:ext cx="1321729" cy="256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 flipV="1">
            <a:off x="2513012" y="4992480"/>
            <a:ext cx="3900334" cy="14563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820386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Hooks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Intersect through the loop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2" y="914400"/>
            <a:ext cx="4557713" cy="390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0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component has a lifecycle </a:t>
            </a:r>
            <a:r>
              <a:rPr lang="en-US" dirty="0" smtClean="0">
                <a:solidFill>
                  <a:schemeClr val="accent1"/>
                </a:solidFill>
              </a:rPr>
              <a:t>managed</a:t>
            </a:r>
            <a:r>
              <a:rPr lang="en-US" dirty="0" smtClean="0"/>
              <a:t> by Angular</a:t>
            </a:r>
          </a:p>
          <a:p>
            <a:r>
              <a:rPr lang="en-US" dirty="0" smtClean="0"/>
              <a:t>Angular offers lifecycle </a:t>
            </a:r>
            <a:r>
              <a:rPr lang="en-US" dirty="0" smtClean="0">
                <a:solidFill>
                  <a:schemeClr val="accent1"/>
                </a:solidFill>
              </a:rPr>
              <a:t>hooks</a:t>
            </a:r>
            <a:r>
              <a:rPr lang="en-US" dirty="0" smtClean="0"/>
              <a:t> that provide </a:t>
            </a:r>
            <a:r>
              <a:rPr lang="en-US" dirty="0" smtClean="0">
                <a:solidFill>
                  <a:schemeClr val="accent1"/>
                </a:solidFill>
              </a:rPr>
              <a:t>control </a:t>
            </a:r>
            <a:r>
              <a:rPr lang="en-US" dirty="0" smtClean="0"/>
              <a:t>over life moments of a component.</a:t>
            </a:r>
          </a:p>
          <a:p>
            <a:r>
              <a:rPr lang="en-US" dirty="0" smtClean="0"/>
              <a:t>Directive and component instances have a </a:t>
            </a:r>
            <a:r>
              <a:rPr lang="en-US" dirty="0" smtClean="0">
                <a:solidFill>
                  <a:schemeClr val="accent1"/>
                </a:solidFill>
              </a:rPr>
              <a:t>lifecycle</a:t>
            </a:r>
            <a:r>
              <a:rPr lang="en-US" dirty="0" smtClean="0"/>
              <a:t> as Angular </a:t>
            </a:r>
            <a:r>
              <a:rPr lang="en-US" dirty="0" smtClean="0">
                <a:solidFill>
                  <a:schemeClr val="accent1"/>
                </a:solidFill>
              </a:rPr>
              <a:t>creates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updates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destroys</a:t>
            </a:r>
            <a:r>
              <a:rPr lang="en-US" dirty="0" smtClean="0"/>
              <a:t> them.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Overview</a:t>
            </a:r>
            <a:endParaRPr lang="bg-BG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3812" y="4575706"/>
            <a:ext cx="1929602" cy="192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Резултат с изображение за proces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47244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Резултат с изображение за web brows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1901" y="4711557"/>
            <a:ext cx="1893024" cy="1893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13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ngOnInit</a:t>
            </a:r>
            <a:r>
              <a:rPr lang="en-US" dirty="0" smtClean="0"/>
              <a:t> and </a:t>
            </a:r>
            <a:r>
              <a:rPr lang="en-US" dirty="0" err="1" smtClean="0"/>
              <a:t>ngOnDestroy</a:t>
            </a:r>
            <a:r>
              <a:rPr lang="en-US" dirty="0" smtClean="0"/>
              <a:t> Example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1295400"/>
            <a:ext cx="11049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Component,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OnInit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OnDestroy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'@angular/core';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@Component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({..})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GamesComponent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implements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OnInit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OnDestroy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games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Game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ngOnInit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this.games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 // Load games from a service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ngOnDestroy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console.log('DELETED');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418012" y="2667000"/>
            <a:ext cx="5813425" cy="677820"/>
          </a:xfrm>
          <a:prstGeom prst="wedgeRoundRectCallout">
            <a:avLst>
              <a:gd name="adj1" fmla="val -82767"/>
              <a:gd name="adj2" fmla="val 339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Called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shortly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after creation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949700" y="4038600"/>
            <a:ext cx="3375024" cy="677820"/>
          </a:xfrm>
          <a:prstGeom prst="wedgeRoundRectCallout">
            <a:avLst>
              <a:gd name="adj1" fmla="val -79056"/>
              <a:gd name="adj2" fmla="val 430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for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cleanup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002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All lifecycle hooks: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accent1"/>
                </a:solidFill>
              </a:rPr>
              <a:t>ngOnChanges</a:t>
            </a:r>
            <a:r>
              <a:rPr lang="en-US" dirty="0" smtClean="0"/>
              <a:t>() – when data is changed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ngDoCheck</a:t>
            </a:r>
            <a:r>
              <a:rPr lang="en-US" dirty="0" smtClean="0"/>
              <a:t>() – detect your own changes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accent1"/>
                </a:solidFill>
              </a:rPr>
              <a:t>ngAfterContentInit</a:t>
            </a:r>
            <a:r>
              <a:rPr lang="en-US" dirty="0" smtClean="0"/>
              <a:t>() – when external content is received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accent1"/>
                </a:solidFill>
              </a:rPr>
              <a:t>ngAfterContentChecked</a:t>
            </a:r>
            <a:r>
              <a:rPr lang="en-US" dirty="0" smtClean="0"/>
              <a:t>() – when external content is checked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accent1"/>
                </a:solidFill>
              </a:rPr>
              <a:t>ngAfterViewInit</a:t>
            </a:r>
            <a:r>
              <a:rPr lang="en-US" dirty="0" smtClean="0"/>
              <a:t>() – when the views and child views are created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ngAfterViewChecked</a:t>
            </a:r>
            <a:r>
              <a:rPr lang="en-US" dirty="0" smtClean="0"/>
              <a:t>() – when the above are </a:t>
            </a:r>
            <a:r>
              <a:rPr lang="en-US" dirty="0" smtClean="0"/>
              <a:t>checked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Read </a:t>
            </a:r>
            <a:r>
              <a:rPr lang="en-US" dirty="0" smtClean="0"/>
              <a:t>more at: </a:t>
            </a:r>
            <a:r>
              <a:rPr lang="en-US" dirty="0">
                <a:hlinkClick r:id="rId2"/>
              </a:rPr>
              <a:t>https://angular.io/guide/lifecycle-hooks</a:t>
            </a:r>
            <a:endParaRPr lang="en-US" dirty="0" smtClean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Lifecycle </a:t>
            </a:r>
            <a:r>
              <a:rPr lang="en-US" dirty="0"/>
              <a:t>Hooks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74766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Interaction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Passing data in between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3661">
            <a:off x="3748921" y="1036819"/>
            <a:ext cx="4495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1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Parent to Child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151121"/>
            <a:ext cx="11049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Component,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Input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 from '@angular/core';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Game } from '../games/game';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@Component({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selector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template: `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&lt;li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&gt;&lt;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div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&gt;{{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game.title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| uppercase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}}&lt;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span *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ngIf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game.price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&gt;= 100"&gt;-&gt; Price: {{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game.price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}}&lt;/span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&gt;&lt;/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div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&gt;&lt;/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&gt;`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GameComponent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@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Input('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gameProp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') game : Game;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942012" y="4267200"/>
            <a:ext cx="5280024" cy="677820"/>
          </a:xfrm>
          <a:prstGeom prst="wedgeRoundRectCallout">
            <a:avLst>
              <a:gd name="adj1" fmla="val -77838"/>
              <a:gd name="adj2" fmla="val 38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will come from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above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850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#angular-</a:t>
            </a:r>
            <a:r>
              <a:rPr lang="en-US" sz="11500" b="1" dirty="0" err="1" smtClean="0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Parent to </a:t>
            </a:r>
            <a:r>
              <a:rPr lang="en-US" dirty="0" smtClean="0"/>
              <a:t>Child 2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9412" y="1828800"/>
            <a:ext cx="110490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&lt;h1&gt;Games List&lt;/h1&gt;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&lt;p&gt;Pick a game to Buy&lt;/p&gt;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*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ngFor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="let game of games" 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gameProp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]="game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&lt;button (click)="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showAdditionalContent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()"&gt;Show Image&lt;/button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399212" y="2362200"/>
            <a:ext cx="4441824" cy="1631273"/>
          </a:xfrm>
          <a:prstGeom prst="wedgeRoundRectCallout">
            <a:avLst>
              <a:gd name="adj1" fmla="val -92873"/>
              <a:gd name="adj2" fmla="val 246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into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template and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needed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33156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In order to pass data from </a:t>
            </a:r>
            <a:r>
              <a:rPr lang="en-US" dirty="0" smtClean="0">
                <a:solidFill>
                  <a:schemeClr val="accent1"/>
                </a:solidFill>
              </a:rPr>
              <a:t>child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1"/>
                </a:solidFill>
              </a:rPr>
              <a:t>parent</a:t>
            </a:r>
            <a:r>
              <a:rPr lang="en-US" dirty="0" smtClean="0"/>
              <a:t> </a:t>
            </a:r>
            <a:r>
              <a:rPr lang="en-US" dirty="0" smtClean="0"/>
              <a:t>component we need the </a:t>
            </a:r>
            <a:r>
              <a:rPr lang="en-US" dirty="0" smtClean="0">
                <a:solidFill>
                  <a:schemeClr val="accent1"/>
                </a:solidFill>
              </a:rPr>
              <a:t>Output</a:t>
            </a:r>
            <a:r>
              <a:rPr lang="en-US" dirty="0" smtClean="0"/>
              <a:t> decorator and an </a:t>
            </a:r>
            <a:r>
              <a:rPr lang="en-US" dirty="0" smtClean="0">
                <a:solidFill>
                  <a:schemeClr val="accent1"/>
                </a:solidFill>
              </a:rPr>
              <a:t>Event Emitter</a:t>
            </a:r>
            <a:r>
              <a:rPr lang="en-US" dirty="0" smtClean="0"/>
              <a:t>.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Interaction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7549" y="2151322"/>
            <a:ext cx="9397026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…,  </a:t>
            </a:r>
            <a:r>
              <a:rPr lang="en-US" sz="2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Output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22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EventEmitter</a:t>
            </a:r>
            <a:r>
              <a:rPr lang="en-US" sz="2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'@angular/core';</a:t>
            </a:r>
          </a:p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Game } from '../games/game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@Component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 … })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GameComponent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Input('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gameProp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') game : Game;</a:t>
            </a:r>
          </a:p>
          <a:p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</a:t>
            </a:r>
            <a:r>
              <a:rPr lang="en-US" sz="2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Output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onReacted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new </a:t>
            </a:r>
            <a:r>
              <a:rPr lang="en-US" sz="22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EventEmitter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sz="22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boolean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&gt;();</a:t>
            </a:r>
          </a:p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react(</a:t>
            </a:r>
            <a:r>
              <a:rPr lang="en-US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likeOrDislike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boolean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{</a:t>
            </a:r>
          </a:p>
          <a:p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</a:t>
            </a:r>
            <a:r>
              <a:rPr lang="en-US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this.onReacted.</a:t>
            </a:r>
            <a:r>
              <a:rPr lang="en-US" sz="22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emit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likeOrDislike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 } </a:t>
            </a:r>
          </a:p>
          <a:p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852988" y="5979931"/>
            <a:ext cx="5280024" cy="677820"/>
          </a:xfrm>
          <a:prstGeom prst="wedgeRoundRectCallout">
            <a:avLst>
              <a:gd name="adj1" fmla="val -61104"/>
              <a:gd name="adj2" fmla="val -1556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parent will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event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3794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878541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Parent component handles the event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Interaction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600200"/>
            <a:ext cx="8763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Component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 template: `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&lt;game *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ngFor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="let game of games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"[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gameProp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]="game"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onReacted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)="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onReacted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$event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)"&gt;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&lt;/game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&gt;` })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GamesComponent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games: Game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likes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number;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dislikes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number;</a:t>
            </a:r>
          </a:p>
          <a:p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onReacted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likeOrDislike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boolean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{ 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likeOrDislike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?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likes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++ :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dislikes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++; }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180012" y="3661981"/>
            <a:ext cx="6118224" cy="677820"/>
          </a:xfrm>
          <a:prstGeom prst="wedgeRoundRectCallout">
            <a:avLst>
              <a:gd name="adj1" fmla="val -46217"/>
              <a:gd name="adj2" fmla="val 808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passed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Emitter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51019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8000"/>
              </a:spcAft>
            </a:pPr>
            <a:r>
              <a:rPr lang="en-US" sz="3200" dirty="0" smtClean="0"/>
              <a:t>Each Component has it's </a:t>
            </a:r>
            <a:r>
              <a:rPr lang="en-US" sz="3200" dirty="0" smtClean="0">
                <a:solidFill>
                  <a:schemeClr val="accent1"/>
                </a:solidFill>
              </a:rPr>
              <a:t>own</a:t>
            </a:r>
            <a:r>
              <a:rPr lang="en-US" sz="3200" dirty="0" smtClean="0"/>
              <a:t> template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There are </a:t>
            </a:r>
            <a:r>
              <a:rPr lang="en-US" sz="3200" dirty="0" smtClean="0">
                <a:solidFill>
                  <a:schemeClr val="accent1"/>
                </a:solidFill>
              </a:rPr>
              <a:t>three</a:t>
            </a:r>
            <a:r>
              <a:rPr lang="en-US" sz="3200" dirty="0" smtClean="0"/>
              <a:t> types of data-binding</a:t>
            </a:r>
            <a:endParaRPr lang="en-US" sz="3200" dirty="0"/>
          </a:p>
          <a:p>
            <a:pPr>
              <a:lnSpc>
                <a:spcPct val="100000"/>
              </a:lnSpc>
              <a:spcAft>
                <a:spcPts val="6000"/>
              </a:spcAft>
            </a:pPr>
            <a:r>
              <a:rPr lang="en-US" sz="3200" dirty="0" smtClean="0"/>
              <a:t>We </a:t>
            </a:r>
            <a:r>
              <a:rPr lang="en-US" sz="3200" dirty="0"/>
              <a:t>can </a:t>
            </a:r>
            <a:r>
              <a:rPr lang="en-US" sz="3200" dirty="0" smtClean="0">
                <a:solidFill>
                  <a:schemeClr val="accent1"/>
                </a:solidFill>
              </a:rPr>
              <a:t>intersect</a:t>
            </a:r>
            <a:r>
              <a:rPr lang="en-US" sz="3200" dirty="0" smtClean="0"/>
              <a:t> the </a:t>
            </a:r>
            <a:r>
              <a:rPr lang="en-US" sz="3200" dirty="0" smtClean="0">
                <a:solidFill>
                  <a:schemeClr val="accent1"/>
                </a:solidFill>
              </a:rPr>
              <a:t>lifecycle</a:t>
            </a:r>
            <a:r>
              <a:rPr lang="en-US" sz="3200" dirty="0" smtClean="0"/>
              <a:t> of a component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Components can </a:t>
            </a:r>
            <a:r>
              <a:rPr lang="en-US" sz="3200" dirty="0" smtClean="0">
                <a:solidFill>
                  <a:schemeClr val="accent1"/>
                </a:solidFill>
              </a:rPr>
              <a:t>interact</a:t>
            </a:r>
            <a:r>
              <a:rPr lang="en-US" sz="3200" dirty="0" smtClean="0"/>
              <a:t> with </a:t>
            </a:r>
            <a:r>
              <a:rPr lang="en-US" sz="3200" dirty="0" smtClean="0">
                <a:solidFill>
                  <a:schemeClr val="accent1"/>
                </a:solidFill>
              </a:rPr>
              <a:t>each</a:t>
            </a:r>
            <a:r>
              <a:rPr lang="en-US" sz="3200" dirty="0" smtClean="0"/>
              <a:t> other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3713" y="1818216"/>
            <a:ext cx="877489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@Component({ selector: 'app',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template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`&lt;h1&gt;{{title}}&lt;/h1`})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43713" y="4031187"/>
            <a:ext cx="877489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ngOnInit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 this.data = // Retrieve data }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43713" y="5308266"/>
            <a:ext cx="877489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fromParent = new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EventEmitter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&lt;boolen&gt;();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1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Web – Angular Fundamentals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50788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0" y="4724400"/>
            <a:ext cx="11804650" cy="199707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5"/>
              </a:rPr>
              <a:t>CC-BY-NC-SA</a:t>
            </a:r>
            <a:r>
              <a:rPr lang="en-US" sz="2000" dirty="0"/>
              <a:t> 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92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Components: Basic Idea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main building block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447800"/>
            <a:ext cx="3238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 component controls </a:t>
            </a:r>
            <a:r>
              <a:rPr lang="en-US" dirty="0" smtClean="0">
                <a:solidFill>
                  <a:schemeClr val="accent1"/>
                </a:solidFill>
              </a:rPr>
              <a:t>part</a:t>
            </a:r>
            <a:r>
              <a:rPr lang="en-US" dirty="0" smtClean="0"/>
              <a:t> of the screen (the view)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You define </a:t>
            </a:r>
            <a:r>
              <a:rPr lang="en-US" dirty="0" smtClean="0">
                <a:solidFill>
                  <a:schemeClr val="accent1"/>
                </a:solidFill>
              </a:rPr>
              <a:t>application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logic</a:t>
            </a:r>
            <a:r>
              <a:rPr lang="en-US" dirty="0" smtClean="0"/>
              <a:t> into the component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Each component has it's </a:t>
            </a:r>
            <a:r>
              <a:rPr lang="en-US" dirty="0" smtClean="0">
                <a:solidFill>
                  <a:schemeClr val="accent1"/>
                </a:solidFill>
              </a:rPr>
              <a:t>own</a:t>
            </a:r>
            <a:r>
              <a:rPr lang="en-US" dirty="0" smtClean="0"/>
              <a:t> HTML/CSS template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Behind Components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011104"/>
            <a:ext cx="908220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Component } from '@angular/core';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@Component({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selector: 'app-root',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template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`&lt;h1&gt;{{title}}&lt;/h1&gt;`,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styles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[ `h1 {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background-color: red;}` ]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AppComponent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title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'App Title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 }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332412" y="3589477"/>
            <a:ext cx="5486401" cy="677820"/>
          </a:xfrm>
          <a:prstGeom prst="wedgeRoundRectCallout">
            <a:avLst>
              <a:gd name="adj1" fmla="val -40462"/>
              <a:gd name="adj2" fmla="val 1019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Unique html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styling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0363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Behind Components</a:t>
            </a:r>
            <a:endParaRPr lang="bg-BG" dirty="0"/>
          </a:p>
        </p:txBody>
      </p:sp>
      <p:sp>
        <p:nvSpPr>
          <p:cNvPr id="5" name="Rectangle: Rounded Corners 13"/>
          <p:cNvSpPr/>
          <p:nvPr/>
        </p:nvSpPr>
        <p:spPr>
          <a:xfrm>
            <a:off x="4341812" y="1166361"/>
            <a:ext cx="2268911" cy="814840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 Root Component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 flipH="1">
            <a:off x="3427412" y="1981201"/>
            <a:ext cx="1066800" cy="114299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: Rounded Corners 13"/>
          <p:cNvSpPr/>
          <p:nvPr/>
        </p:nvSpPr>
        <p:spPr>
          <a:xfrm>
            <a:off x="2188153" y="3149600"/>
            <a:ext cx="2268911" cy="814840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Navigation Component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6475412" y="2011681"/>
            <a:ext cx="609600" cy="118871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: Rounded Corners 13"/>
          <p:cNvSpPr/>
          <p:nvPr/>
        </p:nvSpPr>
        <p:spPr>
          <a:xfrm>
            <a:off x="6246812" y="3246120"/>
            <a:ext cx="2268911" cy="814840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All Articles Component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13"/>
          <p:cNvSpPr/>
          <p:nvPr/>
        </p:nvSpPr>
        <p:spPr>
          <a:xfrm>
            <a:off x="4206501" y="5029200"/>
            <a:ext cx="2268911" cy="814840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 Component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 flipH="1">
            <a:off x="5789612" y="4055880"/>
            <a:ext cx="685800" cy="97332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 flipV="1">
            <a:off x="6246812" y="4055880"/>
            <a:ext cx="609600" cy="97332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AutoShape 8"/>
          <p:cNvSpPr>
            <a:spLocks noChangeArrowheads="1"/>
          </p:cNvSpPr>
          <p:nvPr/>
        </p:nvSpPr>
        <p:spPr bwMode="auto">
          <a:xfrm>
            <a:off x="7770812" y="4859347"/>
            <a:ext cx="4213225" cy="1154546"/>
          </a:xfrm>
          <a:prstGeom prst="wedgeRoundRectCallout">
            <a:avLst>
              <a:gd name="adj1" fmla="val -76934"/>
              <a:gd name="adj2" fmla="val -615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 can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other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4747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Components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their unique templates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2037416"/>
            <a:ext cx="2514600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070" y="2037416"/>
            <a:ext cx="2502342" cy="2492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873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0"/>
              </a:spcAft>
            </a:pPr>
            <a:r>
              <a:rPr lang="en-US" dirty="0" smtClean="0"/>
              <a:t>In order to create a component we need the </a:t>
            </a:r>
            <a:r>
              <a:rPr lang="en-US" dirty="0" smtClean="0">
                <a:solidFill>
                  <a:schemeClr val="accent1"/>
                </a:solidFill>
              </a:rPr>
              <a:t>Component</a:t>
            </a:r>
            <a:r>
              <a:rPr lang="en-US" dirty="0" smtClean="0"/>
              <a:t> decorator.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It provides </a:t>
            </a:r>
            <a:r>
              <a:rPr lang="en-US" dirty="0" smtClean="0">
                <a:solidFill>
                  <a:schemeClr val="accent1"/>
                </a:solidFill>
              </a:rPr>
              <a:t>metadata</a:t>
            </a:r>
            <a:r>
              <a:rPr lang="en-US" dirty="0" smtClean="0"/>
              <a:t> and tells </a:t>
            </a:r>
            <a:r>
              <a:rPr lang="en-US" dirty="0" smtClean="0">
                <a:solidFill>
                  <a:schemeClr val="accent1"/>
                </a:solidFill>
              </a:rPr>
              <a:t>Angular</a:t>
            </a:r>
            <a:r>
              <a:rPr lang="en-US" dirty="0" smtClean="0"/>
              <a:t> that we are creating a </a:t>
            </a:r>
            <a:r>
              <a:rPr lang="en-US" dirty="0" smtClean="0">
                <a:solidFill>
                  <a:schemeClr val="accent1"/>
                </a:solidFill>
              </a:rPr>
              <a:t>Component</a:t>
            </a:r>
            <a:r>
              <a:rPr lang="en-US" dirty="0" smtClean="0"/>
              <a:t> and not an </a:t>
            </a:r>
            <a:r>
              <a:rPr lang="en-US" dirty="0" smtClean="0">
                <a:solidFill>
                  <a:schemeClr val="accent1"/>
                </a:solidFill>
              </a:rPr>
              <a:t>ordinary</a:t>
            </a:r>
            <a:r>
              <a:rPr lang="en-US" dirty="0" smtClean="0"/>
              <a:t> class.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Components Manually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4237" y="2286000"/>
            <a:ext cx="98093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mport {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} from '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@angular/core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4457699"/>
            <a:ext cx="9809307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({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: 'app-home',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template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: '&lt;h1&gt;Home View&lt;/h1&gt;'</a:t>
            </a:r>
          </a:p>
          <a:p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942012" y="4200720"/>
            <a:ext cx="5813425" cy="1154546"/>
          </a:xfrm>
          <a:prstGeom prst="wedgeRoundRectCallout">
            <a:avLst>
              <a:gd name="adj1" fmla="val -93155"/>
              <a:gd name="adj2" fmla="val 35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call it whilist 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 infront and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metadata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72517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Metadata</a:t>
            </a:r>
          </a:p>
          <a:p>
            <a:pPr lvl="1">
              <a:spcAft>
                <a:spcPts val="5000"/>
              </a:spcAft>
            </a:pPr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dirty="0" smtClean="0">
                <a:solidFill>
                  <a:schemeClr val="accent1"/>
                </a:solidFill>
              </a:rPr>
              <a:t>elector</a:t>
            </a:r>
            <a:r>
              <a:rPr lang="en-US" dirty="0" smtClean="0"/>
              <a:t> – the component's </a:t>
            </a:r>
            <a:r>
              <a:rPr lang="en-US" dirty="0" smtClean="0">
                <a:solidFill>
                  <a:schemeClr val="accent1"/>
                </a:solidFill>
              </a:rPr>
              <a:t>HTML</a:t>
            </a:r>
            <a:r>
              <a:rPr lang="en-US" dirty="0" smtClean="0"/>
              <a:t> selector</a:t>
            </a:r>
          </a:p>
          <a:p>
            <a:pPr lvl="1">
              <a:spcAft>
                <a:spcPts val="5000"/>
              </a:spcAft>
            </a:pP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 smtClean="0">
                <a:solidFill>
                  <a:schemeClr val="accent1"/>
                </a:solidFill>
              </a:rPr>
              <a:t>emplate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chemeClr val="accent1"/>
                </a:solidFill>
              </a:rPr>
              <a:t>templateUrl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– the component's the template</a:t>
            </a:r>
          </a:p>
          <a:p>
            <a:pPr lvl="1">
              <a:spcAft>
                <a:spcPts val="5000"/>
              </a:spcAft>
            </a:pPr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dirty="0" smtClean="0">
                <a:solidFill>
                  <a:schemeClr val="accent1"/>
                </a:solidFill>
              </a:rPr>
              <a:t>tyles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chemeClr val="accent1"/>
                </a:solidFill>
              </a:rPr>
              <a:t>styleUrls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– unique styles for the </a:t>
            </a:r>
            <a:r>
              <a:rPr lang="en-US" dirty="0" smtClean="0">
                <a:solidFill>
                  <a:schemeClr val="accent1"/>
                </a:solidFill>
              </a:rPr>
              <a:t>current</a:t>
            </a:r>
            <a:r>
              <a:rPr lang="en-US" dirty="0" smtClean="0"/>
              <a:t> component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</a:t>
            </a:r>
            <a:r>
              <a:rPr lang="en-US" dirty="0" smtClean="0">
                <a:solidFill>
                  <a:schemeClr val="accent1"/>
                </a:solidFill>
              </a:rPr>
              <a:t>roviders</a:t>
            </a:r>
            <a:r>
              <a:rPr lang="en-US" dirty="0" smtClean="0"/>
              <a:t> – list of providers that can be </a:t>
            </a:r>
            <a:r>
              <a:rPr lang="en-US" dirty="0" smtClean="0">
                <a:solidFill>
                  <a:schemeClr val="accent1"/>
                </a:solidFill>
              </a:rPr>
              <a:t>injected</a:t>
            </a:r>
            <a:r>
              <a:rPr lang="en-US" dirty="0" smtClean="0"/>
              <a:t> using DI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Components Manually 2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4704" y="2499514"/>
            <a:ext cx="98093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elector: 'app-home'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3436" y="3774594"/>
            <a:ext cx="98093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templateUrl: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'Path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to template'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97876" y="4986425"/>
            <a:ext cx="98093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styleUrls: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'Array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of paths'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12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3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5.xml><?xml version="1.0" encoding="utf-8"?>
<a:theme xmlns:a="http://schemas.openxmlformats.org/drawingml/2006/main" name="4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1731</Words>
  <Application>Microsoft Office PowerPoint</Application>
  <PresentationFormat>Custom</PresentationFormat>
  <Paragraphs>344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1_SoftUni 16x9</vt:lpstr>
      <vt:lpstr>SoftUni 16x9</vt:lpstr>
      <vt:lpstr>2_SoftUni 16x9</vt:lpstr>
      <vt:lpstr>3_SoftUni 16x9</vt:lpstr>
      <vt:lpstr>4_SoftUni 16x9</vt:lpstr>
      <vt:lpstr>Components and Data Binding</vt:lpstr>
      <vt:lpstr>Table of Contents</vt:lpstr>
      <vt:lpstr>Have a Question?</vt:lpstr>
      <vt:lpstr>Components: Basic Idea</vt:lpstr>
      <vt:lpstr>The Idea Behind Components</vt:lpstr>
      <vt:lpstr>The Idea Behind Components</vt:lpstr>
      <vt:lpstr>Creating Components</vt:lpstr>
      <vt:lpstr>Creating Components Manually</vt:lpstr>
      <vt:lpstr>Creating Components Manually 2</vt:lpstr>
      <vt:lpstr>Creating Components Manually 3</vt:lpstr>
      <vt:lpstr>Creating Components with the CLI</vt:lpstr>
      <vt:lpstr>Data Bindings &amp; Templates</vt:lpstr>
      <vt:lpstr>Templates &amp; Data Bindings Overview</vt:lpstr>
      <vt:lpstr>Render an array using *ngFor</vt:lpstr>
      <vt:lpstr>Conditional statements using *ngIf</vt:lpstr>
      <vt:lpstr>Attach Events</vt:lpstr>
      <vt:lpstr>Binding Attributes</vt:lpstr>
      <vt:lpstr>Binding css classes or specific class name</vt:lpstr>
      <vt:lpstr>Binding styles or styles with units</vt:lpstr>
      <vt:lpstr>Reference other elements in template</vt:lpstr>
      <vt:lpstr>Pipes and null-safe opearator</vt:lpstr>
      <vt:lpstr>Template Expressions</vt:lpstr>
      <vt:lpstr>Types of Data Binding</vt:lpstr>
      <vt:lpstr>Lifecycle Hooks</vt:lpstr>
      <vt:lpstr>Lifecycle Overview</vt:lpstr>
      <vt:lpstr>ngOnInit and ngOnDestroy Example</vt:lpstr>
      <vt:lpstr>Other Lifecycle Hooks</vt:lpstr>
      <vt:lpstr>Component Interaction</vt:lpstr>
      <vt:lpstr>From Parent to Child</vt:lpstr>
      <vt:lpstr>From Parent to Child 2</vt:lpstr>
      <vt:lpstr>Component Interaction</vt:lpstr>
      <vt:lpstr>Component Interaction</vt:lpstr>
      <vt:lpstr>Summary</vt:lpstr>
      <vt:lpstr>JavaScript Web – Angular Fundamentals</vt:lpstr>
      <vt:lpstr>License</vt:lpstr>
      <vt:lpstr>Trainings @ Software University (SoftUni)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>Software Development Course</dc:subject>
  <dc:creator/>
  <cp:keywords>Template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2017-11-23T08:54:26Z</dcterms:modified>
  <cp:category>Template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