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98" r:id="rId3"/>
    <p:sldId id="499" r:id="rId4"/>
    <p:sldId id="503" r:id="rId5"/>
    <p:sldId id="529" r:id="rId6"/>
    <p:sldId id="530" r:id="rId7"/>
    <p:sldId id="554" r:id="rId8"/>
    <p:sldId id="555" r:id="rId9"/>
    <p:sldId id="556" r:id="rId10"/>
    <p:sldId id="558" r:id="rId11"/>
    <p:sldId id="559" r:id="rId12"/>
    <p:sldId id="560" r:id="rId13"/>
    <p:sldId id="532" r:id="rId14"/>
    <p:sldId id="533" r:id="rId15"/>
    <p:sldId id="561" r:id="rId16"/>
    <p:sldId id="534" r:id="rId17"/>
    <p:sldId id="535" r:id="rId18"/>
    <p:sldId id="562" r:id="rId19"/>
    <p:sldId id="538" r:id="rId20"/>
    <p:sldId id="563" r:id="rId21"/>
    <p:sldId id="539" r:id="rId22"/>
    <p:sldId id="540" r:id="rId23"/>
    <p:sldId id="541" r:id="rId24"/>
    <p:sldId id="542" r:id="rId25"/>
    <p:sldId id="543" r:id="rId26"/>
    <p:sldId id="544" r:id="rId27"/>
    <p:sldId id="564" r:id="rId28"/>
    <p:sldId id="546" r:id="rId29"/>
    <p:sldId id="547" r:id="rId30"/>
    <p:sldId id="520" r:id="rId31"/>
    <p:sldId id="521" r:id="rId32"/>
    <p:sldId id="522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F3ED95-83BF-49A0-8A0D-11BA9B629D94}">
          <p14:sldIdLst>
            <p14:sldId id="498"/>
            <p14:sldId id="499"/>
            <p14:sldId id="503"/>
          </p14:sldIdLst>
        </p14:section>
        <p14:section name="Working With Utilities" id="{E7117467-048A-403D-8A9B-5D39EFF64B7F}">
          <p14:sldIdLst>
            <p14:sldId id="529"/>
            <p14:sldId id="530"/>
            <p14:sldId id="554"/>
            <p14:sldId id="555"/>
            <p14:sldId id="556"/>
            <p14:sldId id="558"/>
            <p14:sldId id="559"/>
            <p14:sldId id="560"/>
            <p14:sldId id="532"/>
            <p14:sldId id="533"/>
            <p14:sldId id="561"/>
          </p14:sldIdLst>
        </p14:section>
        <p14:section name="Streams" id="{5B43BBEE-3613-4CDD-A527-669BCF1C9C53}">
          <p14:sldIdLst>
            <p14:sldId id="534"/>
            <p14:sldId id="535"/>
            <p14:sldId id="562"/>
            <p14:sldId id="538"/>
            <p14:sldId id="563"/>
            <p14:sldId id="539"/>
            <p14:sldId id="540"/>
            <p14:sldId id="541"/>
            <p14:sldId id="542"/>
            <p14:sldId id="543"/>
          </p14:sldIdLst>
        </p14:section>
        <p14:section name="Events" id="{BB7E9038-912F-453C-8629-CB583F2B5E61}">
          <p14:sldIdLst>
            <p14:sldId id="544"/>
            <p14:sldId id="564"/>
          </p14:sldIdLst>
        </p14:section>
        <p14:section name="Debugging" id="{477D1EBB-7BA2-4D14-86FC-495E1FA19FF3}">
          <p14:sldIdLst>
            <p14:sldId id="546"/>
            <p14:sldId id="547"/>
          </p14:sldIdLst>
        </p14:section>
        <p14:section name="Summary" id="{E49B0594-9784-4D4C-92B5-72E884759ACC}">
          <p14:sldIdLst>
            <p14:sldId id="520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0F5F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522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5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40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19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356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8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1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#zlib_compressing_http_requests_and_respons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Commonly Used 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System, Streams,</a:t>
            </a:r>
          </a:p>
          <a:p>
            <a:r>
              <a:rPr lang="en-US" dirty="0"/>
              <a:t>Events, Debugging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9798" y="3807577"/>
            <a:ext cx="1348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Node.js</a:t>
            </a:r>
            <a:b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Modules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2" descr="C:\Users\Vako\Desktop\nodejs-new-pantone-bla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1" y="3567046"/>
            <a:ext cx="4252699" cy="26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3928">
            <a:off x="10096221" y="5214463"/>
            <a:ext cx="934231" cy="934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411" y="5120240"/>
            <a:ext cx="1420483" cy="11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'./target.txt'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'./target.txt'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69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9050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819400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8188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crypto module</a:t>
            </a:r>
          </a:p>
          <a:p>
            <a:pPr>
              <a:spcBef>
                <a:spcPts val="3600"/>
              </a:spcBef>
            </a:pPr>
            <a:r>
              <a:rPr lang="en-US" dirty="0"/>
              <a:t>Password hasher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Crypto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745057"/>
            <a:ext cx="9448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crypto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962792"/>
            <a:ext cx="94488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generateSalt: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randomBytes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(pwd).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digest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651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cluster</a:t>
            </a:r>
            <a:r>
              <a:rPr lang="en-US" dirty="0"/>
              <a:t> module allows </a:t>
            </a:r>
            <a:r>
              <a:rPr lang="en-US" dirty="0">
                <a:solidFill>
                  <a:schemeClr val="accent1"/>
                </a:solidFill>
              </a:rPr>
              <a:t>cloning</a:t>
            </a:r>
            <a:r>
              <a:rPr lang="en-US" dirty="0"/>
              <a:t> (forking) of your application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accent1"/>
                </a:solidFill>
              </a:rPr>
              <a:t>balance the load </a:t>
            </a:r>
            <a:r>
              <a:rPr lang="en-US" dirty="0"/>
              <a:t>on the server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2758468" y="3808947"/>
            <a:ext cx="2362200" cy="13716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</a:t>
            </a:r>
          </a:p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7237267" y="2817294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#1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7237267" y="3986396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#2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237267" y="5155498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#3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381034" y="4228047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163455" y="3724786"/>
            <a:ext cx="14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</a:t>
            </a:r>
          </a:p>
        </p:txBody>
      </p: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flipV="1">
            <a:off x="5120668" y="3325645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8" idx="3"/>
            <a:endCxn id="10" idx="1"/>
          </p:cNvCxnSpPr>
          <p:nvPr/>
        </p:nvCxnSpPr>
        <p:spPr>
          <a:xfrm>
            <a:off x="5120668" y="4494747"/>
            <a:ext cx="2116599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8" idx="3"/>
            <a:endCxn id="11" idx="1"/>
          </p:cNvCxnSpPr>
          <p:nvPr/>
        </p:nvCxnSpPr>
        <p:spPr>
          <a:xfrm>
            <a:off x="5120668" y="4494747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cluster module</a:t>
            </a:r>
          </a:p>
          <a:p>
            <a:pPr>
              <a:spcBef>
                <a:spcPts val="28800"/>
              </a:spcBef>
            </a:pPr>
            <a:r>
              <a:rPr lang="en-US" dirty="0">
                <a:hlinkClick r:id="rId2"/>
              </a:rPr>
              <a:t>https://www.sitepoint.com/how-to-create-a-node-js-cluster-for-speeding-up-your-apps/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1889980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require('os').cpus().length;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92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Streams, Buffers and Chunks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53" y="1694561"/>
            <a:ext cx="8708518" cy="2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are </a:t>
            </a:r>
            <a:r>
              <a:rPr lang="en-US" dirty="0">
                <a:solidFill>
                  <a:schemeClr val="accent1"/>
                </a:solidFill>
              </a:rPr>
              <a:t>collections of data </a:t>
            </a:r>
            <a:r>
              <a:rPr lang="en-US" dirty="0"/>
              <a:t>that is not available at once</a:t>
            </a:r>
          </a:p>
          <a:p>
            <a:pPr lvl="1"/>
            <a:r>
              <a:rPr lang="en-US" dirty="0"/>
              <a:t>Data may come </a:t>
            </a:r>
            <a:r>
              <a:rPr lang="en-US" dirty="0">
                <a:solidFill>
                  <a:schemeClr val="accent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–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Writeable</a:t>
            </a:r>
            <a:r>
              <a:rPr lang="en-US" dirty="0"/>
              <a:t> –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Duplex</a:t>
            </a:r>
            <a:r>
              <a:rPr lang="en-US" dirty="0"/>
              <a:t> – both Readable and Writeable (TCP sockets)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– the output is computed from the input 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27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– get chunks from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resume()</a:t>
            </a:r>
            <a:r>
              <a:rPr lang="en-US" dirty="0"/>
              <a:t> – switch to </a:t>
            </a:r>
            <a:r>
              <a:rPr lang="en-US" b="1" dirty="0">
                <a:solidFill>
                  <a:schemeClr val="accent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pause()</a:t>
            </a:r>
            <a:r>
              <a:rPr lang="en-US" dirty="0"/>
              <a:t> –switch to </a:t>
            </a:r>
            <a:r>
              <a:rPr lang="en-US" b="1" dirty="0">
                <a:solidFill>
                  <a:schemeClr val="accent1"/>
                </a:solidFill>
              </a:rPr>
              <a:t>paused</a:t>
            </a:r>
            <a:r>
              <a:rPr lang="en-US" dirty="0"/>
              <a:t> mode</a:t>
            </a:r>
          </a:p>
          <a:p>
            <a:r>
              <a:rPr lang="en-US" dirty="0"/>
              <a:t>Events – used when the stream is </a:t>
            </a:r>
            <a:r>
              <a:rPr lang="en-US" dirty="0">
                <a:solidFill>
                  <a:schemeClr val="accent1"/>
                </a:solidFill>
              </a:rPr>
              <a:t>flowing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– chunk is available for reading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– no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469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91951"/>
            <a:ext cx="91584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http.createServer((req,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body = '';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'data'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 =&gt; { body += data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'end'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console.log(body);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}).listen(5000);</a:t>
            </a:r>
          </a:p>
        </p:txBody>
      </p:sp>
    </p:spTree>
    <p:extLst>
      <p:ext uri="{BB962C8B-B14F-4D97-AF65-F5344CB8AC3E}">
        <p14:creationId xmlns:p14="http://schemas.microsoft.com/office/powerpoint/2010/main" val="28040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/>
              <a:t> </a:t>
            </a:r>
            <a:r>
              <a:rPr lang="en-US" dirty="0"/>
              <a:t>– send chunks to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–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– stream can receive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– all data has been flushed (buffer is empty)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7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Utilities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286000"/>
            <a:ext cx="9906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src.on('data', data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src.on('end', ()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7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 function allows a readable stream to </a:t>
            </a:r>
            <a:r>
              <a:rPr lang="en-US" b="1" dirty="0">
                <a:solidFill>
                  <a:schemeClr val="accent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 listeners </a:t>
            </a:r>
            <a:r>
              <a:rPr lang="en-US" dirty="0"/>
              <a:t>are automatically added;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252990"/>
            <a:ext cx="990600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1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Implements both the Readable and Writeable interfaces</a:t>
            </a:r>
          </a:p>
          <a:p>
            <a:pPr lvl="1"/>
            <a:r>
              <a:rPr lang="en-US" dirty="0"/>
              <a:t>Example - a TCP socket</a:t>
            </a:r>
          </a:p>
          <a:p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A special kind of duplex stream where the output is a </a:t>
            </a:r>
            <a:r>
              <a:rPr lang="en-US" dirty="0">
                <a:solidFill>
                  <a:schemeClr val="accent1"/>
                </a:solidFill>
              </a:rPr>
              <a:t>transformed</a:t>
            </a:r>
            <a:r>
              <a:rPr lang="en-US" dirty="0"/>
              <a:t> version of the input</a:t>
            </a:r>
          </a:p>
          <a:p>
            <a:pPr lvl="1"/>
            <a:r>
              <a:rPr lang="en-US" dirty="0">
                <a:hlinkClick r:id="rId2"/>
              </a:rPr>
              <a:t>http://codewinds.com/blog/2013-08-20-nodejs-transform-streams.html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108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Transforms with Gzip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information: </a:t>
            </a:r>
            <a:r>
              <a:rPr lang="en-US">
                <a:hlinkClick r:id="rId2"/>
              </a:rPr>
              <a:t>https://nodejs.org/dist/latest-v6.x/docs/api/zlib.html#zlib_compressing_http_requests_and_responses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05000"/>
            <a:ext cx="99822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createGzip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(gzip).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(writeStream);</a:t>
            </a:r>
          </a:p>
        </p:txBody>
      </p:sp>
    </p:spTree>
    <p:extLst>
      <p:ext uri="{BB962C8B-B14F-4D97-AF65-F5344CB8AC3E}">
        <p14:creationId xmlns:p14="http://schemas.microsoft.com/office/powerpoint/2010/main" val="412084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formidable to </a:t>
            </a:r>
            <a:r>
              <a:rPr lang="en-US" dirty="0">
                <a:solidFill>
                  <a:schemeClr val="accent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accent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77" y="1905000"/>
            <a:ext cx="875093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new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formidable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IncomingForm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console.log(fields);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console.log(files);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AutoShape 7">
            <a:extLst/>
          </p:cNvPr>
          <p:cNvSpPr>
            <a:spLocks noChangeArrowheads="1"/>
          </p:cNvSpPr>
          <p:nvPr/>
        </p:nvSpPr>
        <p:spPr bwMode="auto">
          <a:xfrm>
            <a:off x="4113212" y="4121229"/>
            <a:ext cx="2870515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and use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Emit Your Data</a:t>
            </a:r>
            <a:endParaRPr lang="en-US" dirty="0"/>
          </a:p>
        </p:txBody>
      </p:sp>
      <p:sp>
        <p:nvSpPr>
          <p:cNvPr id="4" name="Rectangle: Rounded Corners 13"/>
          <p:cNvSpPr/>
          <p:nvPr/>
        </p:nvSpPr>
        <p:spPr>
          <a:xfrm>
            <a:off x="5046662" y="1524000"/>
            <a:ext cx="2095500" cy="1143000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3275012" y="3886200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7008812" y="3879978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8434524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1849300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  <a:endCxn id="10" idx="3"/>
          </p:cNvCxnSpPr>
          <p:nvPr/>
        </p:nvCxnSpPr>
        <p:spPr>
          <a:xfrm rot="10800000" flipV="1">
            <a:off x="3754300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4" idx="3"/>
            <a:endCxn id="9" idx="1"/>
          </p:cNvCxnSpPr>
          <p:nvPr/>
        </p:nvCxnSpPr>
        <p:spPr>
          <a:xfrm>
            <a:off x="7142162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4" idx="2"/>
            <a:endCxn id="7" idx="0"/>
          </p:cNvCxnSpPr>
          <p:nvPr/>
        </p:nvCxnSpPr>
        <p:spPr>
          <a:xfrm rot="5400000">
            <a:off x="4551362" y="2343150"/>
            <a:ext cx="1219200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2"/>
            <a:endCxn id="8" idx="0"/>
          </p:cNvCxnSpPr>
          <p:nvPr/>
        </p:nvCxnSpPr>
        <p:spPr>
          <a:xfrm rot="16200000" flipH="1">
            <a:off x="6421373" y="2340039"/>
            <a:ext cx="1212978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What is an event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C5515-74D2-4AD6-A6D1-094FE169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85153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'events'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eventEmitter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EventEmitter()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(a, b)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console.log('A click has been detected!')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 + ' ' + b); </a:t>
            </a: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outputs 'Hello world'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emit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'Hello', 'world')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FD7836-CE9F-4450-AAFD-7573D3FF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13" y="1676400"/>
            <a:ext cx="4070505" cy="578882"/>
          </a:xfrm>
          <a:prstGeom prst="wedgeRoundRectCallout">
            <a:avLst>
              <a:gd name="adj1" fmla="val -61802"/>
              <a:gd name="adj2" fmla="val 220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module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'events'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1F5F035-BEA5-4E84-9E25-C7E7D064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18" y="3790153"/>
            <a:ext cx="4070505" cy="1055608"/>
          </a:xfrm>
          <a:prstGeom prst="wedgeRoundRectCallout">
            <a:avLst>
              <a:gd name="adj1" fmla="val -58785"/>
              <a:gd name="adj2" fmla="val 48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arguments to the listener function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Inspectors And Watchers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1828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in Node.js</a:t>
            </a:r>
          </a:p>
          <a:p>
            <a:pPr lvl="1"/>
            <a:r>
              <a:rPr lang="en-US" dirty="0"/>
              <a:t>The V8 </a:t>
            </a:r>
            <a:r>
              <a:rPr lang="en-US" dirty="0">
                <a:solidFill>
                  <a:schemeClr val="accent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r>
              <a:rPr lang="en-US" dirty="0">
                <a:solidFill>
                  <a:schemeClr val="accent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/>
            <a:r>
              <a:rPr lang="en-US" dirty="0" err="1"/>
              <a:t>Webstorm</a:t>
            </a:r>
            <a:endParaRPr lang="en-US" dirty="0"/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r>
              <a:rPr lang="en-US" dirty="0"/>
              <a:t>Watching with </a:t>
            </a:r>
            <a:r>
              <a:rPr lang="en-US" b="1" dirty="0" err="1">
                <a:solidFill>
                  <a:schemeClr val="accent1"/>
                </a:solidFill>
              </a:rPr>
              <a:t>Nodemon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86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Node.js has various useful </a:t>
            </a:r>
            <a:r>
              <a:rPr lang="en-US" sz="3000" b="1" dirty="0">
                <a:solidFill>
                  <a:schemeClr val="accent1"/>
                </a:solidFill>
              </a:rPr>
              <a:t>utility modules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Streams</a:t>
            </a:r>
            <a:r>
              <a:rPr lang="en-US" sz="3000" dirty="0"/>
              <a:t> allow working with </a:t>
            </a:r>
            <a:r>
              <a:rPr lang="en-US" sz="3000" b="1" dirty="0">
                <a:solidFill>
                  <a:schemeClr val="accent1"/>
                </a:solidFill>
              </a:rPr>
              <a:t>big data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sz="3000" b="1" dirty="0">
                <a:solidFill>
                  <a:schemeClr val="accent1"/>
                </a:solidFill>
              </a:rPr>
              <a:t>Events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simplify communication </a:t>
            </a:r>
            <a:r>
              <a:rPr lang="en-US" sz="3000" dirty="0"/>
              <a:t>within a large application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Async And Sync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28" y="1419226"/>
            <a:ext cx="2863968" cy="3305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31" y="2895600"/>
            <a:ext cx="1536162" cy="15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dirty="0">
                <a:solidFill>
                  <a:schemeClr val="accent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515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505200"/>
            <a:ext cx="105156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2" y="4895028"/>
            <a:ext cx="105156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612" y="4038600"/>
            <a:ext cx="3730352" cy="578882"/>
          </a:xfrm>
          <a:prstGeom prst="wedgeRoundRectCallout">
            <a:avLst>
              <a:gd name="adj1" fmla="val -11871"/>
              <a:gd name="adj2" fmla="val 108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88480" y="2231488"/>
            <a:ext cx="3789508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5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05200"/>
            <a:ext cx="944880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887992"/>
            <a:ext cx="5093141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3600"/>
            <a:ext cx="9448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30294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159609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'./myDir'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86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'./oldName'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'./newName'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'./oldName'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'./newName'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5588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828800"/>
            <a:ext cx="94488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4078077"/>
            <a:ext cx="94488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317308"/>
            <a:ext cx="9448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486125"/>
            <a:ext cx="3909294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val="11208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1640</Words>
  <Application>Microsoft Office PowerPoint</Application>
  <PresentationFormat>Custom</PresentationFormat>
  <Paragraphs>310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 16x9</vt:lpstr>
      <vt:lpstr>Commonly Used Modules</vt:lpstr>
      <vt:lpstr>Table of Contents</vt:lpstr>
      <vt:lpstr>Have a Question?</vt:lpstr>
      <vt:lpstr>Working With Utilities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Working with Crypto</vt:lpstr>
      <vt:lpstr>Working with Cluster</vt:lpstr>
      <vt:lpstr>Working with Cluster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Events</vt:lpstr>
      <vt:lpstr>Events</vt:lpstr>
      <vt:lpstr>Debugging</vt:lpstr>
      <vt:lpstr>Debugging &amp; watching in Node.js</vt:lpstr>
      <vt:lpstr>Summary</vt:lpstr>
      <vt:lpstr>Commonly Used Modules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Commonly Used Modules </dc:title>
  <dc:subject>Software Development Course</dc:subject>
  <dc:creator/>
  <cp:keywords>nodejs,web,server,tools,http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2017-10-03T10:35:32Z</dcterms:modified>
  <cp:category>Express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