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7"/>
  </p:notesMasterIdLst>
  <p:handoutMasterIdLst>
    <p:handoutMasterId r:id="rId48"/>
  </p:handoutMasterIdLst>
  <p:sldIdLst>
    <p:sldId id="545" r:id="rId3"/>
    <p:sldId id="548" r:id="rId4"/>
    <p:sldId id="549" r:id="rId5"/>
    <p:sldId id="557" r:id="rId6"/>
    <p:sldId id="554" r:id="rId7"/>
    <p:sldId id="555" r:id="rId8"/>
    <p:sldId id="556" r:id="rId9"/>
    <p:sldId id="550" r:id="rId10"/>
    <p:sldId id="552" r:id="rId11"/>
    <p:sldId id="553" r:id="rId12"/>
    <p:sldId id="581" r:id="rId13"/>
    <p:sldId id="558" r:id="rId14"/>
    <p:sldId id="559" r:id="rId15"/>
    <p:sldId id="560" r:id="rId16"/>
    <p:sldId id="561" r:id="rId17"/>
    <p:sldId id="562" r:id="rId18"/>
    <p:sldId id="564" r:id="rId19"/>
    <p:sldId id="565" r:id="rId20"/>
    <p:sldId id="566" r:id="rId21"/>
    <p:sldId id="567" r:id="rId22"/>
    <p:sldId id="582" r:id="rId23"/>
    <p:sldId id="568" r:id="rId24"/>
    <p:sldId id="533" r:id="rId25"/>
    <p:sldId id="534" r:id="rId26"/>
    <p:sldId id="513" r:id="rId27"/>
    <p:sldId id="516" r:id="rId28"/>
    <p:sldId id="569" r:id="rId29"/>
    <p:sldId id="570" r:id="rId30"/>
    <p:sldId id="571" r:id="rId31"/>
    <p:sldId id="535" r:id="rId32"/>
    <p:sldId id="536" r:id="rId33"/>
    <p:sldId id="537" r:id="rId34"/>
    <p:sldId id="538" r:id="rId35"/>
    <p:sldId id="572" r:id="rId36"/>
    <p:sldId id="522" r:id="rId37"/>
    <p:sldId id="573" r:id="rId38"/>
    <p:sldId id="574" r:id="rId39"/>
    <p:sldId id="575" r:id="rId40"/>
    <p:sldId id="576" r:id="rId41"/>
    <p:sldId id="577" r:id="rId42"/>
    <p:sldId id="578" r:id="rId43"/>
    <p:sldId id="580" r:id="rId44"/>
    <p:sldId id="583" r:id="rId45"/>
    <p:sldId id="579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A4EB4C-4FF2-4A28-AA0C-DA09B1BDFC0B}">
          <p14:sldIdLst>
            <p14:sldId id="545"/>
            <p14:sldId id="548"/>
            <p14:sldId id="549"/>
          </p14:sldIdLst>
        </p14:section>
        <p14:section name="Relationoal vs Non-relational" id="{94DDE710-8098-4461-891C-A28D49A4923D}">
          <p14:sldIdLst>
            <p14:sldId id="557"/>
            <p14:sldId id="554"/>
            <p14:sldId id="555"/>
            <p14:sldId id="556"/>
          </p14:sldIdLst>
        </p14:section>
        <p14:section name="MongoDB" id="{378F4F66-132D-4960-BCB6-F6477E58C03C}">
          <p14:sldIdLst>
            <p14:sldId id="550"/>
            <p14:sldId id="552"/>
            <p14:sldId id="553"/>
            <p14:sldId id="581"/>
            <p14:sldId id="558"/>
            <p14:sldId id="559"/>
            <p14:sldId id="560"/>
            <p14:sldId id="561"/>
          </p14:sldIdLst>
        </p14:section>
        <p14:section name="Mongoose Overview" id="{48A612F3-B3D5-47D5-A867-C9CF8CDCA1B7}">
          <p14:sldIdLst>
            <p14:sldId id="562"/>
            <p14:sldId id="564"/>
            <p14:sldId id="565"/>
            <p14:sldId id="566"/>
            <p14:sldId id="567"/>
            <p14:sldId id="582"/>
          </p14:sldIdLst>
        </p14:section>
        <p14:section name="Mongoose Models" id="{888E3CF8-7227-4AD3-8C6D-911366266276}">
          <p14:sldIdLst>
            <p14:sldId id="568"/>
            <p14:sldId id="533"/>
            <p14:sldId id="534"/>
            <p14:sldId id="513"/>
            <p14:sldId id="516"/>
          </p14:sldIdLst>
        </p14:section>
        <p14:section name="CRUS With Mongoose" id="{0CD8F585-AEFA-49F0-9844-901A02F03A87}">
          <p14:sldIdLst>
            <p14:sldId id="569"/>
            <p14:sldId id="570"/>
            <p14:sldId id="571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72"/>
            <p14:sldId id="522"/>
            <p14:sldId id="573"/>
            <p14:sldId id="574"/>
            <p14:sldId id="575"/>
          </p14:sldIdLst>
        </p14:section>
        <p14:section name="Mongoose Modules" id="{A33E3E70-60BA-4ABC-87A9-8FDAA6861855}">
          <p14:sldIdLst>
            <p14:sldId id="576"/>
            <p14:sldId id="577"/>
            <p14:sldId id="578"/>
          </p14:sldIdLst>
        </p14:section>
        <p14:section name="Summary" id="{B5436E49-0671-42D5-9B86-2ED9CA7F50AE}">
          <p14:sldIdLst>
            <p14:sldId id="580"/>
            <p14:sldId id="58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815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207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2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63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81" y="3825393"/>
            <a:ext cx="2340945" cy="2340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MongoDB And Mongoose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Non-relational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1958" y="3963164"/>
            <a:ext cx="150413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MongoDB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510097"/>
            <a:ext cx="2869957" cy="19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8E561B-17EE-40F6-AAD8-EB5DBC2EC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configurations are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412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</a:rPr>
              <a:t>"path to </a:t>
            </a:r>
            <a:r>
              <a:rPr lang="en-US" sz="2500" dirty="0">
                <a:solidFill>
                  <a:schemeClr val="accent1"/>
                </a:solidFill>
              </a:rPr>
              <a:t>mongod.exe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err="1">
                <a:solidFill>
                  <a:schemeClr val="accent1"/>
                </a:solidFill>
              </a:rPr>
              <a:t>mongod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</a:rPr>
              <a:t>--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"path to </a:t>
            </a:r>
            <a:r>
              <a:rPr lang="en-US" sz="2500" dirty="0">
                <a:solidFill>
                  <a:schemeClr val="accent1"/>
                </a:solidFill>
              </a:rPr>
              <a:t>store </a:t>
            </a:r>
            <a:r>
              <a:rPr lang="en-US" sz="2500" dirty="0">
                <a:solidFill>
                  <a:schemeClr val="tx2"/>
                </a:solidFill>
              </a:rPr>
              <a:t>data"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23" y="2514600"/>
            <a:ext cx="4800600" cy="1066800"/>
          </a:xfrm>
          <a:prstGeom prst="wedgeRoundRectCallout">
            <a:avLst>
              <a:gd name="adj1" fmla="val -102463"/>
              <a:gd name="adj2" fmla="val 95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noProof="1">
                <a:solidFill>
                  <a:schemeClr val="accent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37059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dirty="0" smtClean="0">
                <a:solidFill>
                  <a:schemeClr val="accent1"/>
                </a:solidFill>
              </a:rPr>
              <a:t>always</a:t>
            </a:r>
            <a:r>
              <a:rPr lang="en-US" dirty="0" smtClean="0"/>
              <a:t> opening a CMD we can </a:t>
            </a:r>
            <a:r>
              <a:rPr lang="en-US" dirty="0" smtClean="0">
                <a:solidFill>
                  <a:schemeClr val="accent1"/>
                </a:solidFill>
              </a:rPr>
              <a:t>run</a:t>
            </a:r>
            <a:r>
              <a:rPr lang="en-US" dirty="0" smtClean="0"/>
              <a:t> MongoDB as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 smtClean="0"/>
              <a:t>After that just type '</a:t>
            </a:r>
            <a:r>
              <a:rPr lang="en-US" dirty="0" smtClean="0">
                <a:solidFill>
                  <a:schemeClr val="accent1"/>
                </a:solidFill>
              </a:rPr>
              <a:t>net start MongoDB</a:t>
            </a:r>
            <a:r>
              <a:rPr lang="en-US" dirty="0" smtClean="0"/>
              <a:t>' and the database now runs as a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684212" y="2590800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</a:rPr>
              <a:t>m</a:t>
            </a:r>
            <a:r>
              <a:rPr lang="en-US" sz="2500" dirty="0" err="1" smtClean="0">
                <a:solidFill>
                  <a:schemeClr val="tx2"/>
                </a:solidFill>
              </a:rPr>
              <a:t>ongod</a:t>
            </a:r>
            <a:r>
              <a:rPr lang="en-US" sz="2500" dirty="0" smtClean="0">
                <a:solidFill>
                  <a:schemeClr val="tx2"/>
                </a:solidFill>
              </a:rPr>
              <a:t> -–</a:t>
            </a:r>
            <a:r>
              <a:rPr lang="en-US" sz="2500" dirty="0" err="1" smtClean="0">
                <a:solidFill>
                  <a:schemeClr val="tx2"/>
                </a:solidFill>
              </a:rPr>
              <a:t>dbpath</a:t>
            </a:r>
            <a:r>
              <a:rPr lang="en-US" sz="2500" dirty="0" smtClean="0">
                <a:solidFill>
                  <a:schemeClr val="tx2"/>
                </a:solidFill>
              </a:rPr>
              <a:t> "</a:t>
            </a:r>
            <a:r>
              <a:rPr lang="en-US" sz="2500" dirty="0" smtClean="0">
                <a:solidFill>
                  <a:schemeClr val="accent1"/>
                </a:solidFill>
              </a:rPr>
              <a:t>C:\mymongodb</a:t>
            </a:r>
            <a:r>
              <a:rPr lang="en-US" sz="2500" dirty="0" smtClean="0">
                <a:solidFill>
                  <a:schemeClr val="tx2"/>
                </a:solidFill>
              </a:rPr>
              <a:t>" –-</a:t>
            </a:r>
            <a:r>
              <a:rPr lang="en-US" sz="2500" dirty="0" err="1" smtClean="0">
                <a:solidFill>
                  <a:schemeClr val="tx2"/>
                </a:solidFill>
              </a:rPr>
              <a:t>logpath</a:t>
            </a:r>
            <a:r>
              <a:rPr lang="en-US" sz="2500" dirty="0" smtClean="0">
                <a:solidFill>
                  <a:schemeClr val="tx2"/>
                </a:solidFill>
              </a:rPr>
              <a:t> "</a:t>
            </a:r>
            <a:r>
              <a:rPr lang="en-US" sz="2500" dirty="0" smtClean="0">
                <a:solidFill>
                  <a:schemeClr val="accent1"/>
                </a:solidFill>
              </a:rPr>
              <a:t>C:\</a:t>
            </a:r>
            <a:r>
              <a:rPr lang="en-US" sz="2500" dirty="0">
                <a:solidFill>
                  <a:schemeClr val="accent1"/>
                </a:solidFill>
              </a:rPr>
              <a:t>mymongodb\logs.txt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smtClean="0">
                <a:solidFill>
                  <a:schemeClr val="tx2"/>
                </a:solidFill>
              </a:rPr>
              <a:t>–-install –-</a:t>
            </a:r>
            <a:r>
              <a:rPr lang="en-US" sz="2500" dirty="0" err="1" smtClean="0">
                <a:solidFill>
                  <a:schemeClr val="tx2"/>
                </a:solidFill>
              </a:rPr>
              <a:t>serviceName</a:t>
            </a:r>
            <a:r>
              <a:rPr lang="en-US" sz="2500" dirty="0" smtClean="0">
                <a:solidFill>
                  <a:schemeClr val="tx2"/>
                </a:solidFill>
              </a:rPr>
              <a:t> "MongoDB"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4923C2-B862-40D0-A54A-073D8E7C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89FC4-E420-4C97-95E7-D070EBE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dirty="0">
                <a:solidFill>
                  <a:schemeClr val="accent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756" y="2372046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show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756" y="3014251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756" y="3645175"/>
            <a:ext cx="8077200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756" y="4326535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756" y="4936407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948496"/>
            <a:ext cx="2971800" cy="880304"/>
          </a:xfrm>
          <a:prstGeom prst="wedgeRoundRectCallout">
            <a:avLst>
              <a:gd name="adj1" fmla="val -121178"/>
              <a:gd name="adj2" fmla="val 11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databases in data </a:t>
            </a:r>
            <a:r>
              <a:rPr lang="en-US" sz="2500" noProof="1">
                <a:solidFill>
                  <a:schemeClr val="accent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3" y="5029200"/>
            <a:ext cx="2743200" cy="761999"/>
          </a:xfrm>
          <a:prstGeom prst="wedgeRoundRectCallout">
            <a:avLst>
              <a:gd name="adj1" fmla="val -121078"/>
              <a:gd name="adj2" fmla="val -2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Gets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entries in database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8C419-D5D2-4087-BE3D-04FC2B1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Robomongo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MongoDB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  <a:p>
            <a:pPr>
              <a:spcBef>
                <a:spcPts val="8400"/>
              </a:spcBef>
            </a:pPr>
            <a:r>
              <a:rPr lang="en-US" dirty="0"/>
              <a:t>The same can be used for all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modules with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6723D2AB-8736-4C29-B03E-64550AD54FCB}"/>
              </a:ext>
            </a:extLst>
          </p:cNvPr>
          <p:cNvSpPr txBox="1">
            <a:spLocks/>
          </p:cNvSpPr>
          <p:nvPr/>
        </p:nvSpPr>
        <p:spPr>
          <a:xfrm>
            <a:off x="760412" y="375939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 err="1">
                <a:solidFill>
                  <a:schemeClr val="accent1"/>
                </a:solidFill>
              </a:rPr>
              <a:t>mongodb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4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lobal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760412" y="5486400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>
                <a:solidFill>
                  <a:schemeClr val="accent1"/>
                </a:solidFill>
              </a:rPr>
              <a:t>express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C3B675F-6107-478D-A9F3-78714D97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412" y="1447800"/>
            <a:ext cx="8305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= require(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localhost:27017/</a:t>
            </a:r>
            <a:r>
              <a:rPr lang="en-US" dirty="0" err="1" smtClean="0">
                <a:solidFill>
                  <a:schemeClr val="tx1"/>
                </a:solidFill>
              </a:rPr>
              <a:t>testdb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mongodb.</a:t>
            </a:r>
            <a:r>
              <a:rPr lang="en-US" dirty="0" err="1">
                <a:solidFill>
                  <a:schemeClr val="accent1"/>
                </a:solidFill>
              </a:rPr>
              <a:t>MongoClient</a:t>
            </a:r>
            <a:r>
              <a:rPr lang="en-US" dirty="0" err="1">
                <a:solidFill>
                  <a:schemeClr val="tx1"/>
                </a:solidFill>
              </a:rPr>
              <a:t>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, (err,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</a:rPr>
              <a:t>  let people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('people')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name: 'Ivan' }).</a:t>
            </a:r>
            <a:r>
              <a:rPr lang="en-US" dirty="0" err="1">
                <a:solidFill>
                  <a:schemeClr val="accent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334000"/>
            <a:ext cx="3048001" cy="914400"/>
          </a:xfrm>
          <a:prstGeom prst="wedgeRoundRectCallout">
            <a:avLst>
              <a:gd name="adj1" fmla="val -104226"/>
              <a:gd name="adj2" fmla="val -234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noProof="1">
                <a:solidFill>
                  <a:schemeClr val="accent1"/>
                </a:solidFill>
              </a:rPr>
              <a:t>all</a:t>
            </a:r>
            <a:r>
              <a:rPr lang="en-US" sz="2800" noProof="1">
                <a:solidFill>
                  <a:srgbClr val="FFFFFF"/>
                </a:solidFill>
              </a:rPr>
              <a:t> data into the </a:t>
            </a:r>
            <a:r>
              <a:rPr lang="en-US" sz="2800" noProof="1">
                <a:solidFill>
                  <a:schemeClr val="accent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590800"/>
            <a:ext cx="3048001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noProof="1">
                <a:solidFill>
                  <a:schemeClr val="accent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270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Installation, Models, Schema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537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object-document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module in Node.js for MongoDB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chemeClr val="accent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straight-forward, </a:t>
            </a:r>
            <a:r>
              <a:rPr lang="en-US" dirty="0">
                <a:solidFill>
                  <a:schemeClr val="accen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your application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Includes build-in type </a:t>
            </a:r>
            <a:r>
              <a:rPr lang="en-US" dirty="0" smtClean="0">
                <a:solidFill>
                  <a:schemeClr val="accent1"/>
                </a:solidFill>
              </a:rPr>
              <a:t>casting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Extends</a:t>
            </a:r>
            <a:r>
              <a:rPr lang="en-US" dirty="0" smtClean="0"/>
              <a:t> the native </a:t>
            </a:r>
            <a:r>
              <a:rPr lang="en-US" dirty="0" smtClean="0">
                <a:solidFill>
                  <a:schemeClr val="accent1"/>
                </a:solidFill>
              </a:rPr>
              <a:t>queries</a:t>
            </a:r>
            <a:r>
              <a:rPr lang="en-US" dirty="0" smtClean="0"/>
              <a:t> (much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use)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install</a:t>
            </a:r>
            <a:r>
              <a:rPr lang="en-US" dirty="0" smtClean="0"/>
              <a:t> type in CMD:</a:t>
            </a: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5791200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mongoose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--g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 smtClean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 smtClean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2031068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c</a:t>
            </a:r>
            <a:r>
              <a:rPr lang="en-US" sz="2400" kern="0" dirty="0" err="1" smtClean="0">
                <a:solidFill>
                  <a:schemeClr val="tx1"/>
                </a:solidFill>
              </a:rPr>
              <a:t>onst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smtClean="0">
                <a:solidFill>
                  <a:schemeClr val="accent1"/>
                </a:solidFill>
              </a:rPr>
              <a:t>mongoose</a:t>
            </a:r>
            <a:r>
              <a:rPr lang="en-US" sz="2400" kern="0" dirty="0" smtClean="0">
                <a:solidFill>
                  <a:schemeClr val="tx1"/>
                </a:solidFill>
              </a:rPr>
              <a:t> = require(</a:t>
            </a:r>
            <a:r>
              <a:rPr lang="en-US" sz="2400" kern="0" dirty="0" smtClean="0">
                <a:solidFill>
                  <a:schemeClr val="accent1"/>
                </a:solidFill>
              </a:rPr>
              <a:t>'mongoose'</a:t>
            </a:r>
            <a:r>
              <a:rPr lang="en-US" sz="2400" kern="0" dirty="0" smtClean="0">
                <a:solidFill>
                  <a:schemeClr val="tx1"/>
                </a:solidFill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3658691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 smtClean="0">
                <a:solidFill>
                  <a:schemeClr val="tx1"/>
                </a:solidFill>
              </a:rPr>
              <a:t>mongoose.connect</a:t>
            </a:r>
            <a:r>
              <a:rPr lang="en-US" sz="2400" kern="0" dirty="0" smtClean="0">
                <a:solidFill>
                  <a:schemeClr val="tx1"/>
                </a:solidFill>
              </a:rPr>
              <a:t>(</a:t>
            </a:r>
            <a:r>
              <a:rPr lang="en-US" sz="2400" kern="0" dirty="0" smtClean="0">
                <a:solidFill>
                  <a:schemeClr val="accent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://</a:t>
            </a:r>
            <a:r>
              <a:rPr lang="en-US" sz="2400" dirty="0" smtClean="0">
                <a:solidFill>
                  <a:schemeClr val="accent1"/>
                </a:solidFill>
                <a:effectLst/>
              </a:rPr>
              <a:t>localhost:27017/</a:t>
            </a:r>
            <a:r>
              <a:rPr lang="en-US" sz="2400" dirty="0" err="1" smtClean="0">
                <a:solidFill>
                  <a:schemeClr val="accent1"/>
                </a:solidFill>
                <a:effectLst/>
              </a:rPr>
              <a:t>unidb</a:t>
            </a:r>
            <a:r>
              <a:rPr lang="en-US" sz="2400" kern="0" dirty="0" smtClean="0">
                <a:solidFill>
                  <a:schemeClr val="accent1"/>
                </a:solidFill>
                <a:effectLst/>
              </a:rPr>
              <a:t>'</a:t>
            </a:r>
            <a:r>
              <a:rPr lang="en-US" sz="2400" kern="0" dirty="0" smtClean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5286314"/>
            <a:ext cx="10591800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</a:t>
            </a:r>
            <a:r>
              <a:rPr lang="en-US" sz="2400" kern="0" dirty="0" smtClean="0">
                <a:solidFill>
                  <a:schemeClr val="tx1"/>
                </a:solidFill>
              </a:rPr>
              <a:t>et Student = </a:t>
            </a:r>
            <a:r>
              <a:rPr lang="en-US" sz="2400" kern="0" dirty="0" err="1" smtClean="0">
                <a:solidFill>
                  <a:schemeClr val="accent1"/>
                </a:solidFill>
              </a:rPr>
              <a:t>mongoose.model</a:t>
            </a:r>
            <a:r>
              <a:rPr lang="en-US" sz="2400" kern="0" dirty="0" smtClean="0">
                <a:solidFill>
                  <a:schemeClr val="tx1"/>
                </a:solidFill>
              </a:rPr>
              <a:t>(</a:t>
            </a:r>
            <a:r>
              <a:rPr lang="en-US" sz="2400" kern="0" dirty="0" smtClean="0">
                <a:solidFill>
                  <a:schemeClr val="accent1"/>
                </a:solidFill>
              </a:rPr>
              <a:t>'Student'</a:t>
            </a:r>
            <a:r>
              <a:rPr lang="en-US" sz="2400" kern="0" dirty="0" smtClean="0">
                <a:solidFill>
                  <a:schemeClr val="tx1"/>
                </a:solidFill>
              </a:rPr>
              <a:t>, { type: </a:t>
            </a:r>
            <a:r>
              <a:rPr lang="en-US" sz="2400" kern="0" dirty="0" smtClean="0">
                <a:solidFill>
                  <a:schemeClr val="accent1"/>
                </a:solidFill>
              </a:rPr>
              <a:t>String</a:t>
            </a:r>
            <a:r>
              <a:rPr lang="en-US" sz="2400" kern="0" dirty="0" smtClean="0">
                <a:solidFill>
                  <a:schemeClr val="tx1"/>
                </a:solidFill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</a:rPr>
              <a:t>let </a:t>
            </a:r>
            <a:r>
              <a:rPr lang="en-US" sz="2400" kern="0" dirty="0" err="1" smtClean="0">
                <a:solidFill>
                  <a:schemeClr val="tx1"/>
                </a:solidFill>
              </a:rPr>
              <a:t>studentEntity</a:t>
            </a:r>
            <a:r>
              <a:rPr lang="en-US" sz="2400" kern="0" dirty="0" smtClean="0">
                <a:solidFill>
                  <a:schemeClr val="tx1"/>
                </a:solidFill>
              </a:rPr>
              <a:t> = new Student(</a:t>
            </a:r>
            <a:r>
              <a:rPr lang="en-US" sz="2400" kern="0" dirty="0" smtClean="0">
                <a:solidFill>
                  <a:schemeClr val="accent1"/>
                </a:solidFill>
              </a:rPr>
              <a:t>'</a:t>
            </a:r>
            <a:r>
              <a:rPr lang="en-US" sz="2400" kern="0" dirty="0" err="1" smtClean="0">
                <a:solidFill>
                  <a:schemeClr val="accent1"/>
                </a:solidFill>
              </a:rPr>
              <a:t>Petar</a:t>
            </a:r>
            <a:r>
              <a:rPr lang="en-US" sz="2400" kern="0" dirty="0" smtClean="0">
                <a:solidFill>
                  <a:schemeClr val="accent1"/>
                </a:solidFill>
              </a:rPr>
              <a:t>'</a:t>
            </a:r>
            <a:r>
              <a:rPr lang="en-US" sz="2400" kern="0" dirty="0" smtClean="0">
                <a:solidFill>
                  <a:schemeClr val="tx1"/>
                </a:solidFill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Mongoose - Example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219200"/>
            <a:ext cx="11201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let Student = </a:t>
            </a:r>
            <a:r>
              <a:rPr lang="en-US" sz="2400" dirty="0" err="1" smtClean="0">
                <a:solidFill>
                  <a:schemeClr val="tx1"/>
                </a:solidFill>
              </a:rPr>
              <a:t>mongoose.model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accent1"/>
                </a:solidFill>
              </a:rPr>
              <a:t>'Student'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{ </a:t>
            </a:r>
            <a:r>
              <a:rPr lang="en-US" sz="2400" dirty="0">
                <a:solidFill>
                  <a:schemeClr val="accent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String, </a:t>
            </a:r>
            <a:r>
              <a:rPr lang="en-US" sz="2400" dirty="0">
                <a:solidFill>
                  <a:schemeClr val="accent1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unique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age</a:t>
            </a:r>
            <a:r>
              <a:rPr lang="en-US" sz="2400" dirty="0">
                <a:solidFill>
                  <a:schemeClr val="tx1"/>
                </a:solidFill>
              </a:rPr>
              <a:t>: { type: Number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mongoose.</a:t>
            </a:r>
            <a:r>
              <a:rPr lang="en-US" sz="2400" dirty="0" err="1" smtClean="0">
                <a:solidFill>
                  <a:schemeClr val="accent1"/>
                </a:solidFill>
              </a:rPr>
              <a:t>connect</a:t>
            </a:r>
            <a:r>
              <a:rPr lang="en-US" sz="2400" dirty="0" smtClean="0">
                <a:solidFill>
                  <a:schemeClr val="tx1"/>
                </a:solidFill>
              </a:rPr>
              <a:t>(connection).then(()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let </a:t>
            </a:r>
            <a:r>
              <a:rPr lang="en-US" sz="2400" dirty="0" err="1" smtClean="0">
                <a:solidFill>
                  <a:schemeClr val="tx1"/>
                </a:solidFill>
              </a:rPr>
              <a:t>firstStudent</a:t>
            </a:r>
            <a:r>
              <a:rPr lang="en-US" sz="2400" dirty="0" smtClean="0">
                <a:solidFill>
                  <a:schemeClr val="tx1"/>
                </a:solidFill>
              </a:rPr>
              <a:t> = new Student({ </a:t>
            </a:r>
            <a:r>
              <a:rPr lang="en-US" sz="2400" dirty="0" smtClean="0">
                <a:solidFill>
                  <a:schemeClr val="accent1"/>
                </a:solidFill>
              </a:rPr>
              <a:t>name</a:t>
            </a:r>
            <a:r>
              <a:rPr lang="en-US" sz="2400" dirty="0" smtClean="0">
                <a:solidFill>
                  <a:schemeClr val="tx1"/>
                </a:solidFill>
              </a:rPr>
              <a:t>: 'Kiril', </a:t>
            </a:r>
            <a:r>
              <a:rPr lang="en-US" sz="2400" dirty="0" err="1" smtClean="0">
                <a:solidFill>
                  <a:schemeClr val="accent1"/>
                </a:solidFill>
              </a:rPr>
              <a:t>lastName</a:t>
            </a:r>
            <a:r>
              <a:rPr lang="en-US" sz="2400" dirty="0" smtClean="0">
                <a:solidFill>
                  <a:schemeClr val="tx1"/>
                </a:solidFill>
              </a:rPr>
              <a:t>:         'Kirilov', </a:t>
            </a:r>
            <a:r>
              <a:rPr lang="en-US" sz="2400" dirty="0" err="1" smtClean="0">
                <a:solidFill>
                  <a:schemeClr val="accent1"/>
                </a:solidFill>
              </a:rPr>
              <a:t>facultyNumber</a:t>
            </a:r>
            <a:r>
              <a:rPr lang="en-US" sz="2400" dirty="0" smtClean="0">
                <a:solidFill>
                  <a:schemeClr val="tx1"/>
                </a:solidFill>
              </a:rPr>
              <a:t>: '13738'})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firstStudent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.</a:t>
            </a:r>
            <a:r>
              <a:rPr lang="en-US" sz="2400" dirty="0" smtClean="0">
                <a:solidFill>
                  <a:schemeClr val="accent1"/>
                </a:solidFill>
              </a:rPr>
              <a:t>then</a:t>
            </a:r>
            <a:r>
              <a:rPr lang="en-US" sz="2400" dirty="0" smtClean="0">
                <a:solidFill>
                  <a:schemeClr val="tx1"/>
                </a:solidFill>
              </a:rPr>
              <a:t>((</a:t>
            </a:r>
            <a:r>
              <a:rPr lang="en-US" sz="2400" dirty="0" err="1" smtClean="0">
                <a:solidFill>
                  <a:schemeClr val="tx1"/>
                </a:solidFill>
              </a:rPr>
              <a:t>sInfo</a:t>
            </a:r>
            <a:r>
              <a:rPr lang="en-US" sz="2400" dirty="0" smtClean="0">
                <a:solidFill>
                  <a:schemeClr val="tx1"/>
                </a:solidFill>
              </a:rPr>
              <a:t>) =&gt; console.log(</a:t>
            </a:r>
            <a:r>
              <a:rPr lang="en-US" sz="2400" dirty="0" err="1" smtClean="0">
                <a:solidFill>
                  <a:schemeClr val="tx1"/>
                </a:solidFill>
              </a:rPr>
              <a:t>sInfo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.</a:t>
            </a:r>
            <a:r>
              <a:rPr lang="en-US" sz="2400" dirty="0" smtClean="0">
                <a:solidFill>
                  <a:schemeClr val="accent1"/>
                </a:solidFill>
              </a:rPr>
              <a:t>catch</a:t>
            </a:r>
            <a:r>
              <a:rPr lang="en-US" sz="2400" dirty="0" smtClean="0">
                <a:solidFill>
                  <a:schemeClr val="tx1"/>
                </a:solidFill>
              </a:rPr>
              <a:t>((err) =&gt; </a:t>
            </a:r>
            <a:r>
              <a:rPr lang="en-US" sz="2400" dirty="0" err="1" smtClean="0">
                <a:solidFill>
                  <a:schemeClr val="tx1"/>
                </a:solidFill>
              </a:rPr>
              <a:t>console.warn</a:t>
            </a:r>
            <a:r>
              <a:rPr lang="en-US" sz="2400" dirty="0" smtClean="0">
                <a:solidFill>
                  <a:schemeClr val="tx1"/>
                </a:solidFill>
              </a:rPr>
              <a:t>(err))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1" y="4800600"/>
            <a:ext cx="3048001" cy="609600"/>
          </a:xfrm>
          <a:prstGeom prst="wedgeRoundRectCallout">
            <a:avLst>
              <a:gd name="adj1" fmla="val -117677"/>
              <a:gd name="adj2" fmla="val -90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Age </a:t>
            </a:r>
            <a:r>
              <a:rPr lang="en-US" sz="2800" noProof="1" smtClean="0">
                <a:solidFill>
                  <a:schemeClr val="accent1"/>
                </a:solidFill>
              </a:rPr>
              <a:t>not</a:t>
            </a:r>
            <a:r>
              <a:rPr lang="en-US" sz="2800" noProof="1" smtClean="0">
                <a:solidFill>
                  <a:srgbClr val="FFFFFF"/>
                </a:solidFill>
              </a:rPr>
              <a:t> required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Mongoose – Example 2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8012" y="990600"/>
            <a:ext cx="103681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Course = </a:t>
            </a:r>
            <a:r>
              <a:rPr lang="en-US" sz="2400" dirty="0" err="1">
                <a:solidFill>
                  <a:schemeClr val="accent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('Course',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{ type: Boolean, required: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students</a:t>
            </a:r>
            <a:r>
              <a:rPr lang="en-US" sz="2400" dirty="0">
                <a:solidFill>
                  <a:schemeClr val="tx1"/>
                </a:solidFill>
              </a:rPr>
              <a:t>: [</a:t>
            </a:r>
            <a:r>
              <a:rPr lang="en-US" sz="2400" dirty="0" err="1">
                <a:solidFill>
                  <a:schemeClr val="tx1"/>
                </a:solidFill>
              </a:rPr>
              <a:t>Student.schema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let math = new Course({name: 'Math for Dummies',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true</a:t>
            </a:r>
            <a:r>
              <a:rPr lang="en-US" sz="2400" dirty="0" smtClean="0">
                <a:solidFill>
                  <a:schemeClr val="tx1"/>
                </a:solidFill>
              </a:rPr>
              <a:t>, students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[ </a:t>
            </a:r>
            <a:r>
              <a:rPr lang="en-US" sz="2400" dirty="0" err="1" smtClean="0">
                <a:solidFill>
                  <a:schemeClr val="accent1"/>
                </a:solidFill>
              </a:rPr>
              <a:t>firstStudent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secondStudent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]})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math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.</a:t>
            </a:r>
            <a:r>
              <a:rPr lang="en-US" sz="2400" dirty="0">
                <a:solidFill>
                  <a:schemeClr val="tx1"/>
                </a:solidFill>
              </a:rPr>
              <a:t>save()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.then(course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console.log(course)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})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.catch(err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console.warn</a:t>
            </a:r>
            <a:r>
              <a:rPr lang="en-US" sz="2400" dirty="0" smtClean="0">
                <a:solidFill>
                  <a:schemeClr val="tx1"/>
                </a:solidFill>
              </a:rPr>
              <a:t>(err)})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 in the largest MongoDB </a:t>
            </a:r>
            <a:r>
              <a:rPr lang="en-US" dirty="0" smtClean="0">
                <a:solidFill>
                  <a:schemeClr val="accent1"/>
                </a:solidFill>
              </a:rPr>
              <a:t>cloud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Go to '</a:t>
            </a:r>
            <a:r>
              <a:rPr lang="en-US" dirty="0" err="1" smtClean="0">
                <a:solidFill>
                  <a:schemeClr val="accent1"/>
                </a:solidFill>
              </a:rPr>
              <a:t>mLab</a:t>
            </a:r>
            <a:r>
              <a:rPr lang="en-US" dirty="0" smtClean="0"/>
              <a:t>' </a:t>
            </a:r>
            <a:r>
              <a:rPr lang="en-US" dirty="0"/>
              <a:t>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chemeClr val="accent1"/>
                </a:solidFill>
              </a:rPr>
              <a:t>store</a:t>
            </a:r>
            <a:r>
              <a:rPr lang="en-US" dirty="0" smtClean="0"/>
              <a:t> up to 500 MB of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Hosting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668295"/>
            <a:ext cx="5713413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Constructor, Virtual Properties, Validation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6" y="1713170"/>
            <a:ext cx="209579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</a:t>
            </a:r>
            <a:r>
              <a:rPr lang="en-US" dirty="0">
                <a:solidFill>
                  <a:schemeClr val="accent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dirty="0">
                <a:solidFill>
                  <a:schemeClr val="accent1"/>
                </a:solidFill>
              </a:rPr>
              <a:t>types</a:t>
            </a:r>
            <a:r>
              <a:rPr lang="en-US" sz="2800" dirty="0"/>
              <a:t> 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dirty="0">
                <a:solidFill>
                  <a:schemeClr val="accent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>
                <a:solidFill>
                  <a:schemeClr val="accent1"/>
                </a:solidFill>
              </a:rPr>
              <a:t>mongoose.Schema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723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propNumber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propObject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propArray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propBool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Model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dirty="0">
                <a:solidFill>
                  <a:schemeClr val="accent1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constructors</a:t>
            </a:r>
            <a:r>
              <a:rPr lang="en-US" sz="3000" dirty="0"/>
              <a:t> they can have </a:t>
            </a:r>
            <a:r>
              <a:rPr lang="en-US" sz="3000" dirty="0">
                <a:solidFill>
                  <a:schemeClr val="accent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dirty="0">
                <a:solidFill>
                  <a:schemeClr val="accent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8012" y="37338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mongoose.Schema</a:t>
            </a:r>
            <a:r>
              <a:rPr lang="en-US" dirty="0" smtClean="0">
                <a:solidFill>
                  <a:schemeClr val="tx1"/>
                </a:solidFill>
              </a:rPr>
              <a:t>({…})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methods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getInfo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return </a:t>
            </a:r>
            <a:r>
              <a:rPr lang="en-US" dirty="0">
                <a:solidFill>
                  <a:schemeClr val="tx1"/>
                </a:solidFill>
              </a:rPr>
              <a:t>`I am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.firstName</a:t>
            </a:r>
            <a:r>
              <a:rPr lang="en-US" dirty="0">
                <a:solidFill>
                  <a:schemeClr val="tx1"/>
                </a:solidFill>
              </a:rPr>
              <a:t>}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.lastName</a:t>
            </a:r>
            <a:r>
              <a:rPr lang="en-US" dirty="0" smtClean="0">
                <a:solidFill>
                  <a:schemeClr val="tx1"/>
                </a:solidFill>
              </a:rPr>
              <a:t>}`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student =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Student({ </a:t>
            </a:r>
            <a:r>
              <a:rPr lang="en-US" dirty="0">
                <a:solidFill>
                  <a:schemeClr val="tx1"/>
                </a:solidFill>
              </a:rPr>
              <a:t>… }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onsole.log(</a:t>
            </a:r>
            <a:r>
              <a:rPr lang="en-US" dirty="0" err="1" smtClean="0">
                <a:solidFill>
                  <a:schemeClr val="tx1"/>
                </a:solidFill>
              </a:rPr>
              <a:t>student.getInfo</a:t>
            </a:r>
            <a:r>
              <a:rPr lang="en-US" dirty="0" smtClean="0">
                <a:solidFill>
                  <a:schemeClr val="tx1"/>
                </a:solidFill>
              </a:rPr>
              <a:t>())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474431"/>
            <a:ext cx="3048001" cy="838200"/>
          </a:xfrm>
          <a:prstGeom prst="wedgeRoundRectCallout">
            <a:avLst>
              <a:gd name="adj1" fmla="val -116343"/>
              <a:gd name="adj2" fmla="val 154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Avoid </a:t>
            </a:r>
            <a:r>
              <a:rPr lang="en-US" sz="2800" noProof="1" smtClean="0">
                <a:solidFill>
                  <a:schemeClr val="accent1"/>
                </a:solidFill>
              </a:rPr>
              <a:t>arrow</a:t>
            </a:r>
            <a:r>
              <a:rPr lang="en-US" sz="2800" noProof="1" smtClean="0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Yet, not all properties </a:t>
            </a:r>
            <a:r>
              <a:rPr lang="en-US" dirty="0">
                <a:solidFill>
                  <a:schemeClr val="accent1"/>
                </a:solidFill>
              </a:rPr>
              <a:t>need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properties, that are accessible on all models, but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dirty="0">
                <a:solidFill>
                  <a:schemeClr val="accent1"/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93629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+ ' ' +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Mongoose developers can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  <a:r>
              <a:rPr lang="en-US" dirty="0"/>
              <a:t> on their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dirty="0">
                <a:solidFill>
                  <a:schemeClr val="accent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839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&gt;= 2 &amp;&amp;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this.firstName.length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&lt;= 10</a:t>
            </a:r>
          </a:p>
          <a:p>
            <a:r>
              <a:rPr lang="en-US" dirty="0">
                <a:solidFill>
                  <a:schemeClr val="tx1"/>
                </a:solidFill>
              </a:rPr>
              <a:t>}, 'First name must be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5280734"/>
            <a:ext cx="3048001" cy="967665"/>
          </a:xfrm>
          <a:prstGeom prst="wedgeRoundRectCallout">
            <a:avLst>
              <a:gd name="adj1" fmla="val -124676"/>
              <a:gd name="adj2" fmla="val -105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</a:rPr>
              <a:t>Error</a:t>
            </a:r>
            <a:r>
              <a:rPr lang="en-US" sz="2800" noProof="1" smtClean="0">
                <a:solidFill>
                  <a:schemeClr val="tx1"/>
                </a:solidFill>
              </a:rPr>
              <a:t> message as </a:t>
            </a:r>
            <a:r>
              <a:rPr lang="en-US" sz="2800" noProof="1" smtClean="0">
                <a:solidFill>
                  <a:schemeClr val="accent1"/>
                </a:solidFill>
              </a:rPr>
              <a:t>second</a:t>
            </a:r>
            <a:r>
              <a:rPr lang="en-US" sz="2800" noProof="1" smtClean="0">
                <a:solidFill>
                  <a:schemeClr val="tx1"/>
                </a:solidFill>
              </a:rPr>
              <a:t> param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05000"/>
            <a:ext cx="62682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 supports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CRUD operations</a:t>
            </a:r>
          </a:p>
          <a:p>
            <a:pPr lvl="1"/>
            <a:r>
              <a:rPr lang="en-US" dirty="0" smtClean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 smtClean="0"/>
              <a:t>Read (Extract data)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26670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studentObj.</a:t>
            </a:r>
            <a:r>
              <a:rPr lang="en-US" sz="2400" dirty="0" err="1" smtClean="0">
                <a:solidFill>
                  <a:schemeClr val="accent1"/>
                </a:solidFill>
              </a:rPr>
              <a:t>save</a:t>
            </a:r>
            <a:r>
              <a:rPr lang="en-US" sz="2400" dirty="0" smtClean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384" y="41148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</a:t>
            </a:r>
            <a:r>
              <a:rPr lang="en-US" sz="2400" dirty="0" smtClean="0">
                <a:solidFill>
                  <a:schemeClr val="tx1"/>
                </a:solidFill>
              </a:rPr>
              <a:t>({}).</a:t>
            </a:r>
            <a:r>
              <a:rPr lang="en-US" sz="2400" dirty="0" smtClean="0">
                <a:solidFill>
                  <a:schemeClr val="accent1"/>
                </a:solidFill>
              </a:rPr>
              <a:t>exec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83" y="5285220"/>
            <a:ext cx="3048001" cy="967665"/>
          </a:xfrm>
          <a:prstGeom prst="wedgeRoundRectCallout">
            <a:avLst>
              <a:gd name="adj1" fmla="val -122009"/>
              <a:gd name="adj2" fmla="val -120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Use the </a:t>
            </a:r>
            <a:r>
              <a:rPr lang="en-US" sz="2800" noProof="1" smtClean="0">
                <a:solidFill>
                  <a:schemeClr val="accent1"/>
                </a:solidFill>
              </a:rPr>
              <a:t>constructor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 smtClean="0"/>
              <a:t>Delete (Remove data)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5612" y="2133600"/>
            <a:ext cx="10210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</a:t>
            </a:r>
            <a:r>
              <a:rPr lang="en-US" sz="2400" dirty="0" smtClean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findByIdAndUpdate</a:t>
            </a:r>
            <a:r>
              <a:rPr lang="en-US" sz="2400" dirty="0" smtClean="0">
                <a:solidFill>
                  <a:schemeClr val="tx1"/>
                </a:solidFill>
              </a:rPr>
              <a:t>(id, {</a:t>
            </a:r>
            <a:r>
              <a:rPr lang="en-US" sz="2400" dirty="0" smtClean="0">
                <a:solidFill>
                  <a:schemeClr val="accent1"/>
                </a:solidFill>
              </a:rPr>
              <a:t>$set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{prop: </a:t>
            </a:r>
            <a:r>
              <a:rPr lang="en-US" sz="2400" dirty="0" err="1" smtClean="0">
                <a:solidFill>
                  <a:schemeClr val="tx1"/>
                </a:solidFill>
              </a:rPr>
              <a:t>newVal</a:t>
            </a:r>
            <a:r>
              <a:rPr lang="en-US" sz="2400" dirty="0" smtClean="0">
                <a:solidFill>
                  <a:schemeClr val="tx1"/>
                </a:solidFill>
              </a:rPr>
              <a:t>}},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update</a:t>
            </a:r>
            <a:r>
              <a:rPr lang="en-US" sz="2400" dirty="0" smtClean="0">
                <a:solidFill>
                  <a:schemeClr val="tx1"/>
                </a:solidFill>
              </a:rPr>
              <a:t>({_id: id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  <a:r>
              <a:rPr lang="en-US" sz="2400" dirty="0" smtClean="0">
                <a:solidFill>
                  <a:schemeClr val="accent1"/>
                </a:solidFill>
              </a:rPr>
              <a:t>$set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 smtClean="0">
                <a:solidFill>
                  <a:schemeClr val="tx1"/>
                </a:solidFill>
              </a:rPr>
              <a:t>}}, callback)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5053580"/>
            <a:ext cx="10210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findByIdAndRemove</a:t>
            </a:r>
            <a:r>
              <a:rPr lang="en-US" sz="2400" dirty="0" smtClean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remove</a:t>
            </a:r>
            <a:r>
              <a:rPr lang="en-US" sz="2400" dirty="0" smtClean="0">
                <a:solidFill>
                  <a:schemeClr val="tx1"/>
                </a:solidFill>
              </a:rPr>
              <a:t>({name: </a:t>
            </a:r>
            <a:r>
              <a:rPr lang="en-US" sz="2400" dirty="0" err="1" smtClean="0">
                <a:solidFill>
                  <a:schemeClr val="tx1"/>
                </a:solidFill>
              </a:rPr>
              <a:t>studentName</a:t>
            </a:r>
            <a:r>
              <a:rPr lang="en-US" sz="2400" dirty="0" smtClean="0">
                <a:solidFill>
                  <a:schemeClr val="tx1"/>
                </a:solidFill>
              </a:rPr>
              <a:t>})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8612" y="1371600"/>
            <a:ext cx="8382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mongoose = require('mongoose')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global.Promise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accent1"/>
                </a:solidFill>
              </a:rPr>
              <a:t>connectionStr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localhost:27017/</a:t>
            </a:r>
            <a:r>
              <a:rPr lang="en-US" dirty="0" err="1" smtClean="0">
                <a:solidFill>
                  <a:schemeClr val="tx1"/>
                </a:solidFill>
              </a:rPr>
              <a:t>unidb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{ type: String, required: true, </a:t>
            </a:r>
            <a:r>
              <a:rPr lang="en-US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Number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Student = </a:t>
            </a:r>
            <a:r>
              <a:rPr lang="en-US" dirty="0" err="1">
                <a:solidFill>
                  <a:schemeClr val="tx1"/>
                </a:solidFill>
              </a:rPr>
              <a:t>mongoose.model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'Student',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mongoose.connect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</a:rPr>
              <a:t>  new </a:t>
            </a:r>
            <a:r>
              <a:rPr lang="en-US" dirty="0" smtClean="0">
                <a:solidFill>
                  <a:schemeClr val="tx1"/>
                </a:solidFill>
              </a:rPr>
              <a:t>Student({ </a:t>
            </a: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', </a:t>
            </a:r>
            <a:r>
              <a:rPr lang="en-US" dirty="0">
                <a:solidFill>
                  <a:schemeClr val="accent1"/>
                </a:solidFill>
              </a:rPr>
              <a:t>age: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}).save()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accent1"/>
                </a:solidFill>
              </a:rPr>
              <a:t>student</a:t>
            </a:r>
            <a:r>
              <a:rPr lang="en-US" dirty="0" err="1" smtClean="0">
                <a:solidFill>
                  <a:schemeClr val="tx1"/>
                </a:solidFill>
              </a:rPr>
              <a:t>._</a:t>
            </a:r>
            <a:r>
              <a:rPr lang="en-US" dirty="0" err="1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219200"/>
            <a:ext cx="6934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then(students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console.log(students))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then(students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2667000"/>
            <a:ext cx="3048001" cy="967665"/>
          </a:xfrm>
          <a:prstGeom prst="wedgeRoundRectCallout">
            <a:avLst>
              <a:gd name="adj1" fmla="val -183676"/>
              <a:gd name="adj2" fmla="val 180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Can return </a:t>
            </a:r>
            <a:r>
              <a:rPr lang="en-US" sz="2800" noProof="1" smtClean="0">
                <a:solidFill>
                  <a:schemeClr val="accent1"/>
                </a:solidFill>
              </a:rPr>
              <a:t>multiple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572000"/>
            <a:ext cx="3048001" cy="967665"/>
          </a:xfrm>
          <a:prstGeom prst="wedgeRoundRectCallout">
            <a:avLst>
              <a:gd name="adj1" fmla="val -177343"/>
              <a:gd name="adj2" fmla="val -18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Returns </a:t>
            </a:r>
            <a:r>
              <a:rPr lang="en-US" sz="2800" noProof="1" smtClean="0">
                <a:solidFill>
                  <a:schemeClr val="accent1"/>
                </a:solidFill>
              </a:rPr>
              <a:t>only</a:t>
            </a:r>
            <a:r>
              <a:rPr lang="en-US" sz="2800" noProof="1" smtClean="0">
                <a:solidFill>
                  <a:schemeClr val="tx1"/>
                </a:solidFill>
              </a:rPr>
              <a:t> one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Update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4812" y="990600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tx1"/>
                </a:solidFill>
              </a:rPr>
              <a:t>(student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student.firstName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accent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findByIdAndUpdate</a:t>
            </a:r>
            <a:r>
              <a:rPr lang="en-US" dirty="0">
                <a:solidFill>
                  <a:schemeClr val="tx1"/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Kiril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multi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Example &amp; Count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1447800"/>
            <a:ext cx="7467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findByIdAndRemove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.exec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</a:rPr>
              <a:t>    .exec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({ age: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en-US" dirty="0">
                <a:solidFill>
                  <a:schemeClr val="tx1"/>
                </a:solidFill>
              </a:rPr>
              <a:t>}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3474835" y="961823"/>
            <a:ext cx="464820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$or</a:t>
            </a:r>
            <a:r>
              <a:rPr lang="en-US" dirty="0">
                <a:solidFill>
                  <a:schemeClr val="tx1"/>
                </a:solidFill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 }).</a:t>
            </a:r>
            <a:r>
              <a:rPr lang="en-US" dirty="0">
                <a:solidFill>
                  <a:schemeClr val="accent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Example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612" y="277332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':'Kirilov'})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612" y="357824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(7)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612" y="433897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facultyNumber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'12399')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612" y="5791200"/>
            <a:ext cx="89574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':'Kirilov'}).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('name </a:t>
            </a:r>
            <a:r>
              <a:rPr lang="en-US" dirty="0">
                <a:solidFill>
                  <a:schemeClr val="tx1"/>
                </a:solidFill>
              </a:rPr>
              <a:t>age')</a:t>
            </a:r>
          </a:p>
        </p:txBody>
      </p:sp>
    </p:spTree>
    <p:extLst>
      <p:ext uri="{BB962C8B-B14F-4D97-AF65-F5344CB8AC3E}">
        <p14:creationId xmlns:p14="http://schemas.microsoft.com/office/powerpoint/2010/main" val="1616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Example 2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D4E23BC-C881-46B3-B33C-58E13E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dirty="0">
                <a:solidFill>
                  <a:srgbClr val="FFC000"/>
                </a:solidFill>
              </a:rPr>
              <a:t>stacked</a:t>
            </a:r>
            <a:r>
              <a:rPr lang="en-US" dirty="0"/>
              <a:t> one upon the other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3886" y="186179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3886" y="3180853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412" y="4579192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'age').</a:t>
            </a:r>
            <a:r>
              <a:rPr lang="en-US" dirty="0" err="1" smtClean="0">
                <a:solidFill>
                  <a:schemeClr val="accent1"/>
                </a:solidFill>
              </a:rPr>
              <a:t>gt</a:t>
            </a:r>
            <a:r>
              <a:rPr lang="en-US" dirty="0" smtClean="0">
                <a:solidFill>
                  <a:schemeClr val="tx1"/>
                </a:solidFill>
              </a:rPr>
              <a:t>(18).</a:t>
            </a:r>
            <a:r>
              <a:rPr lang="en-US" dirty="0" err="1" smtClean="0">
                <a:solidFill>
                  <a:schemeClr val="accent1"/>
                </a:solidFill>
              </a:rPr>
              <a:t>lt</a:t>
            </a:r>
            <a:r>
              <a:rPr lang="en-US" dirty="0" smtClean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19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Additional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D6402B-A396-4DF1-AD9E-E4AE2E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All queries are </a:t>
            </a:r>
            <a:r>
              <a:rPr lang="en-US" dirty="0">
                <a:solidFill>
                  <a:schemeClr val="accent1"/>
                </a:solidFill>
              </a:rPr>
              <a:t>executed </a:t>
            </a:r>
            <a:r>
              <a:rPr lang="en-US" dirty="0"/>
              <a:t>over the object returned by </a:t>
            </a:r>
            <a:r>
              <a:rPr lang="en-US" dirty="0" err="1" smtClean="0"/>
              <a:t>Model.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accent1"/>
                </a:solidFill>
              </a:rPr>
              <a:t>.exec()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at the end to run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mongoose 4 the </a:t>
            </a:r>
            <a:r>
              <a:rPr lang="en-US" dirty="0">
                <a:solidFill>
                  <a:schemeClr val="accent1"/>
                </a:solidFill>
              </a:rPr>
              <a:t>'.then()'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function is also </a:t>
            </a:r>
            <a:r>
              <a:rPr lang="en-US" dirty="0">
                <a:solidFill>
                  <a:schemeClr val="accent1"/>
                </a:solidFill>
              </a:rPr>
              <a:t>supported 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BCECF44-06F2-463F-807C-BC30B643BAE3}"/>
              </a:ext>
            </a:extLst>
          </p:cNvPr>
          <p:cNvSpPr txBox="1">
            <a:spLocks/>
          </p:cNvSpPr>
          <p:nvPr/>
        </p:nvSpPr>
        <p:spPr>
          <a:xfrm>
            <a:off x="912812" y="3413867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92A2E4C-8C8E-4CF7-92E0-EE200279CB47}"/>
              </a:ext>
            </a:extLst>
          </p:cNvPr>
          <p:cNvSpPr txBox="1">
            <a:spLocks/>
          </p:cNvSpPr>
          <p:nvPr/>
        </p:nvSpPr>
        <p:spPr>
          <a:xfrm>
            <a:off x="912812" y="535220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((data)=&gt;{})</a:t>
            </a:r>
          </a:p>
        </p:txBody>
      </p:sp>
    </p:spTree>
    <p:extLst>
      <p:ext uri="{BB962C8B-B14F-4D97-AF65-F5344CB8AC3E}">
        <p14:creationId xmlns:p14="http://schemas.microsoft.com/office/powerpoint/2010/main" val="2973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Modules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Separating the data layer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E4E087-E39C-47B4-934B-DE0F0208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88572"/>
            <a:ext cx="3126993" cy="32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Relational and 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Differences 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97FB46-7053-46F4-AD0F-0E75BD8E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167127"/>
            <a:ext cx="2295145" cy="229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F82A441-3B6D-4DA6-A174-F8914FA73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905000"/>
            <a:ext cx="2819400" cy="2819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B64338-416B-4156-A923-2438DA5A7D5A}"/>
              </a:ext>
            </a:extLst>
          </p:cNvPr>
          <p:cNvSpPr/>
          <p:nvPr/>
        </p:nvSpPr>
        <p:spPr>
          <a:xfrm>
            <a:off x="5636883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58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Modules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1089212"/>
            <a:ext cx="11391997" cy="5791200"/>
          </a:xfr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, file </a:t>
            </a:r>
            <a:r>
              <a:rPr lang="en-US" dirty="0" smtClean="0">
                <a:solidFill>
                  <a:schemeClr val="accent1"/>
                </a:solidFill>
              </a:rPr>
              <a:t>Student.js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9296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</a:t>
            </a:r>
            <a:r>
              <a:rPr lang="en-US" dirty="0" err="1" smtClean="0">
                <a:solidFill>
                  <a:schemeClr val="accent1"/>
                </a:solidFill>
              </a:rPr>
              <a:t>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: { type: String, required: true, unique: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age</a:t>
            </a:r>
            <a:r>
              <a:rPr lang="en-US" dirty="0">
                <a:solidFill>
                  <a:schemeClr val="tx1"/>
                </a:solidFill>
              </a:rPr>
              <a:t>: { type: Number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module.</a:t>
            </a:r>
            <a:r>
              <a:rPr lang="en-US" dirty="0" err="1" smtClean="0">
                <a:solidFill>
                  <a:schemeClr val="accent1"/>
                </a:solidFill>
              </a:rPr>
              <a:t>exports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'Student')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9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each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load</a:t>
            </a:r>
            <a:r>
              <a:rPr lang="en-US" dirty="0"/>
              <a:t> all 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413" y="30480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Cat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6092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NoSql</a:t>
            </a:r>
            <a:r>
              <a:rPr lang="en-US" sz="3200" dirty="0" smtClean="0"/>
              <a:t> databases </a:t>
            </a:r>
            <a:r>
              <a:rPr lang="en-US" sz="3200" dirty="0" smtClean="0">
                <a:solidFill>
                  <a:schemeClr val="accent1"/>
                </a:solidFill>
              </a:rPr>
              <a:t>provide </a:t>
            </a:r>
            <a:r>
              <a:rPr lang="en-US" sz="3200" dirty="0"/>
              <a:t>superior </a:t>
            </a:r>
            <a:r>
              <a:rPr lang="en-US" sz="3200" dirty="0">
                <a:solidFill>
                  <a:schemeClr val="accent1"/>
                </a:solidFill>
              </a:rPr>
              <a:t>performance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Mongoose </a:t>
            </a:r>
            <a:r>
              <a:rPr lang="en-US" sz="3200" dirty="0" smtClean="0">
                <a:solidFill>
                  <a:schemeClr val="accent1"/>
                </a:solidFill>
              </a:rPr>
              <a:t>gives us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accent1"/>
                </a:solidFill>
              </a:rPr>
              <a:t>schema</a:t>
            </a:r>
            <a:r>
              <a:rPr lang="en-US" sz="3200" dirty="0" smtClean="0"/>
              <a:t>-</a:t>
            </a:r>
            <a:r>
              <a:rPr lang="en-US" sz="3200" dirty="0" smtClean="0">
                <a:solidFill>
                  <a:schemeClr val="accent1"/>
                </a:solidFill>
              </a:rPr>
              <a:t>based</a:t>
            </a:r>
            <a:r>
              <a:rPr lang="en-US" sz="3200" dirty="0" smtClean="0"/>
              <a:t> solution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 smtClean="0"/>
              <a:t>Mongoose supports all </a:t>
            </a:r>
            <a:r>
              <a:rPr lang="en-US" sz="3200" dirty="0" smtClean="0">
                <a:solidFill>
                  <a:schemeClr val="accent1"/>
                </a:solidFill>
              </a:rPr>
              <a:t>CRUD</a:t>
            </a:r>
            <a:r>
              <a:rPr lang="en-US" sz="3200" dirty="0" smtClean="0"/>
              <a:t> operations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Chaining </a:t>
            </a:r>
            <a:r>
              <a:rPr lang="en-US" sz="3200" dirty="0" smtClean="0">
                <a:solidFill>
                  <a:schemeClr val="accent1"/>
                </a:solidFill>
              </a:rPr>
              <a:t>queries</a:t>
            </a:r>
            <a:r>
              <a:rPr lang="en-US" sz="3200" dirty="0" smtClean="0"/>
              <a:t> with Mongoose is possible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3194" y="2514600"/>
            <a:ext cx="723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 smtClean="0">
                <a:solidFill>
                  <a:schemeClr val="tx1"/>
                </a:solidFill>
              </a:rPr>
              <a:t>({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propString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 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Model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613194" y="5486400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'age').</a:t>
            </a:r>
            <a:r>
              <a:rPr lang="en-US" dirty="0" err="1" smtClean="0">
                <a:solidFill>
                  <a:schemeClr val="accent1"/>
                </a:solidFill>
              </a:rPr>
              <a:t>gt</a:t>
            </a:r>
            <a:r>
              <a:rPr lang="en-US" dirty="0" smtClean="0">
                <a:solidFill>
                  <a:schemeClr val="tx1"/>
                </a:solidFill>
              </a:rPr>
              <a:t>(18).</a:t>
            </a:r>
            <a:r>
              <a:rPr lang="en-US" dirty="0" err="1" smtClean="0">
                <a:solidFill>
                  <a:schemeClr val="accent1"/>
                </a:solidFill>
              </a:rPr>
              <a:t>lt</a:t>
            </a:r>
            <a:r>
              <a:rPr lang="en-US" dirty="0" smtClean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4418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Web – MongoDB &amp; Mongoose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2096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5D6A37-1DE9-4D0B-BA59-AED3CE9F6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CCA56-C32E-4C47-A399-97F1363A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data into one or more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</a:p>
          <a:p>
            <a:r>
              <a:rPr lang="en-US" dirty="0"/>
              <a:t>Unique </a:t>
            </a:r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of data</a:t>
            </a:r>
          </a:p>
          <a:p>
            <a:r>
              <a:rPr lang="en-US" dirty="0"/>
              <a:t>Almost all relational databases use </a:t>
            </a:r>
            <a:r>
              <a:rPr lang="en-US" dirty="0">
                <a:solidFill>
                  <a:schemeClr val="accent1"/>
                </a:solidFill>
              </a:rPr>
              <a:t>SQL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>
                <a:solidFill>
                  <a:schemeClr val="accent1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Keys (FK)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Oracle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531812" y="34290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>
                <a:solidFill>
                  <a:schemeClr val="tx2"/>
                </a:solidFill>
              </a:rPr>
              <a:t> *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>
                <a:solidFill>
                  <a:schemeClr val="tx2"/>
                </a:solidFill>
              </a:rPr>
              <a:t> Students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6AC41FC-E85E-407D-8F94-385D5F8C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5FCB3FE-D85A-4725-804D-C44583AD829D}"/>
              </a:ext>
            </a:extLst>
          </p:cNvPr>
          <p:cNvGrpSpPr/>
          <p:nvPr/>
        </p:nvGrpSpPr>
        <p:grpSpPr>
          <a:xfrm>
            <a:off x="1065212" y="1719544"/>
            <a:ext cx="3505200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xmlns="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xmlns="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xmlns="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xmlns="" id="{D64219FD-16C5-42F3-BF62-92CD3F2C248A}"/>
              </a:ext>
            </a:extLst>
          </p:cNvPr>
          <p:cNvSpPr/>
          <p:nvPr/>
        </p:nvSpPr>
        <p:spPr>
          <a:xfrm>
            <a:off x="1494528" y="3956595"/>
            <a:ext cx="2646566" cy="51534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56C4B008-16E7-4F00-8D4E-1BC0A7FF78E5}"/>
              </a:ext>
            </a:extLst>
          </p:cNvPr>
          <p:cNvSpPr/>
          <p:nvPr/>
        </p:nvSpPr>
        <p:spPr>
          <a:xfrm>
            <a:off x="1489798" y="4514019"/>
            <a:ext cx="2646566" cy="515341"/>
          </a:xfrm>
          <a:prstGeom prst="roundRect">
            <a:avLst>
              <a:gd name="adj" fmla="val 5319"/>
            </a:avLst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4255B67-33EB-4396-9855-93B09BE853F5}"/>
              </a:ext>
            </a:extLst>
          </p:cNvPr>
          <p:cNvGrpSpPr/>
          <p:nvPr/>
        </p:nvGrpSpPr>
        <p:grpSpPr>
          <a:xfrm rot="16200000">
            <a:off x="5601072" y="3711961"/>
            <a:ext cx="529481" cy="2133598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xmlns="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2E42709-9387-4D1C-8D55-09A102DA007C}"/>
                </a:ext>
              </a:extLst>
            </p:cNvPr>
            <p:cNvSpPr txBox="1"/>
            <p:nvPr/>
          </p:nvSpPr>
          <p:spPr>
            <a:xfrm rot="5400000">
              <a:off x="552256" y="2631185"/>
              <a:ext cx="1752599" cy="62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prstClr val="white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74A0C6A-C8C4-44A9-9736-CA516EB7A176}"/>
              </a:ext>
            </a:extLst>
          </p:cNvPr>
          <p:cNvGrpSpPr/>
          <p:nvPr/>
        </p:nvGrpSpPr>
        <p:grpSpPr>
          <a:xfrm>
            <a:off x="7618412" y="1719544"/>
            <a:ext cx="3505200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xmlns="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xmlns="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xmlns="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xmlns="" id="{9650CF08-83FF-4F8F-858B-ABBC223FD86F}"/>
              </a:ext>
            </a:extLst>
          </p:cNvPr>
          <p:cNvSpPr/>
          <p:nvPr/>
        </p:nvSpPr>
        <p:spPr>
          <a:xfrm>
            <a:off x="8047728" y="3961224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xmlns="" id="{C553BBA8-93FE-4E1A-B503-7A7F4B3626E4}"/>
              </a:ext>
            </a:extLst>
          </p:cNvPr>
          <p:cNvSpPr/>
          <p:nvPr/>
        </p:nvSpPr>
        <p:spPr>
          <a:xfrm>
            <a:off x="8047728" y="4571806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7613" y="2590800"/>
            <a:ext cx="2438399" cy="1881136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BE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35E123-40AF-4BA8-A498-4BA0603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B6AD1-56E6-4FDA-9701-685AE40D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 </a:t>
            </a:r>
            <a:r>
              <a:rPr lang="en-US" dirty="0">
                <a:solidFill>
                  <a:srgbClr val="FFC000"/>
                </a:solidFill>
              </a:rPr>
              <a:t>stores</a:t>
            </a:r>
          </a:p>
          <a:p>
            <a:pPr>
              <a:spcBef>
                <a:spcPts val="19500"/>
              </a:spcBef>
            </a:pPr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query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/>
                </a:solidFill>
              </a:rPr>
              <a:t>scalable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provide </a:t>
            </a:r>
            <a:r>
              <a:rPr lang="en-US" dirty="0"/>
              <a:t>superior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MongoDB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Cassandra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Redis</a:t>
            </a:r>
            <a:r>
              <a:rPr lang="en-US" dirty="0"/>
              <a:t>, etc..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10439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lang="en-US" sz="2500" dirty="0" err="1">
                <a:solidFill>
                  <a:schemeClr val="accent1"/>
                </a:solidFill>
              </a:rPr>
              <a:t>ObjectId</a:t>
            </a:r>
            <a:r>
              <a:rPr lang="en-US" sz="2500" dirty="0">
                <a:solidFill>
                  <a:schemeClr val="tx1"/>
                </a:solidFill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email</a:t>
            </a:r>
            <a:r>
              <a:rPr lang="en-US" sz="2500" dirty="0">
                <a:solidFill>
                  <a:schemeClr val="tx1"/>
                </a:solidFill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age</a:t>
            </a:r>
            <a:r>
              <a:rPr lang="en-US" sz="2500" dirty="0">
                <a:solidFill>
                  <a:schemeClr val="tx1"/>
                </a:solidFill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MongoDB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34836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43617"/>
            <a:ext cx="2414551" cy="241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50" y="2312701"/>
            <a:ext cx="3530007" cy="2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73B4F3-5A9F-44BD-89F5-303CDDC7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accent1"/>
                </a:solidFill>
              </a:rPr>
              <a:t>installed</a:t>
            </a:r>
            <a:r>
              <a:rPr lang="en-US" dirty="0" smtClean="0"/>
              <a:t>, MongoDB needs a </a:t>
            </a:r>
            <a:r>
              <a:rPr lang="en-US" dirty="0" smtClean="0">
                <a:solidFill>
                  <a:schemeClr val="accent1"/>
                </a:solidFill>
              </a:rPr>
              <a:t>driver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  <a:r>
              <a:rPr lang="en-US" dirty="0"/>
              <a:t> 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412" y="41148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</a:rPr>
              <a:t>npm</a:t>
            </a:r>
            <a:r>
              <a:rPr lang="en-US" sz="2800" dirty="0">
                <a:solidFill>
                  <a:schemeClr val="tx2"/>
                </a:solidFill>
              </a:rPr>
              <a:t> install </a:t>
            </a:r>
            <a:r>
              <a:rPr lang="en-US" sz="2800" dirty="0" err="1">
                <a:solidFill>
                  <a:schemeClr val="tx1"/>
                </a:solidFill>
              </a:rPr>
              <a:t>mongodb</a:t>
            </a:r>
            <a:r>
              <a:rPr lang="en-US" sz="2800" dirty="0">
                <a:solidFill>
                  <a:schemeClr val="tx2"/>
                </a:solidFill>
              </a:rPr>
              <a:t> -</a:t>
            </a:r>
            <a:r>
              <a:rPr lang="en-US" sz="2800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30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2145</Words>
  <Application>Microsoft Office PowerPoint</Application>
  <PresentationFormat>Custom</PresentationFormat>
  <Paragraphs>421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 16x9</vt:lpstr>
      <vt:lpstr>MongoDB And Mongoose</vt:lpstr>
      <vt:lpstr>Table of Contents</vt:lpstr>
      <vt:lpstr>Have a Question?</vt:lpstr>
      <vt:lpstr>Relational and NoSQL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Run MongoDB as a Windows Service</vt:lpstr>
      <vt:lpstr>Working with MongoDB Shell Client</vt:lpstr>
      <vt:lpstr>Working with MongoDB GUI</vt:lpstr>
      <vt:lpstr>Visual Studio Code Intellisense</vt:lpstr>
      <vt:lpstr>Working with MongoDB from Node.js - Example</vt:lpstr>
      <vt:lpstr>Mongoose Overview</vt:lpstr>
      <vt:lpstr>Mongoose Overview</vt:lpstr>
      <vt:lpstr>Working with Mongoose in Node.js</vt:lpstr>
      <vt:lpstr>Working with Mongoose - Example</vt:lpstr>
      <vt:lpstr>Working with Mongoose – Example 2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Example &amp; Count Example</vt:lpstr>
      <vt:lpstr>Mongoose Queries</vt:lpstr>
      <vt:lpstr>Mongoose Queries</vt:lpstr>
      <vt:lpstr>Mongoose Queries Example</vt:lpstr>
      <vt:lpstr>Mongoose Queries Example 2</vt:lpstr>
      <vt:lpstr>Mongoose Queries Additional</vt:lpstr>
      <vt:lpstr>Mongoose Modules</vt:lpstr>
      <vt:lpstr>Exporting Modules</vt:lpstr>
      <vt:lpstr>Using Modules</vt:lpstr>
      <vt:lpstr>Summary</vt:lpstr>
      <vt:lpstr>JavaScript Web – MongoDB &amp; Mongoose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Mongoose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2017-10-05T09:45:07Z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