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42"/>
  </p:notesMasterIdLst>
  <p:handoutMasterIdLst>
    <p:handoutMasterId r:id="rId43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87" r:id="rId19"/>
    <p:sldId id="548" r:id="rId20"/>
    <p:sldId id="588" r:id="rId21"/>
    <p:sldId id="550" r:id="rId22"/>
    <p:sldId id="551" r:id="rId23"/>
    <p:sldId id="553" r:id="rId24"/>
    <p:sldId id="555" r:id="rId25"/>
    <p:sldId id="589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75" r:id="rId35"/>
    <p:sldId id="578" r:id="rId36"/>
    <p:sldId id="590" r:id="rId37"/>
    <p:sldId id="576" r:id="rId38"/>
    <p:sldId id="591" r:id="rId39"/>
    <p:sldId id="570" r:id="rId40"/>
    <p:sldId id="57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View Engines" id="{F4DB921E-3ABD-4AB1-91F6-D0BD57F9994F}">
          <p14:sldIdLst>
            <p14:sldId id="589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75"/>
            <p14:sldId id="578"/>
            <p14:sldId id="590"/>
            <p14:sldId id="576"/>
          </p14:sldIdLst>
        </p14:section>
        <p14:section name="Summary" id="{409D853D-9C21-47FC-8CB9-74BBA9D0C917}">
          <p14:sldIdLst>
            <p14:sldId id="591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Express.js and View Engines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xmlns="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xmlns="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xmlns="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xmlns="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612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View Engines (Pug and Handlebars)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93812" y="2286000"/>
            <a:ext cx="9601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HTML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19" y="2755798"/>
            <a:ext cx="2081836" cy="20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1239858"/>
            <a:ext cx="2458474" cy="245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6307">
            <a:off x="3968829" y="3201020"/>
            <a:ext cx="1927626" cy="12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080" t="23762" r="38427" b="30918"/>
          <a:stretch/>
        </p:blipFill>
        <p:spPr>
          <a:xfrm rot="16905963">
            <a:off x="7254818" y="2968812"/>
            <a:ext cx="547501" cy="1600389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845255">
            <a:off x="4229249" y="1527733"/>
            <a:ext cx="1763412" cy="948174"/>
          </a:xfrm>
          <a:prstGeom prst="roundRect">
            <a:avLst>
              <a:gd name="adj" fmla="val 6979"/>
            </a:avLst>
          </a:prstGeom>
          <a:solidFill>
            <a:srgbClr val="F0A22E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9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4" y="1151121"/>
            <a:ext cx="11391997" cy="5402079"/>
          </a:xfr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(the browser)</a:t>
            </a:r>
          </a:p>
          <a:p>
            <a:pPr lvl="1"/>
            <a:r>
              <a:rPr lang="en-US" dirty="0"/>
              <a:t>They parse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applications, created with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real </a:t>
            </a:r>
            <a:r>
              <a:rPr lang="en-US" dirty="0">
                <a:solidFill>
                  <a:schemeClr val="accent1"/>
                </a:solidFill>
              </a:rPr>
              <a:t>SPA</a:t>
            </a:r>
            <a:r>
              <a:rPr lang="en-US" dirty="0"/>
              <a:t> </a:t>
            </a:r>
            <a:r>
              <a:rPr lang="en-US" dirty="0" smtClean="0"/>
              <a:t>apps (In </a:t>
            </a:r>
            <a:r>
              <a:rPr lang="en-US" dirty="0" smtClean="0">
                <a:solidFill>
                  <a:schemeClr val="accent1"/>
                </a:solidFill>
              </a:rPr>
              <a:t>most</a:t>
            </a:r>
            <a:r>
              <a:rPr lang="en-US" dirty="0" smtClean="0"/>
              <a:t> cases)</a:t>
            </a:r>
            <a:endParaRPr lang="en-US" dirty="0"/>
          </a:p>
          <a:p>
            <a:r>
              <a:rPr lang="en-US" dirty="0" smtClean="0"/>
              <a:t>Famous </a:t>
            </a:r>
            <a:r>
              <a:rPr lang="en-US" dirty="0"/>
              <a:t>View Engines</a:t>
            </a:r>
          </a:p>
          <a:p>
            <a:pPr lvl="1"/>
            <a:r>
              <a:rPr lang="en-US" dirty="0"/>
              <a:t>Pug (Jade),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is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a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Manually (using </a:t>
            </a:r>
            <a:r>
              <a:rPr lang="en-US" dirty="0">
                <a:solidFill>
                  <a:schemeClr val="accent1"/>
                </a:solidFill>
              </a:rPr>
              <a:t>CMD/Terminal</a:t>
            </a:r>
            <a:r>
              <a:rPr lang="en-US" dirty="0"/>
              <a:t> commands)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a </a:t>
            </a:r>
            <a:r>
              <a:rPr lang="en-US" dirty="0">
                <a:solidFill>
                  <a:schemeClr val="accent1"/>
                </a:solidFill>
              </a:rPr>
              <a:t>task runner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like Express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is more </a:t>
            </a:r>
            <a:r>
              <a:rPr lang="en-US" dirty="0">
                <a:solidFill>
                  <a:schemeClr val="accent1"/>
                </a:solidFill>
              </a:rPr>
              <a:t>expressive</a:t>
            </a:r>
            <a:r>
              <a:rPr lang="en-US" dirty="0"/>
              <a:t>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Pug (Jade) template 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 based on JS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or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Template Engine</a:t>
            </a:r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Install Pug (Jade) with Node.js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461807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2634889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3723144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1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2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3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4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5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pug </a:t>
            </a:r>
            <a:r>
              <a:rPr lang="en-US" sz="2200" noProof="1">
                <a:solidFill>
                  <a:schemeClr val="tx1"/>
                </a:solidFill>
              </a:rPr>
              <a:t>index</a:t>
            </a:r>
            <a:r>
              <a:rPr lang="en-US" noProof="1">
                <a:solidFill>
                  <a:schemeClr val="tx1"/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474474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3871368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430772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145313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3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98" y="813165"/>
            <a:ext cx="8432814" cy="250413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opening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closing</a:t>
            </a:r>
            <a:r>
              <a:rPr lang="en-US" dirty="0"/>
              <a:t> 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</a:t>
            </a:r>
            <a:r>
              <a:rPr lang="en-US" dirty="0">
                <a:solidFill>
                  <a:schemeClr val="accent1"/>
                </a:solidFill>
              </a:rPr>
              <a:t>their</a:t>
            </a:r>
            <a:r>
              <a:rPr lang="en-US" dirty="0"/>
              <a:t> brackets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ID</a:t>
            </a:r>
            <a:r>
              <a:rPr lang="en-US" dirty="0"/>
              <a:t>s and </a:t>
            </a:r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are set as in </a:t>
            </a:r>
            <a:r>
              <a:rPr lang="en-US" dirty="0">
                <a:solidFill>
                  <a:schemeClr val="accent1"/>
                </a:solidFill>
              </a:rPr>
              <a:t>CSS</a:t>
            </a:r>
            <a:r>
              <a:rPr lang="en-US" dirty="0"/>
              <a:t> selectors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#id and .class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Tags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607333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table</a:t>
            </a:r>
            <a:r>
              <a:rPr lang="it-IT" sz="2200" dirty="0">
                <a:solidFill>
                  <a:schemeClr val="accent1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60771" y="2741584"/>
            <a:ext cx="526919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100" dirty="0">
                <a:solidFill>
                  <a:schemeClr val="tx1"/>
                </a:solidFill>
              </a:rPr>
              <a:t>&lt;div </a:t>
            </a:r>
            <a:r>
              <a:rPr lang="it-IT" sz="2100" dirty="0">
                <a:solidFill>
                  <a:schemeClr val="accent1"/>
                </a:solidFill>
              </a:rPr>
              <a:t>id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wrapper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&lt;table </a:t>
            </a:r>
            <a:r>
              <a:rPr lang="it-IT" sz="2100" dirty="0">
                <a:solidFill>
                  <a:schemeClr val="accent1"/>
                </a:solidFill>
              </a:rPr>
              <a:t>class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special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1&lt;/th&gt;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2&lt;/th&gt;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1&lt;/td&gt;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2&lt;/td&gt;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0760" y="4726743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9715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674" y="762001"/>
            <a:ext cx="8686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Attribites</a:t>
            </a:r>
            <a:r>
              <a:rPr lang="en-US" dirty="0"/>
              <a:t> are written inside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separated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commas </a:t>
            </a:r>
            <a:r>
              <a:rPr lang="en-US" b="1" dirty="0"/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/>
              <a:t>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Attributes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657600"/>
            <a:ext cx="3657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a</a:t>
            </a:r>
            <a:r>
              <a:rPr lang="it-IT" sz="2200" dirty="0">
                <a:solidFill>
                  <a:schemeClr val="accent1"/>
                </a:solidFill>
              </a:rPr>
              <a:t>(href='...’)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img</a:t>
            </a:r>
            <a:r>
              <a:rPr lang="en-US" sz="2200" noProof="1">
                <a:solidFill>
                  <a:schemeClr val="accent1"/>
                </a:solidFill>
              </a:rPr>
              <a:t>(src='…')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nav#main-nav: ul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a</a:t>
            </a:r>
            <a:r>
              <a:rPr lang="en-US" sz="2200" noProof="1">
                <a:solidFill>
                  <a:schemeClr val="accent1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9974" y="1524000"/>
            <a:ext cx="571499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&lt;img </a:t>
            </a:r>
            <a:r>
              <a:rPr lang="it-IT" sz="2200" dirty="0">
                <a:solidFill>
                  <a:schemeClr val="accent1"/>
                </a:solidFill>
              </a:rPr>
              <a:t>src="..."</a:t>
            </a:r>
            <a:r>
              <a:rPr lang="it-IT" sz="2200" dirty="0">
                <a:solidFill>
                  <a:schemeClr val="tx1"/>
                </a:solidFill>
              </a:rPr>
              <a:t>/&gt;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60405" y="4736306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</a:t>
            </a:r>
            <a:r>
              <a:rPr lang="en-US" dirty="0">
                <a:solidFill>
                  <a:schemeClr val="accent1"/>
                </a:solidFill>
              </a:rPr>
              <a:t>generate</a:t>
            </a:r>
            <a:r>
              <a:rPr lang="en-US" dirty="0"/>
              <a:t> markup, using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items, put them into a </a:t>
            </a:r>
            <a:r>
              <a:rPr lang="en-US" dirty="0">
                <a:solidFill>
                  <a:schemeClr val="accent1"/>
                </a:solidFill>
              </a:rPr>
              <a:t>table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Models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8345" y="3124200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</a:t>
            </a:r>
            <a:r>
              <a:rPr lang="it-IT" sz="2000" dirty="0">
                <a:solidFill>
                  <a:schemeClr val="accent1"/>
                </a:solidFill>
              </a:rPr>
              <a:t>= title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each item in nav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a(href= </a:t>
            </a:r>
            <a:r>
              <a:rPr lang="it-IT" sz="2000" dirty="0">
                <a:solidFill>
                  <a:schemeClr val="accent1"/>
                </a:solidFill>
              </a:rPr>
              <a:t>item.url</a:t>
            </a:r>
            <a:r>
              <a:rPr lang="it-IT" sz="2000" dirty="0">
                <a:solidFill>
                  <a:schemeClr val="tx1"/>
                </a:solidFill>
              </a:rPr>
              <a:t>) 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  = </a:t>
            </a:r>
            <a:r>
              <a:rPr lang="it-IT" sz="2000" dirty="0">
                <a:solidFill>
                  <a:schemeClr val="accent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62110" y="19812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&lt;a href="..."&gt;</a:t>
            </a:r>
            <a:r>
              <a:rPr lang="it-IT" sz="2000" dirty="0">
                <a:solidFill>
                  <a:schemeClr val="accent1"/>
                </a:solidFill>
              </a:rPr>
              <a:t>Lorem ipsum</a:t>
            </a:r>
            <a:r>
              <a:rPr lang="it-IT" sz="2000" dirty="0">
                <a:solidFill>
                  <a:schemeClr val="tx1"/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#home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Home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#about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About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4648200"/>
            <a:ext cx="11813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contain </a:t>
            </a:r>
            <a:r>
              <a:rPr lang="en-US" dirty="0">
                <a:solidFill>
                  <a:schemeClr val="accent1"/>
                </a:solidFill>
              </a:rPr>
              <a:t>conditionals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 (Jade)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9612" y="1600200"/>
            <a:ext cx="8077200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if </a:t>
              </a:r>
              <a:r>
                <a:rPr lang="it-IT" sz="2200" dirty="0">
                  <a:solidFill>
                    <a:schemeClr val="accent1"/>
                  </a:solidFill>
                </a:rPr>
                <a:t>condition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</a:t>
              </a:r>
              <a:r>
                <a:rPr lang="bg-BG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F</a:t>
              </a:r>
              <a:r>
                <a:rPr lang="it-IT" sz="2200" dirty="0">
                  <a:solidFill>
                    <a:schemeClr val="tx1"/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/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true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false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</a:t>
            </a:r>
            <a:r>
              <a:rPr lang="en-US" sz="3000" dirty="0">
                <a:solidFill>
                  <a:schemeClr val="accent1"/>
                </a:solidFill>
              </a:rPr>
              <a:t>engine</a:t>
            </a:r>
            <a:r>
              <a:rPr lang="en-US" sz="3000" dirty="0"/>
              <a:t> and views </a:t>
            </a:r>
            <a:r>
              <a:rPr lang="en-US" sz="3000" dirty="0">
                <a:solidFill>
                  <a:schemeClr val="accent1"/>
                </a:solidFill>
              </a:rPr>
              <a:t>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Pug</a:t>
            </a:r>
            <a:r>
              <a:rPr lang="en-US" dirty="0"/>
              <a:t> (Jade) With Express.js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 engine</a:t>
            </a:r>
            <a:r>
              <a:rPr lang="en-US" sz="2200" noProof="1">
                <a:solidFill>
                  <a:schemeClr val="tx1"/>
                </a:solidFill>
              </a:rPr>
              <a:t>', '</a:t>
            </a:r>
            <a:r>
              <a:rPr lang="en-US" sz="2200" noProof="1">
                <a:solidFill>
                  <a:schemeClr val="accent1"/>
                </a:solidFill>
              </a:rPr>
              <a:t>pug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 smtClean="0">
                <a:solidFill>
                  <a:schemeClr val="tx1"/>
                </a:solidFill>
              </a:rPr>
              <a:t>'</a:t>
            </a:r>
            <a:r>
              <a:rPr lang="en-US" sz="2200" noProof="1" smtClean="0">
                <a:solidFill>
                  <a:schemeClr val="accent1"/>
                </a:solidFill>
              </a:rPr>
              <a:t>pug-views</a:t>
            </a:r>
            <a:r>
              <a:rPr lang="en-US" sz="2200" noProof="1" smtClean="0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tx1"/>
                </a:solidFill>
              </a:rPr>
              <a:t>path.join(__dirname, 'views'))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('/initial',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render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index</a:t>
            </a:r>
            <a:r>
              <a:rPr lang="en-US" sz="2200" noProof="1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accent1"/>
                </a:solidFill>
              </a:rPr>
              <a:t>{</a:t>
            </a:r>
            <a:r>
              <a:rPr lang="en-US" sz="2200" noProof="1">
                <a:solidFill>
                  <a:schemeClr val="tx1"/>
                </a:solidFill>
              </a:rPr>
              <a:t> myArray: [1, 3, 5, 7] </a:t>
            </a:r>
            <a:r>
              <a:rPr lang="en-US" sz="2200" noProof="1">
                <a:solidFill>
                  <a:schemeClr val="accent1"/>
                </a:solidFill>
              </a:rPr>
              <a:t>}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164019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html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div</a:t>
            </a:r>
            <a:r>
              <a:rPr lang="en-US" sz="2200" noProof="1">
                <a:solidFill>
                  <a:schemeClr val="accent1"/>
                </a:solidFill>
              </a:rPr>
              <a:t>.test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accent1"/>
                </a:solidFill>
              </a:rPr>
              <a:t>each</a:t>
            </a:r>
            <a:r>
              <a:rPr lang="en-US" sz="2200" noProof="1">
                <a:solidFill>
                  <a:schemeClr val="tx1"/>
                </a:solidFill>
              </a:rPr>
              <a:t> val in </a:t>
            </a:r>
            <a:r>
              <a:rPr lang="en-US" sz="2200" noProof="1">
                <a:solidFill>
                  <a:schemeClr val="accent1"/>
                </a:solidFill>
              </a:rPr>
              <a:t>myArray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</a:t>
            </a:r>
            <a:r>
              <a:rPr lang="en-US" sz="2200" noProof="1" smtClean="0">
                <a:solidFill>
                  <a:schemeClr val="tx1"/>
                </a:solidFill>
              </a:rPr>
              <a:t>li= </a:t>
            </a:r>
            <a:r>
              <a:rPr lang="en-US" sz="2200" noProof="1">
                <a:solidFill>
                  <a:schemeClr val="tx1"/>
                </a:solidFill>
              </a:rPr>
              <a:t>'Test ' + val</a:t>
            </a:r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545E41-0125-4A12-A492-4B8170B0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A2E29BB-80BC-4C7E-9685-5DE9714A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438400"/>
            <a:ext cx="3257550" cy="2457450"/>
          </a:xfrm>
        </p:spPr>
      </p:pic>
    </p:spTree>
    <p:extLst>
      <p:ext uri="{BB962C8B-B14F-4D97-AF65-F5344CB8AC3E}">
        <p14:creationId xmlns:p14="http://schemas.microsoft.com/office/powerpoint/2010/main" val="293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8CED24-3BEF-4B07-92D7-12E88237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7CD35-2944-4AF4-B502-539BA9A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1"/>
                </a:solidFill>
              </a:rPr>
              <a:t>Mustache</a:t>
            </a:r>
            <a:r>
              <a:rPr lang="en-US" dirty="0" smtClean="0"/>
              <a:t> specification</a:t>
            </a:r>
            <a:endParaRPr lang="en-US" dirty="0"/>
          </a:p>
          <a:p>
            <a:r>
              <a:rPr lang="en-US" dirty="0"/>
              <a:t>Expression are </a:t>
            </a:r>
            <a:r>
              <a:rPr lang="en-US" dirty="0">
                <a:solidFill>
                  <a:schemeClr val="accen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dirty="0">
                <a:solidFill>
                  <a:schemeClr val="accent1"/>
                </a:solidFill>
              </a:rPr>
              <a:t>{{</a:t>
            </a:r>
            <a:r>
              <a:rPr lang="en-US" dirty="0"/>
              <a:t> ' and finishes  </a:t>
            </a:r>
            <a:r>
              <a:rPr lang="en-US" dirty="0" smtClean="0"/>
              <a:t>with '</a:t>
            </a:r>
            <a:r>
              <a:rPr lang="en-US" dirty="0" smtClean="0">
                <a:solidFill>
                  <a:schemeClr val="accent1"/>
                </a:solidFill>
              </a:rPr>
              <a:t>}}</a:t>
            </a:r>
            <a:r>
              <a:rPr lang="en-US" dirty="0" smtClean="0"/>
              <a:t>'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032" y="3308344"/>
            <a:ext cx="4953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&lt;</a:t>
            </a:r>
            <a:r>
              <a:rPr lang="en-US" noProof="1">
                <a:solidFill>
                  <a:schemeClr val="tx1"/>
                </a:solidFill>
              </a:rPr>
              <a:t>h1&gt;{{</a:t>
            </a:r>
            <a:r>
              <a:rPr lang="en-US" noProof="1">
                <a:solidFill>
                  <a:schemeClr val="accent1"/>
                </a:solidFill>
              </a:rPr>
              <a:t>title</a:t>
            </a:r>
            <a:r>
              <a:rPr lang="en-US" noProof="1">
                <a:solidFill>
                  <a:schemeClr val="tx1"/>
                </a:solidFill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&lt;</a:t>
            </a:r>
            <a:r>
              <a:rPr lang="en-US" noProof="1">
                <a:solidFill>
                  <a:schemeClr val="tx1"/>
                </a:solidFill>
              </a:rPr>
              <a:t>div class="body"&gt;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 {{</a:t>
            </a:r>
            <a:r>
              <a:rPr lang="en-US" noProof="1">
                <a:solidFill>
                  <a:schemeClr val="accent1"/>
                </a:solidFill>
              </a:rPr>
              <a:t>body</a:t>
            </a:r>
            <a:r>
              <a:rPr lang="en-US" noProof="1">
                <a:solidFill>
                  <a:schemeClr val="tx1"/>
                </a:solidFill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&lt;/</a:t>
            </a:r>
            <a:r>
              <a:rPr lang="en-US" noProof="1">
                <a:solidFill>
                  <a:schemeClr val="tx1"/>
                </a:solidFill>
              </a:rPr>
              <a:t>div&gt; </a:t>
            </a:r>
          </a:p>
          <a:p>
            <a:r>
              <a:rPr lang="en-US" noProof="1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1931" y="3318260"/>
            <a:ext cx="507206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822972" y="4081506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9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20494" y="1521641"/>
            <a:ext cx="649811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accent1"/>
                </a:solidFill>
              </a:rPr>
              <a:t>handlebars</a:t>
            </a:r>
            <a:r>
              <a:rPr lang="en-US" noProof="1" smtClean="0">
                <a:solidFill>
                  <a:schemeClr val="tx1"/>
                </a:solidFill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0494" y="2434987"/>
            <a:ext cx="649811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accent1"/>
                </a:solidFill>
              </a:rPr>
              <a:t>express-handlebars </a:t>
            </a:r>
            <a:r>
              <a:rPr lang="en-US" noProof="1" smtClean="0">
                <a:solidFill>
                  <a:schemeClr val="tx1"/>
                </a:solidFill>
              </a:rPr>
              <a:t>-g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2720494" y="3492417"/>
            <a:ext cx="64571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const express = require('express')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const </a:t>
            </a:r>
            <a:r>
              <a:rPr lang="en-US" sz="2200" noProof="1">
                <a:solidFill>
                  <a:schemeClr val="tx1"/>
                </a:solidFill>
              </a:rPr>
              <a:t>app = 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</a:t>
            </a:r>
            <a:r>
              <a:rPr lang="en-US" sz="2200" noProof="1">
                <a:solidFill>
                  <a:schemeClr val="accent1"/>
                </a:solidFill>
              </a:rPr>
              <a:t>exphbs</a:t>
            </a:r>
            <a:r>
              <a:rPr lang="en-US" sz="2200" noProof="1">
                <a:solidFill>
                  <a:schemeClr val="tx1"/>
                </a:solidFill>
              </a:rPr>
              <a:t> = </a:t>
            </a:r>
            <a:r>
              <a:rPr lang="en-US" sz="2200" noProof="1" smtClean="0">
                <a:solidFill>
                  <a:schemeClr val="tx1"/>
                </a:solidFill>
              </a:rPr>
              <a:t>require('</a:t>
            </a:r>
            <a:r>
              <a:rPr lang="en-US" sz="2200" noProof="1" smtClean="0">
                <a:solidFill>
                  <a:schemeClr val="accent1"/>
                </a:solidFill>
              </a:rPr>
              <a:t>express-handlebars</a:t>
            </a:r>
            <a:r>
              <a:rPr lang="en-US" sz="2200" noProof="1">
                <a:solidFill>
                  <a:schemeClr val="tx1"/>
                </a:solidFill>
              </a:rPr>
              <a:t>'</a:t>
            </a:r>
            <a:r>
              <a:rPr lang="en-US" sz="2200" noProof="1" smtClean="0">
                <a:solidFill>
                  <a:schemeClr val="tx1"/>
                </a:solidFill>
              </a:rPr>
              <a:t>)</a:t>
            </a:r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engine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 smtClean="0">
                <a:solidFill>
                  <a:schemeClr val="tx1"/>
                </a:solidFill>
              </a:rPr>
              <a:t>'handlebars', </a:t>
            </a:r>
            <a:r>
              <a:rPr lang="en-US" sz="2200" noProof="1" smtClean="0">
                <a:solidFill>
                  <a:schemeClr val="accent1"/>
                </a:solidFill>
              </a:rPr>
              <a:t>exphbs()</a:t>
            </a:r>
            <a:r>
              <a:rPr lang="en-US" sz="2200" noProof="1" smtClean="0">
                <a:solidFill>
                  <a:schemeClr val="tx1"/>
                </a:solidFill>
              </a:rPr>
              <a:t>)</a:t>
            </a:r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app.set('view engine', '</a:t>
            </a:r>
            <a:r>
              <a:rPr lang="en-US" sz="2200" noProof="1">
                <a:solidFill>
                  <a:schemeClr val="accent1"/>
                </a:solidFill>
              </a:rPr>
              <a:t>handlebars</a:t>
            </a:r>
            <a:r>
              <a:rPr lang="en-US" sz="2200" noProof="1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07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77A7F79-7540-4CA1-8EDE-6F5D69997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03CB39-9397-4D44-A280-BDF11012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Handlebars can be used as </a:t>
            </a:r>
            <a:r>
              <a:rPr lang="en-US" dirty="0">
                <a:solidFill>
                  <a:schemeClr val="accent1"/>
                </a:solidFill>
              </a:rPr>
              <a:t>solo</a:t>
            </a:r>
            <a:r>
              <a:rPr lang="en-US" dirty="0"/>
              <a:t> templating library</a:t>
            </a:r>
          </a:p>
          <a:p>
            <a:r>
              <a:rPr lang="en-US" dirty="0"/>
              <a:t>Handlebars can be used as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r>
              <a:rPr lang="en-US" dirty="0"/>
              <a:t>Handlebars uses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like </a:t>
            </a:r>
            <a:r>
              <a:rPr lang="en-US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dirty="0"/>
              <a:t>Handlebars </a:t>
            </a:r>
            <a:r>
              <a:rPr lang="en-US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us with embedded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10DC6B-0F3D-4B9B-B162-CFA5E538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531812" y="4379697"/>
            <a:ext cx="4953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&lt;ul&gt;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</a:t>
            </a:r>
            <a:r>
              <a:rPr lang="en-US" noProof="1" smtClean="0">
                <a:solidFill>
                  <a:schemeClr val="accent1"/>
                </a:solidFill>
              </a:rPr>
              <a:t>#</a:t>
            </a:r>
            <a:r>
              <a:rPr lang="en-US" noProof="1" smtClean="0">
                <a:solidFill>
                  <a:schemeClr val="tx1"/>
                </a:solidFill>
              </a:rPr>
              <a:t>each </a:t>
            </a:r>
            <a:r>
              <a:rPr lang="en-US" noProof="1" smtClean="0">
                <a:solidFill>
                  <a:schemeClr val="accent1"/>
                </a:solidFill>
              </a:rPr>
              <a:t>myArray</a:t>
            </a:r>
            <a:r>
              <a:rPr lang="en-US" noProof="1" smtClean="0">
                <a:solidFill>
                  <a:schemeClr val="tx1"/>
                </a:solidFill>
              </a:rPr>
              <a:t>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&lt;li&gt;{{</a:t>
            </a:r>
            <a:r>
              <a:rPr lang="en-US" noProof="1" smtClean="0">
                <a:solidFill>
                  <a:schemeClr val="accent1"/>
                </a:solidFill>
              </a:rPr>
              <a:t>this</a:t>
            </a:r>
            <a:r>
              <a:rPr lang="en-US" noProof="1" smtClean="0">
                <a:solidFill>
                  <a:schemeClr val="tx1"/>
                </a:solidFill>
              </a:rPr>
              <a:t>}}&lt;/li&gt;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{{/each}}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&lt;/ul&gt;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6096316" y="4379697"/>
            <a:ext cx="4953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{{</a:t>
            </a:r>
            <a:r>
              <a:rPr lang="en-US" noProof="1" smtClean="0">
                <a:solidFill>
                  <a:schemeClr val="accent1"/>
                </a:solidFill>
              </a:rPr>
              <a:t>#</a:t>
            </a:r>
            <a:r>
              <a:rPr lang="en-US" noProof="1" smtClean="0">
                <a:solidFill>
                  <a:schemeClr val="tx1"/>
                </a:solidFill>
              </a:rPr>
              <a:t>if </a:t>
            </a:r>
            <a:r>
              <a:rPr lang="en-US" noProof="1" smtClean="0">
                <a:solidFill>
                  <a:schemeClr val="accent1"/>
                </a:solidFill>
              </a:rPr>
              <a:t>condition</a:t>
            </a:r>
            <a:r>
              <a:rPr lang="en-US" noProof="1" smtClean="0">
                <a:solidFill>
                  <a:schemeClr val="tx1"/>
                </a:solidFill>
              </a:rPr>
              <a:t>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&lt;div&gt;</a:t>
            </a:r>
            <a:r>
              <a:rPr lang="en-US" noProof="1" smtClean="0">
                <a:solidFill>
                  <a:schemeClr val="accent1"/>
                </a:solidFill>
              </a:rPr>
              <a:t>Something</a:t>
            </a:r>
            <a:r>
              <a:rPr lang="en-US" noProof="1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{{/else}}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&lt;div&gt;</a:t>
            </a:r>
            <a:r>
              <a:rPr lang="en-US" noProof="1" smtClean="0">
                <a:solidFill>
                  <a:schemeClr val="accent1"/>
                </a:solidFill>
              </a:rPr>
              <a:t>Something else</a:t>
            </a:r>
            <a:r>
              <a:rPr lang="en-US" noProof="1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{{/if}}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Express.js is a </a:t>
            </a:r>
            <a:r>
              <a:rPr lang="en-US" sz="3200" dirty="0" smtClean="0">
                <a:solidFill>
                  <a:schemeClr val="accent1"/>
                </a:solidFill>
              </a:rPr>
              <a:t>fast</a:t>
            </a:r>
            <a:r>
              <a:rPr lang="en-US" sz="3200" dirty="0" smtClean="0"/>
              <a:t> web </a:t>
            </a:r>
            <a:r>
              <a:rPr lang="en-US" sz="3200" dirty="0" smtClean="0">
                <a:solidFill>
                  <a:schemeClr val="accent1"/>
                </a:solidFill>
              </a:rPr>
              <a:t>framework</a:t>
            </a:r>
            <a:r>
              <a:rPr lang="en-US" sz="3200" dirty="0" smtClean="0"/>
              <a:t> for Node.js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Routing is done with a </a:t>
            </a:r>
            <a:r>
              <a:rPr lang="en-US" sz="3200" dirty="0" smtClean="0">
                <a:solidFill>
                  <a:schemeClr val="accent1"/>
                </a:solidFill>
              </a:rPr>
              <a:t>familiar</a:t>
            </a:r>
            <a:r>
              <a:rPr lang="en-US" sz="3200" dirty="0" smtClean="0"/>
              <a:t> syntax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Middleware</a:t>
            </a:r>
            <a:r>
              <a:rPr lang="en-US" sz="3200" dirty="0" smtClean="0"/>
              <a:t> in our application (custom, third-party)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View Engines </a:t>
            </a:r>
            <a:r>
              <a:rPr lang="en-US" sz="3200" dirty="0" smtClean="0">
                <a:solidFill>
                  <a:schemeClr val="accent1"/>
                </a:solidFill>
              </a:rPr>
              <a:t>ease</a:t>
            </a:r>
            <a:r>
              <a:rPr lang="en-US" sz="3200" dirty="0" smtClean="0"/>
              <a:t> the development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529840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32256" y="4876800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 smtClean="0">
                <a:solidFill>
                  <a:prstClr val="white"/>
                </a:solidFill>
              </a:rPr>
              <a:t>npm</a:t>
            </a:r>
            <a:r>
              <a:rPr lang="en-US" sz="2200" kern="0" dirty="0" smtClean="0">
                <a:solidFill>
                  <a:prstClr val="white"/>
                </a:solidFill>
              </a:rPr>
              <a:t> install express </a:t>
            </a:r>
            <a:r>
              <a:rPr lang="en-US" sz="2200" kern="0" dirty="0" smtClean="0">
                <a:solidFill>
                  <a:srgbClr val="F3BE60"/>
                </a:solidFill>
              </a:rPr>
              <a:t>–-save –-</a:t>
            </a:r>
            <a:r>
              <a:rPr lang="en-US" sz="2200" kern="0" dirty="0" smtClean="0">
                <a:solidFill>
                  <a:schemeClr val="accent1"/>
                </a:solidFill>
              </a:rPr>
              <a:t>save-exact</a:t>
            </a:r>
            <a:endParaRPr lang="en-US" sz="2200" kern="0" dirty="0">
              <a:solidFill>
                <a:schemeClr val="accent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 smtClean="0">
                <a:solidFill>
                  <a:schemeClr val="accent1"/>
                </a:solidFill>
              </a:rPr>
              <a:t>PUT </a:t>
            </a:r>
            <a:r>
              <a:rPr lang="en-US" sz="2200" noProof="1" smtClean="0">
                <a:solidFill>
                  <a:schemeClr val="tx1"/>
                </a:solidFill>
              </a:rPr>
              <a:t>method </a:t>
            </a:r>
            <a:r>
              <a:rPr lang="en-US" sz="2200" noProof="1">
                <a:solidFill>
                  <a:schemeClr val="tx1"/>
                </a:solidFill>
              </a:rPr>
              <a:t>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2158</Words>
  <Application>Microsoft Office PowerPoint</Application>
  <PresentationFormat>Custom</PresentationFormat>
  <Paragraphs>452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Express.js and View Engines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View Engines</vt:lpstr>
      <vt:lpstr>Server View Engines</vt:lpstr>
      <vt:lpstr>Pug (Jade) Template Engine</vt:lpstr>
      <vt:lpstr>Using Pug (Jade)</vt:lpstr>
      <vt:lpstr>Pug (Jade) Tags</vt:lpstr>
      <vt:lpstr>Pug (Jade) Attributes</vt:lpstr>
      <vt:lpstr>Pug (Jade) Models</vt:lpstr>
      <vt:lpstr>Running Script in Pug (Jade)</vt:lpstr>
      <vt:lpstr>Using Pug (Jade) With Express.js</vt:lpstr>
      <vt:lpstr>PowerPoint Presentation</vt:lpstr>
      <vt:lpstr>Handlebars</vt:lpstr>
      <vt:lpstr>Integration in Express</vt:lpstr>
      <vt:lpstr>Handlebars</vt:lpstr>
      <vt:lpstr>Summary</vt:lpstr>
      <vt:lpstr>Express.js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2017-10-10T10:29:12Z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