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7" r:id="rId4"/>
    <p:sldId id="257" r:id="rId5"/>
    <p:sldId id="276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Softura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Softura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1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Softura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Softura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4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37C2-1AB4-4675-A415-F3598992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0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7106-2D76-4396-B557-2E5CCB4F3A2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Softura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37C2-1AB4-4675-A415-F35989920A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4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063" y="1122363"/>
            <a:ext cx="10467703" cy="2387600"/>
          </a:xfrm>
        </p:spPr>
        <p:txBody>
          <a:bodyPr/>
          <a:lstStyle/>
          <a:p>
            <a:r>
              <a:rPr lang="en-US" sz="5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22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Update as </a:t>
            </a:r>
            <a:r>
              <a:rPr lang="en-US" sz="2000">
                <a:latin typeface="Yu Gothic" panose="020B0400000000000000" pitchFamily="34" charset="-128"/>
                <a:ea typeface="Yu Gothic" panose="020B0400000000000000" pitchFamily="34" charset="-128"/>
              </a:rPr>
              <a:t>of </a:t>
            </a:r>
            <a:r>
              <a:rPr lang="en-US" sz="2000" smtClean="0">
                <a:latin typeface="Yu Gothic" panose="020B0400000000000000" pitchFamily="34" charset="-128"/>
                <a:ea typeface="Yu Gothic" panose="020B0400000000000000" pitchFamily="34" charset="-128"/>
              </a:rPr>
              <a:t>03/19/2020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8817" y="6501340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Softura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7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145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MCA Configuration Management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75198" y="1286248"/>
            <a:ext cx="5420976" cy="4571286"/>
            <a:chOff x="275198" y="1544436"/>
            <a:chExt cx="3468813" cy="3042459"/>
          </a:xfrm>
        </p:grpSpPr>
        <p:sp>
          <p:nvSpPr>
            <p:cNvPr id="6" name="Hexagon 5"/>
            <p:cNvSpPr/>
            <p:nvPr/>
          </p:nvSpPr>
          <p:spPr>
            <a:xfrm>
              <a:off x="275198" y="1544436"/>
              <a:ext cx="3468813" cy="3042459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07445" y="2576766"/>
              <a:ext cx="999554" cy="10267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MCA CM</a:t>
              </a:r>
              <a:endParaRPr lang="en-US" sz="2800" spc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038988" y="1545892"/>
              <a:ext cx="411161" cy="625235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75409" y="1549713"/>
              <a:ext cx="411161" cy="62141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50149" y="2170483"/>
              <a:ext cx="112526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10800000">
              <a:off x="1035813" y="3960851"/>
              <a:ext cx="1947582" cy="625235"/>
              <a:chOff x="3554894" y="1130532"/>
              <a:chExt cx="1947582" cy="625235"/>
            </a:xfrm>
            <a:effectLst/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554894" y="1130532"/>
                <a:ext cx="411161" cy="625235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5091315" y="1134353"/>
                <a:ext cx="411161" cy="621414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966055" y="1755123"/>
                <a:ext cx="1125260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endCxn id="6" idx="3"/>
            </p:cNvCxnSpPr>
            <p:nvPr/>
          </p:nvCxnSpPr>
          <p:spPr>
            <a:xfrm flipH="1">
              <a:off x="275198" y="3049903"/>
              <a:ext cx="707773" cy="15763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982971" y="3049903"/>
              <a:ext cx="467178" cy="909494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982971" y="2171127"/>
              <a:ext cx="464003" cy="874147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569058" y="3085655"/>
              <a:ext cx="464003" cy="874147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33061" y="3073703"/>
              <a:ext cx="700374" cy="15763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570645" y="2167384"/>
              <a:ext cx="462416" cy="922082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73743" y="4194033"/>
              <a:ext cx="866956" cy="211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IV&amp;V Artifacts</a:t>
              </a:r>
              <a:endPara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7851753">
              <a:off x="2589974" y="3489491"/>
              <a:ext cx="984955" cy="334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Implementation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 Artifacts</a:t>
              </a:r>
              <a:endPara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25021" y="1623206"/>
              <a:ext cx="1367578" cy="36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Requirements and Design</a:t>
              </a:r>
              <a:endPara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3780453">
              <a:off x="2432104" y="2328952"/>
              <a:ext cx="1300693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Change Management</a:t>
              </a:r>
              <a:endPara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7835078">
              <a:off x="224143" y="2375102"/>
              <a:ext cx="1356360" cy="19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Install Base</a:t>
              </a:r>
              <a:endPara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3761628">
              <a:off x="321681" y="3576667"/>
              <a:ext cx="1220404" cy="196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Reviews &amp; Tollgate</a:t>
              </a:r>
              <a:endPara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68962" y="3643366"/>
              <a:ext cx="1281283" cy="21182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B prst="relaxedInset"/>
            </a:sp3d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Arial" panose="020B0604020202020204" pitchFamily="34" charset="0"/>
                </a:rPr>
                <a:t>Traceability</a:t>
              </a:r>
              <a:endPara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169371" y="1148162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0993" y="1627845"/>
            <a:ext cx="264447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 b="1"/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and Design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and design managed in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MagicDraw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Artifacts version controlled using revision, tied to CMDB.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44937" y="1627845"/>
            <a:ext cx="2638305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ClearQuest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the defects and feature requests; CCB process and Automation Scripts integrated.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70993" y="3131899"/>
            <a:ext cx="2638305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Artifacts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and other artifacts managed in </a:t>
            </a:r>
            <a:r>
              <a:rPr 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Automation script integrated with branching/merging and tagging.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44936" y="3131899"/>
            <a:ext cx="2638305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IV&amp;V Artifacts*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IV&amp;V Artifacts being managed in </a:t>
            </a:r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MagicDraw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Spreadsheets. Yet to complete end-end integration.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70993" y="4632836"/>
            <a:ext cx="2638305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&amp; Tollgate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 are recorded in </a:t>
            </a:r>
            <a:r>
              <a:rPr 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EDR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MagicDraw. Using Selenium UI automation, integrated with EDR.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44936" y="4632836"/>
            <a:ext cx="2638305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Base*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Locomotive specific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 be tied to the traceability record in CMDB. (pending integration with </a:t>
            </a:r>
            <a:r>
              <a:rPr 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eServices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0993" y="5965116"/>
            <a:ext cx="5612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Integration with e-Services yet to be implemented; End-End integration with IV&amp;V artifacts and App containers pending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42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08274" y="461555"/>
            <a:ext cx="3169152" cy="113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1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Solution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9956" y="1376623"/>
            <a:ext cx="914400" cy="592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CCB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4356" y="1562518"/>
            <a:ext cx="1793632" cy="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44356" y="1825450"/>
            <a:ext cx="1793632" cy="1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17" y="1276372"/>
            <a:ext cx="767443" cy="7674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5275" y="192951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Dev Team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956" y="3126711"/>
            <a:ext cx="1813728" cy="213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Automation Scripts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15" y="3271500"/>
            <a:ext cx="677502" cy="67750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843684" y="3487616"/>
            <a:ext cx="1674307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1204" y="1276372"/>
            <a:ext cx="143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update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1204" y="1806145"/>
            <a:ext cx="143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query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4631853" y="1656752"/>
            <a:ext cx="1426464" cy="334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85042" y="1285124"/>
            <a:ext cx="143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Triggers work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0" name="Elbow Connector 29"/>
          <p:cNvCxnSpPr>
            <a:stCxn id="5" idx="2"/>
            <a:endCxn id="15" idx="0"/>
          </p:cNvCxnSpPr>
          <p:nvPr/>
        </p:nvCxnSpPr>
        <p:spPr>
          <a:xfrm rot="16200000" flipH="1">
            <a:off x="1133371" y="2323261"/>
            <a:ext cx="1157235" cy="449664"/>
          </a:xfrm>
          <a:prstGeom prst="bentConnector3">
            <a:avLst>
              <a:gd name="adj1" fmla="val 82536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9728" y="2633786"/>
            <a:ext cx="143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1. Export query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4873" y="4527331"/>
            <a:ext cx="183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4. Populate CMDB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47" y="3233826"/>
            <a:ext cx="740296" cy="7402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115650" y="3945035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Jenkins Build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843684" y="3881175"/>
            <a:ext cx="1674307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41133" y="2999609"/>
            <a:ext cx="183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2b. Conformance Check</a:t>
            </a:r>
            <a:endParaRPr lang="en-US" sz="1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2" name="Straight Arrow Connector 41"/>
          <p:cNvCxnSpPr>
            <a:stCxn id="17" idx="3"/>
            <a:endCxn id="38" idx="1"/>
          </p:cNvCxnSpPr>
          <p:nvPr/>
        </p:nvCxnSpPr>
        <p:spPr>
          <a:xfrm flipV="1">
            <a:off x="5423217" y="3603974"/>
            <a:ext cx="895830" cy="627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8910" y="3125081"/>
            <a:ext cx="143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Trigger Build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71" y="4863169"/>
            <a:ext cx="1891546" cy="33627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694773" y="5215180"/>
            <a:ext cx="183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2c. Create Tags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1" name="Elbow Connector 50"/>
          <p:cNvCxnSpPr>
            <a:stCxn id="15" idx="2"/>
            <a:endCxn id="46" idx="2"/>
          </p:cNvCxnSpPr>
          <p:nvPr/>
        </p:nvCxnSpPr>
        <p:spPr>
          <a:xfrm rot="5400000" flipH="1" flipV="1">
            <a:off x="3174186" y="3962078"/>
            <a:ext cx="65892" cy="2540624"/>
          </a:xfrm>
          <a:prstGeom prst="bentConnector3">
            <a:avLst>
              <a:gd name="adj1" fmla="val -346931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6015956" y="5504871"/>
            <a:ext cx="1346478" cy="653143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CMDB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82" y="1216502"/>
            <a:ext cx="942558" cy="94255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801839" y="195190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ClearQuest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6" name="Elbow Connector 55"/>
          <p:cNvCxnSpPr>
            <a:endCxn id="52" idx="1"/>
          </p:cNvCxnSpPr>
          <p:nvPr/>
        </p:nvCxnSpPr>
        <p:spPr>
          <a:xfrm>
            <a:off x="2866921" y="4524692"/>
            <a:ext cx="3822274" cy="980179"/>
          </a:xfrm>
          <a:prstGeom prst="bentConnector2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95517" y="3444140"/>
            <a:ext cx="183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3. Create Release Branch</a:t>
            </a:r>
            <a:endParaRPr lang="en-US" sz="12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76" y="3416439"/>
            <a:ext cx="622427" cy="532563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38" idx="3"/>
            <a:endCxn id="60" idx="1"/>
          </p:cNvCxnSpPr>
          <p:nvPr/>
        </p:nvCxnSpPr>
        <p:spPr>
          <a:xfrm>
            <a:off x="7059343" y="3603974"/>
            <a:ext cx="692433" cy="78747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391859" y="3144837"/>
            <a:ext cx="1813728" cy="1085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eServices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5" name="Elbow Connector 64"/>
          <p:cNvCxnSpPr>
            <a:stCxn id="15" idx="3"/>
            <a:endCxn id="63" idx="1"/>
          </p:cNvCxnSpPr>
          <p:nvPr/>
        </p:nvCxnSpPr>
        <p:spPr>
          <a:xfrm flipV="1">
            <a:off x="2843684" y="3687703"/>
            <a:ext cx="6548175" cy="508321"/>
          </a:xfrm>
          <a:prstGeom prst="bentConnector3">
            <a:avLst>
              <a:gd name="adj1" fmla="val 89054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45715" y="4159511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6b. Transmit package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15956" y="2354011"/>
            <a:ext cx="986414" cy="584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EDR</a:t>
            </a:r>
            <a:endParaRPr lang="en-US" sz="16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0" name="Elbow Connector 69"/>
          <p:cNvCxnSpPr>
            <a:endCxn id="68" idx="1"/>
          </p:cNvCxnSpPr>
          <p:nvPr/>
        </p:nvCxnSpPr>
        <p:spPr>
          <a:xfrm flipV="1">
            <a:off x="2456822" y="2646453"/>
            <a:ext cx="3559134" cy="478628"/>
          </a:xfrm>
          <a:prstGeom prst="bentConnector3">
            <a:avLst>
              <a:gd name="adj1" fmla="val 283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19820" y="2395178"/>
            <a:ext cx="183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2a. Verify Tollgate Status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4" name="Elbow Connector 73"/>
          <p:cNvCxnSpPr>
            <a:stCxn id="15" idx="2"/>
            <a:endCxn id="52" idx="2"/>
          </p:cNvCxnSpPr>
          <p:nvPr/>
        </p:nvCxnSpPr>
        <p:spPr>
          <a:xfrm rot="16200000" flipH="1">
            <a:off x="3693335" y="3508821"/>
            <a:ext cx="566107" cy="407913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94773" y="5845599"/>
            <a:ext cx="183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6a. Pull Meta-Data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8755129" y="885652"/>
            <a:ext cx="728505" cy="969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55129" y="1211655"/>
            <a:ext cx="728505" cy="969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01349" y="70098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Pending Automation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01348" y="106092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Automated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Elbow Connector 6"/>
          <p:cNvCxnSpPr>
            <a:stCxn id="15" idx="0"/>
            <a:endCxn id="5" idx="3"/>
          </p:cNvCxnSpPr>
          <p:nvPr/>
        </p:nvCxnSpPr>
        <p:spPr>
          <a:xfrm rot="5400000" flipH="1" flipV="1">
            <a:off x="1213758" y="2396113"/>
            <a:ext cx="1453661" cy="7536"/>
          </a:xfrm>
          <a:prstGeom prst="bentConnector4">
            <a:avLst>
              <a:gd name="adj1" fmla="val 39804"/>
              <a:gd name="adj2" fmla="val 3133439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04727" y="2182271"/>
            <a:ext cx="143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update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1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145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Completed Deliverables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395"/>
            <a:ext cx="10878178" cy="5456082"/>
          </a:xfrm>
        </p:spPr>
        <p:txBody>
          <a:bodyPr>
            <a:noAutofit/>
          </a:bodyPr>
          <a:lstStyle/>
          <a:p>
            <a:r>
              <a:rPr lang="en-US" sz="18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CMD #1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Design and Setup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CMDB Tables that captures the CIs and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brings traceability to tie various design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artifacts within MD, Code in Git, Test Benches, Build Machine,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Software Tools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, Hardware Platform etc.</a:t>
            </a:r>
          </a:p>
          <a:p>
            <a:endParaRPr lang="en-US" sz="1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800" b="1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CMD </a:t>
            </a:r>
            <a:r>
              <a:rPr lang="en-US" sz="18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#2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Conformance script to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validate Commits (from Release Notes), verify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all Peer and Tollgate Review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Status associated with the Release Artifacts (integrate with EDR)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800" b="1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CMD </a:t>
            </a:r>
            <a:r>
              <a:rPr lang="en-US" sz="18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#3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Automate Capture of CIs  and its Attributes for each type of repository and branch based on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tag and Populate CMDB (Soft Links as opposed to an entire copy of the CIs)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800" b="1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CMD </a:t>
            </a:r>
            <a:r>
              <a:rPr lang="en-US" sz="18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#4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Tagging and automate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Branch Creation for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Releases (Git). Use Tagging for MagicDraw. 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800" b="1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CMD </a:t>
            </a:r>
            <a:r>
              <a:rPr lang="en-US" sz="18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#5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Automate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Merge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from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Release branch back to Develop Branch. (Git)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800" b="1" u="sng" strike="sngStrike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CMD #6</a:t>
            </a:r>
            <a:r>
              <a:rPr lang="en-US" sz="1800" strike="sngStrike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1800" i="1" strike="sngStrike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Automate Interface with e-Services</a:t>
            </a:r>
          </a:p>
          <a:p>
            <a:endParaRPr lang="en-US" sz="1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8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CMD #7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Setup CM Change Management Workflow within ClearQuest aligned with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CCB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8817" y="6501340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Softura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3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1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Next Phase Activities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207"/>
            <a:ext cx="10878178" cy="5642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Integrate with Apps dependencies, Hardware and IV&amp;V Artifacts and do an end-end integration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Get access to ClearQuest APIs and possibly DB access or API access to EDR and integrate.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Create Custom Schema for MCA in ClearQuest with state transition rules, role/access matrix implemented and workflow events that can trigger Automation Scripts.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Integrate Automated Merge script with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the development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process; Integrate Automated Branch Freeze script with the development process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of UI interface to query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CMDB; CMDB Reports &amp; Dashboards – KPIs/Metrics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E-Services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8817" y="6501340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Softura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30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111786"/>
            <a:ext cx="10515600" cy="741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Thinking ahead.. (Future Sprints)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7452" y="6596390"/>
            <a:ext cx="1372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Softura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0" y="767441"/>
            <a:ext cx="10800303" cy="607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111786"/>
            <a:ext cx="10515600" cy="741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Thinking ahead.. (Future Sprints)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7452" y="6596390"/>
            <a:ext cx="1372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Softura Confidential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681578"/>
            <a:ext cx="10820400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99938" y="2120203"/>
            <a:ext cx="914400" cy="291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9165" y="21126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1891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9438</TotalTime>
  <Words>505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Configuration Management</vt:lpstr>
      <vt:lpstr>MCA Configuration Management</vt:lpstr>
      <vt:lpstr>Solution View</vt:lpstr>
      <vt:lpstr>Completed Deliverables</vt:lpstr>
      <vt:lpstr>Next Phase Activities</vt:lpstr>
      <vt:lpstr>Thinking ahead.. (Future Sprints)</vt:lpstr>
      <vt:lpstr>Thinking ahead.. (Future Sprints)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creator>Mohan Jayaraman</dc:creator>
  <cp:lastModifiedBy>Mohan Jayaraman</cp:lastModifiedBy>
  <cp:revision>685</cp:revision>
  <dcterms:created xsi:type="dcterms:W3CDTF">2019-09-06T16:07:11Z</dcterms:created>
  <dcterms:modified xsi:type="dcterms:W3CDTF">2020-03-19T16:26:56Z</dcterms:modified>
</cp:coreProperties>
</file>