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9144000" cy="6858000" type="screen4x3"/>
  <p:notesSz cx="9144000" cy="6858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6717" y="3165729"/>
            <a:ext cx="629056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17600" y="5334711"/>
            <a:ext cx="7708798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792226"/>
            <a:ext cx="52755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323797"/>
            <a:ext cx="8011159" cy="340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png"/><Relationship Id="rId7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hyperlink" Target="mailto:vezbe.vtsns@gmail.com" TargetMode="External"/><Relationship Id="rId5" Type="http://schemas.openxmlformats.org/officeDocument/2006/relationships/image" Target="../media/image44.png"/><Relationship Id="rId10" Type="http://schemas.openxmlformats.org/officeDocument/2006/relationships/image" Target="../media/image10.png"/><Relationship Id="rId4" Type="http://schemas.openxmlformats.org/officeDocument/2006/relationships/image" Target="../media/image43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6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55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6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55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235" y="1983867"/>
            <a:ext cx="7430325" cy="52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mtClean="0"/>
              <a:t>UVOD- 2024</a:t>
            </a:r>
            <a:endParaRPr lang="sr-Latn-R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84988"/>
            <a:ext cx="4573905" cy="599440"/>
            <a:chOff x="382524" y="284988"/>
            <a:chExt cx="4573905" cy="599440"/>
          </a:xfrm>
        </p:grpSpPr>
        <p:sp>
          <p:nvSpPr>
            <p:cNvPr id="3" name="object 3"/>
            <p:cNvSpPr/>
            <p:nvPr/>
          </p:nvSpPr>
          <p:spPr>
            <a:xfrm>
              <a:off x="382524" y="284988"/>
              <a:ext cx="4573524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04673"/>
              <a:ext cx="4499100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1323797"/>
            <a:ext cx="7515225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30" dirty="0">
                <a:latin typeface="Carlito"/>
                <a:cs typeface="Carlito"/>
              </a:rPr>
              <a:t>Nekoliko </a:t>
            </a:r>
            <a:r>
              <a:rPr sz="3200" spc="-5" dirty="0">
                <a:latin typeface="Carlito"/>
                <a:cs typeface="Carlito"/>
              </a:rPr>
              <a:t>pojedinaca dobilo je </a:t>
            </a:r>
            <a:r>
              <a:rPr sz="3200" dirty="0">
                <a:latin typeface="Carlito"/>
                <a:cs typeface="Carlito"/>
              </a:rPr>
              <a:t>2 </a:t>
            </a:r>
            <a:r>
              <a:rPr sz="3200" spc="-15" dirty="0">
                <a:latin typeface="Carlito"/>
                <a:cs typeface="Carlito"/>
              </a:rPr>
              <a:t>različita  </a:t>
            </a:r>
            <a:r>
              <a:rPr sz="3200" spc="-10" dirty="0">
                <a:latin typeface="Carlito"/>
                <a:cs typeface="Carlito"/>
              </a:rPr>
              <a:t>funkcionalna </a:t>
            </a:r>
            <a:r>
              <a:rPr sz="3200" spc="-20" dirty="0">
                <a:latin typeface="Carlito"/>
                <a:cs typeface="Carlito"/>
              </a:rPr>
              <a:t>zadatka, </a:t>
            </a:r>
            <a:r>
              <a:rPr sz="3200" spc="-5" dirty="0">
                <a:latin typeface="Carlito"/>
                <a:cs typeface="Carlito"/>
              </a:rPr>
              <a:t>zajednički </a:t>
            </a:r>
            <a:r>
              <a:rPr sz="3200" spc="-20" dirty="0">
                <a:latin typeface="Carlito"/>
                <a:cs typeface="Carlito"/>
              </a:rPr>
              <a:t>rad </a:t>
            </a:r>
            <a:r>
              <a:rPr sz="3200" spc="-10" dirty="0">
                <a:latin typeface="Carlito"/>
                <a:cs typeface="Carlito"/>
              </a:rPr>
              <a:t>relativno  </a:t>
            </a:r>
            <a:r>
              <a:rPr sz="3200" spc="-30" dirty="0">
                <a:latin typeface="Carlito"/>
                <a:cs typeface="Carlito"/>
              </a:rPr>
              <a:t>retko;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287731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2738450"/>
            <a:ext cx="7960359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rlito"/>
                <a:cs typeface="Carlito"/>
              </a:rPr>
              <a:t>Koordinacija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10" dirty="0">
                <a:latin typeface="Carlito"/>
                <a:cs typeface="Carlito"/>
              </a:rPr>
              <a:t>odgovornost </a:t>
            </a:r>
            <a:r>
              <a:rPr sz="3200" spc="-5" dirty="0">
                <a:latin typeface="Carlito"/>
                <a:cs typeface="Carlito"/>
              </a:rPr>
              <a:t>tim </a:t>
            </a:r>
            <a:r>
              <a:rPr sz="3200" spc="-15" dirty="0">
                <a:latin typeface="Carlito"/>
                <a:cs typeface="Carlito"/>
              </a:rPr>
              <a:t>lidera </a:t>
            </a:r>
            <a:r>
              <a:rPr sz="3200" spc="-30" dirty="0">
                <a:latin typeface="Carlito"/>
                <a:cs typeface="Carlito"/>
              </a:rPr>
              <a:t>koji može 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vodi </a:t>
            </a:r>
            <a:r>
              <a:rPr sz="3200" dirty="0">
                <a:latin typeface="Carlito"/>
                <a:cs typeface="Carlito"/>
              </a:rPr>
              <a:t>još 5-6 </a:t>
            </a:r>
            <a:r>
              <a:rPr sz="3200" spc="-5" dirty="0">
                <a:latin typeface="Carlito"/>
                <a:cs typeface="Carlito"/>
              </a:rPr>
              <a:t>drugih </a:t>
            </a:r>
            <a:r>
              <a:rPr sz="3200" spc="-20" dirty="0">
                <a:latin typeface="Carlito"/>
                <a:cs typeface="Carlito"/>
              </a:rPr>
              <a:t>projekata;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84988"/>
            <a:ext cx="4573905" cy="599440"/>
            <a:chOff x="382524" y="284988"/>
            <a:chExt cx="4573905" cy="599440"/>
          </a:xfrm>
        </p:grpSpPr>
        <p:sp>
          <p:nvSpPr>
            <p:cNvPr id="3" name="object 3"/>
            <p:cNvSpPr/>
            <p:nvPr/>
          </p:nvSpPr>
          <p:spPr>
            <a:xfrm>
              <a:off x="382524" y="284988"/>
              <a:ext cx="4573524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04673"/>
              <a:ext cx="4499100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87731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323797"/>
            <a:ext cx="7632065" cy="23679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30" dirty="0">
                <a:latin typeface="Carlito"/>
                <a:cs typeface="Carlito"/>
              </a:rPr>
              <a:t>Nekoliko </a:t>
            </a:r>
            <a:r>
              <a:rPr sz="3200" spc="-5" dirty="0">
                <a:latin typeface="Carlito"/>
                <a:cs typeface="Carlito"/>
              </a:rPr>
              <a:t>pojedinaca dobilo je </a:t>
            </a:r>
            <a:r>
              <a:rPr sz="3200" dirty="0">
                <a:latin typeface="Carlito"/>
                <a:cs typeface="Carlito"/>
              </a:rPr>
              <a:t>2 </a:t>
            </a:r>
            <a:r>
              <a:rPr sz="3200" spc="-15" dirty="0">
                <a:latin typeface="Carlito"/>
                <a:cs typeface="Carlito"/>
              </a:rPr>
              <a:t>različita  </a:t>
            </a:r>
            <a:r>
              <a:rPr sz="3200" spc="-10" dirty="0">
                <a:latin typeface="Carlito"/>
                <a:cs typeface="Carlito"/>
              </a:rPr>
              <a:t>funkcionalna </a:t>
            </a:r>
            <a:r>
              <a:rPr sz="3200" spc="-20" dirty="0">
                <a:latin typeface="Carlito"/>
                <a:cs typeface="Carlito"/>
              </a:rPr>
              <a:t>zadatka, </a:t>
            </a:r>
            <a:r>
              <a:rPr sz="3200" spc="-40" dirty="0">
                <a:latin typeface="Carlito"/>
                <a:cs typeface="Carlito"/>
              </a:rPr>
              <a:t>tako </a:t>
            </a:r>
            <a:r>
              <a:rPr sz="3200" spc="-5" dirty="0">
                <a:latin typeface="Carlito"/>
                <a:cs typeface="Carlito"/>
              </a:rPr>
              <a:t>da su </a:t>
            </a:r>
            <a:r>
              <a:rPr sz="3200" spc="-10" dirty="0">
                <a:latin typeface="Carlito"/>
                <a:cs typeface="Carlito"/>
              </a:rPr>
              <a:t>uspostavljeni  </a:t>
            </a:r>
            <a:r>
              <a:rPr sz="3200" spc="-15" dirty="0">
                <a:latin typeface="Carlito"/>
                <a:cs typeface="Carlito"/>
              </a:rPr>
              <a:t>neformalni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timovi;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4"/>
              </a:spcBef>
            </a:pPr>
            <a:r>
              <a:rPr sz="3200" dirty="0">
                <a:latin typeface="Carlito"/>
                <a:cs typeface="Carlito"/>
              </a:rPr>
              <a:t>Ad </a:t>
            </a:r>
            <a:r>
              <a:rPr sz="3200" spc="-5" dirty="0">
                <a:latin typeface="Carlito"/>
                <a:cs typeface="Carlito"/>
              </a:rPr>
              <a:t>hoc vođa </a:t>
            </a:r>
            <a:r>
              <a:rPr sz="3200" dirty="0">
                <a:latin typeface="Carlito"/>
                <a:cs typeface="Carlito"/>
              </a:rPr>
              <a:t>tima </a:t>
            </a:r>
            <a:r>
              <a:rPr sz="3200" spc="-30" dirty="0">
                <a:latin typeface="Carlito"/>
                <a:cs typeface="Carlito"/>
              </a:rPr>
              <a:t>može </a:t>
            </a:r>
            <a:r>
              <a:rPr sz="3200" spc="-5" dirty="0">
                <a:latin typeface="Carlito"/>
                <a:cs typeface="Carlito"/>
              </a:rPr>
              <a:t>biti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imenovan,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ali i </a:t>
            </a:r>
            <a:r>
              <a:rPr sz="3200" spc="-5" dirty="0">
                <a:latin typeface="Carlito"/>
                <a:cs typeface="Carlito"/>
              </a:rPr>
              <a:t>ne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mora;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84988"/>
            <a:ext cx="4573905" cy="599440"/>
            <a:chOff x="382524" y="284988"/>
            <a:chExt cx="4573905" cy="599440"/>
          </a:xfrm>
        </p:grpSpPr>
        <p:sp>
          <p:nvSpPr>
            <p:cNvPr id="3" name="object 3"/>
            <p:cNvSpPr/>
            <p:nvPr/>
          </p:nvSpPr>
          <p:spPr>
            <a:xfrm>
              <a:off x="382524" y="284988"/>
              <a:ext cx="4573524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04673"/>
              <a:ext cx="4499100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323797"/>
            <a:ext cx="8458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000000"/>
                </a:solidFill>
              </a:rPr>
              <a:t>Nekoliko </a:t>
            </a:r>
            <a:r>
              <a:rPr sz="3200" spc="-5" dirty="0">
                <a:solidFill>
                  <a:srgbClr val="000000"/>
                </a:solidFill>
              </a:rPr>
              <a:t>pojedinaca </a:t>
            </a:r>
            <a:r>
              <a:rPr sz="3200" spc="-20" dirty="0">
                <a:solidFill>
                  <a:srgbClr val="000000"/>
                </a:solidFill>
              </a:rPr>
              <a:t>organizovano </a:t>
            </a:r>
            <a:r>
              <a:rPr sz="3200" spc="-5" dirty="0">
                <a:solidFill>
                  <a:srgbClr val="000000"/>
                </a:solidFill>
              </a:rPr>
              <a:t>je </a:t>
            </a:r>
            <a:r>
              <a:rPr sz="3200" dirty="0">
                <a:solidFill>
                  <a:srgbClr val="000000"/>
                </a:solidFill>
              </a:rPr>
              <a:t>u 2</a:t>
            </a:r>
            <a:r>
              <a:rPr sz="3200" spc="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tima;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34137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4389120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" y="4896611"/>
            <a:ext cx="228600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60" y="5332603"/>
            <a:ext cx="228600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292" y="1860931"/>
            <a:ext cx="9017508" cy="432926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tim </a:t>
            </a:r>
            <a:r>
              <a:rPr sz="3200" spc="-5" dirty="0">
                <a:latin typeface="Carlito"/>
                <a:cs typeface="Carlito"/>
              </a:rPr>
              <a:t>je dobio jedan ili </a:t>
            </a:r>
            <a:r>
              <a:rPr sz="3200" dirty="0">
                <a:latin typeface="Carlito"/>
                <a:cs typeface="Carlito"/>
              </a:rPr>
              <a:t>više </a:t>
            </a:r>
            <a:r>
              <a:rPr sz="3200" spc="-10" dirty="0">
                <a:latin typeface="Carlito"/>
                <a:cs typeface="Carlito"/>
              </a:rPr>
              <a:t>funkcionalnih  </a:t>
            </a:r>
            <a:r>
              <a:rPr sz="3200" spc="-20" dirty="0">
                <a:latin typeface="Carlito"/>
                <a:cs typeface="Carlito"/>
              </a:rPr>
              <a:t>zahteva; svaki </a:t>
            </a:r>
            <a:r>
              <a:rPr sz="3200" dirty="0">
                <a:latin typeface="Carlito"/>
                <a:cs typeface="Carlito"/>
              </a:rPr>
              <a:t>tim ima </a:t>
            </a:r>
            <a:r>
              <a:rPr sz="3200" spc="-5" dirty="0">
                <a:latin typeface="Carlito"/>
                <a:cs typeface="Carlito"/>
              </a:rPr>
              <a:t>određenu strukturu </a:t>
            </a:r>
            <a:r>
              <a:rPr sz="3200" spc="-30" dirty="0" err="1">
                <a:latin typeface="Carlito"/>
                <a:cs typeface="Carlito"/>
              </a:rPr>
              <a:t>koja</a:t>
            </a:r>
            <a:r>
              <a:rPr sz="3200" spc="-30" dirty="0">
                <a:latin typeface="Carlito"/>
                <a:cs typeface="Carlito"/>
              </a:rPr>
              <a:t> </a:t>
            </a:r>
            <a:endParaRPr lang="sr-Latn-RS" sz="3200" spc="-30" dirty="0" smtClean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 smtClean="0">
                <a:latin typeface="Carlito"/>
                <a:cs typeface="Carlito"/>
              </a:rPr>
              <a:t>je </a:t>
            </a:r>
            <a:r>
              <a:rPr sz="3200" spc="-5" dirty="0">
                <a:latin typeface="Carlito"/>
                <a:cs typeface="Carlito"/>
              </a:rPr>
              <a:t>definisana </a:t>
            </a:r>
            <a:r>
              <a:rPr sz="3200" spc="-25" dirty="0">
                <a:latin typeface="Carlito"/>
                <a:cs typeface="Carlito"/>
              </a:rPr>
              <a:t>za </a:t>
            </a: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tim </a:t>
            </a:r>
            <a:r>
              <a:rPr sz="3200" spc="-30" dirty="0">
                <a:latin typeface="Carlito"/>
                <a:cs typeface="Carlito"/>
              </a:rPr>
              <a:t>koji </a:t>
            </a:r>
            <a:r>
              <a:rPr sz="3200" spc="-15" dirty="0">
                <a:latin typeface="Carlito"/>
                <a:cs typeface="Carlito"/>
              </a:rPr>
              <a:t>radi </a:t>
            </a:r>
            <a:r>
              <a:rPr sz="3200" dirty="0">
                <a:latin typeface="Carlito"/>
                <a:cs typeface="Carlito"/>
              </a:rPr>
              <a:t>na</a:t>
            </a:r>
            <a:r>
              <a:rPr sz="3200" spc="10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projektu;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25"/>
              </a:spcBef>
            </a:pPr>
            <a:r>
              <a:rPr sz="3200" spc="-10" dirty="0">
                <a:latin typeface="Carlito"/>
                <a:cs typeface="Carlito"/>
              </a:rPr>
              <a:t>Koordinacija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10" dirty="0">
                <a:latin typeface="Carlito"/>
                <a:cs typeface="Carlito"/>
              </a:rPr>
              <a:t>odgovornost </a:t>
            </a:r>
            <a:r>
              <a:rPr sz="3200" spc="-5" dirty="0">
                <a:latin typeface="Carlito"/>
                <a:cs typeface="Carlito"/>
              </a:rPr>
              <a:t>oba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tima</a:t>
            </a: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glavnog </a:t>
            </a:r>
            <a:r>
              <a:rPr sz="3200" spc="-15" dirty="0">
                <a:latin typeface="Carlito"/>
                <a:cs typeface="Carlito"/>
              </a:rPr>
              <a:t>menadžera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projekta;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rlito"/>
                <a:cs typeface="Carlito"/>
              </a:rPr>
              <a:t>Primer </a:t>
            </a:r>
            <a:r>
              <a:rPr sz="3200" spc="-15" dirty="0">
                <a:latin typeface="Carlito"/>
                <a:cs typeface="Carlito"/>
              </a:rPr>
              <a:t>Računskog </a:t>
            </a:r>
            <a:r>
              <a:rPr sz="3200" spc="-15" dirty="0" err="1">
                <a:latin typeface="Carlito"/>
                <a:cs typeface="Carlito"/>
              </a:rPr>
              <a:t>centra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lang="sr-Latn-RS" sz="3200" spc="-5" dirty="0" smtClean="0">
                <a:latin typeface="Carlito"/>
                <a:cs typeface="Carlito"/>
              </a:rPr>
              <a:t>VTS</a:t>
            </a:r>
            <a:r>
              <a:rPr sz="3200" spc="-10" dirty="0" smtClean="0">
                <a:latin typeface="Carlito"/>
                <a:cs typeface="Carlito"/>
              </a:rPr>
              <a:t>-a:</a:t>
            </a:r>
            <a:endParaRPr sz="3200" dirty="0" smtClean="0">
              <a:latin typeface="Carlito"/>
              <a:cs typeface="Carlito"/>
            </a:endParaRPr>
          </a:p>
          <a:p>
            <a:pPr marL="530860" marR="271145">
              <a:lnSpc>
                <a:spcPct val="110000"/>
              </a:lnSpc>
              <a:spcBef>
                <a:spcPts val="40"/>
              </a:spcBef>
            </a:pPr>
            <a:r>
              <a:rPr sz="2600" dirty="0" err="1" smtClean="0">
                <a:latin typeface="Carlito"/>
                <a:cs typeface="Carlito"/>
              </a:rPr>
              <a:t>tim</a:t>
            </a:r>
            <a:r>
              <a:rPr sz="2600" dirty="0" smtClean="0">
                <a:latin typeface="Carlito"/>
                <a:cs typeface="Carlito"/>
              </a:rPr>
              <a:t> </a:t>
            </a:r>
            <a:r>
              <a:rPr sz="2600" spc="-15" dirty="0" err="1" smtClean="0">
                <a:latin typeface="Carlito"/>
                <a:cs typeface="Carlito"/>
              </a:rPr>
              <a:t>programera</a:t>
            </a:r>
            <a:r>
              <a:rPr sz="2600" spc="-15" dirty="0" smtClean="0">
                <a:latin typeface="Carlito"/>
                <a:cs typeface="Carlito"/>
              </a:rPr>
              <a:t> </a:t>
            </a:r>
            <a:r>
              <a:rPr sz="2600" spc="-25" dirty="0" err="1" smtClean="0">
                <a:latin typeface="Carlito"/>
                <a:cs typeface="Carlito"/>
              </a:rPr>
              <a:t>koji</a:t>
            </a:r>
            <a:r>
              <a:rPr sz="2600" spc="-25" dirty="0" smtClean="0">
                <a:latin typeface="Carlito"/>
                <a:cs typeface="Carlito"/>
              </a:rPr>
              <a:t> </a:t>
            </a:r>
            <a:r>
              <a:rPr sz="2600" spc="-10" dirty="0" err="1" smtClean="0">
                <a:latin typeface="Carlito"/>
                <a:cs typeface="Carlito"/>
              </a:rPr>
              <a:t>radi</a:t>
            </a:r>
            <a:r>
              <a:rPr sz="2600" spc="-10" dirty="0" smtClean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EVIDES </a:t>
            </a:r>
            <a:r>
              <a:rPr sz="2600" spc="-10" dirty="0" smtClean="0">
                <a:latin typeface="Carlito"/>
                <a:cs typeface="Carlito"/>
              </a:rPr>
              <a:t>(</a:t>
            </a:r>
            <a:r>
              <a:rPr sz="2600" spc="-10" dirty="0" err="1" smtClean="0">
                <a:latin typeface="Carlito"/>
                <a:cs typeface="Carlito"/>
              </a:rPr>
              <a:t>eStudent</a:t>
            </a:r>
            <a:r>
              <a:rPr sz="2600" spc="-10" dirty="0" smtClean="0">
                <a:latin typeface="Carlito"/>
                <a:cs typeface="Carlito"/>
              </a:rPr>
              <a:t>,</a:t>
            </a:r>
            <a:r>
              <a:rPr lang="sr-Latn-RS" sz="2600" spc="-10" dirty="0" smtClean="0">
                <a:latin typeface="Carlito"/>
                <a:cs typeface="Carlito"/>
              </a:rPr>
              <a:t> </a:t>
            </a:r>
            <a:r>
              <a:rPr sz="2600" spc="-5" dirty="0" err="1" smtClean="0">
                <a:latin typeface="Carlito"/>
                <a:cs typeface="Carlito"/>
              </a:rPr>
              <a:t>eZaposleni</a:t>
            </a:r>
            <a:r>
              <a:rPr sz="2600" spc="-5" dirty="0" smtClean="0">
                <a:latin typeface="Carlito"/>
                <a:cs typeface="Carlito"/>
              </a:rPr>
              <a:t>)  </a:t>
            </a:r>
            <a:r>
              <a:rPr sz="2600" dirty="0" err="1" smtClean="0">
                <a:latin typeface="Carlito"/>
                <a:cs typeface="Carlito"/>
              </a:rPr>
              <a:t>tim</a:t>
            </a:r>
            <a:r>
              <a:rPr sz="2600" dirty="0" smtClean="0">
                <a:latin typeface="Carlito"/>
                <a:cs typeface="Carlito"/>
              </a:rPr>
              <a:t> </a:t>
            </a:r>
            <a:r>
              <a:rPr sz="2600" spc="-15" dirty="0" err="1" smtClean="0">
                <a:latin typeface="Carlito"/>
                <a:cs typeface="Carlito"/>
              </a:rPr>
              <a:t>programera</a:t>
            </a:r>
            <a:r>
              <a:rPr sz="2600" spc="-15" dirty="0" smtClean="0">
                <a:latin typeface="Carlito"/>
                <a:cs typeface="Carlito"/>
              </a:rPr>
              <a:t> </a:t>
            </a:r>
            <a:r>
              <a:rPr sz="2600" spc="-25" dirty="0" err="1" smtClean="0">
                <a:latin typeface="Carlito"/>
                <a:cs typeface="Carlito"/>
              </a:rPr>
              <a:t>koji</a:t>
            </a:r>
            <a:r>
              <a:rPr sz="2600" spc="-25" dirty="0" smtClean="0">
                <a:latin typeface="Carlito"/>
                <a:cs typeface="Carlito"/>
              </a:rPr>
              <a:t> </a:t>
            </a:r>
            <a:r>
              <a:rPr sz="2600" spc="-10" dirty="0" err="1" smtClean="0">
                <a:latin typeface="Carlito"/>
                <a:cs typeface="Carlito"/>
              </a:rPr>
              <a:t>radi</a:t>
            </a:r>
            <a:r>
              <a:rPr sz="2600" spc="5" dirty="0" smtClean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FIMES</a:t>
            </a:r>
            <a:endParaRPr sz="2600" dirty="0" smtClean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10"/>
              </a:spcBef>
            </a:pPr>
            <a:r>
              <a:rPr sz="2600" spc="-5" dirty="0" err="1" smtClean="0">
                <a:latin typeface="Carlito"/>
                <a:cs typeface="Carlito"/>
              </a:rPr>
              <a:t>zajednički</a:t>
            </a:r>
            <a:r>
              <a:rPr sz="2600" spc="-5" dirty="0" smtClean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projekat </a:t>
            </a:r>
            <a:r>
              <a:rPr sz="2600" spc="-5" dirty="0">
                <a:latin typeface="Carlito"/>
                <a:cs typeface="Carlito"/>
              </a:rPr>
              <a:t>FIS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15" dirty="0">
                <a:latin typeface="Carlito"/>
                <a:cs typeface="Carlito"/>
              </a:rPr>
              <a:t>Fakultetski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</a:p>
        </p:txBody>
      </p:sp>
      <p:sp>
        <p:nvSpPr>
          <p:cNvPr id="13" name="object 13"/>
          <p:cNvSpPr/>
          <p:nvPr/>
        </p:nvSpPr>
        <p:spPr>
          <a:xfrm>
            <a:off x="670560" y="5768403"/>
            <a:ext cx="228600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59" y="292582"/>
            <a:ext cx="2173605" cy="495934"/>
            <a:chOff x="365759" y="292582"/>
            <a:chExt cx="2173605" cy="495934"/>
          </a:xfrm>
        </p:grpSpPr>
        <p:sp>
          <p:nvSpPr>
            <p:cNvPr id="3" name="object 3"/>
            <p:cNvSpPr/>
            <p:nvPr/>
          </p:nvSpPr>
          <p:spPr>
            <a:xfrm>
              <a:off x="365759" y="292582"/>
              <a:ext cx="2173224" cy="495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470" y="312420"/>
              <a:ext cx="2098395" cy="4202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323797"/>
            <a:ext cx="5788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MOI model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rukovođenja: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" y="1979802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60" y="2833242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3686555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2953" y="1857882"/>
            <a:ext cx="7708647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motivacija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sposobnost </a:t>
            </a:r>
            <a:r>
              <a:rPr sz="2800" spc="-20" dirty="0">
                <a:latin typeface="Carlito"/>
                <a:cs typeface="Carlito"/>
              </a:rPr>
              <a:t>lidera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podstakne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latin typeface="Carlito"/>
                <a:cs typeface="Carlito"/>
              </a:rPr>
              <a:t>članove </a:t>
            </a:r>
            <a:r>
              <a:rPr sz="2800" spc="-5" dirty="0">
                <a:latin typeface="Carlito"/>
                <a:cs typeface="Carlito"/>
              </a:rPr>
              <a:t>tima da </a:t>
            </a:r>
            <a:r>
              <a:rPr sz="2800" spc="-20" dirty="0">
                <a:latin typeface="Carlito"/>
                <a:cs typeface="Carlito"/>
              </a:rPr>
              <a:t>pruže </a:t>
            </a:r>
            <a:r>
              <a:rPr sz="2800" spc="-25" dirty="0">
                <a:latin typeface="Carlito"/>
                <a:cs typeface="Carlito"/>
              </a:rPr>
              <a:t>svoj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maksimum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  <a:spcBef>
                <a:spcPts val="335"/>
              </a:spcBef>
            </a:pPr>
            <a:r>
              <a:rPr sz="2800" spc="-15" dirty="0">
                <a:latin typeface="Carlito"/>
                <a:cs typeface="Carlito"/>
              </a:rPr>
              <a:t>organizacija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sposobnost </a:t>
            </a:r>
            <a:r>
              <a:rPr sz="2800" spc="-20" dirty="0">
                <a:latin typeface="Carlito"/>
                <a:cs typeface="Carlito"/>
              </a:rPr>
              <a:t>lidera </a:t>
            </a:r>
            <a:r>
              <a:rPr sz="2800" spc="-5" dirty="0">
                <a:latin typeface="Carlito"/>
                <a:cs typeface="Carlito"/>
              </a:rPr>
              <a:t>da od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početnog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</a:pPr>
            <a:r>
              <a:rPr sz="2800" spc="-25" dirty="0">
                <a:latin typeface="Carlito"/>
                <a:cs typeface="Carlito"/>
              </a:rPr>
              <a:t>koncepta </a:t>
            </a:r>
            <a:r>
              <a:rPr sz="2800" spc="-10" dirty="0">
                <a:latin typeface="Carlito"/>
                <a:cs typeface="Carlito"/>
              </a:rPr>
              <a:t>realizuje finalni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produkt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ideje </a:t>
            </a:r>
            <a:r>
              <a:rPr sz="2800" spc="-10" dirty="0">
                <a:latin typeface="Carlito"/>
                <a:cs typeface="Carlito"/>
              </a:rPr>
              <a:t>ili inovacije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sposobnost </a:t>
            </a:r>
            <a:r>
              <a:rPr sz="2800" spc="-20" dirty="0">
                <a:latin typeface="Carlito"/>
                <a:cs typeface="Carlito"/>
              </a:rPr>
              <a:t>lidera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15" dirty="0">
                <a:latin typeface="Carlito"/>
                <a:cs typeface="Carlito"/>
              </a:rPr>
              <a:t>podstakne  </a:t>
            </a:r>
            <a:r>
              <a:rPr sz="2800" spc="-10" dirty="0">
                <a:latin typeface="Carlito"/>
                <a:cs typeface="Carlito"/>
              </a:rPr>
              <a:t>članove </a:t>
            </a:r>
            <a:r>
              <a:rPr sz="2800" spc="-5" dirty="0">
                <a:latin typeface="Carlito"/>
                <a:cs typeface="Carlito"/>
              </a:rPr>
              <a:t>tima da </a:t>
            </a:r>
            <a:r>
              <a:rPr sz="2800" spc="-10" dirty="0">
                <a:latin typeface="Carlito"/>
                <a:cs typeface="Carlito"/>
              </a:rPr>
              <a:t>budu </a:t>
            </a:r>
            <a:r>
              <a:rPr sz="2800" spc="-15" dirty="0">
                <a:latin typeface="Carlito"/>
                <a:cs typeface="Carlito"/>
              </a:rPr>
              <a:t>kreativni, </a:t>
            </a:r>
            <a:r>
              <a:rPr sz="2800" spc="-10" dirty="0">
                <a:latin typeface="Carlito"/>
                <a:cs typeface="Carlito"/>
              </a:rPr>
              <a:t>čak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kada moraju 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20" dirty="0">
                <a:latin typeface="Carlito"/>
                <a:cs typeface="Carlito"/>
              </a:rPr>
              <a:t>rade </a:t>
            </a:r>
            <a:r>
              <a:rPr sz="2800" spc="-5" dirty="0">
                <a:latin typeface="Carlito"/>
                <a:cs typeface="Carlito"/>
              </a:rPr>
              <a:t>u </a:t>
            </a:r>
            <a:r>
              <a:rPr sz="2800" spc="-10" dirty="0">
                <a:latin typeface="Carlito"/>
                <a:cs typeface="Carlito"/>
              </a:rPr>
              <a:t>okviru </a:t>
            </a:r>
            <a:r>
              <a:rPr sz="2800" spc="-15" dirty="0">
                <a:latin typeface="Carlito"/>
                <a:cs typeface="Carlito"/>
              </a:rPr>
              <a:t>granica uspostavljenih </a:t>
            </a:r>
            <a:r>
              <a:rPr sz="2800" spc="-30" dirty="0">
                <a:latin typeface="Carlito"/>
                <a:cs typeface="Carlito"/>
              </a:rPr>
              <a:t>za </a:t>
            </a:r>
            <a:r>
              <a:rPr sz="2800" spc="-10" dirty="0">
                <a:latin typeface="Carlito"/>
                <a:cs typeface="Carlito"/>
              </a:rPr>
              <a:t>određeni  </a:t>
            </a:r>
            <a:r>
              <a:rPr sz="2800" spc="-15" dirty="0">
                <a:latin typeface="Carlito"/>
                <a:cs typeface="Carlito"/>
              </a:rPr>
              <a:t>softverski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produkt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711" y="289559"/>
            <a:ext cx="6215380" cy="498475"/>
            <a:chOff x="362711" y="289559"/>
            <a:chExt cx="6215380" cy="498475"/>
          </a:xfrm>
        </p:grpSpPr>
        <p:sp>
          <p:nvSpPr>
            <p:cNvPr id="3" name="object 3"/>
            <p:cNvSpPr/>
            <p:nvPr/>
          </p:nvSpPr>
          <p:spPr>
            <a:xfrm>
              <a:off x="362711" y="289559"/>
              <a:ext cx="6214871" cy="498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184" y="309752"/>
              <a:ext cx="6140043" cy="422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535935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275282"/>
            <a:ext cx="8150860" cy="26117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5" dirty="0">
                <a:latin typeface="Carlito"/>
                <a:cs typeface="Carlito"/>
              </a:rPr>
              <a:t>rešavanje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problema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sz="3200" spc="-5" dirty="0">
                <a:latin typeface="Carlito"/>
                <a:cs typeface="Carlito"/>
              </a:rPr>
              <a:t>preuzimanje </a:t>
            </a:r>
            <a:r>
              <a:rPr sz="3200" spc="-25" dirty="0">
                <a:latin typeface="Carlito"/>
                <a:cs typeface="Carlito"/>
              </a:rPr>
              <a:t>kontrole </a:t>
            </a:r>
            <a:r>
              <a:rPr sz="3200" spc="-15" dirty="0">
                <a:latin typeface="Carlito"/>
                <a:cs typeface="Carlito"/>
              </a:rPr>
              <a:t>kada </a:t>
            </a:r>
            <a:r>
              <a:rPr sz="3200" spc="-5" dirty="0">
                <a:latin typeface="Carlito"/>
                <a:cs typeface="Carlito"/>
              </a:rPr>
              <a:t>je potrebno  </a:t>
            </a:r>
            <a:r>
              <a:rPr sz="3200" spc="-10" dirty="0">
                <a:latin typeface="Carlito"/>
                <a:cs typeface="Carlito"/>
              </a:rPr>
              <a:t>sposobnost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40" dirty="0">
                <a:latin typeface="Carlito"/>
                <a:cs typeface="Carlito"/>
              </a:rPr>
              <a:t>kod </a:t>
            </a:r>
            <a:r>
              <a:rPr sz="3200" dirty="0">
                <a:latin typeface="Carlito"/>
                <a:cs typeface="Carlito"/>
              </a:rPr>
              <a:t>člana tima </a:t>
            </a:r>
            <a:r>
              <a:rPr sz="3200" spc="-15" dirty="0">
                <a:latin typeface="Carlito"/>
                <a:cs typeface="Carlito"/>
              </a:rPr>
              <a:t>“pročita” </a:t>
            </a:r>
            <a:r>
              <a:rPr sz="3200" spc="-5" dirty="0">
                <a:latin typeface="Carlito"/>
                <a:cs typeface="Carlito"/>
              </a:rPr>
              <a:t>signale  (verbalna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neverbalna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komunikacija)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25" dirty="0">
                <a:latin typeface="Carlito"/>
                <a:cs typeface="Carlito"/>
              </a:rPr>
              <a:t>kontrola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situacije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51129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463270"/>
            <a:ext cx="2164080" cy="669290"/>
            <a:chOff x="265175" y="463270"/>
            <a:chExt cx="2164080" cy="669290"/>
          </a:xfrm>
        </p:grpSpPr>
        <p:sp>
          <p:nvSpPr>
            <p:cNvPr id="3" name="object 3"/>
            <p:cNvSpPr/>
            <p:nvPr/>
          </p:nvSpPr>
          <p:spPr>
            <a:xfrm>
              <a:off x="265175" y="463270"/>
              <a:ext cx="2164080" cy="669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194" y="484251"/>
              <a:ext cx="2084260" cy="588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16123" y="737598"/>
            <a:ext cx="243840" cy="127000"/>
            <a:chOff x="2516123" y="737598"/>
            <a:chExt cx="243840" cy="127000"/>
          </a:xfrm>
        </p:grpSpPr>
        <p:sp>
          <p:nvSpPr>
            <p:cNvPr id="6" name="object 6"/>
            <p:cNvSpPr/>
            <p:nvPr/>
          </p:nvSpPr>
          <p:spPr>
            <a:xfrm>
              <a:off x="2516123" y="737598"/>
              <a:ext cx="243814" cy="1263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7713" y="758825"/>
              <a:ext cx="163703" cy="458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77311" y="460273"/>
            <a:ext cx="1316990" cy="556260"/>
            <a:chOff x="2877311" y="460273"/>
            <a:chExt cx="1316990" cy="556260"/>
          </a:xfrm>
        </p:grpSpPr>
        <p:sp>
          <p:nvSpPr>
            <p:cNvPr id="9" name="object 9"/>
            <p:cNvSpPr/>
            <p:nvPr/>
          </p:nvSpPr>
          <p:spPr>
            <a:xfrm>
              <a:off x="2877311" y="460273"/>
              <a:ext cx="1316736" cy="556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8393" y="482092"/>
              <a:ext cx="1237107" cy="4749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300" y="1588973"/>
            <a:ext cx="322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0000"/>
                </a:solidFill>
              </a:rPr>
              <a:t>Pa </a:t>
            </a:r>
            <a:r>
              <a:rPr sz="3200" dirty="0">
                <a:solidFill>
                  <a:srgbClr val="000000"/>
                </a:solidFill>
              </a:rPr>
              <a:t>da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započnemo...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635508" y="2510027"/>
            <a:ext cx="4024122" cy="1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92595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95727" y="536506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12720" y="289559"/>
            <a:ext cx="1163320" cy="498475"/>
            <a:chOff x="2712720" y="289559"/>
            <a:chExt cx="1163320" cy="498475"/>
          </a:xfrm>
        </p:grpSpPr>
        <p:sp>
          <p:nvSpPr>
            <p:cNvPr id="9" name="object 9"/>
            <p:cNvSpPr/>
            <p:nvPr/>
          </p:nvSpPr>
          <p:spPr>
            <a:xfrm>
              <a:off x="2712720" y="289559"/>
              <a:ext cx="1162824" cy="4983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11022"/>
              <a:ext cx="1087755" cy="4216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1275282"/>
            <a:ext cx="7875905" cy="39287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Formiranje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timova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775"/>
              </a:spcBef>
            </a:pPr>
            <a:r>
              <a:rPr sz="3200" spc="-5" dirty="0">
                <a:latin typeface="Carlito"/>
                <a:cs typeface="Carlito"/>
              </a:rPr>
              <a:t>Studenti daju </a:t>
            </a:r>
            <a:r>
              <a:rPr sz="3200" dirty="0">
                <a:latin typeface="Carlito"/>
                <a:cs typeface="Carlito"/>
              </a:rPr>
              <a:t>ime </a:t>
            </a:r>
            <a:r>
              <a:rPr sz="3200" spc="-20" dirty="0">
                <a:latin typeface="Carlito"/>
                <a:cs typeface="Carlito"/>
              </a:rPr>
              <a:t>svom </a:t>
            </a:r>
            <a:r>
              <a:rPr sz="3200" dirty="0">
                <a:latin typeface="Carlito"/>
                <a:cs typeface="Carlito"/>
              </a:rPr>
              <a:t>timu i </a:t>
            </a:r>
            <a:r>
              <a:rPr sz="3200" spc="-15" dirty="0">
                <a:latin typeface="Carlito"/>
                <a:cs typeface="Carlito"/>
              </a:rPr>
              <a:t>biraju </a:t>
            </a:r>
            <a:r>
              <a:rPr sz="3200" spc="-5" dirty="0">
                <a:latin typeface="Carlito"/>
                <a:cs typeface="Carlito"/>
              </a:rPr>
              <a:t>jednog </a:t>
            </a:r>
            <a:r>
              <a:rPr sz="3200" dirty="0">
                <a:latin typeface="Carlito"/>
                <a:cs typeface="Carlito"/>
              </a:rPr>
              <a:t>tim  </a:t>
            </a:r>
            <a:r>
              <a:rPr sz="3200" spc="-10" dirty="0">
                <a:latin typeface="Carlito"/>
                <a:cs typeface="Carlito"/>
              </a:rPr>
              <a:t>lidera. </a:t>
            </a:r>
            <a:r>
              <a:rPr sz="3200" spc="-35" dirty="0">
                <a:latin typeface="Carlito"/>
                <a:cs typeface="Carlito"/>
              </a:rPr>
              <a:t>Vođa </a:t>
            </a:r>
            <a:r>
              <a:rPr sz="3200" dirty="0">
                <a:latin typeface="Carlito"/>
                <a:cs typeface="Carlito"/>
              </a:rPr>
              <a:t>tima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20" dirty="0">
                <a:latin typeface="Carlito"/>
                <a:cs typeface="Carlito"/>
              </a:rPr>
              <a:t>zadužen </a:t>
            </a:r>
            <a:r>
              <a:rPr sz="3200" spc="-30" dirty="0">
                <a:latin typeface="Carlito"/>
                <a:cs typeface="Carlito"/>
              </a:rPr>
              <a:t>za </a:t>
            </a:r>
            <a:r>
              <a:rPr sz="3200" spc="-20" dirty="0">
                <a:latin typeface="Carlito"/>
                <a:cs typeface="Carlito"/>
              </a:rPr>
              <a:t>komunikaciju </a:t>
            </a:r>
            <a:r>
              <a:rPr sz="3200" spc="-5" dirty="0">
                <a:latin typeface="Carlito"/>
                <a:cs typeface="Carlito"/>
              </a:rPr>
              <a:t>sa  predmetnim </a:t>
            </a:r>
            <a:r>
              <a:rPr sz="3200" spc="-15" dirty="0">
                <a:latin typeface="Carlito"/>
                <a:cs typeface="Carlito"/>
              </a:rPr>
              <a:t>asistentom </a:t>
            </a:r>
            <a:r>
              <a:rPr sz="3200" spc="-40" dirty="0">
                <a:latin typeface="Carlito"/>
                <a:cs typeface="Carlito"/>
              </a:rPr>
              <a:t>oko </a:t>
            </a:r>
            <a:r>
              <a:rPr sz="3200" spc="-15" dirty="0">
                <a:latin typeface="Carlito"/>
                <a:cs typeface="Carlito"/>
              </a:rPr>
              <a:t>svih </a:t>
            </a:r>
            <a:r>
              <a:rPr sz="3200" spc="-5" dirty="0">
                <a:latin typeface="Carlito"/>
                <a:cs typeface="Carlito"/>
              </a:rPr>
              <a:t>pojedinosti  </a:t>
            </a:r>
            <a:r>
              <a:rPr sz="3200" spc="-15" dirty="0">
                <a:latin typeface="Carlito"/>
                <a:cs typeface="Carlito"/>
              </a:rPr>
              <a:t>projekta.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5"/>
              </a:spcBef>
            </a:pPr>
            <a:r>
              <a:rPr sz="3200" dirty="0">
                <a:latin typeface="Carlito"/>
                <a:cs typeface="Carlito"/>
              </a:rPr>
              <a:t>Individualni </a:t>
            </a:r>
            <a:r>
              <a:rPr sz="3200" spc="-20" dirty="0">
                <a:latin typeface="Carlito"/>
                <a:cs typeface="Carlito"/>
              </a:rPr>
              <a:t>rad </a:t>
            </a:r>
            <a:r>
              <a:rPr sz="3200" spc="-5" dirty="0">
                <a:latin typeface="Carlito"/>
                <a:cs typeface="Carlito"/>
              </a:rPr>
              <a:t>nije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zabranjen,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ali </a:t>
            </a:r>
            <a:r>
              <a:rPr sz="3200" spc="-5" dirty="0">
                <a:latin typeface="Carlito"/>
                <a:cs typeface="Carlito"/>
              </a:rPr>
              <a:t>se ne preporučuje.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92595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95727" y="536506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12720" y="312394"/>
            <a:ext cx="4213860" cy="577850"/>
            <a:chOff x="2712720" y="312394"/>
            <a:chExt cx="4213860" cy="577850"/>
          </a:xfrm>
        </p:grpSpPr>
        <p:sp>
          <p:nvSpPr>
            <p:cNvPr id="9" name="object 9"/>
            <p:cNvSpPr/>
            <p:nvPr/>
          </p:nvSpPr>
          <p:spPr>
            <a:xfrm>
              <a:off x="2712720" y="312394"/>
              <a:ext cx="42138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31977"/>
              <a:ext cx="4138803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469263"/>
            <a:ext cx="316992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2566542"/>
            <a:ext cx="316992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533400" y="1323797"/>
            <a:ext cx="8458200" cy="219162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1605915">
              <a:lnSpc>
                <a:spcPts val="3890"/>
              </a:lnSpc>
              <a:spcBef>
                <a:spcPts val="590"/>
              </a:spcBef>
            </a:pPr>
            <a:r>
              <a:rPr spc="-20" dirty="0"/>
              <a:t>Krajnji rok </a:t>
            </a:r>
            <a:r>
              <a:rPr spc="-30" dirty="0"/>
              <a:t>za </a:t>
            </a:r>
            <a:r>
              <a:rPr spc="-5" dirty="0"/>
              <a:t>podelu </a:t>
            </a:r>
            <a:r>
              <a:rPr dirty="0"/>
              <a:t>u </a:t>
            </a:r>
            <a:r>
              <a:rPr spc="-10" dirty="0"/>
              <a:t>timove </a:t>
            </a:r>
            <a:r>
              <a:rPr spc="-5" dirty="0"/>
              <a:t>je  </a:t>
            </a:r>
            <a:r>
              <a:rPr lang="sr-Latn-RS" spc="-5" dirty="0" smtClean="0"/>
              <a:t>....</a:t>
            </a:r>
            <a:endParaRPr spc="-5" dirty="0">
              <a:solidFill>
                <a:srgbClr val="FF0000"/>
              </a:solidFill>
            </a:endParaRPr>
          </a:p>
          <a:p>
            <a:pPr marL="12700" marR="5080">
              <a:lnSpc>
                <a:spcPts val="3890"/>
              </a:lnSpc>
              <a:spcBef>
                <a:spcPts val="860"/>
              </a:spcBef>
            </a:pPr>
            <a:r>
              <a:rPr spc="-5" dirty="0"/>
              <a:t>Do </a:t>
            </a:r>
            <a:r>
              <a:rPr spc="-15" dirty="0"/>
              <a:t>tada </a:t>
            </a:r>
            <a:r>
              <a:rPr spc="-5" dirty="0"/>
              <a:t>je </a:t>
            </a:r>
            <a:r>
              <a:rPr spc="-10" dirty="0"/>
              <a:t>potrebno </a:t>
            </a:r>
            <a:r>
              <a:rPr spc="-35" dirty="0"/>
              <a:t>preko </a:t>
            </a:r>
            <a:r>
              <a:rPr dirty="0"/>
              <a:t>Google </a:t>
            </a:r>
            <a:r>
              <a:rPr spc="-15" dirty="0"/>
              <a:t>forme  </a:t>
            </a:r>
            <a:r>
              <a:rPr spc="-10" dirty="0"/>
              <a:t>prijaviti</a:t>
            </a:r>
            <a:r>
              <a:rPr spc="-50" dirty="0"/>
              <a:t> </a:t>
            </a:r>
            <a:r>
              <a:rPr dirty="0"/>
              <a:t>tim!</a:t>
            </a:r>
          </a:p>
        </p:txBody>
      </p:sp>
      <p:sp>
        <p:nvSpPr>
          <p:cNvPr id="14" name="object 14"/>
          <p:cNvSpPr/>
          <p:nvPr/>
        </p:nvSpPr>
        <p:spPr>
          <a:xfrm>
            <a:off x="152400" y="3663696"/>
            <a:ext cx="316992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809" y="4229100"/>
            <a:ext cx="240791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809" y="4698491"/>
            <a:ext cx="240791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8809" y="5167884"/>
            <a:ext cx="240791" cy="2484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8809" y="6021387"/>
            <a:ext cx="240791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00" y="3447361"/>
            <a:ext cx="9067800" cy="290682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sr-Latn-RS" sz="3600" dirty="0">
                <a:latin typeface="Carlito"/>
                <a:cs typeface="Carlito"/>
              </a:rPr>
              <a:t> </a:t>
            </a:r>
            <a:r>
              <a:rPr lang="sr-Latn-RS" sz="3600" dirty="0" smtClean="0">
                <a:latin typeface="Carlito"/>
                <a:cs typeface="Carlito"/>
              </a:rPr>
              <a:t>  </a:t>
            </a:r>
            <a:r>
              <a:rPr sz="3600" dirty="0" smtClean="0">
                <a:latin typeface="Carlito"/>
                <a:cs typeface="Carlito"/>
              </a:rPr>
              <a:t>U </a:t>
            </a:r>
            <a:r>
              <a:rPr sz="3600" spc="-15" dirty="0">
                <a:latin typeface="Carlito"/>
                <a:cs typeface="Carlito"/>
              </a:rPr>
              <a:t>formi </a:t>
            </a:r>
            <a:r>
              <a:rPr sz="3600" spc="-5" dirty="0">
                <a:latin typeface="Carlito"/>
                <a:cs typeface="Carlito"/>
              </a:rPr>
              <a:t>je potrebno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navesti:</a:t>
            </a:r>
            <a:endParaRPr sz="3600" dirty="0">
              <a:latin typeface="Carlito"/>
              <a:cs typeface="Carlito"/>
            </a:endParaRPr>
          </a:p>
          <a:p>
            <a:pPr marL="530860" marR="5080">
              <a:lnSpc>
                <a:spcPct val="110100"/>
              </a:lnSpc>
              <a:spcBef>
                <a:spcPts val="40"/>
              </a:spcBef>
            </a:pPr>
            <a:r>
              <a:rPr sz="2800" spc="-10" dirty="0">
                <a:latin typeface="Carlito"/>
                <a:cs typeface="Carlito"/>
              </a:rPr>
              <a:t>ime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prezime, </a:t>
            </a:r>
            <a:r>
              <a:rPr sz="2800" spc="-20" dirty="0">
                <a:latin typeface="Carlito"/>
                <a:cs typeface="Carlito"/>
              </a:rPr>
              <a:t>broj </a:t>
            </a:r>
            <a:r>
              <a:rPr sz="2800" spc="-10" dirty="0">
                <a:latin typeface="Carlito"/>
                <a:cs typeface="Carlito"/>
              </a:rPr>
              <a:t>indeksa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dirty="0">
                <a:latin typeface="Carlito"/>
                <a:cs typeface="Carlito"/>
              </a:rPr>
              <a:t>e-mail </a:t>
            </a:r>
            <a:r>
              <a:rPr sz="2800" spc="-35" dirty="0">
                <a:latin typeface="Carlito"/>
                <a:cs typeface="Carlito"/>
              </a:rPr>
              <a:t>svakog </a:t>
            </a:r>
            <a:r>
              <a:rPr sz="2800" spc="-5" dirty="0">
                <a:latin typeface="Carlito"/>
                <a:cs typeface="Carlito"/>
              </a:rPr>
              <a:t>člana tima  </a:t>
            </a:r>
            <a:r>
              <a:rPr sz="2800" spc="-50" dirty="0">
                <a:latin typeface="Carlito"/>
                <a:cs typeface="Carlito"/>
              </a:rPr>
              <a:t>ko </a:t>
            </a:r>
            <a:r>
              <a:rPr sz="2800" dirty="0">
                <a:latin typeface="Carlito"/>
                <a:cs typeface="Carlito"/>
              </a:rPr>
              <a:t>je </a:t>
            </a:r>
            <a:r>
              <a:rPr sz="2800" spc="-15" dirty="0">
                <a:latin typeface="Carlito"/>
                <a:cs typeface="Carlito"/>
              </a:rPr>
              <a:t>vođa </a:t>
            </a:r>
            <a:r>
              <a:rPr sz="2800" spc="-5" dirty="0">
                <a:latin typeface="Carlito"/>
                <a:cs typeface="Carlito"/>
              </a:rPr>
              <a:t>tima </a:t>
            </a:r>
            <a:r>
              <a:rPr sz="2800" spc="-10" dirty="0">
                <a:latin typeface="Carlito"/>
                <a:cs typeface="Carlito"/>
              </a:rPr>
              <a:t>(tim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lider)</a:t>
            </a:r>
            <a:endParaRPr sz="2800" dirty="0">
              <a:latin typeface="Carlito"/>
              <a:cs typeface="Carlito"/>
            </a:endParaRPr>
          </a:p>
          <a:p>
            <a:pPr marL="530860" marR="1243330">
              <a:lnSpc>
                <a:spcPts val="3020"/>
              </a:lnSpc>
              <a:spcBef>
                <a:spcPts val="720"/>
              </a:spcBef>
            </a:pPr>
            <a:r>
              <a:rPr sz="2800" spc="-5" dirty="0">
                <a:latin typeface="Carlito"/>
                <a:cs typeface="Carlito"/>
              </a:rPr>
              <a:t>ideje o </a:t>
            </a:r>
            <a:r>
              <a:rPr sz="2800" spc="-15" dirty="0">
                <a:latin typeface="Carlito"/>
                <a:cs typeface="Carlito"/>
              </a:rPr>
              <a:t>projektnom </a:t>
            </a:r>
            <a:r>
              <a:rPr sz="2800" spc="-20" dirty="0">
                <a:latin typeface="Carlito"/>
                <a:cs typeface="Carlito"/>
              </a:rPr>
              <a:t>zadatku </a:t>
            </a:r>
            <a:r>
              <a:rPr sz="2800" spc="-30" dirty="0">
                <a:latin typeface="Carlito"/>
                <a:cs typeface="Carlito"/>
              </a:rPr>
              <a:t>koji </a:t>
            </a:r>
            <a:r>
              <a:rPr sz="2800" spc="-5" dirty="0">
                <a:latin typeface="Carlito"/>
                <a:cs typeface="Carlito"/>
              </a:rPr>
              <a:t>bi </a:t>
            </a:r>
            <a:r>
              <a:rPr sz="2800" spc="-20" dirty="0">
                <a:latin typeface="Carlito"/>
                <a:cs typeface="Carlito"/>
              </a:rPr>
              <a:t>realizovali  </a:t>
            </a:r>
            <a:r>
              <a:rPr sz="2800" spc="-10" dirty="0">
                <a:latin typeface="Carlito"/>
                <a:cs typeface="Carlito"/>
              </a:rPr>
              <a:t>(samo </a:t>
            </a:r>
            <a:r>
              <a:rPr sz="2800" spc="-15" dirty="0">
                <a:latin typeface="Carlito"/>
                <a:cs typeface="Carlito"/>
              </a:rPr>
              <a:t>apstrakt, bez ulaska 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detalje)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295"/>
              </a:spcBef>
            </a:pPr>
            <a:r>
              <a:rPr sz="2800" spc="-10" dirty="0">
                <a:latin typeface="Carlito"/>
                <a:cs typeface="Carlito"/>
              </a:rPr>
              <a:t>voditi </a:t>
            </a:r>
            <a:r>
              <a:rPr sz="2800" spc="-15" dirty="0">
                <a:latin typeface="Carlito"/>
                <a:cs typeface="Carlito"/>
              </a:rPr>
              <a:t>računa </a:t>
            </a:r>
            <a:r>
              <a:rPr sz="2800" spc="-5" dirty="0">
                <a:latin typeface="Carlito"/>
                <a:cs typeface="Carlito"/>
              </a:rPr>
              <a:t>da se </a:t>
            </a:r>
            <a:r>
              <a:rPr sz="2800" spc="-10" dirty="0">
                <a:latin typeface="Carlito"/>
                <a:cs typeface="Carlito"/>
              </a:rPr>
              <a:t>pošalju </a:t>
            </a:r>
            <a:r>
              <a:rPr sz="2800" spc="-20" dirty="0">
                <a:latin typeface="Carlito"/>
                <a:cs typeface="Carlito"/>
              </a:rPr>
              <a:t>ispravne </a:t>
            </a:r>
            <a:r>
              <a:rPr sz="2800" dirty="0">
                <a:latin typeface="Carlito"/>
                <a:cs typeface="Carlito"/>
              </a:rPr>
              <a:t>e-mail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adrese!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25727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17647" y="269638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34640" y="22704"/>
            <a:ext cx="5203190" cy="600710"/>
            <a:chOff x="2712720" y="289572"/>
            <a:chExt cx="5203190" cy="600710"/>
          </a:xfrm>
        </p:grpSpPr>
        <p:sp>
          <p:nvSpPr>
            <p:cNvPr id="9" name="object 9"/>
            <p:cNvSpPr/>
            <p:nvPr/>
          </p:nvSpPr>
          <p:spPr>
            <a:xfrm>
              <a:off x="2712720" y="289572"/>
              <a:ext cx="5202935" cy="600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10261"/>
              <a:ext cx="5126989" cy="525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4113" y="628852"/>
            <a:ext cx="1777364" cy="495934"/>
            <a:chOff x="387095" y="950950"/>
            <a:chExt cx="1777364" cy="495934"/>
          </a:xfrm>
        </p:grpSpPr>
        <p:sp>
          <p:nvSpPr>
            <p:cNvPr id="12" name="object 12"/>
            <p:cNvSpPr/>
            <p:nvPr/>
          </p:nvSpPr>
          <p:spPr>
            <a:xfrm>
              <a:off x="387095" y="950950"/>
              <a:ext cx="1776983" cy="4953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492" y="970787"/>
              <a:ext cx="1702231" cy="4202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6200" y="1524000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" y="2938144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" y="3913631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" y="5327840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" y="6303200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1292" y="1371600"/>
            <a:ext cx="8788908" cy="53828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294005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latin typeface="Carlito"/>
                <a:cs typeface="Carlito"/>
              </a:rPr>
              <a:t>Potrebno </a:t>
            </a:r>
            <a:r>
              <a:rPr sz="3200" spc="-5" dirty="0">
                <a:latin typeface="Carlito"/>
                <a:cs typeface="Carlito"/>
              </a:rPr>
              <a:t>je da </a:t>
            </a: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spc="-5" dirty="0">
                <a:latin typeface="Carlito"/>
                <a:cs typeface="Carlito"/>
              </a:rPr>
              <a:t>tim </a:t>
            </a:r>
            <a:r>
              <a:rPr sz="3200" spc="-10" dirty="0">
                <a:latin typeface="Carlito"/>
                <a:cs typeface="Carlito"/>
              </a:rPr>
              <a:t>definiše </a:t>
            </a:r>
            <a:r>
              <a:rPr sz="3200" spc="-20" dirty="0">
                <a:latin typeface="Carlito"/>
                <a:cs typeface="Carlito"/>
              </a:rPr>
              <a:t>svoj </a:t>
            </a:r>
            <a:r>
              <a:rPr sz="3200" spc="-10" dirty="0">
                <a:latin typeface="Carlito"/>
                <a:cs typeface="Carlito"/>
              </a:rPr>
              <a:t>projektni  </a:t>
            </a:r>
            <a:r>
              <a:rPr sz="3200" spc="-15" dirty="0">
                <a:latin typeface="Carlito"/>
                <a:cs typeface="Carlito"/>
              </a:rPr>
              <a:t>zadatak </a:t>
            </a:r>
            <a:r>
              <a:rPr sz="3200" dirty="0">
                <a:latin typeface="Carlito"/>
                <a:cs typeface="Carlito"/>
              </a:rPr>
              <a:t>na </a:t>
            </a:r>
            <a:r>
              <a:rPr sz="3200" spc="-5" dirty="0">
                <a:latin typeface="Carlito"/>
                <a:cs typeface="Carlito"/>
              </a:rPr>
              <a:t>osnovu </a:t>
            </a:r>
            <a:r>
              <a:rPr sz="3200" spc="-15" dirty="0">
                <a:latin typeface="Carlito"/>
                <a:cs typeface="Carlito"/>
              </a:rPr>
              <a:t>priloženog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primera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04"/>
              </a:lnSpc>
            </a:pPr>
            <a:r>
              <a:rPr sz="3200" spc="-25" dirty="0">
                <a:latin typeface="Carlito"/>
                <a:cs typeface="Carlito"/>
              </a:rPr>
              <a:t>(može </a:t>
            </a:r>
            <a:r>
              <a:rPr sz="3200" spc="-5" dirty="0">
                <a:latin typeface="Carlito"/>
                <a:cs typeface="Carlito"/>
              </a:rPr>
              <a:t>se </a:t>
            </a:r>
            <a:r>
              <a:rPr sz="3200" spc="-10" dirty="0">
                <a:latin typeface="Carlito"/>
                <a:cs typeface="Carlito"/>
              </a:rPr>
              <a:t>slati </a:t>
            </a:r>
            <a:r>
              <a:rPr sz="3200" spc="-5" dirty="0">
                <a:latin typeface="Carlito"/>
                <a:cs typeface="Carlito"/>
              </a:rPr>
              <a:t>ili .doc ili .pdf</a:t>
            </a:r>
            <a:r>
              <a:rPr sz="3200" spc="1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fajl)</a:t>
            </a:r>
            <a:endParaRPr sz="3200" dirty="0">
              <a:latin typeface="Carlito"/>
              <a:cs typeface="Carlito"/>
            </a:endParaRPr>
          </a:p>
          <a:p>
            <a:pPr marL="12700" marR="1671955">
              <a:lnSpc>
                <a:spcPts val="3460"/>
              </a:lnSpc>
              <a:spcBef>
                <a:spcPts val="815"/>
              </a:spcBef>
            </a:pPr>
            <a:r>
              <a:rPr sz="3200" spc="-15" dirty="0">
                <a:latin typeface="Carlito"/>
                <a:cs typeface="Carlito"/>
              </a:rPr>
              <a:t>Kao </a:t>
            </a:r>
            <a:r>
              <a:rPr sz="3200" spc="-5" dirty="0">
                <a:latin typeface="Carlito"/>
                <a:cs typeface="Carlito"/>
              </a:rPr>
              <a:t>naslov </a:t>
            </a:r>
            <a:r>
              <a:rPr sz="3200" spc="-25" dirty="0">
                <a:latin typeface="Carlito"/>
                <a:cs typeface="Carlito"/>
              </a:rPr>
              <a:t>poruke </a:t>
            </a:r>
            <a:r>
              <a:rPr sz="3200" spc="-10" dirty="0">
                <a:latin typeface="Carlito"/>
                <a:cs typeface="Carlito"/>
              </a:rPr>
              <a:t>potrebno </a:t>
            </a:r>
            <a:r>
              <a:rPr sz="3200" dirty="0">
                <a:latin typeface="Carlito"/>
                <a:cs typeface="Carlito"/>
              </a:rPr>
              <a:t>je </a:t>
            </a:r>
            <a:r>
              <a:rPr sz="3200" spc="-20" dirty="0">
                <a:latin typeface="Carlito"/>
                <a:cs typeface="Carlito"/>
              </a:rPr>
              <a:t>navesti  </a:t>
            </a:r>
            <a:r>
              <a:rPr sz="3200" dirty="0">
                <a:latin typeface="Carlito"/>
                <a:cs typeface="Carlito"/>
              </a:rPr>
              <a:t>TIM </a:t>
            </a:r>
            <a:r>
              <a:rPr sz="3200" spc="-5" dirty="0">
                <a:latin typeface="Carlito"/>
                <a:cs typeface="Carlito"/>
              </a:rPr>
              <a:t>&lt;ime_tima&gt; </a:t>
            </a:r>
            <a:r>
              <a:rPr sz="3200" spc="-25" dirty="0">
                <a:latin typeface="Carlito"/>
                <a:cs typeface="Carlito"/>
              </a:rPr>
              <a:t>PZ </a:t>
            </a:r>
            <a:r>
              <a:rPr sz="3200" spc="-5" dirty="0">
                <a:latin typeface="Carlito"/>
                <a:cs typeface="Carlito"/>
              </a:rPr>
              <a:t>verzija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0" dirty="0">
                <a:latin typeface="Carlito"/>
                <a:cs typeface="Carlito"/>
              </a:rPr>
              <a:t>X.Y</a:t>
            </a:r>
            <a:endParaRPr sz="3200" dirty="0">
              <a:latin typeface="Carlito"/>
              <a:cs typeface="Carlito"/>
            </a:endParaRPr>
          </a:p>
          <a:p>
            <a:pPr marL="12700" marR="482600" algn="just">
              <a:lnSpc>
                <a:spcPts val="3460"/>
              </a:lnSpc>
              <a:spcBef>
                <a:spcPts val="765"/>
              </a:spcBef>
            </a:pPr>
            <a:r>
              <a:rPr sz="3200" spc="-10" dirty="0">
                <a:latin typeface="Carlito"/>
                <a:cs typeface="Carlito"/>
              </a:rPr>
              <a:t>Projektni </a:t>
            </a:r>
            <a:r>
              <a:rPr sz="3200" spc="-15" dirty="0">
                <a:latin typeface="Carlito"/>
                <a:cs typeface="Carlito"/>
              </a:rPr>
              <a:t>zadatak </a:t>
            </a:r>
            <a:r>
              <a:rPr sz="3200" spc="-5" dirty="0">
                <a:latin typeface="Carlito"/>
                <a:cs typeface="Carlito"/>
              </a:rPr>
              <a:t>piše </a:t>
            </a:r>
            <a:r>
              <a:rPr sz="3200" spc="-10" dirty="0">
                <a:latin typeface="Carlito"/>
                <a:cs typeface="Carlito"/>
              </a:rPr>
              <a:t>vođa </a:t>
            </a:r>
            <a:r>
              <a:rPr sz="3200" spc="-5" dirty="0">
                <a:latin typeface="Carlito"/>
                <a:cs typeface="Carlito"/>
              </a:rPr>
              <a:t>tima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eventualno  još jedan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5" dirty="0">
                <a:latin typeface="Carlito"/>
                <a:cs typeface="Carlito"/>
              </a:rPr>
              <a:t>(uz </a:t>
            </a:r>
            <a:r>
              <a:rPr sz="3200" spc="-15" dirty="0">
                <a:latin typeface="Carlito"/>
                <a:cs typeface="Carlito"/>
              </a:rPr>
              <a:t>obavezne konsultacije  </a:t>
            </a:r>
            <a:r>
              <a:rPr sz="3200" dirty="0">
                <a:latin typeface="Carlito"/>
                <a:cs typeface="Carlito"/>
              </a:rPr>
              <a:t>sa </a:t>
            </a:r>
            <a:r>
              <a:rPr sz="3200" spc="-15" dirty="0">
                <a:latin typeface="Carlito"/>
                <a:cs typeface="Carlito"/>
              </a:rPr>
              <a:t>svim </a:t>
            </a:r>
            <a:r>
              <a:rPr sz="3200" dirty="0">
                <a:latin typeface="Carlito"/>
                <a:cs typeface="Carlito"/>
              </a:rPr>
              <a:t>članovima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tima).</a:t>
            </a:r>
          </a:p>
          <a:p>
            <a:pPr marL="12700" marR="1071245">
              <a:lnSpc>
                <a:spcPts val="3460"/>
              </a:lnSpc>
              <a:spcBef>
                <a:spcPts val="755"/>
              </a:spcBef>
            </a:pPr>
            <a:r>
              <a:rPr sz="3200" spc="-15" dirty="0">
                <a:latin typeface="Carlito"/>
                <a:cs typeface="Carlito"/>
              </a:rPr>
              <a:t>Krajnji </a:t>
            </a:r>
            <a:r>
              <a:rPr sz="3200" spc="-20" dirty="0">
                <a:latin typeface="Carlito"/>
                <a:cs typeface="Carlito"/>
              </a:rPr>
              <a:t>rok </a:t>
            </a:r>
            <a:r>
              <a:rPr sz="3200" spc="-30" dirty="0">
                <a:latin typeface="Carlito"/>
                <a:cs typeface="Carlito"/>
              </a:rPr>
              <a:t>za </a:t>
            </a:r>
            <a:r>
              <a:rPr sz="3200" spc="-5" dirty="0">
                <a:latin typeface="Carlito"/>
                <a:cs typeface="Carlito"/>
              </a:rPr>
              <a:t>slanje projektnog </a:t>
            </a:r>
            <a:r>
              <a:rPr sz="3200" spc="-20" dirty="0">
                <a:latin typeface="Carlito"/>
                <a:cs typeface="Carlito"/>
              </a:rPr>
              <a:t>zadatka </a:t>
            </a:r>
            <a:r>
              <a:rPr sz="3200" spc="-15" dirty="0">
                <a:latin typeface="Carlito"/>
                <a:cs typeface="Carlito"/>
              </a:rPr>
              <a:t>je</a:t>
            </a:r>
            <a:r>
              <a:rPr sz="3200" spc="-15">
                <a:latin typeface="Carlito"/>
                <a:cs typeface="Carlito"/>
              </a:rPr>
              <a:t>:  </a:t>
            </a:r>
            <a:r>
              <a:rPr lang="sr-Latn-RS" sz="3200" spc="-5" smtClean="0">
                <a:solidFill>
                  <a:srgbClr val="FF0000"/>
                </a:solidFill>
                <a:latin typeface="Carlito"/>
                <a:cs typeface="Carlito"/>
              </a:rPr>
              <a:t>11</a:t>
            </a:r>
            <a:r>
              <a:rPr sz="3200" spc="-5" smtClean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r>
              <a:rPr lang="sr-Latn-RS" sz="3200" spc="-5" dirty="0" smtClean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3200" spc="-5" smtClean="0">
                <a:solidFill>
                  <a:srgbClr val="FF0000"/>
                </a:solidFill>
                <a:latin typeface="Carlito"/>
                <a:cs typeface="Carlito"/>
              </a:rPr>
              <a:t>.20</a:t>
            </a:r>
            <a:r>
              <a:rPr lang="sr-Latn-RS" sz="3200" spc="-5" smtClean="0">
                <a:solidFill>
                  <a:srgbClr val="FF0000"/>
                </a:solidFill>
                <a:latin typeface="Carlito"/>
                <a:cs typeface="Carlito"/>
              </a:rPr>
              <a:t>23</a:t>
            </a:r>
            <a:r>
              <a:rPr sz="3200" spc="-5" smtClean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3200" dirty="0" smtClean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3200" spc="55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23:59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-10" dirty="0">
                <a:latin typeface="Carlito"/>
                <a:cs typeface="Carlito"/>
              </a:rPr>
              <a:t>Projektne </a:t>
            </a:r>
            <a:r>
              <a:rPr sz="2800" spc="-25" dirty="0">
                <a:latin typeface="Carlito"/>
                <a:cs typeface="Carlito"/>
              </a:rPr>
              <a:t>zadatke </a:t>
            </a:r>
            <a:r>
              <a:rPr sz="2800" spc="-10" dirty="0" err="1">
                <a:latin typeface="Carlito"/>
                <a:cs typeface="Carlito"/>
              </a:rPr>
              <a:t>slati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err="1" smtClean="0">
                <a:latin typeface="Carlito"/>
                <a:cs typeface="Carlito"/>
              </a:rPr>
              <a:t>na</a:t>
            </a:r>
            <a:r>
              <a:rPr sz="2800" spc="-5" smtClean="0">
                <a:latin typeface="Carlito"/>
                <a:cs typeface="Carlito"/>
              </a:rPr>
              <a:t>:</a:t>
            </a:r>
            <a:r>
              <a:rPr sz="3200" spc="35" smtClean="0">
                <a:latin typeface="Carlito"/>
                <a:cs typeface="Carlito"/>
              </a:rPr>
              <a:t> </a:t>
            </a:r>
            <a:r>
              <a:rPr lang="sr-Latn-RS" sz="2400" spc="-10" smtClean="0">
                <a:solidFill>
                  <a:srgbClr val="FF0000"/>
                </a:solidFill>
                <a:latin typeface="Carlito"/>
                <a:cs typeface="Carlito"/>
                <a:hlinkClick r:id="rId11"/>
              </a:rPr>
              <a:t>vezbe.vtsns</a:t>
            </a:r>
            <a:r>
              <a:rPr sz="2400" spc="-10" smtClean="0">
                <a:solidFill>
                  <a:srgbClr val="FF0000"/>
                </a:solidFill>
                <a:latin typeface="Carlito"/>
                <a:cs typeface="Carlito"/>
                <a:hlinkClick r:id="rId11"/>
              </a:rPr>
              <a:t>@gmail.com</a:t>
            </a:r>
            <a:endParaRPr sz="24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92595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95727" y="536506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12720" y="289559"/>
            <a:ext cx="1163320" cy="498475"/>
            <a:chOff x="2712720" y="289559"/>
            <a:chExt cx="1163320" cy="498475"/>
          </a:xfrm>
        </p:grpSpPr>
        <p:sp>
          <p:nvSpPr>
            <p:cNvPr id="9" name="object 9"/>
            <p:cNvSpPr/>
            <p:nvPr/>
          </p:nvSpPr>
          <p:spPr>
            <a:xfrm>
              <a:off x="2712720" y="289559"/>
              <a:ext cx="1162824" cy="4983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11022"/>
              <a:ext cx="1087755" cy="4216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33400" y="1499616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38527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7244" y="1360677"/>
            <a:ext cx="754095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</a:rPr>
              <a:t>Dobra praksa </a:t>
            </a:r>
            <a:r>
              <a:rPr sz="3200" spc="-25" dirty="0">
                <a:latin typeface="Carlito"/>
                <a:cs typeface="Carlito"/>
              </a:rPr>
              <a:t>kroz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projekat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240"/>
              </a:spcBef>
            </a:pPr>
            <a:r>
              <a:rPr sz="3200" spc="-10" dirty="0">
                <a:latin typeface="Carlito"/>
                <a:cs typeface="Carlito"/>
              </a:rPr>
              <a:t>Aplikaciju uvek </a:t>
            </a:r>
            <a:r>
              <a:rPr sz="3200" spc="-15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uskladiti sa </a:t>
            </a:r>
            <a:r>
              <a:rPr sz="3200" spc="-10" dirty="0">
                <a:latin typeface="Carlito"/>
                <a:cs typeface="Carlito"/>
              </a:rPr>
              <a:t>željama  </a:t>
            </a:r>
            <a:r>
              <a:rPr sz="3200" spc="-20" dirty="0">
                <a:latin typeface="Carlito"/>
                <a:cs typeface="Carlito"/>
              </a:rPr>
              <a:t>kupca </a:t>
            </a:r>
            <a:r>
              <a:rPr sz="3200" spc="-10" dirty="0">
                <a:latin typeface="Carlito"/>
                <a:cs typeface="Carlito"/>
              </a:rPr>
              <a:t>(funkcionalnost, </a:t>
            </a:r>
            <a:r>
              <a:rPr sz="3200" dirty="0">
                <a:latin typeface="Carlito"/>
                <a:cs typeface="Carlito"/>
              </a:rPr>
              <a:t>cena, </a:t>
            </a:r>
            <a:r>
              <a:rPr sz="3200" spc="-20" dirty="0">
                <a:latin typeface="Carlito"/>
                <a:cs typeface="Carlito"/>
              </a:rPr>
              <a:t>rokovi,...)  </a:t>
            </a:r>
            <a:r>
              <a:rPr sz="3200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ovom </a:t>
            </a:r>
            <a:r>
              <a:rPr sz="3200" spc="-5" dirty="0">
                <a:latin typeface="Carlito"/>
                <a:cs typeface="Carlito"/>
              </a:rPr>
              <a:t>primeru: </a:t>
            </a:r>
            <a:r>
              <a:rPr sz="3200" spc="-15" dirty="0">
                <a:latin typeface="Carlito"/>
                <a:cs typeface="Carlito"/>
              </a:rPr>
              <a:t>asistent </a:t>
            </a:r>
            <a:r>
              <a:rPr sz="3200" spc="-5" dirty="0">
                <a:latin typeface="Carlito"/>
                <a:cs typeface="Carlito"/>
              </a:rPr>
              <a:t>je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kupac!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2816351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95668"/>
            <a:ext cx="5887720" cy="600710"/>
            <a:chOff x="382524" y="295668"/>
            <a:chExt cx="5887720" cy="600710"/>
          </a:xfrm>
        </p:grpSpPr>
        <p:sp>
          <p:nvSpPr>
            <p:cNvPr id="3" name="object 3"/>
            <p:cNvSpPr/>
            <p:nvPr/>
          </p:nvSpPr>
          <p:spPr>
            <a:xfrm>
              <a:off x="382524" y="295668"/>
              <a:ext cx="5887212" cy="60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16357"/>
              <a:ext cx="5813169" cy="525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71844" y="262140"/>
            <a:ext cx="536575" cy="536575"/>
            <a:chOff x="6371844" y="262140"/>
            <a:chExt cx="536575" cy="536575"/>
          </a:xfrm>
        </p:grpSpPr>
        <p:sp>
          <p:nvSpPr>
            <p:cNvPr id="6" name="object 6"/>
            <p:cNvSpPr/>
            <p:nvPr/>
          </p:nvSpPr>
          <p:spPr>
            <a:xfrm>
              <a:off x="6371844" y="262140"/>
              <a:ext cx="536435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1402" y="281559"/>
              <a:ext cx="462788" cy="4625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2984" y="3890264"/>
            <a:ext cx="6894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00"/>
                </a:solidFill>
              </a:rPr>
              <a:t>Studentski </a:t>
            </a:r>
            <a:r>
              <a:rPr sz="3200" spc="-5" dirty="0">
                <a:solidFill>
                  <a:srgbClr val="000000"/>
                </a:solidFill>
              </a:rPr>
              <a:t>pogled na </a:t>
            </a:r>
            <a:r>
              <a:rPr sz="3200" spc="-10" dirty="0">
                <a:solidFill>
                  <a:srgbClr val="000000"/>
                </a:solidFill>
              </a:rPr>
              <a:t>životni vek</a:t>
            </a:r>
            <a:r>
              <a:rPr sz="3200" spc="5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softvera!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838200" y="2147316"/>
            <a:ext cx="7324344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92595"/>
            <a:ext cx="1478280" cy="597535"/>
            <a:chOff x="371856" y="292595"/>
            <a:chExt cx="1478280" cy="597535"/>
          </a:xfrm>
        </p:grpSpPr>
        <p:sp>
          <p:nvSpPr>
            <p:cNvPr id="3" name="object 3"/>
            <p:cNvSpPr/>
            <p:nvPr/>
          </p:nvSpPr>
          <p:spPr>
            <a:xfrm>
              <a:off x="371856" y="292595"/>
              <a:ext cx="147828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588" y="312419"/>
              <a:ext cx="1403556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5292" y="292595"/>
            <a:ext cx="3072765" cy="597535"/>
            <a:chOff x="1955292" y="292595"/>
            <a:chExt cx="3072765" cy="597535"/>
          </a:xfrm>
        </p:grpSpPr>
        <p:sp>
          <p:nvSpPr>
            <p:cNvPr id="6" name="object 6"/>
            <p:cNvSpPr/>
            <p:nvPr/>
          </p:nvSpPr>
          <p:spPr>
            <a:xfrm>
              <a:off x="1955292" y="292595"/>
              <a:ext cx="3072384" cy="597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977" y="312419"/>
              <a:ext cx="2997708" cy="523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34355" y="312394"/>
            <a:ext cx="1623060" cy="577850"/>
            <a:chOff x="5134355" y="312394"/>
            <a:chExt cx="1623060" cy="577850"/>
          </a:xfrm>
        </p:grpSpPr>
        <p:sp>
          <p:nvSpPr>
            <p:cNvPr id="9" name="object 9"/>
            <p:cNvSpPr/>
            <p:nvPr/>
          </p:nvSpPr>
          <p:spPr>
            <a:xfrm>
              <a:off x="5134355" y="312394"/>
              <a:ext cx="16230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040" y="331977"/>
              <a:ext cx="1549018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71716" y="284988"/>
            <a:ext cx="634365" cy="599440"/>
            <a:chOff x="6871716" y="284988"/>
            <a:chExt cx="634365" cy="599440"/>
          </a:xfrm>
        </p:grpSpPr>
        <p:sp>
          <p:nvSpPr>
            <p:cNvPr id="12" name="object 12"/>
            <p:cNvSpPr/>
            <p:nvPr/>
          </p:nvSpPr>
          <p:spPr>
            <a:xfrm>
              <a:off x="6871716" y="284988"/>
              <a:ext cx="633996" cy="5989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1528" y="304673"/>
              <a:ext cx="559435" cy="5250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323797"/>
            <a:ext cx="540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Nastale </a:t>
            </a:r>
            <a:r>
              <a:rPr sz="3200" spc="-20" dirty="0">
                <a:solidFill>
                  <a:srgbClr val="000000"/>
                </a:solidFill>
              </a:rPr>
              <a:t>početkom </a:t>
            </a:r>
            <a:r>
              <a:rPr sz="3200" spc="-5" dirty="0">
                <a:solidFill>
                  <a:srgbClr val="000000"/>
                </a:solidFill>
              </a:rPr>
              <a:t>21.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veka</a:t>
            </a:r>
            <a:endParaRPr sz="3200" dirty="0"/>
          </a:p>
        </p:txBody>
      </p:sp>
      <p:sp>
        <p:nvSpPr>
          <p:cNvPr id="16" name="object 16"/>
          <p:cNvSpPr/>
          <p:nvPr/>
        </p:nvSpPr>
        <p:spPr>
          <a:xfrm>
            <a:off x="152400" y="1999614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" y="3413759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60" y="3930396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0" y="4399788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" y="4869179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0" y="5722683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940" y="1860931"/>
            <a:ext cx="8531860" cy="45764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65785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latin typeface="Carlito"/>
                <a:cs typeface="Carlito"/>
              </a:rPr>
              <a:t>„Manifest </a:t>
            </a:r>
            <a:r>
              <a:rPr sz="3200" dirty="0">
                <a:latin typeface="Carlito"/>
                <a:cs typeface="Carlito"/>
              </a:rPr>
              <a:t>agilnog </a:t>
            </a:r>
            <a:r>
              <a:rPr sz="3200" spc="-25" dirty="0">
                <a:latin typeface="Carlito"/>
                <a:cs typeface="Carlito"/>
              </a:rPr>
              <a:t>softverskog </a:t>
            </a:r>
            <a:r>
              <a:rPr sz="3200" spc="-55" dirty="0">
                <a:latin typeface="Carlito"/>
                <a:cs typeface="Carlito"/>
              </a:rPr>
              <a:t>razvoja“,  </a:t>
            </a:r>
            <a:r>
              <a:rPr sz="3200" spc="-5" dirty="0">
                <a:latin typeface="Carlito"/>
                <a:cs typeface="Carlito"/>
              </a:rPr>
              <a:t>objavljen od </a:t>
            </a:r>
            <a:r>
              <a:rPr sz="3200" spc="-20" dirty="0">
                <a:latin typeface="Carlito"/>
                <a:cs typeface="Carlito"/>
              </a:rPr>
              <a:t>strane </a:t>
            </a:r>
            <a:r>
              <a:rPr sz="3200" dirty="0">
                <a:latin typeface="Carlito"/>
                <a:cs typeface="Carlito"/>
              </a:rPr>
              <a:t>17 </a:t>
            </a:r>
            <a:r>
              <a:rPr sz="3200" spc="-15" dirty="0">
                <a:latin typeface="Carlito"/>
                <a:cs typeface="Carlito"/>
              </a:rPr>
              <a:t>softverskih inženjera  </a:t>
            </a:r>
            <a:r>
              <a:rPr sz="3200" spc="-10" dirty="0">
                <a:latin typeface="Carlito"/>
                <a:cs typeface="Carlito"/>
              </a:rPr>
              <a:t>(februar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2001.)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200" dirty="0">
                <a:latin typeface="Carlito"/>
                <a:cs typeface="Carlito"/>
              </a:rPr>
              <a:t>12 </a:t>
            </a:r>
            <a:r>
              <a:rPr sz="3200" spc="-5" dirty="0">
                <a:latin typeface="Carlito"/>
                <a:cs typeface="Carlito"/>
              </a:rPr>
              <a:t>principa </a:t>
            </a:r>
            <a:r>
              <a:rPr sz="3200" dirty="0">
                <a:latin typeface="Carlito"/>
                <a:cs typeface="Carlito"/>
              </a:rPr>
              <a:t>agilnog </a:t>
            </a:r>
            <a:r>
              <a:rPr sz="3200" spc="-25" dirty="0">
                <a:latin typeface="Carlito"/>
                <a:cs typeface="Carlito"/>
              </a:rPr>
              <a:t>softverskog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razvoja:</a:t>
            </a:r>
            <a:endParaRPr sz="3200" dirty="0">
              <a:latin typeface="Carlito"/>
              <a:cs typeface="Carlito"/>
            </a:endParaRPr>
          </a:p>
          <a:p>
            <a:pPr marL="530860" marR="5080">
              <a:lnSpc>
                <a:spcPct val="110000"/>
              </a:lnSpc>
              <a:spcBef>
                <a:spcPts val="15"/>
              </a:spcBef>
            </a:pPr>
            <a:r>
              <a:rPr sz="2800" b="1" spc="-10" dirty="0">
                <a:latin typeface="Carlito"/>
                <a:cs typeface="Carlito"/>
              </a:rPr>
              <a:t>Pojedinci </a:t>
            </a:r>
            <a:r>
              <a:rPr sz="2800" b="1" spc="-5" dirty="0">
                <a:latin typeface="Carlito"/>
                <a:cs typeface="Carlito"/>
              </a:rPr>
              <a:t>i </a:t>
            </a:r>
            <a:r>
              <a:rPr sz="2800" b="1" spc="-20" dirty="0">
                <a:latin typeface="Carlito"/>
                <a:cs typeface="Carlito"/>
              </a:rPr>
              <a:t>interakcije </a:t>
            </a:r>
            <a:r>
              <a:rPr sz="2800" spc="-10" dirty="0">
                <a:latin typeface="Carlito"/>
                <a:cs typeface="Carlito"/>
              </a:rPr>
              <a:t>ispred procesa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alata  </a:t>
            </a:r>
            <a:r>
              <a:rPr sz="2800" b="1" spc="-10" dirty="0">
                <a:latin typeface="Carlito"/>
                <a:cs typeface="Carlito"/>
              </a:rPr>
              <a:t>Softver </a:t>
            </a:r>
            <a:r>
              <a:rPr sz="2800" b="1" spc="-25" dirty="0">
                <a:latin typeface="Carlito"/>
                <a:cs typeface="Carlito"/>
              </a:rPr>
              <a:t>koji </a:t>
            </a:r>
            <a:r>
              <a:rPr sz="2800" b="1" spc="-20" dirty="0">
                <a:latin typeface="Carlito"/>
                <a:cs typeface="Carlito"/>
              </a:rPr>
              <a:t>radi </a:t>
            </a:r>
            <a:r>
              <a:rPr sz="2800" spc="-15" dirty="0">
                <a:latin typeface="Carlito"/>
                <a:cs typeface="Carlito"/>
              </a:rPr>
              <a:t>nasuprot opsežnoj dokumentaciji  </a:t>
            </a:r>
            <a:r>
              <a:rPr sz="2800" b="1" spc="-10" dirty="0">
                <a:latin typeface="Carlito"/>
                <a:cs typeface="Carlito"/>
              </a:rPr>
              <a:t>Saradnja </a:t>
            </a:r>
            <a:r>
              <a:rPr sz="2800" b="1" spc="-5" dirty="0">
                <a:latin typeface="Carlito"/>
                <a:cs typeface="Carlito"/>
              </a:rPr>
              <a:t>sa klijentima </a:t>
            </a:r>
            <a:r>
              <a:rPr sz="2800" spc="-15" dirty="0">
                <a:latin typeface="Carlito"/>
                <a:cs typeface="Carlito"/>
              </a:rPr>
              <a:t>nasuprot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ugovornim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ts val="3025"/>
              </a:lnSpc>
            </a:pPr>
            <a:r>
              <a:rPr sz="2800" spc="-10" dirty="0">
                <a:latin typeface="Carlito"/>
                <a:cs typeface="Carlito"/>
              </a:rPr>
              <a:t>aranžmanima</a:t>
            </a:r>
            <a:endParaRPr sz="2800" dirty="0">
              <a:latin typeface="Carlito"/>
              <a:cs typeface="Carlito"/>
            </a:endParaRPr>
          </a:p>
          <a:p>
            <a:pPr marL="530860" marR="239395">
              <a:lnSpc>
                <a:spcPts val="3030"/>
              </a:lnSpc>
              <a:spcBef>
                <a:spcPts val="715"/>
              </a:spcBef>
            </a:pPr>
            <a:r>
              <a:rPr sz="2800" b="1" spc="-15" dirty="0">
                <a:latin typeface="Carlito"/>
                <a:cs typeface="Carlito"/>
              </a:rPr>
              <a:t>Prilagođavanje </a:t>
            </a:r>
            <a:r>
              <a:rPr sz="2800" b="1" spc="-10" dirty="0">
                <a:latin typeface="Carlito"/>
                <a:cs typeface="Carlito"/>
              </a:rPr>
              <a:t>promenama </a:t>
            </a:r>
            <a:r>
              <a:rPr sz="2800" spc="-15" dirty="0">
                <a:latin typeface="Carlito"/>
                <a:cs typeface="Carlito"/>
              </a:rPr>
              <a:t>nasuprot </a:t>
            </a:r>
            <a:r>
              <a:rPr sz="2800" spc="-20" dirty="0">
                <a:latin typeface="Carlito"/>
                <a:cs typeface="Carlito"/>
              </a:rPr>
              <a:t>pravljenju  </a:t>
            </a:r>
            <a:r>
              <a:rPr sz="2800" spc="-15" dirty="0">
                <a:latin typeface="Carlito"/>
                <a:cs typeface="Carlito"/>
              </a:rPr>
              <a:t>planova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92595"/>
            <a:ext cx="1478280" cy="597535"/>
            <a:chOff x="371856" y="292595"/>
            <a:chExt cx="1478280" cy="597535"/>
          </a:xfrm>
        </p:grpSpPr>
        <p:sp>
          <p:nvSpPr>
            <p:cNvPr id="3" name="object 3"/>
            <p:cNvSpPr/>
            <p:nvPr/>
          </p:nvSpPr>
          <p:spPr>
            <a:xfrm>
              <a:off x="371856" y="292595"/>
              <a:ext cx="147828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588" y="312419"/>
              <a:ext cx="1403556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5292" y="292595"/>
            <a:ext cx="3072765" cy="597535"/>
            <a:chOff x="1955292" y="292595"/>
            <a:chExt cx="3072765" cy="597535"/>
          </a:xfrm>
        </p:grpSpPr>
        <p:sp>
          <p:nvSpPr>
            <p:cNvPr id="6" name="object 6"/>
            <p:cNvSpPr/>
            <p:nvPr/>
          </p:nvSpPr>
          <p:spPr>
            <a:xfrm>
              <a:off x="1955292" y="292595"/>
              <a:ext cx="3072384" cy="597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977" y="312419"/>
              <a:ext cx="2997708" cy="523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34355" y="312394"/>
            <a:ext cx="1623060" cy="577850"/>
            <a:chOff x="5134355" y="312394"/>
            <a:chExt cx="1623060" cy="577850"/>
          </a:xfrm>
        </p:grpSpPr>
        <p:sp>
          <p:nvSpPr>
            <p:cNvPr id="9" name="object 9"/>
            <p:cNvSpPr/>
            <p:nvPr/>
          </p:nvSpPr>
          <p:spPr>
            <a:xfrm>
              <a:off x="5134355" y="312394"/>
              <a:ext cx="16230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040" y="331977"/>
              <a:ext cx="1549018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71716" y="284988"/>
            <a:ext cx="634365" cy="599440"/>
            <a:chOff x="6871716" y="284988"/>
            <a:chExt cx="634365" cy="599440"/>
          </a:xfrm>
        </p:grpSpPr>
        <p:sp>
          <p:nvSpPr>
            <p:cNvPr id="12" name="object 12"/>
            <p:cNvSpPr/>
            <p:nvPr/>
          </p:nvSpPr>
          <p:spPr>
            <a:xfrm>
              <a:off x="6871716" y="284988"/>
              <a:ext cx="633996" cy="5989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1528" y="304673"/>
              <a:ext cx="559435" cy="5250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3316223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1323797"/>
            <a:ext cx="8074660" cy="36855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282575">
              <a:lnSpc>
                <a:spcPct val="90000"/>
              </a:lnSpc>
              <a:spcBef>
                <a:spcPts val="490"/>
              </a:spcBef>
            </a:pPr>
            <a:r>
              <a:rPr sz="3200" spc="-10" dirty="0">
                <a:latin typeface="Carlito"/>
                <a:cs typeface="Carlito"/>
              </a:rPr>
              <a:t>Projekti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da budu </a:t>
            </a:r>
            <a:r>
              <a:rPr sz="3200" spc="-10" dirty="0">
                <a:latin typeface="Carlito"/>
                <a:cs typeface="Carlito"/>
              </a:rPr>
              <a:t>razvijani </a:t>
            </a:r>
            <a:r>
              <a:rPr sz="3200" dirty="0">
                <a:latin typeface="Carlito"/>
                <a:cs typeface="Carlito"/>
              </a:rPr>
              <a:t>od </a:t>
            </a:r>
            <a:r>
              <a:rPr sz="3200" spc="-20" dirty="0">
                <a:latin typeface="Carlito"/>
                <a:cs typeface="Carlito"/>
              </a:rPr>
              <a:t>strane  visoko </a:t>
            </a:r>
            <a:r>
              <a:rPr sz="3200" dirty="0">
                <a:latin typeface="Carlito"/>
                <a:cs typeface="Carlito"/>
              </a:rPr>
              <a:t>motivisanih </a:t>
            </a:r>
            <a:r>
              <a:rPr sz="3200" spc="-5" dirty="0">
                <a:latin typeface="Carlito"/>
                <a:cs typeface="Carlito"/>
              </a:rPr>
              <a:t>članova </a:t>
            </a:r>
            <a:r>
              <a:rPr sz="3200" dirty="0">
                <a:latin typeface="Carlito"/>
                <a:cs typeface="Carlito"/>
              </a:rPr>
              <a:t>tima;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im  omogućiti </a:t>
            </a:r>
            <a:r>
              <a:rPr sz="3200" spc="-10" dirty="0">
                <a:latin typeface="Carlito"/>
                <a:cs typeface="Carlito"/>
              </a:rPr>
              <a:t>okruženje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podršku </a:t>
            </a:r>
            <a:r>
              <a:rPr sz="3200" spc="-30" dirty="0">
                <a:latin typeface="Carlito"/>
                <a:cs typeface="Carlito"/>
              </a:rPr>
              <a:t>koja </a:t>
            </a:r>
            <a:r>
              <a:rPr sz="3200" dirty="0">
                <a:latin typeface="Carlito"/>
                <a:cs typeface="Carlito"/>
              </a:rPr>
              <a:t>im </a:t>
            </a:r>
            <a:r>
              <a:rPr sz="3200" spc="-5" dirty="0">
                <a:latin typeface="Carlito"/>
                <a:cs typeface="Carlito"/>
              </a:rPr>
              <a:t>je  neophodna.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Timovi treba da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5" dirty="0">
                <a:latin typeface="Carlito"/>
                <a:cs typeface="Carlito"/>
              </a:rPr>
              <a:t>redovnim </a:t>
            </a:r>
            <a:r>
              <a:rPr sz="3200" spc="-10" dirty="0">
                <a:latin typeface="Carlito"/>
                <a:cs typeface="Carlito"/>
              </a:rPr>
              <a:t>intervalima  </a:t>
            </a:r>
            <a:r>
              <a:rPr sz="3200" spc="-15" dirty="0">
                <a:latin typeface="Carlito"/>
                <a:cs typeface="Carlito"/>
              </a:rPr>
              <a:t>razmatraju </a:t>
            </a: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postanu </a:t>
            </a:r>
            <a:r>
              <a:rPr sz="3200" spc="-10" dirty="0">
                <a:latin typeface="Carlito"/>
                <a:cs typeface="Carlito"/>
              </a:rPr>
              <a:t>efikasniji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da na  osnovu </a:t>
            </a:r>
            <a:r>
              <a:rPr sz="3200" spc="-10" dirty="0">
                <a:latin typeface="Carlito"/>
                <a:cs typeface="Carlito"/>
              </a:rPr>
              <a:t>razmene </a:t>
            </a:r>
            <a:r>
              <a:rPr sz="3200" spc="-5" dirty="0">
                <a:latin typeface="Carlito"/>
                <a:cs typeface="Carlito"/>
              </a:rPr>
              <a:t>znanja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iskustva </a:t>
            </a:r>
            <a:r>
              <a:rPr sz="3200" spc="-5" dirty="0">
                <a:latin typeface="Carlito"/>
                <a:cs typeface="Carlito"/>
              </a:rPr>
              <a:t>usklađuju  </a:t>
            </a:r>
            <a:r>
              <a:rPr sz="3200" spc="-20" dirty="0">
                <a:latin typeface="Carlito"/>
                <a:cs typeface="Carlito"/>
              </a:rPr>
              <a:t>svoje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postupke.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92595"/>
            <a:ext cx="1478280" cy="597535"/>
            <a:chOff x="371856" y="292595"/>
            <a:chExt cx="1478280" cy="597535"/>
          </a:xfrm>
        </p:grpSpPr>
        <p:sp>
          <p:nvSpPr>
            <p:cNvPr id="3" name="object 3"/>
            <p:cNvSpPr/>
            <p:nvPr/>
          </p:nvSpPr>
          <p:spPr>
            <a:xfrm>
              <a:off x="371856" y="292595"/>
              <a:ext cx="147828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588" y="312419"/>
              <a:ext cx="1403556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5292" y="292595"/>
            <a:ext cx="3072765" cy="597535"/>
            <a:chOff x="1955292" y="292595"/>
            <a:chExt cx="3072765" cy="597535"/>
          </a:xfrm>
        </p:grpSpPr>
        <p:sp>
          <p:nvSpPr>
            <p:cNvPr id="6" name="object 6"/>
            <p:cNvSpPr/>
            <p:nvPr/>
          </p:nvSpPr>
          <p:spPr>
            <a:xfrm>
              <a:off x="1955292" y="292595"/>
              <a:ext cx="3072384" cy="597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977" y="312419"/>
              <a:ext cx="2997708" cy="523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34355" y="312394"/>
            <a:ext cx="1623060" cy="577850"/>
            <a:chOff x="5134355" y="312394"/>
            <a:chExt cx="1623060" cy="577850"/>
          </a:xfrm>
        </p:grpSpPr>
        <p:sp>
          <p:nvSpPr>
            <p:cNvPr id="9" name="object 9"/>
            <p:cNvSpPr/>
            <p:nvPr/>
          </p:nvSpPr>
          <p:spPr>
            <a:xfrm>
              <a:off x="5134355" y="312394"/>
              <a:ext cx="16230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040" y="331977"/>
              <a:ext cx="1549018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71716" y="284988"/>
            <a:ext cx="634365" cy="599440"/>
            <a:chOff x="6871716" y="284988"/>
            <a:chExt cx="634365" cy="599440"/>
          </a:xfrm>
        </p:grpSpPr>
        <p:sp>
          <p:nvSpPr>
            <p:cNvPr id="12" name="object 12"/>
            <p:cNvSpPr/>
            <p:nvPr/>
          </p:nvSpPr>
          <p:spPr>
            <a:xfrm>
              <a:off x="6871716" y="284988"/>
              <a:ext cx="633996" cy="5989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1528" y="304673"/>
              <a:ext cx="559435" cy="5250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900" y="1321338"/>
            <a:ext cx="8915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</a:rPr>
              <a:t>Preuzete </a:t>
            </a:r>
            <a:r>
              <a:rPr sz="3200" dirty="0">
                <a:solidFill>
                  <a:srgbClr val="000000"/>
                </a:solidFill>
              </a:rPr>
              <a:t>ideje </a:t>
            </a:r>
            <a:r>
              <a:rPr sz="3200" spc="-10" dirty="0">
                <a:solidFill>
                  <a:srgbClr val="000000"/>
                </a:solidFill>
              </a:rPr>
              <a:t>iz </a:t>
            </a:r>
            <a:r>
              <a:rPr sz="3200" dirty="0">
                <a:solidFill>
                  <a:srgbClr val="000000"/>
                </a:solidFill>
              </a:rPr>
              <a:t>XP </a:t>
            </a:r>
            <a:r>
              <a:rPr sz="3200" spc="-10" dirty="0">
                <a:solidFill>
                  <a:srgbClr val="000000"/>
                </a:solidFill>
              </a:rPr>
              <a:t>(ekstremnog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programiranja):</a:t>
            </a:r>
            <a:endParaRPr sz="3200" dirty="0"/>
          </a:p>
        </p:txBody>
      </p:sp>
      <p:sp>
        <p:nvSpPr>
          <p:cNvPr id="15" name="object 15"/>
          <p:cNvSpPr/>
          <p:nvPr/>
        </p:nvSpPr>
        <p:spPr>
          <a:xfrm>
            <a:off x="76200" y="146316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360" y="1979802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60" y="2833242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" y="4090415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" y="506577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" y="5602287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1000" y="1857882"/>
            <a:ext cx="8839200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860">
              <a:lnSpc>
                <a:spcPts val="319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„programiranje </a:t>
            </a:r>
            <a:r>
              <a:rPr sz="2800" spc="-5" dirty="0">
                <a:latin typeface="Carlito"/>
                <a:cs typeface="Carlito"/>
              </a:rPr>
              <a:t>u </a:t>
            </a:r>
            <a:r>
              <a:rPr sz="2800" spc="-10" dirty="0">
                <a:latin typeface="Carlito"/>
                <a:cs typeface="Carlito"/>
              </a:rPr>
              <a:t>paru“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30" dirty="0">
                <a:latin typeface="Carlito"/>
                <a:cs typeface="Carlito"/>
              </a:rPr>
              <a:t>za </a:t>
            </a:r>
            <a:r>
              <a:rPr sz="2800" spc="-15" dirty="0">
                <a:latin typeface="Carlito"/>
                <a:cs typeface="Carlito"/>
              </a:rPr>
              <a:t>najsloženije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delove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sistema</a:t>
            </a:r>
            <a:endParaRPr sz="2800" dirty="0">
              <a:latin typeface="Carlito"/>
              <a:cs typeface="Carlito"/>
            </a:endParaRPr>
          </a:p>
          <a:p>
            <a:pPr marL="530860" marR="5080">
              <a:lnSpc>
                <a:spcPts val="3020"/>
              </a:lnSpc>
              <a:spcBef>
                <a:spcPts val="720"/>
              </a:spcBef>
            </a:pPr>
            <a:r>
              <a:rPr sz="2800" spc="-10" dirty="0">
                <a:latin typeface="Carlito"/>
                <a:cs typeface="Carlito"/>
              </a:rPr>
              <a:t>„neprekidna </a:t>
            </a:r>
            <a:r>
              <a:rPr sz="2800" spc="-20" dirty="0">
                <a:latin typeface="Carlito"/>
                <a:cs typeface="Carlito"/>
              </a:rPr>
              <a:t>integracija“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25" dirty="0">
                <a:latin typeface="Carlito"/>
                <a:cs typeface="Carlito"/>
              </a:rPr>
              <a:t>praviti </a:t>
            </a:r>
            <a:r>
              <a:rPr sz="2800" spc="-5" dirty="0">
                <a:latin typeface="Carlito"/>
                <a:cs typeface="Carlito"/>
              </a:rPr>
              <a:t>mala </a:t>
            </a:r>
            <a:r>
              <a:rPr sz="2800" spc="-10" dirty="0">
                <a:latin typeface="Carlito"/>
                <a:cs typeface="Carlito"/>
              </a:rPr>
              <a:t>unapređenja </a:t>
            </a:r>
            <a:r>
              <a:rPr sz="2800" spc="-5" dirty="0">
                <a:latin typeface="Carlito"/>
                <a:cs typeface="Carlito"/>
              </a:rPr>
              <a:t>i  </a:t>
            </a:r>
            <a:r>
              <a:rPr sz="2800" spc="-10" dirty="0">
                <a:latin typeface="Carlito"/>
                <a:cs typeface="Carlito"/>
              </a:rPr>
              <a:t>poboljšanja </a:t>
            </a:r>
            <a:r>
              <a:rPr sz="2800" spc="-15" dirty="0">
                <a:latin typeface="Carlito"/>
                <a:cs typeface="Carlito"/>
              </a:rPr>
              <a:t>sistema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0" dirty="0">
                <a:latin typeface="Carlito"/>
                <a:cs typeface="Carlito"/>
              </a:rPr>
              <a:t>posle </a:t>
            </a:r>
            <a:r>
              <a:rPr sz="2800" spc="-40" dirty="0">
                <a:latin typeface="Carlito"/>
                <a:cs typeface="Carlito"/>
              </a:rPr>
              <a:t>svake </a:t>
            </a:r>
            <a:r>
              <a:rPr sz="2800" spc="-15" dirty="0">
                <a:latin typeface="Carlito"/>
                <a:cs typeface="Carlito"/>
              </a:rPr>
              <a:t>takve </a:t>
            </a:r>
            <a:r>
              <a:rPr sz="2800" spc="-20" dirty="0">
                <a:latin typeface="Carlito"/>
                <a:cs typeface="Carlito"/>
              </a:rPr>
              <a:t>promene  </a:t>
            </a:r>
            <a:r>
              <a:rPr sz="2800" spc="-10" dirty="0">
                <a:latin typeface="Carlito"/>
                <a:cs typeface="Carlito"/>
              </a:rPr>
              <a:t>omogućiti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20" dirty="0">
                <a:latin typeface="Carlito"/>
                <a:cs typeface="Carlito"/>
              </a:rPr>
              <a:t>sistem </a:t>
            </a:r>
            <a:r>
              <a:rPr sz="2800" spc="-15" dirty="0">
                <a:latin typeface="Carlito"/>
                <a:cs typeface="Carlito"/>
              </a:rPr>
              <a:t>funkcioniše </a:t>
            </a:r>
            <a:r>
              <a:rPr sz="2800" spc="-20" dirty="0">
                <a:latin typeface="Carlito"/>
                <a:cs typeface="Carlito"/>
              </a:rPr>
              <a:t>kao </a:t>
            </a:r>
            <a:r>
              <a:rPr sz="2800" spc="-10" dirty="0">
                <a:latin typeface="Carlito"/>
                <a:cs typeface="Carlito"/>
              </a:rPr>
              <a:t>potpuna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celina</a:t>
            </a:r>
            <a:endParaRPr sz="2800" dirty="0">
              <a:latin typeface="Carlito"/>
              <a:cs typeface="Carlito"/>
            </a:endParaRPr>
          </a:p>
          <a:p>
            <a:pPr marL="12700" marR="1537335">
              <a:lnSpc>
                <a:spcPts val="346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Ideje iz </a:t>
            </a:r>
            <a:r>
              <a:rPr sz="3200" spc="-5" dirty="0">
                <a:latin typeface="Carlito"/>
                <a:cs typeface="Carlito"/>
              </a:rPr>
              <a:t>metodologije </a:t>
            </a:r>
            <a:r>
              <a:rPr sz="3200" dirty="0">
                <a:latin typeface="Carlito"/>
                <a:cs typeface="Carlito"/>
              </a:rPr>
              <a:t>„Rapidnog </a:t>
            </a:r>
            <a:r>
              <a:rPr sz="3200" spc="-20" dirty="0">
                <a:latin typeface="Carlito"/>
                <a:cs typeface="Carlito"/>
              </a:rPr>
              <a:t>razvoja  </a:t>
            </a:r>
            <a:r>
              <a:rPr sz="3200" spc="-10" dirty="0">
                <a:latin typeface="Carlito"/>
                <a:cs typeface="Carlito"/>
              </a:rPr>
              <a:t>aplikacija“: izrada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prototipa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spc="-20" dirty="0">
                <a:latin typeface="Carlito"/>
                <a:cs typeface="Carlito"/>
              </a:rPr>
              <a:t>Dinamičko </a:t>
            </a:r>
            <a:r>
              <a:rPr sz="3200" spc="-10" dirty="0">
                <a:latin typeface="Carlito"/>
                <a:cs typeface="Carlito"/>
              </a:rPr>
              <a:t>prilagođavanje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promenama</a:t>
            </a:r>
            <a:endParaRPr sz="3200" dirty="0">
              <a:latin typeface="Carlito"/>
              <a:cs typeface="Carlito"/>
            </a:endParaRPr>
          </a:p>
          <a:p>
            <a:pPr marL="12700" marR="660400">
              <a:lnSpc>
                <a:spcPts val="3460"/>
              </a:lnSpc>
              <a:spcBef>
                <a:spcPts val="815"/>
              </a:spcBef>
            </a:pP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sama metodologija </a:t>
            </a:r>
            <a:r>
              <a:rPr sz="3200" spc="-30" dirty="0">
                <a:latin typeface="Carlito"/>
                <a:cs typeface="Carlito"/>
              </a:rPr>
              <a:t>može </a:t>
            </a:r>
            <a:r>
              <a:rPr sz="3200" spc="-15" dirty="0">
                <a:latin typeface="Carlito"/>
                <a:cs typeface="Carlito"/>
              </a:rPr>
              <a:t>doživeti </a:t>
            </a:r>
            <a:r>
              <a:rPr sz="3200" spc="-5" dirty="0">
                <a:latin typeface="Carlito"/>
                <a:cs typeface="Carlito"/>
              </a:rPr>
              <a:t>određene  </a:t>
            </a:r>
            <a:r>
              <a:rPr sz="3200" spc="-10" dirty="0">
                <a:latin typeface="Carlito"/>
                <a:cs typeface="Carlito"/>
              </a:rPr>
              <a:t>promene,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u </a:t>
            </a:r>
            <a:r>
              <a:rPr sz="3200" spc="-15" dirty="0">
                <a:latin typeface="Carlito"/>
                <a:cs typeface="Carlito"/>
              </a:rPr>
              <a:t>praksi pokažu </a:t>
            </a:r>
            <a:r>
              <a:rPr sz="3200" spc="-20" dirty="0">
                <a:latin typeface="Carlito"/>
                <a:cs typeface="Carlito"/>
              </a:rPr>
              <a:t>kao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dobre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284962"/>
            <a:ext cx="5724525" cy="605155"/>
            <a:chOff x="390143" y="284962"/>
            <a:chExt cx="5724525" cy="605155"/>
          </a:xfrm>
        </p:grpSpPr>
        <p:sp>
          <p:nvSpPr>
            <p:cNvPr id="3" name="object 3"/>
            <p:cNvSpPr/>
            <p:nvPr/>
          </p:nvSpPr>
          <p:spPr>
            <a:xfrm>
              <a:off x="390143" y="284962"/>
              <a:ext cx="572414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63" y="304672"/>
              <a:ext cx="5649087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2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34137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4389120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" y="5364543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463" y="1275282"/>
            <a:ext cx="8733537" cy="544059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latin typeface="Carlito"/>
                <a:cs typeface="Carlito"/>
              </a:rPr>
              <a:t>Promovisanje direktnog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timskog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rada</a:t>
            </a:r>
            <a:endParaRPr sz="3200" dirty="0">
              <a:latin typeface="Carlito"/>
              <a:cs typeface="Carlito"/>
            </a:endParaRPr>
          </a:p>
          <a:p>
            <a:pPr marL="12700" marR="389255">
              <a:lnSpc>
                <a:spcPts val="3460"/>
              </a:lnSpc>
              <a:spcBef>
                <a:spcPts val="819"/>
              </a:spcBef>
            </a:pPr>
            <a:r>
              <a:rPr sz="3200" spc="-15" dirty="0">
                <a:latin typeface="Carlito"/>
                <a:cs typeface="Carlito"/>
              </a:rPr>
              <a:t>Akcenat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5" dirty="0">
                <a:latin typeface="Carlito"/>
                <a:cs typeface="Carlito"/>
              </a:rPr>
              <a:t>visokoj </a:t>
            </a:r>
            <a:r>
              <a:rPr sz="3200" spc="-5" dirty="0">
                <a:latin typeface="Carlito"/>
                <a:cs typeface="Carlito"/>
              </a:rPr>
              <a:t>motivisanosti </a:t>
            </a:r>
            <a:r>
              <a:rPr sz="3200" spc="-15" dirty="0">
                <a:latin typeface="Carlito"/>
                <a:cs typeface="Carlito"/>
              </a:rPr>
              <a:t>svih </a:t>
            </a:r>
            <a:r>
              <a:rPr sz="3200" spc="-5" dirty="0">
                <a:latin typeface="Carlito"/>
                <a:cs typeface="Carlito"/>
              </a:rPr>
              <a:t>članova  </a:t>
            </a:r>
            <a:r>
              <a:rPr sz="3200" dirty="0">
                <a:latin typeface="Carlito"/>
                <a:cs typeface="Carlito"/>
              </a:rPr>
              <a:t>tima, </a:t>
            </a:r>
            <a:r>
              <a:rPr sz="3200" spc="-10" dirty="0">
                <a:latin typeface="Carlito"/>
                <a:cs typeface="Carlito"/>
              </a:rPr>
              <a:t>njihovom dobrom </a:t>
            </a:r>
            <a:r>
              <a:rPr sz="3200" dirty="0">
                <a:latin typeface="Carlito"/>
                <a:cs typeface="Carlito"/>
              </a:rPr>
              <a:t>međusobnom  </a:t>
            </a:r>
            <a:r>
              <a:rPr sz="3200" spc="-15" dirty="0">
                <a:latin typeface="Carlito"/>
                <a:cs typeface="Carlito"/>
              </a:rPr>
              <a:t>poznavanju poštovanju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uvažavanju</a:t>
            </a:r>
            <a:endParaRPr sz="3200" dirty="0">
              <a:latin typeface="Carlito"/>
              <a:cs typeface="Carlito"/>
            </a:endParaRPr>
          </a:p>
          <a:p>
            <a:pPr marL="12700" marR="657225">
              <a:lnSpc>
                <a:spcPts val="3460"/>
              </a:lnSpc>
              <a:spcBef>
                <a:spcPts val="760"/>
              </a:spcBef>
            </a:pPr>
            <a:r>
              <a:rPr sz="3200" spc="-5" dirty="0">
                <a:latin typeface="Carlito"/>
                <a:cs typeface="Carlito"/>
              </a:rPr>
              <a:t>Članovi </a:t>
            </a:r>
            <a:r>
              <a:rPr sz="3200" dirty="0">
                <a:latin typeface="Carlito"/>
                <a:cs typeface="Carlito"/>
              </a:rPr>
              <a:t>tima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da inspirišu jedni druge </a:t>
            </a:r>
            <a:r>
              <a:rPr sz="3200" dirty="0">
                <a:latin typeface="Carlito"/>
                <a:cs typeface="Carlito"/>
              </a:rPr>
              <a:t>- 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guraju </a:t>
            </a:r>
            <a:r>
              <a:rPr sz="3200" spc="-5" dirty="0">
                <a:latin typeface="Carlito"/>
                <a:cs typeface="Carlito"/>
              </a:rPr>
              <a:t>jedni druge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napred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25"/>
              </a:spcBef>
            </a:pPr>
            <a:r>
              <a:rPr sz="3200" dirty="0">
                <a:latin typeface="Carlito"/>
                <a:cs typeface="Carlito"/>
              </a:rPr>
              <a:t>Iz </a:t>
            </a:r>
            <a:r>
              <a:rPr sz="3200" spc="-5" dirty="0">
                <a:latin typeface="Carlito"/>
                <a:cs typeface="Carlito"/>
              </a:rPr>
              <a:t>jedne </a:t>
            </a:r>
            <a:r>
              <a:rPr sz="3200" spc="-15" dirty="0">
                <a:latin typeface="Carlito"/>
                <a:cs typeface="Carlito"/>
              </a:rPr>
              <a:t>realizovane </a:t>
            </a:r>
            <a:r>
              <a:rPr sz="3200" dirty="0">
                <a:latin typeface="Carlito"/>
                <a:cs typeface="Carlito"/>
              </a:rPr>
              <a:t>ideje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da se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rodi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10 </a:t>
            </a:r>
            <a:r>
              <a:rPr sz="3200" spc="-5" dirty="0">
                <a:latin typeface="Carlito"/>
                <a:cs typeface="Carlito"/>
              </a:rPr>
              <a:t>novih </a:t>
            </a:r>
            <a:r>
              <a:rPr sz="3200" dirty="0">
                <a:latin typeface="Carlito"/>
                <a:cs typeface="Carlito"/>
              </a:rPr>
              <a:t>ideja, i </a:t>
            </a:r>
            <a:r>
              <a:rPr sz="3200" spc="-5" dirty="0">
                <a:latin typeface="Carlito"/>
                <a:cs typeface="Carlito"/>
              </a:rPr>
              <a:t>da na </a:t>
            </a:r>
            <a:r>
              <a:rPr sz="3200" spc="-15" dirty="0">
                <a:latin typeface="Carlito"/>
                <a:cs typeface="Carlito"/>
              </a:rPr>
              <a:t>taj </a:t>
            </a:r>
            <a:r>
              <a:rPr sz="3200" spc="-5" dirty="0">
                <a:latin typeface="Carlito"/>
                <a:cs typeface="Carlito"/>
              </a:rPr>
              <a:t>način </a:t>
            </a:r>
            <a:r>
              <a:rPr sz="3200" spc="-15" dirty="0">
                <a:latin typeface="Carlito"/>
                <a:cs typeface="Carlito"/>
              </a:rPr>
              <a:t>broj </a:t>
            </a:r>
            <a:r>
              <a:rPr sz="3200" dirty="0">
                <a:latin typeface="Carlito"/>
                <a:cs typeface="Carlito"/>
              </a:rPr>
              <a:t>ideja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raste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0" dirty="0">
                <a:latin typeface="Carlito"/>
                <a:cs typeface="Carlito"/>
              </a:rPr>
              <a:t>Zapisati </a:t>
            </a:r>
            <a:r>
              <a:rPr sz="3200" spc="-30" dirty="0">
                <a:latin typeface="Carlito"/>
                <a:cs typeface="Carlito"/>
              </a:rPr>
              <a:t>svaku </a:t>
            </a:r>
            <a:r>
              <a:rPr sz="3200" dirty="0">
                <a:latin typeface="Carlito"/>
                <a:cs typeface="Carlito"/>
              </a:rPr>
              <a:t>ideju </a:t>
            </a:r>
            <a:r>
              <a:rPr sz="3200" spc="-45" dirty="0">
                <a:latin typeface="Carlito"/>
                <a:cs typeface="Carlito"/>
              </a:rPr>
              <a:t>koliko </a:t>
            </a:r>
            <a:r>
              <a:rPr sz="3200" spc="-10" dirty="0">
                <a:latin typeface="Carlito"/>
                <a:cs typeface="Carlito"/>
              </a:rPr>
              <a:t>god </a:t>
            </a:r>
            <a:r>
              <a:rPr sz="3200" spc="-5" dirty="0">
                <a:latin typeface="Carlito"/>
                <a:cs typeface="Carlito"/>
              </a:rPr>
              <a:t>ona </a:t>
            </a:r>
            <a:r>
              <a:rPr sz="3200" dirty="0">
                <a:latin typeface="Carlito"/>
                <a:cs typeface="Carlito"/>
              </a:rPr>
              <a:t>loše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zvučala,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spc="-10" dirty="0">
                <a:latin typeface="Carlito"/>
                <a:cs typeface="Carlito"/>
              </a:rPr>
              <a:t>preispitati </a:t>
            </a:r>
            <a:r>
              <a:rPr sz="3200" spc="-30" dirty="0">
                <a:latin typeface="Carlito"/>
                <a:cs typeface="Carlito"/>
              </a:rPr>
              <a:t>svaku </a:t>
            </a:r>
            <a:r>
              <a:rPr sz="3200" dirty="0">
                <a:latin typeface="Carlito"/>
                <a:cs typeface="Carlito"/>
              </a:rPr>
              <a:t>ideju </a:t>
            </a:r>
            <a:r>
              <a:rPr sz="3200" spc="-40" dirty="0">
                <a:latin typeface="Carlito"/>
                <a:cs typeface="Carlito"/>
              </a:rPr>
              <a:t>koliko </a:t>
            </a:r>
            <a:r>
              <a:rPr sz="3200" spc="-10" dirty="0">
                <a:latin typeface="Carlito"/>
                <a:cs typeface="Carlito"/>
              </a:rPr>
              <a:t>god </a:t>
            </a:r>
            <a:r>
              <a:rPr sz="3200" spc="-5" dirty="0">
                <a:latin typeface="Carlito"/>
                <a:cs typeface="Carlito"/>
              </a:rPr>
              <a:t>ona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dobro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zvučala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284962"/>
            <a:ext cx="5724525" cy="605155"/>
            <a:chOff x="390143" y="284962"/>
            <a:chExt cx="5724525" cy="605155"/>
          </a:xfrm>
        </p:grpSpPr>
        <p:sp>
          <p:nvSpPr>
            <p:cNvPr id="3" name="object 3"/>
            <p:cNvSpPr/>
            <p:nvPr/>
          </p:nvSpPr>
          <p:spPr>
            <a:xfrm>
              <a:off x="390143" y="284962"/>
              <a:ext cx="572414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63" y="304672"/>
              <a:ext cx="5649087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3316223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29158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323797"/>
            <a:ext cx="8379460" cy="4711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15" dirty="0">
                <a:latin typeface="Carlito"/>
                <a:cs typeface="Carlito"/>
              </a:rPr>
              <a:t>Komunikacija </a:t>
            </a:r>
            <a:r>
              <a:rPr sz="3200" dirty="0">
                <a:latin typeface="Carlito"/>
                <a:cs typeface="Carlito"/>
              </a:rPr>
              <a:t>između </a:t>
            </a:r>
            <a:r>
              <a:rPr sz="3200" spc="-5" dirty="0">
                <a:latin typeface="Carlito"/>
                <a:cs typeface="Carlito"/>
              </a:rPr>
              <a:t>članova tima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teče  direktno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10" dirty="0">
                <a:latin typeface="Carlito"/>
                <a:cs typeface="Carlito"/>
              </a:rPr>
              <a:t>neposredno,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 </a:t>
            </a:r>
            <a:r>
              <a:rPr sz="3200" spc="-30" dirty="0">
                <a:latin typeface="Carlito"/>
                <a:cs typeface="Carlito"/>
              </a:rPr>
              <a:t>preko  </a:t>
            </a:r>
            <a:r>
              <a:rPr sz="3200" spc="-10" dirty="0">
                <a:latin typeface="Carlito"/>
                <a:cs typeface="Carlito"/>
              </a:rPr>
              <a:t>dokumentacije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20" dirty="0">
                <a:latin typeface="Carlito"/>
                <a:cs typeface="Carlito"/>
              </a:rPr>
              <a:t>dokumentovati </a:t>
            </a:r>
            <a:r>
              <a:rPr sz="3200" spc="-5" dirty="0">
                <a:latin typeface="Carlito"/>
                <a:cs typeface="Carlito"/>
              </a:rPr>
              <a:t>samo bitne </a:t>
            </a:r>
            <a:r>
              <a:rPr sz="3200" dirty="0">
                <a:latin typeface="Carlito"/>
                <a:cs typeface="Carlito"/>
              </a:rPr>
              <a:t>i  </a:t>
            </a:r>
            <a:r>
              <a:rPr sz="3200" spc="-20" dirty="0">
                <a:latin typeface="Carlito"/>
                <a:cs typeface="Carlito"/>
              </a:rPr>
              <a:t>složene </a:t>
            </a:r>
            <a:r>
              <a:rPr sz="3200" spc="-10" dirty="0">
                <a:latin typeface="Carlito"/>
                <a:cs typeface="Carlito"/>
              </a:rPr>
              <a:t>delove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sistema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5" dirty="0">
                <a:latin typeface="Carlito"/>
                <a:cs typeface="Carlito"/>
              </a:rPr>
              <a:t>Paralelno </a:t>
            </a:r>
            <a:r>
              <a:rPr sz="3200" spc="-5" dirty="0">
                <a:latin typeface="Carlito"/>
                <a:cs typeface="Carlito"/>
              </a:rPr>
              <a:t>sa </a:t>
            </a:r>
            <a:r>
              <a:rPr sz="3200" spc="-15" dirty="0">
                <a:latin typeface="Carlito"/>
                <a:cs typeface="Carlito"/>
              </a:rPr>
              <a:t>razvojem vršiti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najosnovnija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5" dirty="0">
                <a:latin typeface="Carlito"/>
                <a:cs typeface="Carlito"/>
              </a:rPr>
              <a:t>testiranja</a:t>
            </a:r>
            <a:endParaRPr sz="3200" dirty="0">
              <a:latin typeface="Carlito"/>
              <a:cs typeface="Carlito"/>
            </a:endParaRPr>
          </a:p>
          <a:p>
            <a:pPr marL="12700" marR="833119">
              <a:lnSpc>
                <a:spcPct val="9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početku definisati </a:t>
            </a:r>
            <a:r>
              <a:rPr sz="3200" spc="-5" dirty="0">
                <a:latin typeface="Carlito"/>
                <a:cs typeface="Carlito"/>
              </a:rPr>
              <a:t>samo </a:t>
            </a:r>
            <a:r>
              <a:rPr sz="3200" dirty="0">
                <a:latin typeface="Carlito"/>
                <a:cs typeface="Carlito"/>
              </a:rPr>
              <a:t>osnovne  </a:t>
            </a:r>
            <a:r>
              <a:rPr sz="3200" spc="-10" dirty="0">
                <a:latin typeface="Carlito"/>
                <a:cs typeface="Carlito"/>
              </a:rPr>
              <a:t>funkcionalnosti, </a:t>
            </a:r>
            <a:r>
              <a:rPr sz="3200" spc="-15" dirty="0">
                <a:latin typeface="Carlito"/>
                <a:cs typeface="Carlito"/>
              </a:rPr>
              <a:t>bez </a:t>
            </a:r>
            <a:r>
              <a:rPr sz="3200" spc="-25" dirty="0">
                <a:latin typeface="Carlito"/>
                <a:cs typeface="Carlito"/>
              </a:rPr>
              <a:t>kojih </a:t>
            </a:r>
            <a:r>
              <a:rPr sz="3200" spc="-15" dirty="0">
                <a:latin typeface="Carlito"/>
                <a:cs typeface="Carlito"/>
              </a:rPr>
              <a:t>sistem </a:t>
            </a:r>
            <a:r>
              <a:rPr sz="3200" spc="-5" dirty="0">
                <a:latin typeface="Carlito"/>
                <a:cs typeface="Carlito"/>
              </a:rPr>
              <a:t>ne bi </a:t>
            </a:r>
            <a:r>
              <a:rPr sz="3200" dirty="0">
                <a:latin typeface="Carlito"/>
                <a:cs typeface="Carlito"/>
              </a:rPr>
              <a:t>imao  </a:t>
            </a:r>
            <a:r>
              <a:rPr sz="3200" spc="-5" dirty="0">
                <a:latin typeface="Carlito"/>
                <a:cs typeface="Carlito"/>
              </a:rPr>
              <a:t>smisla,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>
                <a:latin typeface="Carlito"/>
                <a:cs typeface="Carlito"/>
              </a:rPr>
              <a:t>kasnije </a:t>
            </a:r>
            <a:r>
              <a:rPr sz="3200" spc="-20" smtClean="0">
                <a:latin typeface="Carlito"/>
                <a:cs typeface="Carlito"/>
              </a:rPr>
              <a:t>dodavati </a:t>
            </a:r>
            <a:r>
              <a:rPr sz="3200" spc="-15" dirty="0">
                <a:latin typeface="Carlito"/>
                <a:cs typeface="Carlito"/>
              </a:rPr>
              <a:t>nove </a:t>
            </a:r>
            <a:r>
              <a:rPr sz="3200" spc="-5" dirty="0">
                <a:latin typeface="Carlito"/>
                <a:cs typeface="Carlito"/>
              </a:rPr>
              <a:t>napredne  </a:t>
            </a:r>
            <a:r>
              <a:rPr sz="3200" spc="-10" dirty="0">
                <a:latin typeface="Carlito"/>
                <a:cs typeface="Carlito"/>
              </a:rPr>
              <a:t>funkcionalnosti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284962"/>
            <a:ext cx="5724525" cy="605155"/>
            <a:chOff x="390143" y="284962"/>
            <a:chExt cx="5724525" cy="605155"/>
          </a:xfrm>
        </p:grpSpPr>
        <p:sp>
          <p:nvSpPr>
            <p:cNvPr id="3" name="object 3"/>
            <p:cNvSpPr/>
            <p:nvPr/>
          </p:nvSpPr>
          <p:spPr>
            <a:xfrm>
              <a:off x="390143" y="284962"/>
              <a:ext cx="572414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63" y="304672"/>
              <a:ext cx="5649087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200" y="13396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75380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60698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55824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143" y="1219200"/>
            <a:ext cx="8697869" cy="572695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410209" algn="just">
              <a:lnSpc>
                <a:spcPct val="90000"/>
              </a:lnSpc>
              <a:spcBef>
                <a:spcPts val="490"/>
              </a:spcBef>
            </a:pPr>
            <a:r>
              <a:rPr sz="3200" spc="-15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deo </a:t>
            </a:r>
            <a:r>
              <a:rPr sz="3200" spc="-15" dirty="0">
                <a:latin typeface="Carlito"/>
                <a:cs typeface="Carlito"/>
              </a:rPr>
              <a:t>sistema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5" dirty="0">
                <a:latin typeface="Carlito"/>
                <a:cs typeface="Carlito"/>
              </a:rPr>
              <a:t>bude </a:t>
            </a:r>
            <a:r>
              <a:rPr sz="3200" spc="-25" dirty="0">
                <a:latin typeface="Carlito"/>
                <a:cs typeface="Carlito"/>
              </a:rPr>
              <a:t>što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dirty="0" err="1" smtClean="0">
                <a:latin typeface="Carlito"/>
                <a:cs typeface="Carlito"/>
              </a:rPr>
              <a:t>moguće</a:t>
            </a:r>
            <a:r>
              <a:rPr sz="3200" dirty="0" smtClean="0">
                <a:latin typeface="Carlito"/>
                <a:cs typeface="Carlito"/>
              </a:rPr>
              <a:t> </a:t>
            </a:r>
            <a:r>
              <a:rPr sz="3200" dirty="0" err="1">
                <a:latin typeface="Carlito"/>
                <a:cs typeface="Carlito"/>
              </a:rPr>
              <a:t>više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 err="1" smtClean="0">
                <a:latin typeface="Carlito"/>
                <a:cs typeface="Carlito"/>
              </a:rPr>
              <a:t>modulara</a:t>
            </a:r>
            <a:r>
              <a:rPr lang="sr-Latn-RS" sz="3200" spc="-5" dirty="0" smtClean="0">
                <a:latin typeface="Carlito"/>
                <a:cs typeface="Carlito"/>
              </a:rPr>
              <a:t>n</a:t>
            </a:r>
            <a:r>
              <a:rPr sz="3200" spc="-5" dirty="0" smtClean="0">
                <a:latin typeface="Carlito"/>
                <a:cs typeface="Carlito"/>
              </a:rPr>
              <a:t>, </a:t>
            </a: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se </a:t>
            </a:r>
            <a:r>
              <a:rPr sz="3200" spc="-30" dirty="0">
                <a:latin typeface="Carlito"/>
                <a:cs typeface="Carlito"/>
              </a:rPr>
              <a:t>lako </a:t>
            </a:r>
            <a:r>
              <a:rPr sz="3200" spc="-10" dirty="0">
                <a:latin typeface="Carlito"/>
                <a:cs typeface="Carlito"/>
              </a:rPr>
              <a:t>mogao </a:t>
            </a:r>
            <a:r>
              <a:rPr sz="3200" spc="-5" dirty="0">
                <a:latin typeface="Carlito"/>
                <a:cs typeface="Carlito"/>
              </a:rPr>
              <a:t>zameniti </a:t>
            </a:r>
            <a:r>
              <a:rPr sz="3200" dirty="0">
                <a:latin typeface="Carlito"/>
                <a:cs typeface="Carlito"/>
              </a:rPr>
              <a:t>i  </a:t>
            </a:r>
            <a:r>
              <a:rPr sz="3200" spc="-5" dirty="0">
                <a:latin typeface="Carlito"/>
                <a:cs typeface="Carlito"/>
              </a:rPr>
              <a:t>dodati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novi</a:t>
            </a:r>
            <a:endParaRPr sz="3200" dirty="0">
              <a:latin typeface="Carlito"/>
              <a:cs typeface="Carlito"/>
            </a:endParaRPr>
          </a:p>
          <a:p>
            <a:pPr marL="12700" marR="245745">
              <a:lnSpc>
                <a:spcPts val="3460"/>
              </a:lnSpc>
              <a:spcBef>
                <a:spcPts val="815"/>
              </a:spcBef>
            </a:pPr>
            <a:r>
              <a:rPr sz="3200" spc="-40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naiđe </a:t>
            </a:r>
            <a:r>
              <a:rPr sz="3200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problem </a:t>
            </a:r>
            <a:r>
              <a:rPr sz="3200" spc="-30" dirty="0">
                <a:latin typeface="Carlito"/>
                <a:cs typeface="Carlito"/>
              </a:rPr>
              <a:t>koji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dirty="0">
                <a:latin typeface="Carlito"/>
                <a:cs typeface="Carlito"/>
              </a:rPr>
              <a:t>moguće </a:t>
            </a:r>
            <a:r>
              <a:rPr sz="3200" spc="-10" dirty="0">
                <a:latin typeface="Carlito"/>
                <a:cs typeface="Carlito"/>
              </a:rPr>
              <a:t>rešiti </a:t>
            </a:r>
            <a:r>
              <a:rPr sz="3200" spc="-5" dirty="0">
                <a:latin typeface="Carlito"/>
                <a:cs typeface="Carlito"/>
              </a:rPr>
              <a:t>na  </a:t>
            </a:r>
            <a:r>
              <a:rPr sz="3200" dirty="0">
                <a:latin typeface="Carlito"/>
                <a:cs typeface="Carlito"/>
              </a:rPr>
              <a:t>više </a:t>
            </a:r>
            <a:r>
              <a:rPr sz="3200" spc="-5" dirty="0">
                <a:latin typeface="Carlito"/>
                <a:cs typeface="Carlito"/>
              </a:rPr>
              <a:t>načina,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10" dirty="0">
                <a:latin typeface="Carlito"/>
                <a:cs typeface="Carlito"/>
              </a:rPr>
              <a:t>dogovoru </a:t>
            </a:r>
            <a:r>
              <a:rPr sz="3200" spc="-5" dirty="0">
                <a:latin typeface="Carlito"/>
                <a:cs typeface="Carlito"/>
              </a:rPr>
              <a:t>sa </a:t>
            </a:r>
            <a:r>
              <a:rPr sz="3200" dirty="0">
                <a:latin typeface="Carlito"/>
                <a:cs typeface="Carlito"/>
              </a:rPr>
              <a:t>timom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pronaći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Carlito"/>
                <a:cs typeface="Carlito"/>
              </a:rPr>
              <a:t>najbolje rešenje, </a:t>
            </a:r>
            <a:r>
              <a:rPr sz="3200" spc="-15" dirty="0">
                <a:latin typeface="Carlito"/>
                <a:cs typeface="Carlito"/>
              </a:rPr>
              <a:t>dokumentovati </a:t>
            </a:r>
            <a:r>
              <a:rPr sz="3200" spc="-30" dirty="0">
                <a:latin typeface="Carlito"/>
                <a:cs typeface="Carlito"/>
              </a:rPr>
              <a:t>ga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primeniti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ga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spc="-5" dirty="0">
                <a:latin typeface="Carlito"/>
                <a:cs typeface="Carlito"/>
              </a:rPr>
              <a:t>put </a:t>
            </a:r>
            <a:r>
              <a:rPr sz="3200" spc="-15" dirty="0">
                <a:latin typeface="Carlito"/>
                <a:cs typeface="Carlito"/>
              </a:rPr>
              <a:t>kada </a:t>
            </a:r>
            <a:r>
              <a:rPr sz="3200" spc="-5" dirty="0">
                <a:latin typeface="Carlito"/>
                <a:cs typeface="Carlito"/>
              </a:rPr>
              <a:t>se naiđe na </a:t>
            </a:r>
            <a:r>
              <a:rPr sz="3200" spc="-15" dirty="0">
                <a:latin typeface="Carlito"/>
                <a:cs typeface="Carlito"/>
              </a:rPr>
              <a:t>isti </a:t>
            </a:r>
            <a:r>
              <a:rPr sz="3200" spc="-5" dirty="0">
                <a:latin typeface="Carlito"/>
                <a:cs typeface="Carlito"/>
              </a:rPr>
              <a:t>ili </a:t>
            </a:r>
            <a:r>
              <a:rPr sz="3200" spc="-10" dirty="0">
                <a:latin typeface="Carlito"/>
                <a:cs typeface="Carlito"/>
              </a:rPr>
              <a:t>sličan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problem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30" dirty="0">
                <a:latin typeface="Carlito"/>
                <a:cs typeface="Carlito"/>
              </a:rPr>
              <a:t>Neke </a:t>
            </a:r>
            <a:r>
              <a:rPr sz="3200" spc="-15" dirty="0">
                <a:latin typeface="Carlito"/>
                <a:cs typeface="Carlito"/>
              </a:rPr>
              <a:t>karakteristične stvari </a:t>
            </a: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5" dirty="0">
                <a:latin typeface="Carlito"/>
                <a:cs typeface="Carlito"/>
              </a:rPr>
              <a:t>bi bilo da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prethodno </a:t>
            </a:r>
            <a:r>
              <a:rPr sz="3200" spc="-5" dirty="0">
                <a:latin typeface="Carlito"/>
                <a:cs typeface="Carlito"/>
              </a:rPr>
              <a:t>primene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stil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programiranja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815"/>
              </a:spcBef>
            </a:pPr>
            <a:r>
              <a:rPr sz="3200" spc="-10" dirty="0">
                <a:latin typeface="Carlito"/>
                <a:cs typeface="Carlito"/>
              </a:rPr>
              <a:t>Kada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15" dirty="0">
                <a:latin typeface="Carlito"/>
                <a:cs typeface="Carlito"/>
              </a:rPr>
              <a:t>razvija </a:t>
            </a:r>
            <a:r>
              <a:rPr sz="3200" spc="-5" dirty="0">
                <a:latin typeface="Carlito"/>
                <a:cs typeface="Carlito"/>
              </a:rPr>
              <a:t>neki kritičan </a:t>
            </a:r>
            <a:r>
              <a:rPr sz="3200" dirty="0">
                <a:latin typeface="Carlito"/>
                <a:cs typeface="Carlito"/>
              </a:rPr>
              <a:t>ili </a:t>
            </a:r>
            <a:r>
              <a:rPr sz="3200" spc="-20" dirty="0">
                <a:latin typeface="Carlito"/>
                <a:cs typeface="Carlito"/>
              </a:rPr>
              <a:t>složen </a:t>
            </a:r>
            <a:r>
              <a:rPr sz="3200" dirty="0">
                <a:latin typeface="Carlito"/>
                <a:cs typeface="Carlito"/>
              </a:rPr>
              <a:t>deo </a:t>
            </a:r>
            <a:r>
              <a:rPr sz="3200" spc="-10" dirty="0">
                <a:latin typeface="Carlito"/>
                <a:cs typeface="Carlito"/>
              </a:rPr>
              <a:t>sistema,  </a:t>
            </a:r>
            <a:r>
              <a:rPr sz="3200" spc="-5" dirty="0">
                <a:latin typeface="Carlito"/>
                <a:cs typeface="Carlito"/>
              </a:rPr>
              <a:t>primeniti </a:t>
            </a:r>
            <a:r>
              <a:rPr sz="3200" spc="-15" dirty="0">
                <a:latin typeface="Carlito"/>
                <a:cs typeface="Carlito"/>
              </a:rPr>
              <a:t>programiranje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5" dirty="0">
                <a:latin typeface="Carlito"/>
                <a:cs typeface="Carlito"/>
              </a:rPr>
              <a:t>paru ili </a:t>
            </a:r>
            <a:r>
              <a:rPr sz="3200" spc="-10" dirty="0">
                <a:latin typeface="Carlito"/>
                <a:cs typeface="Carlito"/>
              </a:rPr>
              <a:t>čak </a:t>
            </a:r>
            <a:r>
              <a:rPr sz="3200" dirty="0">
                <a:latin typeface="Carlito"/>
                <a:cs typeface="Carlito"/>
              </a:rPr>
              <a:t>više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članova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33552"/>
            <a:ext cx="5295265" cy="1052830"/>
            <a:chOff x="400811" y="281927"/>
            <a:chExt cx="5295265" cy="1052830"/>
          </a:xfrm>
        </p:grpSpPr>
        <p:sp>
          <p:nvSpPr>
            <p:cNvPr id="3" name="object 3"/>
            <p:cNvSpPr/>
            <p:nvPr/>
          </p:nvSpPr>
          <p:spPr>
            <a:xfrm>
              <a:off x="405383" y="281927"/>
              <a:ext cx="5188458" cy="503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621" y="299592"/>
              <a:ext cx="5120436" cy="435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811" y="824484"/>
              <a:ext cx="5295138" cy="5097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909" y="841756"/>
              <a:ext cx="5227764" cy="441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1323797"/>
            <a:ext cx="8458200" cy="14903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30" dirty="0">
                <a:solidFill>
                  <a:srgbClr val="000000"/>
                </a:solidFill>
              </a:rPr>
              <a:t>Ukratko </a:t>
            </a:r>
            <a:r>
              <a:rPr sz="3200" spc="-5" dirty="0">
                <a:solidFill>
                  <a:srgbClr val="000000"/>
                </a:solidFill>
              </a:rPr>
              <a:t>objasniti </a:t>
            </a:r>
            <a:r>
              <a:rPr sz="3200" spc="-20" dirty="0">
                <a:solidFill>
                  <a:srgbClr val="000000"/>
                </a:solidFill>
              </a:rPr>
              <a:t>ostatku </a:t>
            </a:r>
            <a:r>
              <a:rPr sz="3200" dirty="0">
                <a:solidFill>
                  <a:srgbClr val="000000"/>
                </a:solidFill>
              </a:rPr>
              <a:t>tima </a:t>
            </a:r>
            <a:r>
              <a:rPr sz="3200" spc="-25" dirty="0">
                <a:solidFill>
                  <a:srgbClr val="000000"/>
                </a:solidFill>
              </a:rPr>
              <a:t>šta </a:t>
            </a:r>
            <a:r>
              <a:rPr sz="3200" spc="-5" dirty="0">
                <a:solidFill>
                  <a:srgbClr val="000000"/>
                </a:solidFill>
              </a:rPr>
              <a:t>je </a:t>
            </a:r>
            <a:r>
              <a:rPr sz="3200" dirty="0">
                <a:solidFill>
                  <a:srgbClr val="000000"/>
                </a:solidFill>
              </a:rPr>
              <a:t>i </a:t>
            </a:r>
            <a:r>
              <a:rPr sz="3200" spc="-45" dirty="0">
                <a:solidFill>
                  <a:srgbClr val="000000"/>
                </a:solidFill>
              </a:rPr>
              <a:t>kako  </a:t>
            </a:r>
            <a:r>
              <a:rPr sz="3200" spc="-10" dirty="0">
                <a:solidFill>
                  <a:srgbClr val="000000"/>
                </a:solidFill>
              </a:rPr>
              <a:t>urađeno</a:t>
            </a:r>
            <a:endParaRPr sz="3200" dirty="0"/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3200" spc="-10" dirty="0">
                <a:solidFill>
                  <a:srgbClr val="000000"/>
                </a:solidFill>
              </a:rPr>
              <a:t>Pogledati </a:t>
            </a:r>
            <a:r>
              <a:rPr sz="3200" spc="-5" dirty="0">
                <a:solidFill>
                  <a:srgbClr val="000000"/>
                </a:solidFill>
              </a:rPr>
              <a:t>da </a:t>
            </a:r>
            <a:r>
              <a:rPr sz="3200" dirty="0">
                <a:solidFill>
                  <a:srgbClr val="000000"/>
                </a:solidFill>
              </a:rPr>
              <a:t>li </a:t>
            </a:r>
            <a:r>
              <a:rPr sz="3200" spc="-5" dirty="0">
                <a:solidFill>
                  <a:srgbClr val="000000"/>
                </a:solidFill>
              </a:rPr>
              <a:t>rešenje </a:t>
            </a:r>
            <a:r>
              <a:rPr sz="3200" spc="-30" dirty="0">
                <a:solidFill>
                  <a:srgbClr val="000000"/>
                </a:solidFill>
              </a:rPr>
              <a:t>može </a:t>
            </a:r>
            <a:r>
              <a:rPr sz="3200" spc="-5" dirty="0">
                <a:solidFill>
                  <a:srgbClr val="000000"/>
                </a:solidFill>
              </a:rPr>
              <a:t>biti: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152400" y="243852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" y="2955163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60" y="3424428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3913759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4896612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" y="2789425"/>
            <a:ext cx="8534400" cy="340606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40"/>
              </a:spcBef>
            </a:pPr>
            <a:r>
              <a:rPr sz="2800" spc="-25" dirty="0">
                <a:latin typeface="Carlito"/>
                <a:cs typeface="Carlito"/>
              </a:rPr>
              <a:t>brže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efikasnije </a:t>
            </a:r>
            <a:r>
              <a:rPr sz="2800" spc="-5" dirty="0">
                <a:latin typeface="Carlito"/>
                <a:cs typeface="Carlito"/>
              </a:rPr>
              <a:t>u pogledu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performansi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rlito"/>
                <a:cs typeface="Carlito"/>
              </a:rPr>
              <a:t>jednostavnije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65"/>
              </a:spcBef>
            </a:pPr>
            <a:r>
              <a:rPr sz="3200" spc="-10" dirty="0">
                <a:latin typeface="Carlito"/>
                <a:cs typeface="Carlito"/>
              </a:rPr>
              <a:t>Pogledati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li </a:t>
            </a:r>
            <a:r>
              <a:rPr sz="3200" spc="-5" dirty="0">
                <a:latin typeface="Carlito"/>
                <a:cs typeface="Carlito"/>
              </a:rPr>
              <a:t>su </a:t>
            </a:r>
            <a:r>
              <a:rPr sz="3200" spc="-15" dirty="0" err="1">
                <a:latin typeface="Carlito"/>
                <a:cs typeface="Carlito"/>
              </a:rPr>
              <a:t>ispoštovane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30" dirty="0" err="1" smtClean="0">
                <a:latin typeface="Carlito"/>
                <a:cs typeface="Carlito"/>
              </a:rPr>
              <a:t>sve</a:t>
            </a:r>
            <a:r>
              <a:rPr lang="sr-Latn-RS" sz="3200" spc="90" dirty="0">
                <a:latin typeface="Carlito"/>
                <a:cs typeface="Carlito"/>
              </a:rPr>
              <a:t> </a:t>
            </a:r>
            <a:r>
              <a:rPr sz="3200" spc="-10" dirty="0" err="1" smtClean="0">
                <a:latin typeface="Carlito"/>
                <a:cs typeface="Carlito"/>
              </a:rPr>
              <a:t>funkcionalnosti</a:t>
            </a:r>
            <a:r>
              <a:rPr lang="sr-Latn-RS" sz="3200" dirty="0">
                <a:latin typeface="Carlito"/>
                <a:cs typeface="Carlito"/>
              </a:rPr>
              <a:t> </a:t>
            </a:r>
            <a:r>
              <a:rPr sz="3200" spc="-20" dirty="0" err="1" smtClean="0">
                <a:latin typeface="Carlito"/>
                <a:cs typeface="Carlito"/>
              </a:rPr>
              <a:t>vezane</a:t>
            </a:r>
            <a:r>
              <a:rPr sz="3200" spc="-20" dirty="0" smtClean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za </a:t>
            </a:r>
            <a:r>
              <a:rPr sz="3200" spc="-15" dirty="0">
                <a:latin typeface="Carlito"/>
                <a:cs typeface="Carlito"/>
              </a:rPr>
              <a:t>taj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deo</a:t>
            </a:r>
            <a:endParaRPr sz="3200" dirty="0">
              <a:latin typeface="Carlito"/>
              <a:cs typeface="Carlito"/>
            </a:endParaRPr>
          </a:p>
          <a:p>
            <a:pPr marL="12700" marR="832485" algn="just">
              <a:lnSpc>
                <a:spcPts val="3460"/>
              </a:lnSpc>
              <a:spcBef>
                <a:spcPts val="819"/>
              </a:spcBef>
            </a:pPr>
            <a:r>
              <a:rPr sz="3200" spc="-10" dirty="0">
                <a:latin typeface="Carlito"/>
                <a:cs typeface="Carlito"/>
              </a:rPr>
              <a:t>Pogledati </a:t>
            </a:r>
            <a:r>
              <a:rPr sz="3200" spc="-30" dirty="0">
                <a:latin typeface="Carlito"/>
                <a:cs typeface="Carlito"/>
              </a:rPr>
              <a:t>koje </a:t>
            </a:r>
            <a:r>
              <a:rPr sz="3200" spc="-5" dirty="0">
                <a:latin typeface="Carlito"/>
                <a:cs typeface="Carlito"/>
              </a:rPr>
              <a:t>realne </a:t>
            </a:r>
            <a:r>
              <a:rPr sz="3200" spc="-10" dirty="0">
                <a:latin typeface="Carlito"/>
                <a:cs typeface="Carlito"/>
              </a:rPr>
              <a:t>promene </a:t>
            </a:r>
            <a:r>
              <a:rPr sz="3200" spc="-5" dirty="0">
                <a:latin typeface="Carlito"/>
                <a:cs typeface="Carlito"/>
              </a:rPr>
              <a:t>bi </a:t>
            </a:r>
            <a:r>
              <a:rPr sz="3200" dirty="0">
                <a:latin typeface="Carlito"/>
                <a:cs typeface="Carlito"/>
              </a:rPr>
              <a:t>mogle </a:t>
            </a:r>
            <a:r>
              <a:rPr sz="3200" spc="-5" dirty="0">
                <a:latin typeface="Carlito"/>
                <a:cs typeface="Carlito"/>
              </a:rPr>
              <a:t>biti  </a:t>
            </a:r>
            <a:r>
              <a:rPr sz="3200" spc="-20" dirty="0">
                <a:latin typeface="Carlito"/>
                <a:cs typeface="Carlito"/>
              </a:rPr>
              <a:t>zahtevane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5" dirty="0">
                <a:latin typeface="Carlito"/>
                <a:cs typeface="Carlito"/>
              </a:rPr>
              <a:t>budućnosti,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li </a:t>
            </a:r>
            <a:r>
              <a:rPr sz="3200" spc="-5" dirty="0">
                <a:latin typeface="Carlito"/>
                <a:cs typeface="Carlito"/>
              </a:rPr>
              <a:t>bi </a:t>
            </a:r>
            <a:r>
              <a:rPr sz="3200" dirty="0">
                <a:latin typeface="Carlito"/>
                <a:cs typeface="Carlito"/>
              </a:rPr>
              <a:t>ih </a:t>
            </a:r>
            <a:r>
              <a:rPr sz="3200" spc="-5" dirty="0">
                <a:latin typeface="Carlito"/>
                <a:cs typeface="Carlito"/>
              </a:rPr>
              <a:t>bilo </a:t>
            </a:r>
            <a:r>
              <a:rPr sz="3200" spc="-30" dirty="0">
                <a:latin typeface="Carlito"/>
                <a:cs typeface="Carlito"/>
              </a:rPr>
              <a:t>lako  </a:t>
            </a:r>
            <a:r>
              <a:rPr sz="3200" spc="-15" dirty="0">
                <a:latin typeface="Carlito"/>
                <a:cs typeface="Carlito"/>
              </a:rPr>
              <a:t>napraviti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940" y="107010"/>
            <a:ext cx="5295265" cy="1052830"/>
            <a:chOff x="400811" y="281927"/>
            <a:chExt cx="5295265" cy="1052830"/>
          </a:xfrm>
        </p:grpSpPr>
        <p:sp>
          <p:nvSpPr>
            <p:cNvPr id="3" name="object 3"/>
            <p:cNvSpPr/>
            <p:nvPr/>
          </p:nvSpPr>
          <p:spPr>
            <a:xfrm>
              <a:off x="405383" y="281927"/>
              <a:ext cx="5188458" cy="503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621" y="299592"/>
              <a:ext cx="5120436" cy="435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811" y="824484"/>
              <a:ext cx="5295138" cy="5097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909" y="841756"/>
              <a:ext cx="5227764" cy="441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8600" y="146316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243852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3413759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1323797"/>
            <a:ext cx="8458200" cy="34028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1501140">
              <a:lnSpc>
                <a:spcPts val="3460"/>
              </a:lnSpc>
              <a:spcBef>
                <a:spcPts val="535"/>
              </a:spcBef>
            </a:pPr>
            <a:r>
              <a:rPr sz="3200" spc="-50" dirty="0">
                <a:latin typeface="Carlito"/>
                <a:cs typeface="Carlito"/>
              </a:rPr>
              <a:t>Testirati </a:t>
            </a:r>
            <a:r>
              <a:rPr sz="3200" spc="-5" dirty="0">
                <a:latin typeface="Carlito"/>
                <a:cs typeface="Carlito"/>
              </a:rPr>
              <a:t>najosnovnije </a:t>
            </a:r>
            <a:r>
              <a:rPr sz="3200" spc="-10" dirty="0">
                <a:latin typeface="Carlito"/>
                <a:cs typeface="Carlito"/>
              </a:rPr>
              <a:t>funkcionalnosti  </a:t>
            </a:r>
            <a:r>
              <a:rPr sz="3200" spc="-15" dirty="0">
                <a:latin typeface="Carlito"/>
                <a:cs typeface="Carlito"/>
              </a:rPr>
              <a:t>realizovanog</a:t>
            </a:r>
            <a:r>
              <a:rPr sz="3200" spc="-5" dirty="0">
                <a:latin typeface="Carlito"/>
                <a:cs typeface="Carlito"/>
              </a:rPr>
              <a:t> dela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34"/>
              </a:spcBef>
            </a:pPr>
            <a:r>
              <a:rPr sz="3200" spc="-10" dirty="0">
                <a:latin typeface="Carlito"/>
                <a:cs typeface="Carlito"/>
              </a:rPr>
              <a:t>Pogledati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li </a:t>
            </a:r>
            <a:r>
              <a:rPr sz="3200" spc="-5" dirty="0">
                <a:latin typeface="Carlito"/>
                <a:cs typeface="Carlito"/>
              </a:rPr>
              <a:t>se neki deo </a:t>
            </a:r>
            <a:r>
              <a:rPr sz="3200" spc="-30" dirty="0">
                <a:latin typeface="Carlito"/>
                <a:cs typeface="Carlito"/>
              </a:rPr>
              <a:t>može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izdvojiti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bio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reupotrebljen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dirty="0">
                <a:latin typeface="Carlito"/>
                <a:cs typeface="Carlito"/>
              </a:rPr>
              <a:t>Najbitnije </a:t>
            </a:r>
            <a:r>
              <a:rPr sz="3200" spc="-5" dirty="0">
                <a:latin typeface="Carlito"/>
                <a:cs typeface="Carlito"/>
              </a:rPr>
              <a:t>da se </a:t>
            </a:r>
            <a:r>
              <a:rPr sz="3200" spc="-30" dirty="0">
                <a:latin typeface="Carlito"/>
                <a:cs typeface="Carlito"/>
              </a:rPr>
              <a:t>sve </a:t>
            </a:r>
            <a:r>
              <a:rPr sz="3200" spc="-15" dirty="0">
                <a:latin typeface="Carlito"/>
                <a:cs typeface="Carlito"/>
              </a:rPr>
              <a:t>ove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tačke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spc="-15" dirty="0">
                <a:latin typeface="Carlito"/>
                <a:cs typeface="Carlito"/>
              </a:rPr>
              <a:t>razmatraju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10" dirty="0">
                <a:latin typeface="Carlito"/>
                <a:cs typeface="Carlito"/>
              </a:rPr>
              <a:t>prisustvu </a:t>
            </a:r>
            <a:r>
              <a:rPr sz="3200" dirty="0">
                <a:latin typeface="Carlito"/>
                <a:cs typeface="Carlito"/>
              </a:rPr>
              <a:t>celog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tima,</a:t>
            </a: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gde </a:t>
            </a:r>
            <a:r>
              <a:rPr sz="3200" dirty="0">
                <a:latin typeface="Carlito"/>
                <a:cs typeface="Carlito"/>
              </a:rPr>
              <a:t>će </a:t>
            </a:r>
            <a:r>
              <a:rPr sz="3200" spc="-40" dirty="0">
                <a:latin typeface="Carlito"/>
                <a:cs typeface="Carlito"/>
              </a:rPr>
              <a:t>svako </a:t>
            </a:r>
            <a:r>
              <a:rPr sz="3200" spc="-5" dirty="0">
                <a:latin typeface="Carlito"/>
                <a:cs typeface="Carlito"/>
              </a:rPr>
              <a:t>izneti </a:t>
            </a:r>
            <a:r>
              <a:rPr sz="3200" dirty="0">
                <a:latin typeface="Carlito"/>
                <a:cs typeface="Carlito"/>
              </a:rPr>
              <a:t>po </a:t>
            </a:r>
            <a:r>
              <a:rPr sz="3200" spc="-5" dirty="0">
                <a:latin typeface="Carlito"/>
                <a:cs typeface="Carlito"/>
              </a:rPr>
              <a:t>neki predlog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komentar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84962"/>
            <a:ext cx="7385684" cy="605155"/>
            <a:chOff x="411480" y="284962"/>
            <a:chExt cx="7385684" cy="605155"/>
          </a:xfrm>
        </p:grpSpPr>
        <p:sp>
          <p:nvSpPr>
            <p:cNvPr id="3" name="object 3"/>
            <p:cNvSpPr/>
            <p:nvPr/>
          </p:nvSpPr>
          <p:spPr>
            <a:xfrm>
              <a:off x="411480" y="284962"/>
              <a:ext cx="738530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04672"/>
              <a:ext cx="7309853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287731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385267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570591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400" y="1323797"/>
            <a:ext cx="8534400" cy="5287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</a:rPr>
              <a:t>Broj </a:t>
            </a:r>
            <a:r>
              <a:rPr sz="3200" spc="-5" dirty="0">
                <a:latin typeface="Carlito"/>
                <a:cs typeface="Carlito"/>
              </a:rPr>
              <a:t>članova tima </a:t>
            </a:r>
            <a:r>
              <a:rPr sz="3200" dirty="0">
                <a:latin typeface="Carlito"/>
                <a:cs typeface="Carlito"/>
              </a:rPr>
              <a:t>ne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biti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preveliki,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60"/>
              </a:lnSpc>
            </a:pP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neposredna </a:t>
            </a:r>
            <a:r>
              <a:rPr sz="3200" spc="-20" dirty="0">
                <a:latin typeface="Carlito"/>
                <a:cs typeface="Carlito"/>
              </a:rPr>
              <a:t>komunikacija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1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organizacija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bile </a:t>
            </a:r>
            <a:r>
              <a:rPr sz="3200" dirty="0">
                <a:latin typeface="Carlito"/>
                <a:cs typeface="Carlito"/>
              </a:rPr>
              <a:t>moguće i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kvalitetne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5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15" dirty="0">
                <a:latin typeface="Carlito"/>
                <a:cs typeface="Carlito"/>
              </a:rPr>
              <a:t>mora </a:t>
            </a:r>
            <a:r>
              <a:rPr sz="3200" spc="-5" dirty="0">
                <a:latin typeface="Carlito"/>
                <a:cs typeface="Carlito"/>
              </a:rPr>
              <a:t>biti </a:t>
            </a:r>
            <a:r>
              <a:rPr sz="3200" spc="-10" dirty="0">
                <a:latin typeface="Carlito"/>
                <a:cs typeface="Carlito"/>
              </a:rPr>
              <a:t>posvećen projektu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</a:t>
            </a:r>
          </a:p>
          <a:p>
            <a:pPr marL="12700">
              <a:lnSpc>
                <a:spcPts val="3650"/>
              </a:lnSpc>
            </a:pPr>
            <a:r>
              <a:rPr sz="3200" spc="-20" dirty="0">
                <a:latin typeface="Carlito"/>
                <a:cs typeface="Carlito"/>
              </a:rPr>
              <a:t>visoko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motivisan</a:t>
            </a:r>
          </a:p>
          <a:p>
            <a:pPr marL="12700" marR="5080">
              <a:lnSpc>
                <a:spcPct val="90000"/>
              </a:lnSpc>
              <a:spcBef>
                <a:spcPts val="765"/>
              </a:spcBef>
            </a:pP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članovi </a:t>
            </a:r>
            <a:r>
              <a:rPr sz="3200" spc="-5" dirty="0">
                <a:latin typeface="Carlito"/>
                <a:cs typeface="Carlito"/>
              </a:rPr>
              <a:t>tima </a:t>
            </a:r>
            <a:r>
              <a:rPr sz="3200" spc="-10" dirty="0">
                <a:latin typeface="Carlito"/>
                <a:cs typeface="Carlito"/>
              </a:rPr>
              <a:t>razmišljaju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5" dirty="0">
                <a:latin typeface="Carlito"/>
                <a:cs typeface="Carlito"/>
              </a:rPr>
              <a:t>različite  </a:t>
            </a:r>
            <a:r>
              <a:rPr sz="3200" spc="-5" dirty="0">
                <a:latin typeface="Carlito"/>
                <a:cs typeface="Carlito"/>
              </a:rPr>
              <a:t>načine, </a:t>
            </a:r>
            <a:r>
              <a:rPr sz="3200" spc="-40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razmotrile </a:t>
            </a:r>
            <a:r>
              <a:rPr sz="3200" spc="-30" dirty="0">
                <a:latin typeface="Carlito"/>
                <a:cs typeface="Carlito"/>
              </a:rPr>
              <a:t>sve </a:t>
            </a:r>
            <a:r>
              <a:rPr sz="3200" dirty="0">
                <a:latin typeface="Carlito"/>
                <a:cs typeface="Carlito"/>
              </a:rPr>
              <a:t>moguće </a:t>
            </a:r>
            <a:r>
              <a:rPr sz="3200" spc="-5" dirty="0">
                <a:latin typeface="Carlito"/>
                <a:cs typeface="Carlito"/>
              </a:rPr>
              <a:t>opcije,  </a:t>
            </a:r>
            <a:r>
              <a:rPr sz="3200" dirty="0">
                <a:latin typeface="Carlito"/>
                <a:cs typeface="Carlito"/>
              </a:rPr>
              <a:t>ali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25" dirty="0">
                <a:latin typeface="Carlito"/>
                <a:cs typeface="Carlito"/>
              </a:rPr>
              <a:t>takođe </a:t>
            </a: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članovi </a:t>
            </a:r>
            <a:r>
              <a:rPr sz="3200" spc="-5" dirty="0">
                <a:latin typeface="Carlito"/>
                <a:cs typeface="Carlito"/>
              </a:rPr>
              <a:t>tima </a:t>
            </a:r>
            <a:r>
              <a:rPr sz="3200" spc="-15" dirty="0">
                <a:latin typeface="Carlito"/>
                <a:cs typeface="Carlito"/>
              </a:rPr>
              <a:t>rade  </a:t>
            </a:r>
            <a:r>
              <a:rPr sz="3200" spc="-20" dirty="0">
                <a:latin typeface="Carlito"/>
                <a:cs typeface="Carlito"/>
              </a:rPr>
              <a:t>konzistentno </a:t>
            </a:r>
            <a:r>
              <a:rPr sz="3200" dirty="0">
                <a:latin typeface="Carlito"/>
                <a:cs typeface="Carlito"/>
              </a:rPr>
              <a:t>i u </a:t>
            </a:r>
            <a:r>
              <a:rPr sz="3200" spc="-5" dirty="0">
                <a:latin typeface="Carlito"/>
                <a:cs typeface="Carlito"/>
              </a:rPr>
              <a:t>„sličnom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stilu“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5" dirty="0">
                <a:latin typeface="Carlito"/>
                <a:cs typeface="Carlito"/>
              </a:rPr>
              <a:t>Loše je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neki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30" dirty="0">
                <a:latin typeface="Carlito"/>
                <a:cs typeface="Carlito"/>
              </a:rPr>
              <a:t>konstanto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bavi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istim stvarima </a:t>
            </a:r>
            <a:r>
              <a:rPr sz="3200" spc="-5" dirty="0">
                <a:latin typeface="Carlito"/>
                <a:cs typeface="Carlito"/>
              </a:rPr>
              <a:t>(monotonija, </a:t>
            </a:r>
            <a:r>
              <a:rPr sz="3200" dirty="0">
                <a:latin typeface="Carlito"/>
                <a:cs typeface="Carlito"/>
              </a:rPr>
              <a:t>manje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kvalitetno)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84962"/>
            <a:ext cx="7385684" cy="605155"/>
            <a:chOff x="411480" y="284962"/>
            <a:chExt cx="7385684" cy="605155"/>
          </a:xfrm>
        </p:grpSpPr>
        <p:sp>
          <p:nvSpPr>
            <p:cNvPr id="3" name="object 3"/>
            <p:cNvSpPr/>
            <p:nvPr/>
          </p:nvSpPr>
          <p:spPr>
            <a:xfrm>
              <a:off x="411480" y="284962"/>
              <a:ext cx="738530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04672"/>
              <a:ext cx="7309853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243852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429158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292" y="1323797"/>
            <a:ext cx="8712708" cy="4722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Loše je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neki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15" dirty="0">
                <a:latin typeface="Carlito"/>
                <a:cs typeface="Carlito"/>
              </a:rPr>
              <a:t>stalno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prebacuje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sa </a:t>
            </a:r>
            <a:r>
              <a:rPr sz="3200" dirty="0">
                <a:latin typeface="Carlito"/>
                <a:cs typeface="Carlito"/>
              </a:rPr>
              <a:t>jedne </a:t>
            </a:r>
            <a:r>
              <a:rPr sz="3200" spc="-5" dirty="0">
                <a:latin typeface="Carlito"/>
                <a:cs typeface="Carlito"/>
              </a:rPr>
              <a:t>na drugu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aktivnost</a:t>
            </a:r>
            <a:endParaRPr sz="3200" dirty="0">
              <a:latin typeface="Carlito"/>
              <a:cs typeface="Carlito"/>
            </a:endParaRPr>
          </a:p>
          <a:p>
            <a:pPr marL="12700" marR="60960">
              <a:lnSpc>
                <a:spcPct val="9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Od vitalne je </a:t>
            </a:r>
            <a:r>
              <a:rPr sz="3200" spc="-10" dirty="0">
                <a:latin typeface="Carlito"/>
                <a:cs typeface="Carlito"/>
              </a:rPr>
              <a:t>važnosti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članovi tima  </a:t>
            </a:r>
            <a:r>
              <a:rPr sz="3200" spc="-5" dirty="0">
                <a:latin typeface="Carlito"/>
                <a:cs typeface="Carlito"/>
              </a:rPr>
              <a:t>neprekidno razmenjuju znanja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iskustva </a:t>
            </a:r>
            <a:r>
              <a:rPr sz="3200" dirty="0">
                <a:latin typeface="Carlito"/>
                <a:cs typeface="Carlito"/>
              </a:rPr>
              <a:t>-  </a:t>
            </a: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ona sa </a:t>
            </a:r>
            <a:r>
              <a:rPr sz="3200" spc="-25" dirty="0">
                <a:latin typeface="Carlito"/>
                <a:cs typeface="Carlito"/>
              </a:rPr>
              <a:t>kojima </a:t>
            </a:r>
            <a:r>
              <a:rPr sz="3200" spc="-20" dirty="0">
                <a:latin typeface="Carlito"/>
                <a:cs typeface="Carlito"/>
              </a:rPr>
              <a:t>ulaze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15" dirty="0">
                <a:latin typeface="Carlito"/>
                <a:cs typeface="Carlito"/>
              </a:rPr>
              <a:t>projekat, </a:t>
            </a:r>
            <a:r>
              <a:rPr sz="3200" spc="-40" dirty="0">
                <a:latin typeface="Carlito"/>
                <a:cs typeface="Carlito"/>
              </a:rPr>
              <a:t>tako </a:t>
            </a:r>
            <a:r>
              <a:rPr sz="3200" dirty="0">
                <a:latin typeface="Carlito"/>
                <a:cs typeface="Carlito"/>
              </a:rPr>
              <a:t>i ona  </a:t>
            </a:r>
            <a:r>
              <a:rPr sz="3200" spc="-30" dirty="0">
                <a:latin typeface="Carlito"/>
                <a:cs typeface="Carlito"/>
              </a:rPr>
              <a:t>koja </a:t>
            </a:r>
            <a:r>
              <a:rPr sz="3200" spc="-10" dirty="0">
                <a:latin typeface="Carlito"/>
                <a:cs typeface="Carlito"/>
              </a:rPr>
              <a:t>stiču radeći </a:t>
            </a:r>
            <a:r>
              <a:rPr sz="3200" spc="-5" dirty="0">
                <a:latin typeface="Carlito"/>
                <a:cs typeface="Carlito"/>
              </a:rPr>
              <a:t>na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projektu</a:t>
            </a:r>
            <a:endParaRPr sz="3200" dirty="0">
              <a:latin typeface="Carlito"/>
              <a:cs typeface="Carlito"/>
            </a:endParaRPr>
          </a:p>
          <a:p>
            <a:pPr marL="12700" marR="487045">
              <a:lnSpc>
                <a:spcPts val="3460"/>
              </a:lnSpc>
              <a:spcBef>
                <a:spcPts val="815"/>
              </a:spcBef>
            </a:pP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spc="-5" dirty="0">
                <a:latin typeface="Carlito"/>
                <a:cs typeface="Carlito"/>
              </a:rPr>
              <a:t>aspekt </a:t>
            </a:r>
            <a:r>
              <a:rPr sz="3200" spc="-15" dirty="0">
                <a:latin typeface="Carlito"/>
                <a:cs typeface="Carlito"/>
              </a:rPr>
              <a:t>razvoja </a:t>
            </a:r>
            <a:r>
              <a:rPr sz="3200" spc="-5" dirty="0">
                <a:latin typeface="Carlito"/>
                <a:cs typeface="Carlito"/>
              </a:rPr>
              <a:t>ubaciti </a:t>
            </a:r>
            <a:r>
              <a:rPr sz="3200" dirty="0">
                <a:latin typeface="Carlito"/>
                <a:cs typeface="Carlito"/>
              </a:rPr>
              <a:t>malo  </a:t>
            </a:r>
            <a:r>
              <a:rPr sz="3200" spc="-10" dirty="0">
                <a:latin typeface="Carlito"/>
                <a:cs typeface="Carlito"/>
              </a:rPr>
              <a:t>kreativnosti </a:t>
            </a:r>
            <a:r>
              <a:rPr sz="3200" spc="-5" dirty="0">
                <a:latin typeface="Carlito"/>
                <a:cs typeface="Carlito"/>
              </a:rPr>
              <a:t>ili </a:t>
            </a:r>
            <a:r>
              <a:rPr sz="3200" spc="-15" dirty="0">
                <a:latin typeface="Carlito"/>
                <a:cs typeface="Carlito"/>
              </a:rPr>
              <a:t>neku </a:t>
            </a:r>
            <a:r>
              <a:rPr sz="3200" dirty="0">
                <a:latin typeface="Carlito"/>
                <a:cs typeface="Carlito"/>
              </a:rPr>
              <a:t>individualnu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crtu,</a:t>
            </a:r>
          </a:p>
          <a:p>
            <a:pPr marL="12700">
              <a:lnSpc>
                <a:spcPts val="3210"/>
              </a:lnSpc>
            </a:pPr>
            <a:r>
              <a:rPr sz="3200" dirty="0">
                <a:latin typeface="Carlito"/>
                <a:cs typeface="Carlito"/>
              </a:rPr>
              <a:t>ali </a:t>
            </a:r>
            <a:r>
              <a:rPr sz="3200" spc="-15" dirty="0">
                <a:latin typeface="Carlito"/>
                <a:cs typeface="Carlito"/>
              </a:rPr>
              <a:t>naravno </a:t>
            </a:r>
            <a:r>
              <a:rPr sz="3200" spc="-20" dirty="0">
                <a:latin typeface="Carlito"/>
                <a:cs typeface="Carlito"/>
              </a:rPr>
              <a:t>ništa </a:t>
            </a:r>
            <a:r>
              <a:rPr sz="3200" spc="-5" dirty="0">
                <a:latin typeface="Carlito"/>
                <a:cs typeface="Carlito"/>
              </a:rPr>
              <a:t>od </a:t>
            </a:r>
            <a:r>
              <a:rPr sz="3200" spc="-10" dirty="0">
                <a:latin typeface="Carlito"/>
                <a:cs typeface="Carlito"/>
              </a:rPr>
              <a:t>navedenog </a:t>
            </a:r>
            <a:r>
              <a:rPr sz="3200" spc="-5" dirty="0">
                <a:latin typeface="Carlito"/>
                <a:cs typeface="Carlito"/>
              </a:rPr>
              <a:t>ne sme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biti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u </a:t>
            </a:r>
            <a:r>
              <a:rPr sz="3200" spc="-10" dirty="0">
                <a:latin typeface="Carlito"/>
                <a:cs typeface="Carlito"/>
              </a:rPr>
              <a:t>suprotnosti </a:t>
            </a:r>
            <a:r>
              <a:rPr sz="3200" spc="-5" dirty="0">
                <a:latin typeface="Carlito"/>
                <a:cs typeface="Carlito"/>
              </a:rPr>
              <a:t>sa osnovnom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idejom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59" y="289572"/>
            <a:ext cx="7408545" cy="600710"/>
            <a:chOff x="365759" y="289572"/>
            <a:chExt cx="7408545" cy="600710"/>
          </a:xfrm>
        </p:grpSpPr>
        <p:sp>
          <p:nvSpPr>
            <p:cNvPr id="3" name="object 3"/>
            <p:cNvSpPr/>
            <p:nvPr/>
          </p:nvSpPr>
          <p:spPr>
            <a:xfrm>
              <a:off x="365759" y="289572"/>
              <a:ext cx="7408164" cy="60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470" y="309753"/>
              <a:ext cx="7334351" cy="5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535935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072383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1275282"/>
            <a:ext cx="8379460" cy="469320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smtClean="0">
                <a:latin typeface="Carlito"/>
                <a:cs typeface="Carlito"/>
              </a:rPr>
              <a:t>Softver</a:t>
            </a:r>
            <a:r>
              <a:rPr lang="sr-Latn-RS" sz="3200" spc="-5" smtClean="0">
                <a:latin typeface="Carlito"/>
                <a:cs typeface="Carlito"/>
              </a:rPr>
              <a:t> –termin koji se odnosi na aplikaciju, ili program koji se sastoji od skupa instrukcija koje se izršavaju na kompjuteru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spc="-25">
                <a:latin typeface="Carlito"/>
                <a:cs typeface="Carlito"/>
              </a:rPr>
              <a:t>Softversko</a:t>
            </a:r>
            <a:r>
              <a:rPr sz="3200" spc="-10">
                <a:latin typeface="Carlito"/>
                <a:cs typeface="Carlito"/>
              </a:rPr>
              <a:t> </a:t>
            </a:r>
            <a:r>
              <a:rPr sz="3200" spc="-15" smtClean="0">
                <a:latin typeface="Carlito"/>
                <a:cs typeface="Carlito"/>
              </a:rPr>
              <a:t>inženjerstvo</a:t>
            </a:r>
            <a:r>
              <a:rPr lang="sr-Latn-RS" sz="3200" spc="-15" smtClean="0">
                <a:latin typeface="Carlito"/>
                <a:cs typeface="Carlito"/>
              </a:rPr>
              <a:t> – termin kojim se opisuje proces razvijanja, testiranja i korišćenja aplikacije koja treba da reši neki problem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3200" spc="-10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Engineering </a:t>
            </a:r>
            <a:r>
              <a:rPr sz="3200" dirty="0">
                <a:latin typeface="Carlito"/>
                <a:cs typeface="Carlito"/>
              </a:rPr>
              <a:t>vs </a:t>
            </a:r>
            <a:r>
              <a:rPr sz="3200" spc="-10" dirty="0">
                <a:latin typeface="Carlito"/>
                <a:cs typeface="Carlito"/>
              </a:rPr>
              <a:t>Computer </a:t>
            </a:r>
            <a:r>
              <a:rPr sz="3200" dirty="0">
                <a:latin typeface="Carlito"/>
                <a:cs typeface="Carlito"/>
              </a:rPr>
              <a:t>Science  </a:t>
            </a:r>
            <a:r>
              <a:rPr sz="3200" spc="-10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Engineering </a:t>
            </a:r>
            <a:r>
              <a:rPr sz="3200" dirty="0">
                <a:latin typeface="Carlito"/>
                <a:cs typeface="Carlito"/>
              </a:rPr>
              <a:t>vs </a:t>
            </a:r>
            <a:r>
              <a:rPr sz="3200" spc="-25" dirty="0">
                <a:latin typeface="Carlito"/>
                <a:cs typeface="Carlito"/>
              </a:rPr>
              <a:t>System </a:t>
            </a:r>
            <a:r>
              <a:rPr sz="3200" dirty="0">
                <a:latin typeface="Carlito"/>
                <a:cs typeface="Carlito"/>
              </a:rPr>
              <a:t>Engineering  </a:t>
            </a:r>
            <a:r>
              <a:rPr sz="3200" spc="-10" dirty="0">
                <a:latin typeface="Carlito"/>
                <a:cs typeface="Carlito"/>
              </a:rPr>
              <a:t>Proceniti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softver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089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289572"/>
            <a:ext cx="2169160" cy="600710"/>
            <a:chOff x="377952" y="289572"/>
            <a:chExt cx="2169160" cy="600710"/>
          </a:xfrm>
        </p:grpSpPr>
        <p:sp>
          <p:nvSpPr>
            <p:cNvPr id="3" name="object 3"/>
            <p:cNvSpPr/>
            <p:nvPr/>
          </p:nvSpPr>
          <p:spPr>
            <a:xfrm>
              <a:off x="377952" y="289572"/>
              <a:ext cx="2168652" cy="60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8564" y="309753"/>
              <a:ext cx="2093556" cy="5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1275282"/>
            <a:ext cx="8610600" cy="243002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latin typeface="Carlito"/>
                <a:cs typeface="Carlito"/>
              </a:rPr>
              <a:t>Samo </a:t>
            </a:r>
            <a:r>
              <a:rPr sz="3200" spc="-10" dirty="0">
                <a:latin typeface="Carlito"/>
                <a:cs typeface="Carlito"/>
              </a:rPr>
              <a:t>zadovoljan radnik </a:t>
            </a:r>
            <a:r>
              <a:rPr sz="3200" spc="-30" dirty="0">
                <a:latin typeface="Carlito"/>
                <a:cs typeface="Carlito"/>
              </a:rPr>
              <a:t>može </a:t>
            </a:r>
            <a:r>
              <a:rPr sz="3200" spc="-5" dirty="0">
                <a:latin typeface="Carlito"/>
                <a:cs typeface="Carlito"/>
              </a:rPr>
              <a:t>biti dobar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radnik!</a:t>
            </a:r>
            <a:endParaRPr sz="3200" dirty="0">
              <a:latin typeface="Carlito"/>
              <a:cs typeface="Carlito"/>
            </a:endParaRPr>
          </a:p>
          <a:p>
            <a:pPr marL="12700" marR="598170">
              <a:lnSpc>
                <a:spcPct val="90000"/>
              </a:lnSpc>
              <a:spcBef>
                <a:spcPts val="775"/>
              </a:spcBef>
            </a:pPr>
            <a:r>
              <a:rPr sz="3200" dirty="0">
                <a:latin typeface="Carlito"/>
                <a:cs typeface="Carlito"/>
              </a:rPr>
              <a:t>Rad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projektu treba </a:t>
            </a:r>
            <a:r>
              <a:rPr sz="3200" spc="-15" dirty="0">
                <a:latin typeface="Carlito"/>
                <a:cs typeface="Carlito"/>
              </a:rPr>
              <a:t>shvatiti </a:t>
            </a:r>
            <a:r>
              <a:rPr sz="3200" spc="-20" dirty="0">
                <a:latin typeface="Carlito"/>
                <a:cs typeface="Carlito"/>
              </a:rPr>
              <a:t>kao </a:t>
            </a:r>
            <a:r>
              <a:rPr sz="3200" spc="-5" dirty="0">
                <a:latin typeface="Carlito"/>
                <a:cs typeface="Carlito"/>
              </a:rPr>
              <a:t>deo sebe, 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 </a:t>
            </a:r>
            <a:r>
              <a:rPr sz="3200" spc="-20" dirty="0">
                <a:latin typeface="Carlito"/>
                <a:cs typeface="Carlito"/>
              </a:rPr>
              <a:t>kao obavezu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30" dirty="0">
                <a:latin typeface="Carlito"/>
                <a:cs typeface="Carlito"/>
              </a:rPr>
              <a:t>sve </a:t>
            </a:r>
            <a:r>
              <a:rPr sz="3200" spc="-5" dirty="0">
                <a:latin typeface="Carlito"/>
                <a:cs typeface="Carlito"/>
              </a:rPr>
              <a:t>pod </a:t>
            </a:r>
            <a:r>
              <a:rPr sz="3200" spc="-25" dirty="0">
                <a:latin typeface="Carlito"/>
                <a:cs typeface="Carlito"/>
              </a:rPr>
              <a:t>pretpostavkom  </a:t>
            </a:r>
            <a:r>
              <a:rPr sz="3200" dirty="0">
                <a:latin typeface="Carlito"/>
                <a:cs typeface="Carlito"/>
              </a:rPr>
              <a:t>da je </a:t>
            </a:r>
            <a:r>
              <a:rPr sz="3200" spc="-20" dirty="0">
                <a:latin typeface="Carlito"/>
                <a:cs typeface="Carlito"/>
              </a:rPr>
              <a:t>projekat </a:t>
            </a:r>
            <a:r>
              <a:rPr sz="3200" spc="-10" dirty="0">
                <a:latin typeface="Carlito"/>
                <a:cs typeface="Carlito"/>
              </a:rPr>
              <a:t>dovoljno </a:t>
            </a:r>
            <a:r>
              <a:rPr sz="3200" spc="-15" dirty="0">
                <a:latin typeface="Carlito"/>
                <a:cs typeface="Carlito"/>
              </a:rPr>
              <a:t>inspirativan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35" dirty="0">
                <a:latin typeface="Carlito"/>
                <a:cs typeface="Carlito"/>
              </a:rPr>
              <a:t>tako  </a:t>
            </a:r>
            <a:r>
              <a:rPr sz="3200" spc="-20" dirty="0">
                <a:latin typeface="Carlito"/>
                <a:cs typeface="Carlito"/>
              </a:rPr>
              <a:t>nešto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omogućava.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" y="292595"/>
            <a:ext cx="2232660" cy="1410970"/>
            <a:chOff x="91439" y="292595"/>
            <a:chExt cx="2232660" cy="1410970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7"/>
              <a:ext cx="1346454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299" y="792226"/>
            <a:ext cx="121234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F</a:t>
            </a:r>
            <a:r>
              <a:rPr spc="-155" dirty="0"/>
              <a:t>a</a:t>
            </a:r>
            <a:r>
              <a:rPr spc="-235" dirty="0"/>
              <a:t>z</a:t>
            </a:r>
            <a:r>
              <a:rPr dirty="0"/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55547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1924811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2863723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3332988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834" y="4724400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834" y="3794062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4540" y="1289302"/>
            <a:ext cx="8303260" cy="467769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Izrada projektnog</a:t>
            </a:r>
            <a:r>
              <a:rPr sz="2800" b="1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zadatka</a:t>
            </a:r>
            <a:endParaRPr sz="2800" dirty="0">
              <a:latin typeface="Carlito"/>
              <a:cs typeface="Carlito"/>
            </a:endParaRPr>
          </a:p>
          <a:p>
            <a:pPr marL="12700" marR="809625">
              <a:lnSpc>
                <a:spcPct val="110000"/>
              </a:lnSpc>
              <a:spcBef>
                <a:spcPts val="5"/>
              </a:spcBef>
            </a:pPr>
            <a:r>
              <a:rPr sz="2800" spc="-35" dirty="0">
                <a:latin typeface="Carlito"/>
                <a:cs typeface="Carlito"/>
              </a:rPr>
              <a:t>Faza </a:t>
            </a:r>
            <a:r>
              <a:rPr sz="2800" spc="-10" dirty="0">
                <a:latin typeface="Carlito"/>
                <a:cs typeface="Carlito"/>
              </a:rPr>
              <a:t>definisanja </a:t>
            </a:r>
            <a:r>
              <a:rPr sz="2800" spc="-25" dirty="0">
                <a:latin typeface="Carlito"/>
                <a:cs typeface="Carlito"/>
              </a:rPr>
              <a:t>zahteva 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spc="-10" dirty="0" err="1">
                <a:latin typeface="Carlito"/>
                <a:cs typeface="Carlito"/>
              </a:rPr>
              <a:t>specifikacija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+ </a:t>
            </a:r>
            <a:r>
              <a:rPr sz="2800" spc="-15" dirty="0" err="1" smtClean="0">
                <a:latin typeface="Carlito"/>
                <a:cs typeface="Carlito"/>
              </a:rPr>
              <a:t>prototip</a:t>
            </a:r>
            <a:r>
              <a:rPr sz="2800" spc="-15" dirty="0">
                <a:latin typeface="Carlito"/>
                <a:cs typeface="Carlito"/>
              </a:rPr>
              <a:t>)  </a:t>
            </a:r>
            <a:endParaRPr lang="sr-Latn-RS" sz="2800" spc="-15" dirty="0" smtClean="0">
              <a:latin typeface="Carlito"/>
              <a:cs typeface="Carlito"/>
            </a:endParaRPr>
          </a:p>
          <a:p>
            <a:pPr marL="12700" marR="809625">
              <a:lnSpc>
                <a:spcPct val="110000"/>
              </a:lnSpc>
              <a:spcBef>
                <a:spcPts val="5"/>
              </a:spcBef>
            </a:pPr>
            <a:r>
              <a:rPr sz="2800" spc="-10" dirty="0" err="1" smtClean="0">
                <a:latin typeface="Carlito"/>
                <a:cs typeface="Carlito"/>
              </a:rPr>
              <a:t>Formalna</a:t>
            </a:r>
            <a:r>
              <a:rPr sz="2800" spc="10" dirty="0" smtClean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inspekcija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35" dirty="0">
                <a:latin typeface="Carlito"/>
                <a:cs typeface="Carlito"/>
              </a:rPr>
              <a:t>Faza </a:t>
            </a:r>
            <a:r>
              <a:rPr sz="2800" spc="-10" dirty="0">
                <a:latin typeface="Carlito"/>
                <a:cs typeface="Carlito"/>
              </a:rPr>
              <a:t>modelovanja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podataka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2800" spc="-35" dirty="0">
                <a:latin typeface="Carlito"/>
                <a:cs typeface="Carlito"/>
              </a:rPr>
              <a:t>Faza </a:t>
            </a:r>
            <a:r>
              <a:rPr sz="2800" spc="-10" dirty="0">
                <a:latin typeface="Carlito"/>
                <a:cs typeface="Carlito"/>
              </a:rPr>
              <a:t>implementacije (veb aplikacija </a:t>
            </a:r>
            <a:r>
              <a:rPr sz="2800" spc="-5" dirty="0">
                <a:latin typeface="Carlito"/>
                <a:cs typeface="Carlito"/>
              </a:rPr>
              <a:t>+ cloud </a:t>
            </a:r>
            <a:r>
              <a:rPr sz="2800" spc="-15" dirty="0">
                <a:latin typeface="Carlito"/>
                <a:cs typeface="Carlito"/>
              </a:rPr>
              <a:t>platforme)  </a:t>
            </a:r>
            <a:endParaRPr lang="sr-Latn-RS" sz="2800" spc="-15" dirty="0" smtClean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2800" spc="-35" dirty="0" err="1" smtClean="0">
                <a:latin typeface="Carlito"/>
                <a:cs typeface="Carlito"/>
              </a:rPr>
              <a:t>Faza</a:t>
            </a:r>
            <a:r>
              <a:rPr sz="2800" spc="-35" dirty="0" smtClean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razvoja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testova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5" dirty="0">
                <a:latin typeface="Carlito"/>
                <a:cs typeface="Carlito"/>
              </a:rPr>
              <a:t>Dokumentovanje 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(re)dokumentovanje</a:t>
            </a:r>
            <a:endParaRPr sz="2800" dirty="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latin typeface="Carlito"/>
                <a:cs typeface="Carlito"/>
              </a:rPr>
              <a:t>...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93610" y="5223671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18514" y="1870480"/>
            <a:ext cx="7639686" cy="38511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34"/>
              </a:spcBef>
            </a:pPr>
            <a:r>
              <a:rPr sz="2400" spc="-35" dirty="0">
                <a:latin typeface="Carlito"/>
                <a:cs typeface="Carlito"/>
              </a:rPr>
              <a:t>ukratko </a:t>
            </a:r>
            <a:r>
              <a:rPr sz="2400" spc="-30" dirty="0">
                <a:latin typeface="Carlito"/>
                <a:cs typeface="Carlito"/>
              </a:rPr>
              <a:t>šta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20" dirty="0">
                <a:latin typeface="Carlito"/>
                <a:cs typeface="Carlito"/>
              </a:rPr>
              <a:t>radi </a:t>
            </a:r>
            <a:r>
              <a:rPr sz="2400" spc="-5" dirty="0">
                <a:latin typeface="Carlito"/>
                <a:cs typeface="Carlito"/>
              </a:rPr>
              <a:t>u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projektu</a:t>
            </a:r>
            <a:endParaRPr sz="2400" dirty="0">
              <a:latin typeface="Carlito"/>
              <a:cs typeface="Carlito"/>
            </a:endParaRPr>
          </a:p>
          <a:p>
            <a:pPr marL="530860" marR="2734310">
              <a:lnSpc>
                <a:spcPct val="110000"/>
              </a:lnSpc>
            </a:pPr>
            <a:r>
              <a:rPr sz="2400" spc="-10" dirty="0">
                <a:latin typeface="Carlito"/>
                <a:cs typeface="Carlito"/>
              </a:rPr>
              <a:t>namena </a:t>
            </a:r>
            <a:r>
              <a:rPr sz="2400" spc="-20" dirty="0" err="1">
                <a:latin typeface="Carlito"/>
                <a:cs typeface="Carlito"/>
              </a:rPr>
              <a:t>dokumenta</a:t>
            </a:r>
            <a:r>
              <a:rPr sz="2400" spc="-20" dirty="0">
                <a:latin typeface="Carlito"/>
                <a:cs typeface="Carlito"/>
              </a:rPr>
              <a:t>  </a:t>
            </a:r>
            <a:endParaRPr lang="sr-Latn-RS" sz="2400" spc="-20" dirty="0" smtClean="0">
              <a:latin typeface="Carlito"/>
              <a:cs typeface="Carlito"/>
            </a:endParaRPr>
          </a:p>
          <a:p>
            <a:pPr marL="530860" marR="2734310">
              <a:lnSpc>
                <a:spcPct val="110000"/>
              </a:lnSpc>
            </a:pPr>
            <a:r>
              <a:rPr sz="2400" spc="-10" dirty="0" err="1" smtClean="0">
                <a:latin typeface="Carlito"/>
                <a:cs typeface="Carlito"/>
              </a:rPr>
              <a:t>ciljevi</a:t>
            </a:r>
            <a:r>
              <a:rPr sz="2400" spc="-20" dirty="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projekta</a:t>
            </a:r>
            <a:endParaRPr sz="2400" dirty="0">
              <a:latin typeface="Carlito"/>
              <a:cs typeface="Carlito"/>
            </a:endParaRPr>
          </a:p>
          <a:p>
            <a:pPr marL="12700" marR="1452245">
              <a:lnSpc>
                <a:spcPts val="4220"/>
              </a:lnSpc>
              <a:spcBef>
                <a:spcPts val="195"/>
              </a:spcBef>
            </a:pPr>
            <a:r>
              <a:rPr sz="2400" spc="-5" dirty="0">
                <a:latin typeface="Carlito"/>
                <a:cs typeface="Carlito"/>
              </a:rPr>
              <a:t>Opis </a:t>
            </a:r>
            <a:r>
              <a:rPr sz="2400" spc="-15" dirty="0">
                <a:latin typeface="Carlito"/>
                <a:cs typeface="Carlito"/>
              </a:rPr>
              <a:t>sistema </a:t>
            </a:r>
            <a:r>
              <a:rPr sz="2400" spc="-30" dirty="0">
                <a:latin typeface="Carlito"/>
                <a:cs typeface="Carlito"/>
              </a:rPr>
              <a:t>koji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10" dirty="0" err="1">
                <a:latin typeface="Carlito"/>
                <a:cs typeface="Carlito"/>
              </a:rPr>
              <a:t>realizuje</a:t>
            </a:r>
            <a:r>
              <a:rPr sz="2400" spc="-10" dirty="0">
                <a:latin typeface="Carlito"/>
                <a:cs typeface="Carlito"/>
              </a:rPr>
              <a:t>  </a:t>
            </a:r>
            <a:endParaRPr lang="sr-Latn-RS" sz="2400" spc="-10" dirty="0" smtClean="0">
              <a:latin typeface="Carlito"/>
              <a:cs typeface="Carlito"/>
            </a:endParaRPr>
          </a:p>
          <a:p>
            <a:pPr marL="12700" marR="1452245">
              <a:lnSpc>
                <a:spcPts val="4220"/>
              </a:lnSpc>
              <a:spcBef>
                <a:spcPts val="195"/>
              </a:spcBef>
            </a:pPr>
            <a:r>
              <a:rPr sz="2400" spc="-15" dirty="0" err="1" smtClean="0">
                <a:latin typeface="Carlito"/>
                <a:cs typeface="Carlito"/>
              </a:rPr>
              <a:t>Kategorije</a:t>
            </a:r>
            <a:r>
              <a:rPr sz="2400" spc="-15" dirty="0" smtClean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korisnika </a:t>
            </a:r>
            <a:r>
              <a:rPr sz="2400" spc="-15" dirty="0" err="1">
                <a:latin typeface="Carlito"/>
                <a:cs typeface="Carlito"/>
              </a:rPr>
              <a:t>sistema</a:t>
            </a:r>
            <a:r>
              <a:rPr sz="2400" spc="-15" dirty="0">
                <a:latin typeface="Carlito"/>
                <a:cs typeface="Carlito"/>
              </a:rPr>
              <a:t>  </a:t>
            </a:r>
            <a:endParaRPr lang="sr-Latn-RS" sz="2400" spc="-15" dirty="0" smtClean="0">
              <a:latin typeface="Carlito"/>
              <a:cs typeface="Carlito"/>
            </a:endParaRPr>
          </a:p>
          <a:p>
            <a:pPr marL="12700" marR="1452245">
              <a:lnSpc>
                <a:spcPts val="4220"/>
              </a:lnSpc>
              <a:spcBef>
                <a:spcPts val="195"/>
              </a:spcBef>
            </a:pPr>
            <a:r>
              <a:rPr sz="2400" spc="-35" dirty="0" err="1" smtClean="0">
                <a:latin typeface="Carlito"/>
                <a:cs typeface="Carlito"/>
              </a:rPr>
              <a:t>Tehnički</a:t>
            </a:r>
            <a:r>
              <a:rPr sz="2400" spc="-35" dirty="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koncept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rešenja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Carlito"/>
                <a:cs typeface="Carlito"/>
              </a:rPr>
              <a:t>Plan </a:t>
            </a:r>
            <a:r>
              <a:rPr sz="2400" spc="-15" dirty="0">
                <a:latin typeface="Carlito"/>
                <a:cs typeface="Carlito"/>
              </a:rPr>
              <a:t>razvoja sistema </a:t>
            </a:r>
            <a:r>
              <a:rPr sz="2400" dirty="0">
                <a:latin typeface="Carlito"/>
                <a:cs typeface="Carlito"/>
              </a:rPr>
              <a:t>i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prioriteti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815"/>
              </a:spcBef>
            </a:pPr>
            <a:r>
              <a:rPr sz="2400" spc="-5" dirty="0">
                <a:latin typeface="Carlito"/>
                <a:cs typeface="Carlito"/>
              </a:rPr>
              <a:t>Vizija </a:t>
            </a:r>
            <a:r>
              <a:rPr sz="2400" spc="-20" dirty="0">
                <a:latin typeface="Carlito"/>
                <a:cs typeface="Carlito"/>
              </a:rPr>
              <a:t>(pretpostavke, </a:t>
            </a:r>
            <a:r>
              <a:rPr sz="2400" spc="-15" dirty="0">
                <a:latin typeface="Carlito"/>
                <a:cs typeface="Carlito"/>
              </a:rPr>
              <a:t>kontraindikacije,  </a:t>
            </a:r>
            <a:r>
              <a:rPr sz="2400" spc="-5" dirty="0">
                <a:latin typeface="Carlito"/>
                <a:cs typeface="Carlito"/>
              </a:rPr>
              <a:t>alternative,...)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411480" y="292595"/>
            <a:ext cx="3965575" cy="597535"/>
            <a:chOff x="411480" y="292595"/>
            <a:chExt cx="3965575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3965448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3890251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323797"/>
            <a:ext cx="1140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U</a:t>
            </a:r>
            <a:r>
              <a:rPr sz="3200" spc="-25" dirty="0">
                <a:solidFill>
                  <a:srgbClr val="000000"/>
                </a:solidFill>
              </a:rPr>
              <a:t>v</a:t>
            </a:r>
            <a:r>
              <a:rPr sz="3200" spc="-5" dirty="0">
                <a:solidFill>
                  <a:srgbClr val="000000"/>
                </a:solidFill>
              </a:rPr>
              <a:t>od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1" y="2016269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1" y="2418588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819400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32964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38298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43632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48204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5334000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48944"/>
            <a:ext cx="5029200" cy="1410486"/>
            <a:chOff x="91439" y="292582"/>
            <a:chExt cx="4694682" cy="1410486"/>
          </a:xfrm>
        </p:grpSpPr>
        <p:sp>
          <p:nvSpPr>
            <p:cNvPr id="3" name="object 3"/>
            <p:cNvSpPr/>
            <p:nvPr/>
          </p:nvSpPr>
          <p:spPr>
            <a:xfrm>
              <a:off x="411480" y="312394"/>
              <a:ext cx="909827" cy="577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31978"/>
              <a:ext cx="835063" cy="503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292582"/>
              <a:ext cx="3081528" cy="4953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580" y="312420"/>
              <a:ext cx="3006864" cy="4202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" y="681227"/>
              <a:ext cx="4694682" cy="10218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034" y="1693090"/>
            <a:ext cx="6009619" cy="15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ts val="3775"/>
              </a:lnSpc>
            </a:pPr>
            <a:r>
              <a:rPr sz="3200" spc="-5" dirty="0" err="1" smtClean="0">
                <a:solidFill>
                  <a:srgbClr val="000000"/>
                </a:solidFill>
              </a:rPr>
              <a:t>Pregled</a:t>
            </a:r>
            <a:r>
              <a:rPr sz="3200" spc="-5" dirty="0" smtClean="0">
                <a:solidFill>
                  <a:srgbClr val="000000"/>
                </a:solidFill>
              </a:rPr>
              <a:t> </a:t>
            </a:r>
            <a:r>
              <a:rPr sz="3200" spc="-10">
                <a:solidFill>
                  <a:srgbClr val="000000"/>
                </a:solidFill>
              </a:rPr>
              <a:t>arhitekture</a:t>
            </a:r>
            <a:r>
              <a:rPr sz="3200" spc="-40">
                <a:solidFill>
                  <a:srgbClr val="000000"/>
                </a:solidFill>
              </a:rPr>
              <a:t> </a:t>
            </a:r>
            <a:r>
              <a:rPr sz="3200" spc="-10" smtClean="0">
                <a:solidFill>
                  <a:srgbClr val="000000"/>
                </a:solidFill>
              </a:rPr>
              <a:t>si</a:t>
            </a:r>
            <a:r>
              <a:rPr lang="sr-Latn-RS" sz="3200" spc="-10" smtClean="0">
                <a:solidFill>
                  <a:srgbClr val="000000"/>
                </a:solidFill>
              </a:rPr>
              <a:t>s</a:t>
            </a:r>
            <a:r>
              <a:rPr sz="3200" spc="-10" smtClean="0">
                <a:solidFill>
                  <a:srgbClr val="000000"/>
                </a:solidFill>
              </a:rPr>
              <a:t>tema</a:t>
            </a:r>
            <a:endParaRPr sz="3200" dirty="0"/>
          </a:p>
          <a:p>
            <a:pPr marL="408940" marR="845185">
              <a:lnSpc>
                <a:spcPct val="110000"/>
              </a:lnSpc>
            </a:pPr>
            <a:r>
              <a:rPr sz="3200" spc="-5" dirty="0">
                <a:solidFill>
                  <a:srgbClr val="000000"/>
                </a:solidFill>
              </a:rPr>
              <a:t>Pregled</a:t>
            </a:r>
            <a:r>
              <a:rPr sz="3200" spc="-9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karakteristika  </a:t>
            </a:r>
            <a:r>
              <a:rPr sz="3200" spc="-5" dirty="0">
                <a:solidFill>
                  <a:srgbClr val="000000"/>
                </a:solidFill>
              </a:rPr>
              <a:t>Dodatni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zahtevi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611148" y="1828800"/>
            <a:ext cx="278892" cy="284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148" y="2365121"/>
            <a:ext cx="278892" cy="284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901442"/>
            <a:ext cx="280440" cy="2865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9892" y="574120"/>
            <a:ext cx="612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kern="0" spc="-180" dirty="0" err="1">
                <a:solidFill>
                  <a:srgbClr val="FFFF99"/>
                </a:solidFill>
                <a:latin typeface="Carlito"/>
                <a:ea typeface="+mj-ea"/>
              </a:rPr>
              <a:t>Tehnički</a:t>
            </a:r>
            <a:r>
              <a:rPr lang="en-US" sz="3600" kern="0" spc="-180" dirty="0">
                <a:solidFill>
                  <a:srgbClr val="FFFF99"/>
                </a:solidFill>
                <a:latin typeface="Carlito"/>
                <a:ea typeface="+mj-ea"/>
              </a:rPr>
              <a:t> </a:t>
            </a:r>
            <a:r>
              <a:rPr lang="en-US" sz="3600" kern="0" spc="-155" dirty="0" err="1">
                <a:solidFill>
                  <a:srgbClr val="FFFF99"/>
                </a:solidFill>
                <a:latin typeface="Carlito"/>
                <a:ea typeface="+mj-ea"/>
              </a:rPr>
              <a:t>koncept</a:t>
            </a:r>
            <a:r>
              <a:rPr lang="en-US" sz="3600" kern="0" spc="-395" dirty="0">
                <a:solidFill>
                  <a:srgbClr val="FFFF99"/>
                </a:solidFill>
                <a:latin typeface="Carlito"/>
                <a:ea typeface="+mj-ea"/>
              </a:rPr>
              <a:t> </a:t>
            </a:r>
            <a:r>
              <a:rPr lang="en-US" sz="3600" kern="0" spc="-145" dirty="0" err="1">
                <a:solidFill>
                  <a:srgbClr val="FFFF99"/>
                </a:solidFill>
                <a:latin typeface="Carlito"/>
                <a:ea typeface="+mj-ea"/>
              </a:rPr>
              <a:t>rešenja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94690"/>
            <a:ext cx="5839460" cy="1410970"/>
            <a:chOff x="91439" y="292595"/>
            <a:chExt cx="5839460" cy="1410970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3965448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3890251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7"/>
              <a:ext cx="5839206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691591"/>
            <a:ext cx="641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Specifikacija </a:t>
            </a:r>
            <a:r>
              <a:rPr spc="-155" dirty="0"/>
              <a:t>korisničkih</a:t>
            </a:r>
            <a:r>
              <a:rPr spc="-405" dirty="0"/>
              <a:t> </a:t>
            </a:r>
            <a:r>
              <a:rPr spc="-165" dirty="0"/>
              <a:t>zahteva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316223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1323797"/>
            <a:ext cx="8074660" cy="33951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rlito"/>
                <a:cs typeface="Carlito"/>
              </a:rPr>
              <a:t>Specifikacija </a:t>
            </a:r>
            <a:r>
              <a:rPr sz="3200" spc="-15" dirty="0">
                <a:latin typeface="Carlito"/>
                <a:cs typeface="Carlito"/>
              </a:rPr>
              <a:t>korisničkih </a:t>
            </a:r>
            <a:r>
              <a:rPr sz="3200" spc="-25" dirty="0">
                <a:latin typeface="Carlito"/>
                <a:cs typeface="Carlito"/>
              </a:rPr>
              <a:t>zahteva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15" dirty="0">
                <a:latin typeface="Carlito"/>
                <a:cs typeface="Carlito"/>
              </a:rPr>
              <a:t>zvaničan  </a:t>
            </a:r>
            <a:r>
              <a:rPr sz="3200" spc="-10" dirty="0">
                <a:latin typeface="Carlito"/>
                <a:cs typeface="Carlito"/>
              </a:rPr>
              <a:t>dokument </a:t>
            </a:r>
            <a:r>
              <a:rPr sz="3200" spc="-25" dirty="0">
                <a:latin typeface="Carlito"/>
                <a:cs typeface="Carlito"/>
              </a:rPr>
              <a:t>šta </a:t>
            </a:r>
            <a:r>
              <a:rPr sz="3200" spc="-10" dirty="0">
                <a:latin typeface="Carlito"/>
                <a:cs typeface="Carlito"/>
              </a:rPr>
              <a:t>treba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implementirati.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Carlito"/>
                <a:cs typeface="Carlito"/>
              </a:rPr>
              <a:t>Ona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obuhvati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zahteve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korisnika,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ali i </a:t>
            </a:r>
            <a:r>
              <a:rPr sz="3200" spc="-25" dirty="0">
                <a:latin typeface="Carlito"/>
                <a:cs typeface="Carlito"/>
              </a:rPr>
              <a:t>sistemske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zahteve.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90"/>
              </a:spcBef>
            </a:pPr>
            <a:r>
              <a:rPr sz="3200" spc="-40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ima </a:t>
            </a:r>
            <a:r>
              <a:rPr sz="3200" spc="-10" dirty="0">
                <a:latin typeface="Carlito"/>
                <a:cs typeface="Carlito"/>
              </a:rPr>
              <a:t>veliki </a:t>
            </a:r>
            <a:r>
              <a:rPr sz="3200" spc="-15" dirty="0">
                <a:latin typeface="Carlito"/>
                <a:cs typeface="Carlito"/>
              </a:rPr>
              <a:t>broj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zahteva,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oni </a:t>
            </a:r>
            <a:r>
              <a:rPr sz="3200" dirty="0">
                <a:latin typeface="Carlito"/>
                <a:cs typeface="Carlito"/>
              </a:rPr>
              <a:t>mogu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čine i </a:t>
            </a:r>
            <a:r>
              <a:rPr sz="3200" spc="-5" dirty="0">
                <a:latin typeface="Carlito"/>
                <a:cs typeface="Carlito"/>
              </a:rPr>
              <a:t>poseban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dokument.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spc="-15" dirty="0">
                <a:latin typeface="Carlito"/>
                <a:cs typeface="Carlito"/>
              </a:rPr>
              <a:t>Raznolikost </a:t>
            </a:r>
            <a:r>
              <a:rPr sz="3200" dirty="0">
                <a:latin typeface="Carlito"/>
                <a:cs typeface="Carlito"/>
              </a:rPr>
              <a:t>mogućih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korisnika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4291584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0" y="133244"/>
            <a:ext cx="5839460" cy="1410970"/>
            <a:chOff x="91439" y="292595"/>
            <a:chExt cx="5839460" cy="1410970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3965448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3890251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7"/>
              <a:ext cx="5839206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664625"/>
            <a:ext cx="632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Specifikacija </a:t>
            </a:r>
            <a:r>
              <a:rPr spc="-155" dirty="0"/>
              <a:t>korisničkih</a:t>
            </a:r>
            <a:r>
              <a:rPr spc="-405" dirty="0"/>
              <a:t> </a:t>
            </a:r>
            <a:r>
              <a:rPr spc="-165" dirty="0"/>
              <a:t>zahteva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2877311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3393947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160" y="3863340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762001" y="1317687"/>
            <a:ext cx="8276820" cy="34935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5" dirty="0"/>
              <a:t>Funkcionalni </a:t>
            </a:r>
            <a:r>
              <a:rPr sz="3200" spc="-20" dirty="0"/>
              <a:t>zahtevi </a:t>
            </a:r>
            <a:r>
              <a:rPr sz="3200" dirty="0"/>
              <a:t>- </a:t>
            </a:r>
            <a:r>
              <a:rPr sz="3200" spc="-5" dirty="0"/>
              <a:t>osnovne </a:t>
            </a:r>
            <a:r>
              <a:rPr sz="3200" spc="-15" dirty="0"/>
              <a:t>funkcije </a:t>
            </a:r>
            <a:r>
              <a:rPr sz="3200" spc="-30" dirty="0"/>
              <a:t>koje  </a:t>
            </a:r>
            <a:r>
              <a:rPr sz="3200" spc="-15" dirty="0"/>
              <a:t>sistem </a:t>
            </a:r>
            <a:r>
              <a:rPr sz="3200" spc="-10" dirty="0"/>
              <a:t>treba </a:t>
            </a:r>
            <a:r>
              <a:rPr sz="3200" spc="-5" dirty="0"/>
              <a:t>da </a:t>
            </a:r>
            <a:r>
              <a:rPr sz="3200" spc="-10" dirty="0"/>
              <a:t>obezbedi različitim </a:t>
            </a:r>
            <a:r>
              <a:rPr sz="3200" spc="-15" dirty="0"/>
              <a:t>kategorijama  </a:t>
            </a:r>
            <a:r>
              <a:rPr sz="3200" spc="-25" dirty="0"/>
              <a:t>korisnika</a:t>
            </a:r>
            <a:endParaRPr sz="3200" dirty="0"/>
          </a:p>
          <a:p>
            <a:pPr marL="530860" marR="4247515" indent="-518795">
              <a:lnSpc>
                <a:spcPct val="109600"/>
              </a:lnSpc>
              <a:spcBef>
                <a:spcPts val="15"/>
              </a:spcBef>
            </a:pPr>
            <a:r>
              <a:rPr sz="3200" spc="-10" dirty="0"/>
              <a:t>Nefunkcionalni </a:t>
            </a:r>
            <a:r>
              <a:rPr sz="3200" spc="-20" dirty="0"/>
              <a:t>zahtevi  </a:t>
            </a:r>
            <a:r>
              <a:rPr sz="2800" spc="-15" dirty="0"/>
              <a:t>Sistemski </a:t>
            </a:r>
            <a:r>
              <a:rPr sz="2800" spc="-20" dirty="0"/>
              <a:t>zahtevi  Ostali</a:t>
            </a:r>
            <a:r>
              <a:rPr sz="2800" spc="-5" dirty="0"/>
              <a:t> </a:t>
            </a:r>
            <a:r>
              <a:rPr sz="2800" spc="-20" dirty="0"/>
              <a:t>zahtevi</a:t>
            </a:r>
            <a:endParaRPr sz="2800" dirty="0"/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spc="-15" dirty="0"/>
              <a:t>Zahtevi </a:t>
            </a:r>
            <a:r>
              <a:rPr sz="3200" spc="-30" dirty="0"/>
              <a:t>za </a:t>
            </a:r>
            <a:r>
              <a:rPr sz="3200" spc="-25" dirty="0"/>
              <a:t>korisničkom</a:t>
            </a:r>
            <a:r>
              <a:rPr sz="3200" spc="45" dirty="0"/>
              <a:t> </a:t>
            </a:r>
            <a:r>
              <a:rPr sz="3200" spc="-10" dirty="0"/>
              <a:t>dokumentacijom</a:t>
            </a:r>
            <a:endParaRPr sz="3200" dirty="0"/>
          </a:p>
        </p:txBody>
      </p:sp>
      <p:sp>
        <p:nvSpPr>
          <p:cNvPr id="12" name="object 12"/>
          <p:cNvSpPr/>
          <p:nvPr/>
        </p:nvSpPr>
        <p:spPr>
          <a:xfrm>
            <a:off x="381000" y="4352671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0" y="136779"/>
            <a:ext cx="5839460" cy="1418590"/>
            <a:chOff x="91439" y="284988"/>
            <a:chExt cx="5839460" cy="1418590"/>
          </a:xfrm>
        </p:grpSpPr>
        <p:sp>
          <p:nvSpPr>
            <p:cNvPr id="3" name="object 3"/>
            <p:cNvSpPr/>
            <p:nvPr/>
          </p:nvSpPr>
          <p:spPr>
            <a:xfrm>
              <a:off x="411480" y="284988"/>
              <a:ext cx="4730496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04673"/>
              <a:ext cx="4655045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8"/>
              <a:ext cx="5839206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430" y="695451"/>
            <a:ext cx="63883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Specifikacija </a:t>
            </a:r>
            <a:r>
              <a:rPr spc="-155" dirty="0"/>
              <a:t>korisničkih</a:t>
            </a:r>
            <a:r>
              <a:rPr spc="-405" dirty="0"/>
              <a:t> </a:t>
            </a:r>
            <a:r>
              <a:rPr spc="-165" dirty="0"/>
              <a:t>zahteva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1999614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2516251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160" y="2985642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160" y="3455034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160" y="3924300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4413503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4896612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9892" y="1295400"/>
            <a:ext cx="8331708" cy="407047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0" dirty="0">
                <a:latin typeface="Carlito"/>
                <a:cs typeface="Carlito"/>
              </a:rPr>
              <a:t>Uvod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spc="-15" dirty="0">
                <a:latin typeface="Carlito"/>
                <a:cs typeface="Carlito"/>
              </a:rPr>
              <a:t>Opšti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opis</a:t>
            </a:r>
            <a:endParaRPr sz="3200" dirty="0">
              <a:latin typeface="Carlito"/>
              <a:cs typeface="Carlito"/>
            </a:endParaRPr>
          </a:p>
          <a:p>
            <a:pPr marL="530860" marR="1141095">
              <a:lnSpc>
                <a:spcPct val="110000"/>
              </a:lnSpc>
              <a:spcBef>
                <a:spcPts val="15"/>
              </a:spcBef>
            </a:pPr>
            <a:r>
              <a:rPr sz="2800" spc="-15" dirty="0" err="1">
                <a:latin typeface="Carlito"/>
                <a:cs typeface="Carlito"/>
              </a:rPr>
              <a:t>Korisnici</a:t>
            </a:r>
            <a:r>
              <a:rPr sz="2800" spc="-15" dirty="0">
                <a:latin typeface="Carlito"/>
                <a:cs typeface="Carlito"/>
              </a:rPr>
              <a:t>  </a:t>
            </a:r>
            <a:endParaRPr lang="sr-Latn-RS" sz="2800" spc="-15" dirty="0" smtClean="0">
              <a:latin typeface="Carlito"/>
              <a:cs typeface="Carlito"/>
            </a:endParaRPr>
          </a:p>
          <a:p>
            <a:pPr marL="530860" marR="1141095">
              <a:lnSpc>
                <a:spcPct val="110000"/>
              </a:lnSpc>
              <a:spcBef>
                <a:spcPts val="15"/>
              </a:spcBef>
            </a:pPr>
            <a:r>
              <a:rPr sz="2800" spc="-15" dirty="0" err="1" smtClean="0">
                <a:latin typeface="Carlito"/>
                <a:cs typeface="Carlito"/>
              </a:rPr>
              <a:t>Funkcije</a:t>
            </a:r>
            <a:r>
              <a:rPr sz="2800" spc="-45" dirty="0" smtClean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sistema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40"/>
              </a:spcBef>
            </a:pPr>
            <a:r>
              <a:rPr sz="2800" spc="-25" dirty="0">
                <a:latin typeface="Carlito"/>
                <a:cs typeface="Carlito"/>
              </a:rPr>
              <a:t>Opšta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ograničenja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35"/>
              </a:spcBef>
            </a:pPr>
            <a:r>
              <a:rPr sz="2800" spc="-25" dirty="0">
                <a:latin typeface="Carlito"/>
                <a:cs typeface="Carlito"/>
              </a:rPr>
              <a:t>Pretpostavke 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 zavisnosti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spc="-5" dirty="0">
                <a:latin typeface="Carlito"/>
                <a:cs typeface="Carlito"/>
              </a:rPr>
              <a:t>Specifični </a:t>
            </a:r>
            <a:r>
              <a:rPr sz="3200" spc="-20" dirty="0">
                <a:latin typeface="Carlito"/>
                <a:cs typeface="Carlito"/>
              </a:rPr>
              <a:t>zahtevi</a:t>
            </a:r>
            <a:endParaRPr sz="3200" dirty="0">
              <a:latin typeface="Carlito"/>
              <a:cs typeface="Carlito"/>
            </a:endParaRPr>
          </a:p>
          <a:p>
            <a:pPr marL="12700" marR="2886710">
              <a:lnSpc>
                <a:spcPct val="11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Dod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ci 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1308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Carlito</vt:lpstr>
      <vt:lpstr>Office Theme</vt:lpstr>
      <vt:lpstr>UVOD- 2024</vt:lpstr>
      <vt:lpstr>Studentski pogled na životni vek softvera!</vt:lpstr>
      <vt:lpstr>PowerPoint Presentation</vt:lpstr>
      <vt:lpstr>Faze</vt:lpstr>
      <vt:lpstr>Uvod</vt:lpstr>
      <vt:lpstr>Pregled arhitekture sistema Pregled karakteristika  Dodatni zahtevi</vt:lpstr>
      <vt:lpstr>Specifikacija korisničkih zahteva</vt:lpstr>
      <vt:lpstr>Specifikacija korisničkih zahteva</vt:lpstr>
      <vt:lpstr>Specifikacija korisničkih zahteva</vt:lpstr>
      <vt:lpstr>PowerPoint Presentation</vt:lpstr>
      <vt:lpstr>PowerPoint Presentation</vt:lpstr>
      <vt:lpstr>Nekoliko pojedinaca organizovano je u 2 tima;</vt:lpstr>
      <vt:lpstr>MOI model rukovođenja:</vt:lpstr>
      <vt:lpstr>PowerPoint Presentation</vt:lpstr>
      <vt:lpstr>Pa da započnemo...</vt:lpstr>
      <vt:lpstr>PowerPoint Presentation</vt:lpstr>
      <vt:lpstr>PowerPoint Presentation</vt:lpstr>
      <vt:lpstr>PowerPoint Presentation</vt:lpstr>
      <vt:lpstr>PowerPoint Presentation</vt:lpstr>
      <vt:lpstr>Nastale početkom 21. veka</vt:lpstr>
      <vt:lpstr>PowerPoint Presentation</vt:lpstr>
      <vt:lpstr>Preuzete ideje iz XP (ekstremnog programiranja):</vt:lpstr>
      <vt:lpstr>PowerPoint Presentation</vt:lpstr>
      <vt:lpstr>PowerPoint Presentation</vt:lpstr>
      <vt:lpstr>PowerPoint Presentation</vt:lpstr>
      <vt:lpstr>Ukratko objasniti ostatku tima šta je i kako  urađeno Pogledati da li rešenje može biti: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 softverskog inženjerstva  O predmetu</dc:title>
  <cp:lastModifiedBy>Nina Tihi</cp:lastModifiedBy>
  <cp:revision>16</cp:revision>
  <dcterms:created xsi:type="dcterms:W3CDTF">2020-02-02T17:25:26Z</dcterms:created>
  <dcterms:modified xsi:type="dcterms:W3CDTF">2024-03-28T14:27:48Z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2020-02-02T00:00:00Z</vt:filetime>
  </property>
</Properties>
</file>