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0" r:id="rId3"/>
    <p:sldMasterId id="2147483681" r:id="rId4"/>
  </p:sldMasterIdLst>
  <p:notesMasterIdLst>
    <p:notesMasterId r:id="rId12"/>
  </p:notesMasterIdLst>
  <p:sldIdLst>
    <p:sldId id="256" r:id="rId5"/>
    <p:sldId id="314" r:id="rId6"/>
    <p:sldId id="316" r:id="rId7"/>
    <p:sldId id="282" r:id="rId8"/>
    <p:sldId id="289" r:id="rId9"/>
    <p:sldId id="317" r:id="rId10"/>
    <p:sldId id="280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5507" autoAdjust="0"/>
  </p:normalViewPr>
  <p:slideViewPr>
    <p:cSldViewPr snapToGrid="0">
      <p:cViewPr varScale="1">
        <p:scale>
          <a:sx n="85" d="100"/>
          <a:sy n="85" d="100"/>
        </p:scale>
        <p:origin x="16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3D7109F-2C0E-491A-9B67-7D032FD4EC84}" type="datetimeFigureOut">
              <a:rPr lang="zh-CN" altLang="en-US"/>
              <a:t>2022/3/7</a:t>
            </a:fld>
            <a:endParaRPr 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B8D2AE9-1B57-4612-B362-DA3087F75389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4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D2AE9-1B57-4612-B362-DA3087F75389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/>
            <a:fld id="{E48E616A-27D3-4D9F-9A9D-D854A4C434E0}" type="slidenum">
              <a:rPr lang="zh-CN" altLang="en-US" sz="1200">
                <a:latin typeface="Calibri" panose="020F0502020204030204" pitchFamily="34" charset="0"/>
                <a:ea typeface="SimSun" panose="02010600030101010101" pitchFamily="2" charset="-122"/>
              </a:rPr>
              <a:t>7</a:t>
            </a:fld>
            <a:endParaRPr lang="en-US" sz="12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59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94112" y="893638"/>
            <a:ext cx="7398328" cy="1828655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94112" y="2729076"/>
            <a:ext cx="7398328" cy="53354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06553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94112" y="893638"/>
            <a:ext cx="7398328" cy="1828655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94112" y="2729076"/>
            <a:ext cx="7398328" cy="53354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366093"/>
            <a:ext cx="6485660" cy="1033614"/>
          </a:xfrm>
        </p:spPr>
        <p:txBody>
          <a:bodyPr anchor="b">
            <a:normAutofit/>
          </a:bodyPr>
          <a:lstStyle>
            <a:lvl1pPr>
              <a:spcBef>
                <a:spcPts val="1000"/>
              </a:spcBef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3437807"/>
            <a:ext cx="6485660" cy="8138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2851150" y="2915519"/>
            <a:ext cx="1042988" cy="1044575"/>
          </a:xfrm>
          <a:prstGeom prst="ellipse">
            <a:avLst/>
          </a:prstGeom>
          <a:solidFill>
            <a:schemeClr val="tx1"/>
          </a:solidFill>
          <a:ln w="25400" cmpd="sng">
            <a:solidFill>
              <a:srgbClr val="BB9403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椭圆 15"/>
          <p:cNvSpPr>
            <a:spLocks noChangeArrowheads="1"/>
          </p:cNvSpPr>
          <p:nvPr userDrawn="1"/>
        </p:nvSpPr>
        <p:spPr bwMode="auto">
          <a:xfrm>
            <a:off x="2940050" y="3006006"/>
            <a:ext cx="865188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9982200" cy="779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113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46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8139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46707"/>
            <a:ext cx="5157787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8139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6707"/>
            <a:ext cx="5183188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8" name="任意多边形 6"/>
          <p:cNvSpPr/>
          <p:nvPr userDrawn="1"/>
        </p:nvSpPr>
        <p:spPr bwMode="auto">
          <a:xfrm rot="19073518">
            <a:off x="4494213" y="1292658"/>
            <a:ext cx="3360737" cy="4294187"/>
          </a:xfrm>
          <a:custGeom>
            <a:avLst/>
            <a:gdLst>
              <a:gd name="T0" fmla="*/ 2806420 w 3359925"/>
              <a:gd name="T1" fmla="*/ 433639 h 4294428"/>
              <a:gd name="T2" fmla="*/ 2926287 w 3359925"/>
              <a:gd name="T3" fmla="*/ 2806421 h 4294428"/>
              <a:gd name="T4" fmla="*/ 2238926 w 3359925"/>
              <a:gd name="T5" fmla="*/ 3264536 h 4294428"/>
              <a:gd name="T6" fmla="*/ 2110490 w 3359925"/>
              <a:gd name="T7" fmla="*/ 3302855 h 4294428"/>
              <a:gd name="T8" fmla="*/ 2110489 w 3359925"/>
              <a:gd name="T9" fmla="*/ 3957010 h 4294428"/>
              <a:gd name="T10" fmla="*/ 1773071 w 3359925"/>
              <a:gd name="T11" fmla="*/ 4294428 h 4294428"/>
              <a:gd name="T12" fmla="*/ 1773072 w 3359925"/>
              <a:gd name="T13" fmla="*/ 4294427 h 4294428"/>
              <a:gd name="T14" fmla="*/ 1435654 w 3359925"/>
              <a:gd name="T15" fmla="*/ 3957009 h 4294428"/>
              <a:gd name="T16" fmla="*/ 1435654 w 3359925"/>
              <a:gd name="T17" fmla="*/ 3341898 h 4294428"/>
              <a:gd name="T18" fmla="*/ 1283535 w 3359925"/>
              <a:gd name="T19" fmla="*/ 3312800 h 4294428"/>
              <a:gd name="T20" fmla="*/ 553505 w 3359925"/>
              <a:gd name="T21" fmla="*/ 2926288 h 4294428"/>
              <a:gd name="T22" fmla="*/ 433638 w 3359925"/>
              <a:gd name="T23" fmla="*/ 553506 h 4294428"/>
              <a:gd name="T24" fmla="*/ 2806420 w 3359925"/>
              <a:gd name="T25" fmla="*/ 433639 h 429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1"/>
          <p:cNvSpPr>
            <a:spLocks noChangeArrowheads="1"/>
          </p:cNvSpPr>
          <p:nvPr userDrawn="1"/>
        </p:nvSpPr>
        <p:spPr bwMode="auto">
          <a:xfrm>
            <a:off x="4337050" y="1546658"/>
            <a:ext cx="3038475" cy="303688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9363" y="2556378"/>
            <a:ext cx="3173847" cy="99731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36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56936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030016" y="767703"/>
            <a:ext cx="5478349" cy="54008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9642" y="365125"/>
            <a:ext cx="1378526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183880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42D-DD00-480F-9FEC-6825F04A0DA6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55E5-AF41-4094-AA58-F48A82D982AF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06553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94112" y="893638"/>
            <a:ext cx="7398328" cy="1828655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94112" y="2729076"/>
            <a:ext cx="7398328" cy="53354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366093"/>
            <a:ext cx="6485660" cy="1033614"/>
          </a:xfrm>
        </p:spPr>
        <p:txBody>
          <a:bodyPr anchor="b">
            <a:normAutofit/>
          </a:bodyPr>
          <a:lstStyle>
            <a:lvl1pPr>
              <a:spcBef>
                <a:spcPts val="1000"/>
              </a:spcBef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3437807"/>
            <a:ext cx="6485660" cy="8138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2851150" y="2915519"/>
            <a:ext cx="1042988" cy="1044575"/>
          </a:xfrm>
          <a:prstGeom prst="ellipse">
            <a:avLst/>
          </a:prstGeom>
          <a:solidFill>
            <a:schemeClr val="tx1"/>
          </a:solidFill>
          <a:ln w="25400" cmpd="sng">
            <a:solidFill>
              <a:srgbClr val="BB9403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椭圆 15"/>
          <p:cNvSpPr>
            <a:spLocks noChangeArrowheads="1"/>
          </p:cNvSpPr>
          <p:nvPr userDrawn="1"/>
        </p:nvSpPr>
        <p:spPr bwMode="auto">
          <a:xfrm>
            <a:off x="2940050" y="3006006"/>
            <a:ext cx="865188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9982200" cy="779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113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46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8139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46707"/>
            <a:ext cx="5157787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8139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6707"/>
            <a:ext cx="5183188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8" name="任意多边形 6"/>
          <p:cNvSpPr/>
          <p:nvPr userDrawn="1"/>
        </p:nvSpPr>
        <p:spPr bwMode="auto">
          <a:xfrm rot="19073518">
            <a:off x="4494213" y="1292658"/>
            <a:ext cx="3360737" cy="4294187"/>
          </a:xfrm>
          <a:custGeom>
            <a:avLst/>
            <a:gdLst>
              <a:gd name="T0" fmla="*/ 2806420 w 3359925"/>
              <a:gd name="T1" fmla="*/ 433639 h 4294428"/>
              <a:gd name="T2" fmla="*/ 2926287 w 3359925"/>
              <a:gd name="T3" fmla="*/ 2806421 h 4294428"/>
              <a:gd name="T4" fmla="*/ 2238926 w 3359925"/>
              <a:gd name="T5" fmla="*/ 3264536 h 4294428"/>
              <a:gd name="T6" fmla="*/ 2110490 w 3359925"/>
              <a:gd name="T7" fmla="*/ 3302855 h 4294428"/>
              <a:gd name="T8" fmla="*/ 2110489 w 3359925"/>
              <a:gd name="T9" fmla="*/ 3957010 h 4294428"/>
              <a:gd name="T10" fmla="*/ 1773071 w 3359925"/>
              <a:gd name="T11" fmla="*/ 4294428 h 4294428"/>
              <a:gd name="T12" fmla="*/ 1773072 w 3359925"/>
              <a:gd name="T13" fmla="*/ 4294427 h 4294428"/>
              <a:gd name="T14" fmla="*/ 1435654 w 3359925"/>
              <a:gd name="T15" fmla="*/ 3957009 h 4294428"/>
              <a:gd name="T16" fmla="*/ 1435654 w 3359925"/>
              <a:gd name="T17" fmla="*/ 3341898 h 4294428"/>
              <a:gd name="T18" fmla="*/ 1283535 w 3359925"/>
              <a:gd name="T19" fmla="*/ 3312800 h 4294428"/>
              <a:gd name="T20" fmla="*/ 553505 w 3359925"/>
              <a:gd name="T21" fmla="*/ 2926288 h 4294428"/>
              <a:gd name="T22" fmla="*/ 433638 w 3359925"/>
              <a:gd name="T23" fmla="*/ 553506 h 4294428"/>
              <a:gd name="T24" fmla="*/ 2806420 w 3359925"/>
              <a:gd name="T25" fmla="*/ 433639 h 429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1"/>
          <p:cNvSpPr>
            <a:spLocks noChangeArrowheads="1"/>
          </p:cNvSpPr>
          <p:nvPr userDrawn="1"/>
        </p:nvSpPr>
        <p:spPr bwMode="auto">
          <a:xfrm>
            <a:off x="4337050" y="1546658"/>
            <a:ext cx="3038475" cy="303688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9363" y="2556378"/>
            <a:ext cx="3173847" cy="99731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36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56936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030016" y="767703"/>
            <a:ext cx="5478349" cy="54008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9642" y="365125"/>
            <a:ext cx="1378526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183880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42D-DD00-480F-9FEC-6825F04A0DA6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55E5-AF41-4094-AA58-F48A82D982AF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366093"/>
            <a:ext cx="6485660" cy="1033614"/>
          </a:xfrm>
        </p:spPr>
        <p:txBody>
          <a:bodyPr anchor="b">
            <a:normAutofit/>
          </a:bodyPr>
          <a:lstStyle>
            <a:lvl1pPr>
              <a:spcBef>
                <a:spcPts val="1000"/>
              </a:spcBef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3437807"/>
            <a:ext cx="6485660" cy="8138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2851150" y="2915519"/>
            <a:ext cx="1042988" cy="1044575"/>
          </a:xfrm>
          <a:prstGeom prst="ellipse">
            <a:avLst/>
          </a:prstGeom>
          <a:solidFill>
            <a:schemeClr val="tx1"/>
          </a:solidFill>
          <a:ln w="25400" cmpd="sng">
            <a:solidFill>
              <a:srgbClr val="BB9403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椭圆 15"/>
          <p:cNvSpPr>
            <a:spLocks noChangeArrowheads="1"/>
          </p:cNvSpPr>
          <p:nvPr userDrawn="1"/>
        </p:nvSpPr>
        <p:spPr bwMode="auto">
          <a:xfrm>
            <a:off x="2940050" y="3006006"/>
            <a:ext cx="865188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06553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94112" y="893638"/>
            <a:ext cx="7398328" cy="1828655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94112" y="2729076"/>
            <a:ext cx="7398328" cy="53354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366093"/>
            <a:ext cx="6485660" cy="1033614"/>
          </a:xfrm>
        </p:spPr>
        <p:txBody>
          <a:bodyPr anchor="b">
            <a:normAutofit/>
          </a:bodyPr>
          <a:lstStyle>
            <a:lvl1pPr>
              <a:spcBef>
                <a:spcPts val="1000"/>
              </a:spcBef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3437807"/>
            <a:ext cx="6485660" cy="8138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2851150" y="2915519"/>
            <a:ext cx="1042988" cy="1044575"/>
          </a:xfrm>
          <a:prstGeom prst="ellipse">
            <a:avLst/>
          </a:prstGeom>
          <a:solidFill>
            <a:schemeClr val="tx1"/>
          </a:solidFill>
          <a:ln w="25400" cmpd="sng">
            <a:solidFill>
              <a:srgbClr val="BB9403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椭圆 15"/>
          <p:cNvSpPr>
            <a:spLocks noChangeArrowheads="1"/>
          </p:cNvSpPr>
          <p:nvPr userDrawn="1"/>
        </p:nvSpPr>
        <p:spPr bwMode="auto">
          <a:xfrm>
            <a:off x="2940050" y="3006006"/>
            <a:ext cx="865188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9982200" cy="779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113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46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8139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46707"/>
            <a:ext cx="5157787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8139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6707"/>
            <a:ext cx="5183188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8" name="任意多边形 6"/>
          <p:cNvSpPr/>
          <p:nvPr userDrawn="1"/>
        </p:nvSpPr>
        <p:spPr bwMode="auto">
          <a:xfrm rot="19073518">
            <a:off x="4494213" y="1292658"/>
            <a:ext cx="3360737" cy="4294187"/>
          </a:xfrm>
          <a:custGeom>
            <a:avLst/>
            <a:gdLst>
              <a:gd name="T0" fmla="*/ 2806420 w 3359925"/>
              <a:gd name="T1" fmla="*/ 433639 h 4294428"/>
              <a:gd name="T2" fmla="*/ 2926287 w 3359925"/>
              <a:gd name="T3" fmla="*/ 2806421 h 4294428"/>
              <a:gd name="T4" fmla="*/ 2238926 w 3359925"/>
              <a:gd name="T5" fmla="*/ 3264536 h 4294428"/>
              <a:gd name="T6" fmla="*/ 2110490 w 3359925"/>
              <a:gd name="T7" fmla="*/ 3302855 h 4294428"/>
              <a:gd name="T8" fmla="*/ 2110489 w 3359925"/>
              <a:gd name="T9" fmla="*/ 3957010 h 4294428"/>
              <a:gd name="T10" fmla="*/ 1773071 w 3359925"/>
              <a:gd name="T11" fmla="*/ 4294428 h 4294428"/>
              <a:gd name="T12" fmla="*/ 1773072 w 3359925"/>
              <a:gd name="T13" fmla="*/ 4294427 h 4294428"/>
              <a:gd name="T14" fmla="*/ 1435654 w 3359925"/>
              <a:gd name="T15" fmla="*/ 3957009 h 4294428"/>
              <a:gd name="T16" fmla="*/ 1435654 w 3359925"/>
              <a:gd name="T17" fmla="*/ 3341898 h 4294428"/>
              <a:gd name="T18" fmla="*/ 1283535 w 3359925"/>
              <a:gd name="T19" fmla="*/ 3312800 h 4294428"/>
              <a:gd name="T20" fmla="*/ 553505 w 3359925"/>
              <a:gd name="T21" fmla="*/ 2926288 h 4294428"/>
              <a:gd name="T22" fmla="*/ 433638 w 3359925"/>
              <a:gd name="T23" fmla="*/ 553506 h 4294428"/>
              <a:gd name="T24" fmla="*/ 2806420 w 3359925"/>
              <a:gd name="T25" fmla="*/ 433639 h 429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1"/>
          <p:cNvSpPr>
            <a:spLocks noChangeArrowheads="1"/>
          </p:cNvSpPr>
          <p:nvPr userDrawn="1"/>
        </p:nvSpPr>
        <p:spPr bwMode="auto">
          <a:xfrm>
            <a:off x="4337050" y="1546658"/>
            <a:ext cx="3038475" cy="303688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9363" y="2556378"/>
            <a:ext cx="3173847" cy="99731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36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56936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030016" y="767703"/>
            <a:ext cx="5478349" cy="54008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9642" y="365125"/>
            <a:ext cx="1378526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183880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42D-DD00-480F-9FEC-6825F04A0DA6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55E5-AF41-4094-AA58-F48A82D982AF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5125"/>
            <a:ext cx="9982200" cy="779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113" y="1339850"/>
            <a:ext cx="4739987" cy="412645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065533"/>
          </a:xfrm>
        </p:spPr>
        <p:txBody>
          <a:bodyPr/>
          <a:lstStyle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346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8139"/>
            <a:ext cx="5157787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46707"/>
            <a:ext cx="5157787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8139"/>
            <a:ext cx="5183188" cy="657225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6707"/>
            <a:ext cx="5183188" cy="360311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8" name="任意多边形 6"/>
          <p:cNvSpPr/>
          <p:nvPr userDrawn="1"/>
        </p:nvSpPr>
        <p:spPr bwMode="auto">
          <a:xfrm rot="19073518">
            <a:off x="4494213" y="1292658"/>
            <a:ext cx="3360737" cy="4294187"/>
          </a:xfrm>
          <a:custGeom>
            <a:avLst/>
            <a:gdLst>
              <a:gd name="T0" fmla="*/ 2806420 w 3359925"/>
              <a:gd name="T1" fmla="*/ 433639 h 4294428"/>
              <a:gd name="T2" fmla="*/ 2926287 w 3359925"/>
              <a:gd name="T3" fmla="*/ 2806421 h 4294428"/>
              <a:gd name="T4" fmla="*/ 2238926 w 3359925"/>
              <a:gd name="T5" fmla="*/ 3264536 h 4294428"/>
              <a:gd name="T6" fmla="*/ 2110490 w 3359925"/>
              <a:gd name="T7" fmla="*/ 3302855 h 4294428"/>
              <a:gd name="T8" fmla="*/ 2110489 w 3359925"/>
              <a:gd name="T9" fmla="*/ 3957010 h 4294428"/>
              <a:gd name="T10" fmla="*/ 1773071 w 3359925"/>
              <a:gd name="T11" fmla="*/ 4294428 h 4294428"/>
              <a:gd name="T12" fmla="*/ 1773072 w 3359925"/>
              <a:gd name="T13" fmla="*/ 4294427 h 4294428"/>
              <a:gd name="T14" fmla="*/ 1435654 w 3359925"/>
              <a:gd name="T15" fmla="*/ 3957009 h 4294428"/>
              <a:gd name="T16" fmla="*/ 1435654 w 3359925"/>
              <a:gd name="T17" fmla="*/ 3341898 h 4294428"/>
              <a:gd name="T18" fmla="*/ 1283535 w 3359925"/>
              <a:gd name="T19" fmla="*/ 3312800 h 4294428"/>
              <a:gd name="T20" fmla="*/ 553505 w 3359925"/>
              <a:gd name="T21" fmla="*/ 2926288 h 4294428"/>
              <a:gd name="T22" fmla="*/ 433638 w 3359925"/>
              <a:gd name="T23" fmla="*/ 553506 h 4294428"/>
              <a:gd name="T24" fmla="*/ 2806420 w 3359925"/>
              <a:gd name="T25" fmla="*/ 433639 h 429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59925" h="4294428">
                <a:moveTo>
                  <a:pt x="2806420" y="433639"/>
                </a:moveTo>
                <a:cubicBezTo>
                  <a:pt x="3494746" y="1055764"/>
                  <a:pt x="3548413" y="2118095"/>
                  <a:pt x="2926287" y="2806421"/>
                </a:cubicBezTo>
                <a:cubicBezTo>
                  <a:pt x="2731873" y="3021523"/>
                  <a:pt x="2494470" y="3174647"/>
                  <a:pt x="2238926" y="3264536"/>
                </a:cubicBezTo>
                <a:lnTo>
                  <a:pt x="2110490" y="3302855"/>
                </a:lnTo>
                <a:lnTo>
                  <a:pt x="2110489" y="3957010"/>
                </a:lnTo>
                <a:cubicBezTo>
                  <a:pt x="2110489" y="4143361"/>
                  <a:pt x="1959422" y="4294428"/>
                  <a:pt x="1773071" y="4294428"/>
                </a:cubicBezTo>
                <a:lnTo>
                  <a:pt x="1773072" y="4294427"/>
                </a:lnTo>
                <a:cubicBezTo>
                  <a:pt x="1586721" y="4294427"/>
                  <a:pt x="1435654" y="4143360"/>
                  <a:pt x="1435654" y="3957009"/>
                </a:cubicBezTo>
                <a:lnTo>
                  <a:pt x="1435654" y="3341898"/>
                </a:lnTo>
                <a:lnTo>
                  <a:pt x="1283535" y="3312800"/>
                </a:lnTo>
                <a:cubicBezTo>
                  <a:pt x="1020233" y="3249121"/>
                  <a:pt x="768607" y="3120702"/>
                  <a:pt x="553505" y="2926288"/>
                </a:cubicBezTo>
                <a:cubicBezTo>
                  <a:pt x="-134821" y="2304163"/>
                  <a:pt x="-188488" y="1241832"/>
                  <a:pt x="433638" y="553506"/>
                </a:cubicBezTo>
                <a:cubicBezTo>
                  <a:pt x="1055763" y="-134821"/>
                  <a:pt x="2118094" y="-188487"/>
                  <a:pt x="2806420" y="433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1"/>
          <p:cNvSpPr>
            <a:spLocks noChangeArrowheads="1"/>
          </p:cNvSpPr>
          <p:nvPr userDrawn="1"/>
        </p:nvSpPr>
        <p:spPr bwMode="auto">
          <a:xfrm>
            <a:off x="4337050" y="1546658"/>
            <a:ext cx="3038475" cy="303688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9363" y="2556378"/>
            <a:ext cx="3173847" cy="99731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6736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56936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030016" y="767703"/>
            <a:ext cx="5478349" cy="540082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9642" y="365125"/>
            <a:ext cx="1378526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183880" cy="5811838"/>
          </a:xfrm>
        </p:spPr>
        <p:txBody>
          <a:bodyPr vert="eaVert"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42D-DD00-480F-9FEC-6825F04A0DA6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55E5-AF41-4094-AA58-F48A82D982AF}" type="slidenum">
              <a:rPr lang="zh-CN" alt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6833"/>
            <a:ext cx="10515600" cy="412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4" y="5492988"/>
            <a:ext cx="1087124" cy="13094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6833"/>
            <a:ext cx="10515600" cy="412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4" y="5492988"/>
            <a:ext cx="1087124" cy="13094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6833"/>
            <a:ext cx="10515600" cy="412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4" y="5492988"/>
            <a:ext cx="1087124" cy="13094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6833"/>
            <a:ext cx="10515600" cy="4129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4CB8-68CE-40B0-8998-15CB525B9A33}" type="datetimeFigureOut">
              <a:rPr lang="zh-CN" altLang="en-US" smtClean="0"/>
              <a:t>2022/3/7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18F5-195F-47A6-A6F4-5001AA3C7FB9}" type="slidenum">
              <a:rPr lang="zh-CN" alt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4" y="5492988"/>
            <a:ext cx="1087124" cy="130945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16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3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94112" y="750202"/>
            <a:ext cx="7398328" cy="1828655"/>
          </a:xfrm>
        </p:spPr>
        <p:txBody>
          <a:bodyPr anchor="ctr">
            <a:normAutofit/>
          </a:bodyPr>
          <a:lstStyle/>
          <a:p>
            <a:r>
              <a:rPr lang="en-US" altLang="zh-CN" sz="46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Singer/Band Recommendation Expert System</a:t>
            </a:r>
            <a:endParaRPr lang="zh-CN" altLang="en-US" sz="46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4112" y="2483224"/>
            <a:ext cx="6845206" cy="4016187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Submission</a:t>
            </a: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000" baseline="30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Semester </a:t>
            </a: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Artificial Intelligence &amp; Neural Network</a:t>
            </a:r>
          </a:p>
          <a:p>
            <a:pPr algn="l"/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Submitted By:                                    Submitted To:</a:t>
            </a: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Prasiddha Bhusal                               Dr.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Udaya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Raj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Dhungana</a:t>
            </a:r>
            <a:endParaRPr lang="en-US" altLang="zh-CN" sz="20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Rollno</a:t>
            </a:r>
            <a:r>
              <a:rPr lang="en-US" altLang="zh-CN" sz="2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.: 19180066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843149"/>
            <a:ext cx="10515600" cy="779463"/>
          </a:xfrm>
        </p:spPr>
        <p:txBody>
          <a:bodyPr anchor="ctr">
            <a:norm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</a:t>
            </a:r>
            <a:endParaRPr lang="en-US" altLang="zh-CN" sz="36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622612"/>
            <a:ext cx="10515600" cy="4392706"/>
          </a:xfrm>
        </p:spPr>
        <p:txBody>
          <a:bodyPr>
            <a:normAutofit lnSpcReduction="10000"/>
          </a:bodyPr>
          <a:lstStyle/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</a:p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</a:p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 algn="just">
              <a:lnSpc>
                <a:spcPct val="170000"/>
              </a:lnSpc>
              <a:spcBef>
                <a:spcPts val="600"/>
              </a:spcBef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684829"/>
            <a:ext cx="10515600" cy="779463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Singer/Band Recommendation System</a:t>
            </a:r>
            <a:endParaRPr lang="en-US" altLang="zh-CN" sz="36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682798"/>
            <a:ext cx="10515600" cy="4525514"/>
          </a:xfrm>
        </p:spPr>
        <p:txBody>
          <a:bodyPr>
            <a:normAutofit fontScale="95000"/>
          </a:bodyPr>
          <a:lstStyle/>
          <a:p>
            <a:pPr marL="88900" indent="0" algn="just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Singer/Band Recommendation System is a Expert System designed for recommending singers and bands according to the music taste of th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end user.</a:t>
            </a:r>
          </a:p>
          <a:p>
            <a:pPr marL="88900" indent="0" algn="just">
              <a:lnSpc>
                <a:spcPct val="170000"/>
              </a:lnSpc>
              <a:spcBef>
                <a:spcPts val="600"/>
              </a:spcBef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Expert System is designed and built using SWI-Prolog.</a:t>
            </a:r>
          </a:p>
          <a:p>
            <a:pPr marL="88900" indent="0" algn="just">
              <a:lnSpc>
                <a:spcPct val="170000"/>
              </a:lnSpc>
              <a:spcBef>
                <a:spcPts val="600"/>
              </a:spcBef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recommends a singer or band from its database according to the input of the user where user is prompted some questions regarding his taste in music.</a:t>
            </a:r>
          </a:p>
        </p:txBody>
      </p:sp>
      <p:grpSp>
        <p:nvGrpSpPr>
          <p:cNvPr id="41988" name="组合 8"/>
          <p:cNvGrpSpPr/>
          <p:nvPr>
            <p:custDataLst>
              <p:tags r:id="rId4"/>
            </p:custDataLst>
          </p:nvPr>
        </p:nvGrpSpPr>
        <p:grpSpPr bwMode="auto">
          <a:xfrm>
            <a:off x="1409088" y="1645323"/>
            <a:ext cx="408709" cy="331007"/>
            <a:chOff x="0" y="0"/>
            <a:chExt cx="601550" cy="469128"/>
          </a:xfrm>
        </p:grpSpPr>
        <p:sp>
          <p:nvSpPr>
            <p:cNvPr id="41989" name="Freeform 5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" name="Freeform 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8"/>
          <p:cNvGrpSpPr/>
          <p:nvPr>
            <p:custDataLst>
              <p:tags r:id="rId5"/>
            </p:custDataLst>
          </p:nvPr>
        </p:nvGrpSpPr>
        <p:grpSpPr bwMode="auto">
          <a:xfrm>
            <a:off x="1379972" y="3475933"/>
            <a:ext cx="408709" cy="331007"/>
            <a:chOff x="0" y="0"/>
            <a:chExt cx="601550" cy="469128"/>
          </a:xfrm>
        </p:grpSpPr>
        <p:sp>
          <p:nvSpPr>
            <p:cNvPr id="8" name="Freeform 5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8"/>
          <p:cNvGrpSpPr/>
          <p:nvPr>
            <p:custDataLst>
              <p:tags r:id="rId6"/>
            </p:custDataLst>
          </p:nvPr>
        </p:nvGrpSpPr>
        <p:grpSpPr bwMode="auto">
          <a:xfrm>
            <a:off x="1370266" y="4656489"/>
            <a:ext cx="408709" cy="331007"/>
            <a:chOff x="0" y="0"/>
            <a:chExt cx="601550" cy="469128"/>
          </a:xfrm>
        </p:grpSpPr>
        <p:sp>
          <p:nvSpPr>
            <p:cNvPr id="11" name="Freeform 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8"/>
          <p:cNvGrpSpPr/>
          <p:nvPr>
            <p:custDataLst>
              <p:tags r:id="rId2"/>
            </p:custDataLst>
          </p:nvPr>
        </p:nvGrpSpPr>
        <p:grpSpPr bwMode="auto">
          <a:xfrm>
            <a:off x="1104899" y="1917257"/>
            <a:ext cx="326065" cy="264075"/>
            <a:chOff x="0" y="0"/>
            <a:chExt cx="601550" cy="469128"/>
          </a:xfrm>
        </p:grpSpPr>
        <p:sp>
          <p:nvSpPr>
            <p:cNvPr id="8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26994" y="756092"/>
            <a:ext cx="9982200" cy="7794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1267932" y="1849979"/>
            <a:ext cx="10201910" cy="3538220"/>
          </a:xfrm>
        </p:spPr>
        <p:txBody>
          <a:bodyPr>
            <a:normAutofit/>
          </a:bodyPr>
          <a:lstStyle/>
          <a:p>
            <a:pPr marL="9017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user interface is the Prolog interpreters interface, and the input data is stored directly in the program.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0069" y="1063347"/>
            <a:ext cx="4165200" cy="8371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Logic</a:t>
            </a:r>
            <a:endParaRPr lang="zh-CN" altLang="en-US" sz="36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76020" y="2340610"/>
            <a:ext cx="7469505" cy="381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41988" name="组合 8"/>
          <p:cNvGrpSpPr/>
          <p:nvPr>
            <p:custDataLst>
              <p:tags r:id="rId4"/>
            </p:custDataLst>
          </p:nvPr>
        </p:nvGrpSpPr>
        <p:grpSpPr bwMode="auto">
          <a:xfrm>
            <a:off x="1240796" y="2109701"/>
            <a:ext cx="408709" cy="331007"/>
            <a:chOff x="0" y="0"/>
            <a:chExt cx="601550" cy="469128"/>
          </a:xfrm>
        </p:grpSpPr>
        <p:sp>
          <p:nvSpPr>
            <p:cNvPr id="41989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" name="Freeform 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649505" y="2275205"/>
            <a:ext cx="9484659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inference engine will prove or disprove the goal/rules in the knowledge base and used to derive conclusions. e. g.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type, beats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using the rules.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2031" y="1016817"/>
            <a:ext cx="4164965" cy="996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sz="4000"/>
            </a:lvl1pPr>
          </a:lstStyle>
          <a:p>
            <a:r>
              <a:rPr lang="en-US" altLang="zh-CN" sz="3600" dirty="0" smtClean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zh-CN" altLang="en-US" sz="3600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76020" y="2340610"/>
            <a:ext cx="7469505" cy="381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lnSpc>
                <a:spcPct val="150000"/>
              </a:lnSpc>
            </a:pP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41988" name="组合 8"/>
          <p:cNvGrpSpPr/>
          <p:nvPr>
            <p:custDataLst>
              <p:tags r:id="rId4"/>
            </p:custDataLst>
          </p:nvPr>
        </p:nvGrpSpPr>
        <p:grpSpPr bwMode="auto">
          <a:xfrm>
            <a:off x="947016" y="2142404"/>
            <a:ext cx="408709" cy="331007"/>
            <a:chOff x="0" y="0"/>
            <a:chExt cx="601550" cy="469128"/>
          </a:xfrm>
        </p:grpSpPr>
        <p:sp>
          <p:nvSpPr>
            <p:cNvPr id="41989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570" y="28528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FDD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" name="Freeform 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572980" cy="440600"/>
            </a:xfrm>
            <a:custGeom>
              <a:avLst/>
              <a:gdLst>
                <a:gd name="T0" fmla="*/ 4662 w 4811"/>
                <a:gd name="T1" fmla="*/ 0 h 3654"/>
                <a:gd name="T2" fmla="*/ 4662 w 4811"/>
                <a:gd name="T3" fmla="*/ 749 h 3654"/>
                <a:gd name="T4" fmla="*/ 4265 w 4811"/>
                <a:gd name="T5" fmla="*/ 1030 h 3654"/>
                <a:gd name="T6" fmla="*/ 4017 w 4811"/>
                <a:gd name="T7" fmla="*/ 1452 h 3654"/>
                <a:gd name="T8" fmla="*/ 4017 w 4811"/>
                <a:gd name="T9" fmla="*/ 1780 h 3654"/>
                <a:gd name="T10" fmla="*/ 4811 w 4811"/>
                <a:gd name="T11" fmla="*/ 1780 h 3654"/>
                <a:gd name="T12" fmla="*/ 4811 w 4811"/>
                <a:gd name="T13" fmla="*/ 3654 h 3654"/>
                <a:gd name="T14" fmla="*/ 2926 w 4811"/>
                <a:gd name="T15" fmla="*/ 3654 h 3654"/>
                <a:gd name="T16" fmla="*/ 2926 w 4811"/>
                <a:gd name="T17" fmla="*/ 1920 h 3654"/>
                <a:gd name="T18" fmla="*/ 4662 w 4811"/>
                <a:gd name="T19" fmla="*/ 0 h 3654"/>
                <a:gd name="T20" fmla="*/ 1736 w 4811"/>
                <a:gd name="T21" fmla="*/ 0 h 3654"/>
                <a:gd name="T22" fmla="*/ 1736 w 4811"/>
                <a:gd name="T23" fmla="*/ 749 h 3654"/>
                <a:gd name="T24" fmla="*/ 1091 w 4811"/>
                <a:gd name="T25" fmla="*/ 1452 h 3654"/>
                <a:gd name="T26" fmla="*/ 1091 w 4811"/>
                <a:gd name="T27" fmla="*/ 1780 h 3654"/>
                <a:gd name="T28" fmla="*/ 1885 w 4811"/>
                <a:gd name="T29" fmla="*/ 1780 h 3654"/>
                <a:gd name="T30" fmla="*/ 1885 w 4811"/>
                <a:gd name="T31" fmla="*/ 3654 h 3654"/>
                <a:gd name="T32" fmla="*/ 0 w 4811"/>
                <a:gd name="T33" fmla="*/ 3654 h 3654"/>
                <a:gd name="T34" fmla="*/ 0 w 4811"/>
                <a:gd name="T35" fmla="*/ 1920 h 3654"/>
                <a:gd name="T36" fmla="*/ 1736 w 4811"/>
                <a:gd name="T37" fmla="*/ 0 h 3654"/>
                <a:gd name="T38" fmla="*/ 0 w 4811"/>
                <a:gd name="T39" fmla="*/ 0 h 3654"/>
                <a:gd name="T40" fmla="*/ 4811 w 4811"/>
                <a:gd name="T41" fmla="*/ 3654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T38" t="T39" r="T40" b="T41"/>
              <a:pathLst>
                <a:path w="4811" h="3654">
                  <a:moveTo>
                    <a:pt x="4662" y="0"/>
                  </a:moveTo>
                  <a:cubicBezTo>
                    <a:pt x="4662" y="250"/>
                    <a:pt x="4662" y="499"/>
                    <a:pt x="4662" y="749"/>
                  </a:cubicBezTo>
                  <a:cubicBezTo>
                    <a:pt x="4497" y="843"/>
                    <a:pt x="4365" y="937"/>
                    <a:pt x="4265" y="1030"/>
                  </a:cubicBezTo>
                  <a:cubicBezTo>
                    <a:pt x="4067" y="1249"/>
                    <a:pt x="3984" y="1389"/>
                    <a:pt x="4017" y="1452"/>
                  </a:cubicBezTo>
                  <a:cubicBezTo>
                    <a:pt x="4017" y="1561"/>
                    <a:pt x="4017" y="1670"/>
                    <a:pt x="4017" y="1780"/>
                  </a:cubicBezTo>
                  <a:cubicBezTo>
                    <a:pt x="4282" y="1780"/>
                    <a:pt x="4546" y="1780"/>
                    <a:pt x="4811" y="1780"/>
                  </a:cubicBezTo>
                  <a:cubicBezTo>
                    <a:pt x="4811" y="2404"/>
                    <a:pt x="4811" y="3029"/>
                    <a:pt x="4811" y="3654"/>
                  </a:cubicBezTo>
                  <a:cubicBezTo>
                    <a:pt x="4183" y="3654"/>
                    <a:pt x="3555" y="3654"/>
                    <a:pt x="2926" y="3654"/>
                  </a:cubicBezTo>
                  <a:cubicBezTo>
                    <a:pt x="2926" y="3076"/>
                    <a:pt x="2926" y="2498"/>
                    <a:pt x="2926" y="1920"/>
                  </a:cubicBezTo>
                  <a:cubicBezTo>
                    <a:pt x="3026" y="890"/>
                    <a:pt x="3604" y="250"/>
                    <a:pt x="4662" y="0"/>
                  </a:cubicBezTo>
                  <a:close/>
                  <a:moveTo>
                    <a:pt x="1736" y="0"/>
                  </a:moveTo>
                  <a:cubicBezTo>
                    <a:pt x="1736" y="250"/>
                    <a:pt x="1736" y="499"/>
                    <a:pt x="1736" y="749"/>
                  </a:cubicBezTo>
                  <a:cubicBezTo>
                    <a:pt x="1339" y="937"/>
                    <a:pt x="1125" y="1171"/>
                    <a:pt x="1091" y="1452"/>
                  </a:cubicBezTo>
                  <a:cubicBezTo>
                    <a:pt x="1091" y="1561"/>
                    <a:pt x="1091" y="1670"/>
                    <a:pt x="1091" y="1780"/>
                  </a:cubicBezTo>
                  <a:cubicBezTo>
                    <a:pt x="1356" y="1780"/>
                    <a:pt x="1620" y="1780"/>
                    <a:pt x="1885" y="1780"/>
                  </a:cubicBezTo>
                  <a:cubicBezTo>
                    <a:pt x="1885" y="2404"/>
                    <a:pt x="1885" y="3029"/>
                    <a:pt x="1885" y="3654"/>
                  </a:cubicBezTo>
                  <a:cubicBezTo>
                    <a:pt x="1257" y="3654"/>
                    <a:pt x="629" y="3654"/>
                    <a:pt x="0" y="3654"/>
                  </a:cubicBezTo>
                  <a:cubicBezTo>
                    <a:pt x="0" y="3076"/>
                    <a:pt x="0" y="2498"/>
                    <a:pt x="0" y="1920"/>
                  </a:cubicBezTo>
                  <a:cubicBezTo>
                    <a:pt x="166" y="827"/>
                    <a:pt x="744" y="187"/>
                    <a:pt x="1736" y="0"/>
                  </a:cubicBezTo>
                  <a:close/>
                </a:path>
              </a:pathLst>
            </a:custGeom>
            <a:solidFill>
              <a:srgbClr val="BB94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355725" y="2275205"/>
            <a:ext cx="9957734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visit the following repository in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 of our Software(2018 Batch) Organization for the code and instructions to run the code for the Singer/Band Recommendation Expert System.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github.com/Software-Batch-2018/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Singer-Recommendation-Expert-System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j-lt"/>
                <a:ea typeface="+mj-ea"/>
              </a:rPr>
              <a:t>THANKS</a:t>
            </a:r>
            <a:endParaRPr lang="zh-CN" altLang="en-US" dirty="0">
              <a:latin typeface="+mj-lt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b"/>
  <p:tag name="KSO_WM_UNIT_INDEX" val="1"/>
  <p:tag name="KSO_WM_UNIT_ID" val="custom160401_1*b*1"/>
  <p:tag name="KSO_WM_UNIT_CLEAR" val="1"/>
  <p:tag name="KSO_WM_UNIT_LAYERLEVEL" val="1"/>
  <p:tag name="KSO_WM_UNIT_VALUE" val="6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4"/>
  <p:tag name="KSO_WM_SLIDE_SIZE" val="828*3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2*a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f"/>
  <p:tag name="KSO_WM_UNIT_INDEX" val="1"/>
  <p:tag name="KSO_WM_UNIT_ID" val="custom160401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04"/>
  <p:tag name="KSO_WM_SLIDE_SIZE" val="828*3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2*a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f"/>
  <p:tag name="KSO_WM_UNIT_INDEX" val="1"/>
  <p:tag name="KSO_WM_UNIT_ID" val="custom160401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2"/>
  <p:tag name="KSO_WM_TEMPLATE_CATEGORY" val="custom"/>
  <p:tag name="KSO_WM_TEMPLATE_INDEX" val="160401"/>
  <p:tag name="KSO_WM_UNIT_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2"/>
  <p:tag name="KSO_WM_TEMPLATE_CATEGORY" val="custom"/>
  <p:tag name="KSO_WM_TEMPLATE_INDEX" val="160401"/>
  <p:tag name="KSO_WM_UNIT_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2"/>
  <p:tag name="KSO_WM_TEMPLATE_CATEGORY" val="custom"/>
  <p:tag name="KSO_WM_TEMPLATE_INDEX" val="160401"/>
  <p:tag name="KSO_WM_UNIT_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5"/>
  <p:tag name="KSO_WM_TEMPLATE_CATEGORY" val="custom"/>
  <p:tag name="KSO_WM_TEMPLATE_INDEX" val="160401"/>
  <p:tag name="KSO_WM_UNIT_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6"/>
  <p:tag name="KSO_WM_TEMPLATE_CATEGORY" val="custom"/>
  <p:tag name="KSO_WM_TEMPLATE_INDEX" val="160401"/>
  <p:tag name="KSO_WM_UNIT_INDEX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5"/>
  <p:tag name="KSO_WM_TEMPLATE_CATEGORY" val="custom"/>
  <p:tag name="KSO_WM_TEMPLATE_INDEX" val="160401"/>
  <p:tag name="KSO_WM_UNIT_INDEX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6"/>
  <p:tag name="KSO_WM_TEMPLATE_CATEGORY" val="custom"/>
  <p:tag name="KSO_WM_TEMPLATE_INDEX" val="160401"/>
  <p:tag name="KSO_WM_UNIT_INDEX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5"/>
  <p:tag name="KSO_WM_TEMPLATE_CATEGORY" val="custom"/>
  <p:tag name="KSO_WM_TEMPLATE_INDEX" val="160401"/>
  <p:tag name="KSO_WM_UNIT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6"/>
  <p:tag name="KSO_WM_TEMPLATE_CATEGORY" val="custom"/>
  <p:tag name="KSO_WM_TEMPLATE_INDEX" val="160401"/>
  <p:tag name="KSO_WM_UNIT_INDEX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87*106"/>
  <p:tag name="KSO_WM_SLIDE_SIZE" val="786*3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3*i*5"/>
  <p:tag name="KSO_WM_TEMPLATE_CATEGORY" val="custom"/>
  <p:tag name="KSO_WM_TEMPLATE_INDEX" val="160401"/>
  <p:tag name="KSO_WM_UNIT_INDEX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3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f"/>
  <p:tag name="KSO_WM_UNIT_INDEX" val="1"/>
  <p:tag name="KSO_WM_UNIT_ID" val="custom160401_3*f*1"/>
  <p:tag name="KSO_WM_UNIT_CLEAR" val="1"/>
  <p:tag name="KSO_WM_UNIT_LAYERLEVEL" val="1"/>
  <p:tag name="KSO_WM_UNIT_VALUE" val="128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3*i*8"/>
  <p:tag name="KSO_WM_TEMPLATE_CATEGORY" val="custom"/>
  <p:tag name="KSO_WM_TEMPLATE_INDEX" val="160401"/>
  <p:tag name="KSO_WM_UNIT_INDEX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3*i*9"/>
  <p:tag name="KSO_WM_TEMPLATE_CATEGORY" val="custom"/>
  <p:tag name="KSO_WM_TEMPLATE_INDEX" val="160401"/>
  <p:tag name="KSO_WM_UNIT_INDEX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3*59"/>
  <p:tag name="KSO_WM_SLIDE_SIZE" val="814*4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f"/>
  <p:tag name="KSO_WM_UNIT_INDEX" val="1"/>
  <p:tag name="KSO_WM_UNIT_ID" val="custom16040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2"/>
  <p:tag name="KSO_WM_TEMPLATE_CATEGORY" val="custom"/>
  <p:tag name="KSO_WM_TEMPLATE_INDEX" val="160401"/>
  <p:tag name="KSO_WM_UNIT_INDEX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5"/>
  <p:tag name="KSO_WM_TEMPLATE_CATEGORY" val="custom"/>
  <p:tag name="KSO_WM_TEMPLATE_INDEX" val="160401"/>
  <p:tag name="KSO_WM_UNIT_INDEX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6"/>
  <p:tag name="KSO_WM_TEMPLATE_CATEGORY" val="custom"/>
  <p:tag name="KSO_WM_TEMPLATE_INDEX" val="160401"/>
  <p:tag name="KSO_WM_UNIT_INDEX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3*59"/>
  <p:tag name="KSO_WM_SLIDE_SIZE" val="814*4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f"/>
  <p:tag name="KSO_WM_UNIT_INDEX" val="1"/>
  <p:tag name="KSO_WM_UNIT_ID" val="custom16040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2"/>
  <p:tag name="KSO_WM_TEMPLATE_CATEGORY" val="custom"/>
  <p:tag name="KSO_WM_TEMPLATE_INDEX" val="160401"/>
  <p:tag name="KSO_WM_UNIT_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5"/>
  <p:tag name="KSO_WM_TEMPLATE_CATEGORY" val="custom"/>
  <p:tag name="KSO_WM_TEMPLATE_INDEX" val="160401"/>
  <p:tag name="KSO_WM_UNIT_INDEX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01_2*i*6"/>
  <p:tag name="KSO_WM_TEMPLATE_CATEGORY" val="custom"/>
  <p:tag name="KSO_WM_TEMPLATE_INDEX" val="160401"/>
  <p:tag name="KSO_WM_UNIT_INDEX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1"/>
  <p:tag name="KSO_WM_TAG_VERSION" val="1.0"/>
  <p:tag name="KSO_WM_SLIDE_ID" val="custom160401_28"/>
  <p:tag name="KSO_WM_SLIDE_INDEX" val="28"/>
  <p:tag name="KSO_WM_SLIDE_ITEM_CNT" val="01"/>
  <p:tag name="KSO_WM_SLIDE_LAYOUT" val="a"/>
  <p:tag name="KSO_WM_SLIDE_LAYOUT_CNT" val="1"/>
  <p:tag name="KSO_WM_SLIDE_TYPE" val="endPage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1"/>
  <p:tag name="KSO_WM_UNIT_TYPE" val="a"/>
  <p:tag name="KSO_WM_UNIT_INDEX" val="1"/>
  <p:tag name="KSO_WM_UNIT_ID" val="custom160401_28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4、27、28"/>
  <p:tag name="KSO_WM_TEMPLATE_CATEGORY" val="custom"/>
  <p:tag name="KSO_WM_TEMPLATE_INDEX" val="160401"/>
  <p:tag name="KSO_WM_TAG_VERSION" val="1.0"/>
  <p:tag name="KSO_WM_SLIDE_ID" val="custom16040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113">
      <a:dk1>
        <a:srgbClr val="FFFFFF"/>
      </a:dk1>
      <a:lt1>
        <a:srgbClr val="5F5F5F"/>
      </a:lt1>
      <a:dk2>
        <a:srgbClr val="FFFFFF"/>
      </a:dk2>
      <a:lt2>
        <a:srgbClr val="4D4D4D"/>
      </a:lt2>
      <a:accent1>
        <a:srgbClr val="FAC504"/>
      </a:accent1>
      <a:accent2>
        <a:srgbClr val="F8931D"/>
      </a:accent2>
      <a:accent3>
        <a:srgbClr val="CE8D3E"/>
      </a:accent3>
      <a:accent4>
        <a:srgbClr val="EC7016"/>
      </a:accent4>
      <a:accent5>
        <a:srgbClr val="92D050"/>
      </a:accent5>
      <a:accent6>
        <a:srgbClr val="3082DC"/>
      </a:accent6>
      <a:hlink>
        <a:srgbClr val="E6482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113">
      <a:dk1>
        <a:srgbClr val="FFFFFF"/>
      </a:dk1>
      <a:lt1>
        <a:srgbClr val="5F5F5F"/>
      </a:lt1>
      <a:dk2>
        <a:srgbClr val="FFFFFF"/>
      </a:dk2>
      <a:lt2>
        <a:srgbClr val="4D4D4D"/>
      </a:lt2>
      <a:accent1>
        <a:srgbClr val="FAC504"/>
      </a:accent1>
      <a:accent2>
        <a:srgbClr val="F8931D"/>
      </a:accent2>
      <a:accent3>
        <a:srgbClr val="CE8D3E"/>
      </a:accent3>
      <a:accent4>
        <a:srgbClr val="EC7016"/>
      </a:accent4>
      <a:accent5>
        <a:srgbClr val="92D050"/>
      </a:accent5>
      <a:accent6>
        <a:srgbClr val="3082DC"/>
      </a:accent6>
      <a:hlink>
        <a:srgbClr val="E6482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113">
      <a:dk1>
        <a:srgbClr val="FFFFFF"/>
      </a:dk1>
      <a:lt1>
        <a:srgbClr val="5F5F5F"/>
      </a:lt1>
      <a:dk2>
        <a:srgbClr val="FFFFFF"/>
      </a:dk2>
      <a:lt2>
        <a:srgbClr val="4D4D4D"/>
      </a:lt2>
      <a:accent1>
        <a:srgbClr val="FAC504"/>
      </a:accent1>
      <a:accent2>
        <a:srgbClr val="F8931D"/>
      </a:accent2>
      <a:accent3>
        <a:srgbClr val="CE8D3E"/>
      </a:accent3>
      <a:accent4>
        <a:srgbClr val="EC7016"/>
      </a:accent4>
      <a:accent5>
        <a:srgbClr val="92D050"/>
      </a:accent5>
      <a:accent6>
        <a:srgbClr val="3082DC"/>
      </a:accent6>
      <a:hlink>
        <a:srgbClr val="E6482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113">
      <a:dk1>
        <a:srgbClr val="FFFFFF"/>
      </a:dk1>
      <a:lt1>
        <a:srgbClr val="5F5F5F"/>
      </a:lt1>
      <a:dk2>
        <a:srgbClr val="FFFFFF"/>
      </a:dk2>
      <a:lt2>
        <a:srgbClr val="4D4D4D"/>
      </a:lt2>
      <a:accent1>
        <a:srgbClr val="FAC504"/>
      </a:accent1>
      <a:accent2>
        <a:srgbClr val="F8931D"/>
      </a:accent2>
      <a:accent3>
        <a:srgbClr val="CE8D3E"/>
      </a:accent3>
      <a:accent4>
        <a:srgbClr val="EC7016"/>
      </a:accent4>
      <a:accent5>
        <a:srgbClr val="92D050"/>
      </a:accent5>
      <a:accent6>
        <a:srgbClr val="3082DC"/>
      </a:accent6>
      <a:hlink>
        <a:srgbClr val="E64823"/>
      </a:hlink>
      <a:folHlink>
        <a:srgbClr val="7F723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145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SimSun</vt:lpstr>
      <vt:lpstr>Arial</vt:lpstr>
      <vt:lpstr>Calibri</vt:lpstr>
      <vt:lpstr>黑体</vt:lpstr>
      <vt:lpstr>Times New Roman</vt:lpstr>
      <vt:lpstr>幼圆</vt:lpstr>
      <vt:lpstr>Office Theme</vt:lpstr>
      <vt:lpstr>1_Office Theme</vt:lpstr>
      <vt:lpstr>3_Office Theme</vt:lpstr>
      <vt:lpstr>2_Office Theme</vt:lpstr>
      <vt:lpstr>Singer/Band Recommendation Expert System</vt:lpstr>
      <vt:lpstr>Table Of Content</vt:lpstr>
      <vt:lpstr>Introduction: Singer/Band Recommendation System</vt:lpstr>
      <vt:lpstr>User Interface</vt:lpstr>
      <vt:lpstr>PowerPoint Presentation</vt:lpstr>
      <vt:lpstr>PowerPoint Presentation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Microsoft account</cp:lastModifiedBy>
  <cp:revision>518</cp:revision>
  <dcterms:created xsi:type="dcterms:W3CDTF">2015-03-31T01:22:00Z</dcterms:created>
  <dcterms:modified xsi:type="dcterms:W3CDTF">2022-03-07T08:56:06Z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93E2BC27695345FD830AC53BF387669E</vt:lpwstr>
  </property>
</Properties>
</file>