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315200" cy="4572000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  <p:boldItalic r:id="rId28"/>
    </p:embeddedFont>
    <p:embeddedFont>
      <p:font typeface="Montserrat ExtraBold" panose="00000900000000000000" pitchFamily="50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85">
          <p15:clr>
            <a:srgbClr val="A4A3A4"/>
          </p15:clr>
        </p15:guide>
        <p15:guide id="2" pos="42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80" y="96"/>
      </p:cViewPr>
      <p:guideLst>
        <p:guide orient="horz" pos="2485"/>
        <p:guide pos="4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commentAuthors" Target="commentAuthor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515202b2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2515202b2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22515202b25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b09f405cb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7b09f405cb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27b09f405cb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b09f405cb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27b09f405cb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27b09f405cb_5_1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515202b25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22515202b25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g22515202b25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515202b2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22515202b25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22515202b25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b09f405cb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27b09f405cb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g27b09f405cb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21cf5ae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421cf5ae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g2421cf5ae5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b09f405cb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7b09f405cb_4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data is a fast emerging topic among both industry and academia, it is featured by 3Vs: Volume, Variety and Velocity. Volume is size of data. Variety is different type of data industry generating i.e. structured, semi-structured and unstructured. Velocity is the speed data is generating. The main challenge for big data is that how to extract required information within given time limit.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0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Therefore, several big data processing tools emerge, like Hadoop[1] and Storm. Hadoop is mostly used for off-line data processing, whereas Storm is adequate for on-line stream process. Nowadays,more data-intensive applications and technologies require online massive data processing instead of traditional store then-process system with minimum latency.</a:t>
            </a:r>
            <a:endParaRPr/>
          </a:p>
        </p:txBody>
      </p:sp>
      <p:sp>
        <p:nvSpPr>
          <p:cNvPr id="179" name="Google Shape;179;g27b09f405cb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 data is a fast emerging topic among both industry and academia, it is featured by 3Vs: Volume, Variety and Velocity. Volume is size of data. Variety is different type of data industry generating i.e. structured, semi-structured and unstructured. Velocity is the speed data is generating. The main challenge for big data is that how to extract required information within given time limit.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0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900" b="0" i="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Therefore, several big data processing tools emerge, like Hadoop[1] and Storm. Hadoop is mostly used for off-line data processing, whereas Storm is adequate for on-line stream process. Nowadays,more data-intensive applications and technologies require online massive data processing instead of traditional store then-process system with minimum latency.</a:t>
            </a:r>
            <a:endParaRPr/>
          </a:p>
        </p:txBody>
      </p:sp>
      <p:sp>
        <p:nvSpPr>
          <p:cNvPr id="187" name="Google Shape;1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b09f405c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27b09f405c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27b09f405cb_1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title"/>
          </p:nvPr>
        </p:nvSpPr>
        <p:spPr>
          <a:xfrm>
            <a:off x="777241" y="654755"/>
            <a:ext cx="57606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5" name="Google Shape;25;p2"/>
          <p:cNvCxnSpPr/>
          <p:nvPr/>
        </p:nvCxnSpPr>
        <p:spPr>
          <a:xfrm>
            <a:off x="837701" y="1614311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777239" y="1255888"/>
            <a:ext cx="374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80"/>
              <a:buFont typeface="Garamond"/>
              <a:buNone/>
              <a:defRPr sz="1679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>
            <a:spLocks noGrp="1"/>
          </p:cNvSpPr>
          <p:nvPr>
            <p:ph type="pic" idx="2"/>
          </p:nvPr>
        </p:nvSpPr>
        <p:spPr>
          <a:xfrm>
            <a:off x="4856899" y="694267"/>
            <a:ext cx="1838100" cy="31836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777239" y="2170288"/>
            <a:ext cx="3745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SzPts val="1242"/>
              <a:buNone/>
              <a:defRPr sz="108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828"/>
              <a:buNone/>
              <a:defRPr sz="720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90"/>
              <a:buNone/>
              <a:defRPr sz="600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621"/>
              <a:buNone/>
              <a:defRPr sz="540"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777240" y="3210277"/>
            <a:ext cx="57657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Garamond"/>
              <a:buNone/>
              <a:defRPr sz="144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>
            <a:spLocks noGrp="1"/>
          </p:cNvSpPr>
          <p:nvPr>
            <p:ph type="pic" idx="2"/>
          </p:nvPr>
        </p:nvSpPr>
        <p:spPr>
          <a:xfrm>
            <a:off x="624856" y="694266"/>
            <a:ext cx="6063600" cy="22239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777240" y="3588102"/>
            <a:ext cx="57657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68"/>
              </a:spcBef>
              <a:spcAft>
                <a:spcPts val="0"/>
              </a:spcAft>
              <a:buSzPts val="966"/>
              <a:buNone/>
              <a:defRPr sz="839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828"/>
              <a:buNone/>
              <a:defRPr sz="720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90"/>
              <a:buNone/>
              <a:defRPr sz="600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621"/>
              <a:buNone/>
              <a:defRPr sz="540"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82321" y="654755"/>
            <a:ext cx="5755500" cy="19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Garamond"/>
              <a:buNone/>
              <a:defRPr sz="192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782321" y="2895600"/>
            <a:ext cx="57555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8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>
            <a:off x="837701" y="2760133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867728" y="654755"/>
            <a:ext cx="55779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Garamond"/>
              <a:buNone/>
              <a:defRPr sz="1920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004887" y="2235200"/>
            <a:ext cx="5303400" cy="3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80"/>
              <a:buFont typeface="Garamond"/>
              <a:buNone/>
              <a:defRPr sz="120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0"/>
              <a:buFont typeface="Garamond"/>
              <a:buNone/>
              <a:defRPr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Font typeface="Garamond"/>
              <a:buNone/>
              <a:defRPr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Font typeface="Garamond"/>
              <a:buNone/>
              <a:defRPr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Font typeface="Garamond"/>
              <a:buNone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2"/>
          </p:nvPr>
        </p:nvSpPr>
        <p:spPr>
          <a:xfrm>
            <a:off x="777240" y="2895600"/>
            <a:ext cx="57657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8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17208" y="586641"/>
            <a:ext cx="365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27425" rIns="54850" bIns="27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360160" y="1885247"/>
            <a:ext cx="365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27425" rIns="54850" bIns="27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14"/>
          <p:cNvCxnSpPr/>
          <p:nvPr/>
        </p:nvCxnSpPr>
        <p:spPr>
          <a:xfrm>
            <a:off x="837701" y="2760133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777241" y="2205721"/>
            <a:ext cx="5765700" cy="9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20"/>
              <a:buFont typeface="Garamond"/>
              <a:buNone/>
              <a:defRPr sz="192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777241" y="3184921"/>
            <a:ext cx="57657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8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867728" y="654755"/>
            <a:ext cx="5577900" cy="1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Garamond"/>
              <a:buNone/>
              <a:defRPr sz="1920" b="0" cap="none">
                <a:solidFill>
                  <a:schemeClr val="dk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777241" y="2426208"/>
            <a:ext cx="57657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  <a:defRPr sz="144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2"/>
          </p:nvPr>
        </p:nvSpPr>
        <p:spPr>
          <a:xfrm>
            <a:off x="777241" y="3019778"/>
            <a:ext cx="57657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SzPts val="1242"/>
              <a:buNone/>
              <a:defRPr sz="108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517208" y="586641"/>
            <a:ext cx="365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27425" rIns="54850" bIns="27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6360160" y="1732841"/>
            <a:ext cx="3657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27425" rIns="54850" bIns="27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837701" y="2286000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777240" y="654755"/>
            <a:ext cx="5765700" cy="1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40"/>
              <a:buFont typeface="Garamond"/>
              <a:buNone/>
              <a:defRPr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777241" y="2420112"/>
            <a:ext cx="57657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32"/>
              <a:buNone/>
              <a:defRPr sz="1679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body" idx="2"/>
          </p:nvPr>
        </p:nvSpPr>
        <p:spPr>
          <a:xfrm>
            <a:off x="777240" y="2980266"/>
            <a:ext cx="5765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216"/>
              </a:spcBef>
              <a:spcAft>
                <a:spcPts val="0"/>
              </a:spcAft>
              <a:buSzPts val="1242"/>
              <a:buNone/>
              <a:defRPr sz="108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>
            <a:off x="837701" y="2286000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77241" y="654755"/>
            <a:ext cx="57606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40"/>
              <a:buFont typeface="Garamon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 rot="5400000">
            <a:off x="2551408" y="-69429"/>
            <a:ext cx="2212500" cy="57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837701" y="1614311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 rot="5400000">
            <a:off x="4335602" y="1718703"/>
            <a:ext cx="3262500" cy="11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 rot="5400000">
            <a:off x="1375904" y="56105"/>
            <a:ext cx="3262500" cy="44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>
            <a:off x="5318334" y="660400"/>
            <a:ext cx="0" cy="32511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g indholdsobjekt">
  <p:cSld name="Titel og indholdsobjek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65760" y="977902"/>
            <a:ext cx="6583800" cy="3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33950" rIns="67900" bIns="3395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F88C8"/>
              </a:buClr>
              <a:buSzPts val="1600"/>
              <a:buFont typeface="Noto Sans Symbols"/>
              <a:buChar char="❑"/>
              <a:defRPr sz="1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Noto Sans Symbols"/>
              <a:buChar char="⮚"/>
              <a:defRPr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Noto Sans Symbols"/>
              <a:buChar char="⮚"/>
              <a:defRPr sz="12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9845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00B050"/>
              </a:buClr>
              <a:buSzPts val="1100"/>
              <a:buFont typeface="Noto Sans Symbols"/>
              <a:buChar char="⮚"/>
              <a:defRPr sz="11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B050"/>
              </a:buClr>
              <a:buSzPts val="1000"/>
              <a:buFont typeface="Noto Sans Symbols"/>
              <a:buChar char="⮚"/>
              <a:defRPr sz="1000">
                <a:solidFill>
                  <a:srgbClr val="F5073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0" y="64875"/>
            <a:ext cx="51918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33950" rIns="67900" bIns="33950" anchor="b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FFFFFF"/>
              </a:buClr>
              <a:buSzPts val="1900"/>
              <a:buNone/>
              <a:defRPr sz="19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/>
            </a:lvl2pPr>
            <a:lvl3pPr marL="1371600" lvl="2" indent="-22860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 b="1"/>
            </a:lvl3pPr>
            <a:lvl4pPr marL="1828800" lvl="3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5"/>
          <p:cNvGrpSpPr/>
          <p:nvPr/>
        </p:nvGrpSpPr>
        <p:grpSpPr>
          <a:xfrm>
            <a:off x="-10160" y="0"/>
            <a:ext cx="7338696" cy="4571039"/>
            <a:chOff x="-16934" y="0"/>
            <a:chExt cx="12231160" cy="6856215"/>
          </a:xfrm>
        </p:grpSpPr>
        <p:pic>
          <p:nvPicPr>
            <p:cNvPr id="35" name="Google Shape;35;p5" descr="HD-PanelTitleR1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Google Shape;36;p5"/>
            <p:cNvSpPr/>
            <p:nvPr/>
          </p:nvSpPr>
          <p:spPr>
            <a:xfrm>
              <a:off x="2328332" y="1540931"/>
              <a:ext cx="7543800" cy="38355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Google Shape;37;p5" descr="HDRibbonTitle-UniformTri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5" descr="HDRibbonTitle-UniformTrim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5"/>
          <p:cNvSpPr txBox="1">
            <a:spLocks noGrp="1"/>
          </p:cNvSpPr>
          <p:nvPr>
            <p:ph type="ctrTitle"/>
          </p:nvPr>
        </p:nvSpPr>
        <p:spPr>
          <a:xfrm>
            <a:off x="1615439" y="1247421"/>
            <a:ext cx="4089300" cy="10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Garamond"/>
              <a:buNone/>
              <a:defRPr sz="324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615439" y="2438398"/>
            <a:ext cx="40893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252"/>
              </a:spcBef>
              <a:spcAft>
                <a:spcPts val="0"/>
              </a:spcAft>
              <a:buSzPts val="1449"/>
              <a:buNone/>
              <a:defRPr sz="126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4789940" y="3358442"/>
            <a:ext cx="538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1615439" y="3358442"/>
            <a:ext cx="31287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5374140" y="3358442"/>
            <a:ext cx="330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615439" y="2348087"/>
            <a:ext cx="40893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6"/>
          <p:cNvCxnSpPr/>
          <p:nvPr/>
        </p:nvCxnSpPr>
        <p:spPr>
          <a:xfrm>
            <a:off x="837701" y="1614311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77241" y="654755"/>
            <a:ext cx="57606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777240" y="1704621"/>
            <a:ext cx="5760600" cy="22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209041" y="1168404"/>
            <a:ext cx="48951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40"/>
              <a:buFont typeface="Garamond"/>
              <a:buNone/>
              <a:defRPr sz="2640" b="0"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209040" y="2564034"/>
            <a:ext cx="48951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SzPts val="1656"/>
              <a:buNone/>
              <a:defRPr sz="144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66"/>
              <a:buNone/>
              <a:defRPr sz="83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966"/>
              <a:buNone/>
              <a:defRPr sz="83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207634" y="2473723"/>
            <a:ext cx="48981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8"/>
          <p:cNvCxnSpPr/>
          <p:nvPr/>
        </p:nvCxnSpPr>
        <p:spPr>
          <a:xfrm>
            <a:off x="837701" y="1614311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77241" y="654755"/>
            <a:ext cx="57606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779069" y="1706880"/>
            <a:ext cx="28311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2"/>
          </p:nvPr>
        </p:nvSpPr>
        <p:spPr>
          <a:xfrm>
            <a:off x="3708807" y="1706880"/>
            <a:ext cx="2831100" cy="22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77241" y="654755"/>
            <a:ext cx="57606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40"/>
              <a:buFont typeface="Garamond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777240" y="1772355"/>
            <a:ext cx="2831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1932"/>
              <a:buNone/>
              <a:defRPr sz="1679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0"/>
              <a:buNone/>
              <a:defRPr sz="12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1104"/>
              <a:buNone/>
              <a:defRPr sz="960" b="1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777240" y="2162175"/>
            <a:ext cx="2831100" cy="17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3"/>
          </p:nvPr>
        </p:nvSpPr>
        <p:spPr>
          <a:xfrm>
            <a:off x="3708402" y="1772355"/>
            <a:ext cx="2831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1932"/>
              <a:buNone/>
              <a:defRPr sz="1679" b="0">
                <a:solidFill>
                  <a:schemeClr val="accen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0"/>
              <a:buNone/>
              <a:defRPr sz="1200" b="1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42"/>
              <a:buNone/>
              <a:defRPr sz="1080" b="1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4"/>
              <a:buNone/>
              <a:defRPr sz="960" b="1"/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1104"/>
              <a:buNone/>
              <a:defRPr sz="960" b="1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3708402" y="2162175"/>
            <a:ext cx="2831100" cy="17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9"/>
          <p:cNvCxnSpPr/>
          <p:nvPr/>
        </p:nvCxnSpPr>
        <p:spPr>
          <a:xfrm>
            <a:off x="837701" y="1614311"/>
            <a:ext cx="56445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776287" y="925689"/>
            <a:ext cx="22311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40"/>
              <a:buFont typeface="Garamond"/>
              <a:buNone/>
              <a:defRPr sz="144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3251201" y="654754"/>
            <a:ext cx="3281700" cy="32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776287" y="2020710"/>
            <a:ext cx="22311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92"/>
              </a:spcBef>
              <a:spcAft>
                <a:spcPts val="0"/>
              </a:spcAft>
              <a:buSzPts val="1104"/>
              <a:buNone/>
              <a:defRPr sz="960"/>
            </a:lvl1pPr>
            <a:lvl2pPr marL="91440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828"/>
              <a:buNone/>
              <a:defRPr sz="720"/>
            </a:lvl2pPr>
            <a:lvl3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90"/>
              <a:buNone/>
              <a:defRPr sz="600"/>
            </a:lvl3pPr>
            <a:lvl4pPr marL="18288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4pPr>
            <a:lvl5pPr marL="228600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5pPr>
            <a:lvl6pPr marL="274320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6pPr>
            <a:lvl7pPr marL="320040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7pPr>
            <a:lvl8pPr marL="365760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621"/>
              <a:buNone/>
              <a:defRPr sz="540"/>
            </a:lvl8pPr>
            <a:lvl9pPr marL="411480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SzPts val="621"/>
              <a:buNone/>
              <a:defRPr sz="54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" name="Google Shape;84;p10"/>
          <p:cNvCxnSpPr/>
          <p:nvPr/>
        </p:nvCxnSpPr>
        <p:spPr>
          <a:xfrm>
            <a:off x="837701" y="1941689"/>
            <a:ext cx="210870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442" y="0"/>
            <a:ext cx="7337977" cy="4571039"/>
            <a:chOff x="-15736" y="0"/>
            <a:chExt cx="12229962" cy="6856215"/>
          </a:xfrm>
        </p:grpSpPr>
        <p:pic>
          <p:nvPicPr>
            <p:cNvPr id="11" name="Google Shape;11;p1" descr="HD-PanelContent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0" y="0"/>
              <a:ext cx="12188827" cy="68562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1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777241" y="654755"/>
            <a:ext cx="57606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640"/>
              <a:buFont typeface="Garamond"/>
              <a:buNone/>
              <a:defRPr sz="264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777240" y="1704621"/>
            <a:ext cx="5760600" cy="22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756" algn="l" rtl="0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Arial"/>
              <a:buChar char="•"/>
              <a:defRPr sz="144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1623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80"/>
              <a:buFont typeface="Arial"/>
              <a:buChar char="•"/>
              <a:defRPr sz="12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0746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242"/>
              <a:buFont typeface="Arial"/>
              <a:buChar char="•"/>
              <a:defRPr sz="108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29870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Arial"/>
              <a:buChar char="•"/>
              <a:defRPr sz="96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28994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66"/>
              <a:buFont typeface="Arial"/>
              <a:buChar char="•"/>
              <a:defRPr sz="839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28994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66"/>
              <a:buFont typeface="Arial"/>
              <a:buChar char="•"/>
              <a:defRPr sz="839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28994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66"/>
              <a:buFont typeface="Arial"/>
              <a:buChar char="•"/>
              <a:defRPr sz="839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2899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66"/>
              <a:buFont typeface="Arial"/>
              <a:buChar char="•"/>
              <a:defRPr sz="839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289940" algn="l" rtl="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chemeClr val="accent1"/>
              </a:buClr>
              <a:buSzPts val="966"/>
              <a:buFont typeface="Arial"/>
              <a:buChar char="•"/>
              <a:defRPr sz="839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5206501" y="3979333"/>
            <a:ext cx="9600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ftr" idx="11"/>
          </p:nvPr>
        </p:nvSpPr>
        <p:spPr>
          <a:xfrm>
            <a:off x="777241" y="3979333"/>
            <a:ext cx="43836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6212341" y="3979333"/>
            <a:ext cx="325500" cy="1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Garamond"/>
              <a:buNone/>
              <a:defRPr sz="6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/>
          <p:nvPr/>
        </p:nvSpPr>
        <p:spPr>
          <a:xfrm>
            <a:off x="415292" y="3909486"/>
            <a:ext cx="5695950" cy="239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777241" y="654755"/>
            <a:ext cx="5760600" cy="869100"/>
          </a:xfrm>
          <a:prstGeom prst="rect">
            <a:avLst/>
          </a:prstGeom>
          <a:noFill/>
          <a:ln>
            <a:noFill/>
          </a:ln>
          <a:effectLst>
            <a:outerShdw blurRad="214313" dist="28575" dir="10200000" algn="bl" rotWithShape="0">
              <a:srgbClr val="0000FF">
                <a:alpha val="63137"/>
              </a:srgbClr>
            </a:outerShdw>
            <a:reflection stA="0" dist="38100" dir="5400000" fadeDir="5400012" sy="-100000" algn="bl" rotWithShape="0"/>
          </a:effectLst>
        </p:spPr>
        <p:txBody>
          <a:bodyPr spcFirstLastPara="1" wrap="square" lIns="75850" tIns="75850" rIns="75850" bIns="75850" anchor="t" anchorCtr="0">
            <a:noAutofit/>
          </a:bodyPr>
          <a:lstStyle/>
          <a:p>
            <a:pPr marL="4572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Montserrat ExtraBold"/>
              <a:buNone/>
            </a:pPr>
            <a:r>
              <a:rPr lang="en-US" sz="5030" b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 			</a:t>
            </a:r>
            <a:endParaRPr sz="503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 rotWithShape="1">
          <a:blip r:embed="rId3">
            <a:alphaModFix amt="94000"/>
          </a:blip>
          <a:srcRect/>
          <a:stretch/>
        </p:blipFill>
        <p:spPr>
          <a:xfrm>
            <a:off x="5457300" y="456086"/>
            <a:ext cx="1144200" cy="114426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/>
          <p:nvPr/>
        </p:nvSpPr>
        <p:spPr>
          <a:xfrm>
            <a:off x="2807425" y="1847100"/>
            <a:ext cx="2488200" cy="7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en-US" sz="4300" b="1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FUTSA</a:t>
            </a:r>
            <a:endParaRPr sz="4300" b="1" i="0" u="none" strike="noStrike" cap="non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712750" y="2833625"/>
            <a:ext cx="5889600" cy="369300"/>
          </a:xfrm>
          <a:prstGeom prst="rect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>
            <a:noFill/>
          </a:ln>
          <a:effectLst>
            <a:outerShdw blurRad="38100" dist="254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 FUTSAL BOOKING </a:t>
            </a:r>
            <a:r>
              <a:rPr lang="en-US" sz="1800" b="1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AND MANAGEMENT </a:t>
            </a:r>
            <a:r>
              <a:rPr lang="en-US" sz="18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SYSTEM </a:t>
            </a:r>
            <a:endParaRPr sz="18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63" name="Google Shape;163;p20"/>
          <p:cNvCxnSpPr/>
          <p:nvPr/>
        </p:nvCxnSpPr>
        <p:spPr>
          <a:xfrm flipH="1">
            <a:off x="3768250" y="519900"/>
            <a:ext cx="19500" cy="9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p20"/>
          <p:cNvCxnSpPr/>
          <p:nvPr/>
        </p:nvCxnSpPr>
        <p:spPr>
          <a:xfrm>
            <a:off x="3935750" y="705100"/>
            <a:ext cx="0" cy="6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20"/>
          <p:cNvCxnSpPr/>
          <p:nvPr/>
        </p:nvCxnSpPr>
        <p:spPr>
          <a:xfrm>
            <a:off x="3620250" y="664225"/>
            <a:ext cx="0" cy="66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6" name="Google Shape;166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100" y="593200"/>
            <a:ext cx="886800" cy="8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415100" y="435475"/>
            <a:ext cx="658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05216" y="1204457"/>
            <a:ext cx="6104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813" y="1076125"/>
            <a:ext cx="2260375" cy="29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4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438200" y="348263"/>
            <a:ext cx="658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575" y="1025750"/>
            <a:ext cx="3351300" cy="30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 rotWithShape="1">
          <a:blip r:embed="rId4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1" name="Google Shape;261;p31"/>
          <p:cNvSpPr txBox="1"/>
          <p:nvPr/>
        </p:nvSpPr>
        <p:spPr>
          <a:xfrm>
            <a:off x="438200" y="348263"/>
            <a:ext cx="658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Firestore Database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2" name="Google Shape;262;p31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425" y="1033175"/>
            <a:ext cx="6061873" cy="295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70" name="Google Shape;270;p32"/>
          <p:cNvSpPr txBox="1"/>
          <p:nvPr/>
        </p:nvSpPr>
        <p:spPr>
          <a:xfrm>
            <a:off x="469525" y="534425"/>
            <a:ext cx="658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5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Tools and Libraries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32"/>
          <p:cNvSpPr txBox="1"/>
          <p:nvPr/>
        </p:nvSpPr>
        <p:spPr>
          <a:xfrm>
            <a:off x="650050" y="911475"/>
            <a:ext cx="2792100" cy="3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Js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Native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Firebase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UI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Khalti API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Maps API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➢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Vercel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32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2150" y="1300700"/>
            <a:ext cx="3206250" cy="25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405525" y="1677650"/>
            <a:ext cx="6583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5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p33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453750" y="399750"/>
            <a:ext cx="6583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5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365700" y="1120375"/>
            <a:ext cx="64983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Nepali language interface.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backup and recovery of data.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better user interface for users.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event management and details can be added.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and roles management for futsal.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34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97" name="Google Shape;297;p35"/>
          <p:cNvSpPr txBox="1"/>
          <p:nvPr/>
        </p:nvSpPr>
        <p:spPr>
          <a:xfrm>
            <a:off x="453750" y="399750"/>
            <a:ext cx="6583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50" b="1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365700" y="1120375"/>
            <a:ext cx="64983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FUTSA project aims to modernize the futsal industry.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streamlines booking and improve user experience.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-US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 and marketing efforts will make it even more valuable for futsal enthusiasts and businesses.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9" name="Google Shape;299;p35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/>
        </p:nvSpPr>
        <p:spPr>
          <a:xfrm>
            <a:off x="1300250" y="1665300"/>
            <a:ext cx="56055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lang="en-US" sz="51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Questions ? </a:t>
            </a:r>
            <a:endParaRPr sz="51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5937300" y="261050"/>
            <a:ext cx="859324" cy="85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/>
          <p:nvPr/>
        </p:nvSpPr>
        <p:spPr>
          <a:xfrm>
            <a:off x="545600" y="3502650"/>
            <a:ext cx="3338302" cy="52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590200" y="1654225"/>
            <a:ext cx="4788000" cy="11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-US" sz="503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5030" b="0" i="0" u="none" strike="noStrike" cap="non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693" y="1196518"/>
            <a:ext cx="1632199" cy="163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/>
          <p:nvPr/>
        </p:nvSpPr>
        <p:spPr>
          <a:xfrm>
            <a:off x="1658621" y="2828715"/>
            <a:ext cx="4160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Thank You !!!</a:t>
            </a:r>
            <a:endParaRPr sz="4400" b="1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1075" y="1326100"/>
            <a:ext cx="1373050" cy="13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777291" y="432805"/>
            <a:ext cx="5760600" cy="8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40" b="1"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324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2008800" y="1782400"/>
            <a:ext cx="3381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Saroj Aryal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 Suraj Gautam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   Amrit Adhikari	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>
                <a:latin typeface="Garamond"/>
                <a:ea typeface="Garamond"/>
                <a:cs typeface="Garamond"/>
                <a:sym typeface="Garamond"/>
              </a:rPr>
              <a:t>Chiranjibi Ranabhat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03900" y="3198400"/>
            <a:ext cx="5889000" cy="7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Garamond"/>
                <a:ea typeface="Garamond"/>
                <a:cs typeface="Garamond"/>
                <a:sym typeface="Garamond"/>
              </a:rPr>
              <a:t>SUPERVISED BY </a:t>
            </a:r>
            <a:endParaRPr sz="1600" b="1"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aramond"/>
                <a:ea typeface="Garamond"/>
                <a:cs typeface="Garamond"/>
                <a:sym typeface="Garamond"/>
              </a:rPr>
              <a:t>Er. Bhesh Bahadur Thapa</a:t>
            </a:r>
            <a:endParaRPr sz="18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 idx="4294967295"/>
          </p:nvPr>
        </p:nvSpPr>
        <p:spPr>
          <a:xfrm>
            <a:off x="541648" y="520046"/>
            <a:ext cx="65835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33950" rIns="67900" bIns="33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41650" y="1047150"/>
            <a:ext cx="42573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➢"/>
            </a:pP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Background</a:t>
            </a:r>
            <a:endParaRPr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➢"/>
            </a:pP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Problem Statement</a:t>
            </a:r>
            <a:endParaRPr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➢"/>
            </a:pP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Objectives</a:t>
            </a:r>
            <a:endParaRPr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➢"/>
            </a:pP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Feature</a:t>
            </a:r>
            <a:endParaRPr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➢"/>
            </a:pP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</a:t>
            </a:r>
            <a:endParaRPr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➢"/>
            </a:pP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Demo</a:t>
            </a:r>
            <a:endParaRPr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aramond"/>
              <a:buChar char="➢"/>
            </a:pP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Outcome</a:t>
            </a:r>
            <a:endParaRPr sz="15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 idx="4294967295"/>
          </p:nvPr>
        </p:nvSpPr>
        <p:spPr>
          <a:xfrm>
            <a:off x="454625" y="475651"/>
            <a:ext cx="6583500" cy="5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33950" rIns="67900" bIns="33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630425" y="781725"/>
            <a:ext cx="6231900" cy="27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18415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</a:pPr>
            <a:endParaRPr sz="1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Increasing Popularity of Futsal.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Rising demand for futsal pitches.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Limitation of traditional </a:t>
            </a:r>
            <a:r>
              <a:rPr lang="en-US" sz="15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bookings</a:t>
            </a:r>
            <a:r>
              <a:rPr lang="en-US" sz="150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methods.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Customer Dissatisfaction and Potential Revenue Loss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79400" algn="just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Need for a Modern Booking and Management System</a:t>
            </a:r>
            <a:endParaRPr sz="150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96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endParaRPr sz="150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442875" y="460425"/>
            <a:ext cx="65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442875" y="1192975"/>
            <a:ext cx="61737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⮚"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Inefficient Booking process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⮚"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Challenges in pitch management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⮚"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Need of streamlined Booking System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aramond"/>
              <a:buChar char="⮚"/>
            </a:pPr>
            <a:r>
              <a:rPr lang="en-US" sz="16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Comprehensive Pitch and League Management</a:t>
            </a:r>
            <a:endParaRPr sz="16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12750" marR="0" lvl="0" indent="-184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50650" y="438725"/>
            <a:ext cx="6583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591750" y="1085225"/>
            <a:ext cx="5272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To d</a:t>
            </a:r>
            <a:r>
              <a:rPr lang="en-US" sz="150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evelop a user-friendly mobile and web application for futsal booking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To enhance futsal experience for players and facility owners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To c</a:t>
            </a:r>
            <a:r>
              <a:rPr lang="en-US" sz="150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reate a comprehensive system for futsal pitch and league management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469525" y="432775"/>
            <a:ext cx="648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605216" y="1172932"/>
            <a:ext cx="61047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Map view for locating futsal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Online Futsal booking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Event creation by futsal and user registering team.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Event Request by players and futsal make bid on it.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921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aramond"/>
              <a:buChar char="⮚"/>
            </a:pPr>
            <a:r>
              <a:rPr lang="en-US" sz="1500">
                <a:latin typeface="Garamond"/>
                <a:ea typeface="Garamond"/>
                <a:cs typeface="Garamond"/>
                <a:sym typeface="Garamond"/>
              </a:rPr>
              <a:t>Secure payment integration</a:t>
            </a:r>
            <a:endParaRPr sz="150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/>
        </p:nvSpPr>
        <p:spPr>
          <a:xfrm>
            <a:off x="365700" y="8478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2489200" y="1725500"/>
            <a:ext cx="6583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200" b="1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5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695450" y="354500"/>
            <a:ext cx="6583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sz="2500" b="1"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2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05216" y="1204457"/>
            <a:ext cx="61047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75" y="1134725"/>
            <a:ext cx="3395400" cy="28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 rotWithShape="1">
          <a:blip r:embed="rId4">
            <a:alphaModFix amt="20000"/>
          </a:blip>
          <a:srcRect l="-18250" t="-18250" r="18250" b="18250"/>
          <a:stretch/>
        </p:blipFill>
        <p:spPr>
          <a:xfrm>
            <a:off x="6174050" y="246550"/>
            <a:ext cx="725875" cy="7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Microsoft Office PowerPoint</Application>
  <PresentationFormat>Custom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Times New Roman</vt:lpstr>
      <vt:lpstr>Roboto</vt:lpstr>
      <vt:lpstr>Garamond</vt:lpstr>
      <vt:lpstr>Montserrat ExtraBold</vt:lpstr>
      <vt:lpstr>Noto Sans Symbols</vt:lpstr>
      <vt:lpstr>Calibri</vt:lpstr>
      <vt:lpstr>Georgia</vt:lpstr>
      <vt:lpstr>Arial</vt:lpstr>
      <vt:lpstr>Organic</vt:lpstr>
      <vt:lpstr>     </vt:lpstr>
      <vt:lpstr>Team Members</vt:lpstr>
      <vt:lpstr>Contents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cp:lastModifiedBy>Saroj Aryal</cp:lastModifiedBy>
  <cp:revision>1</cp:revision>
  <dcterms:modified xsi:type="dcterms:W3CDTF">2023-09-04T03:24:12Z</dcterms:modified>
</cp:coreProperties>
</file>