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7" r:id="rId9"/>
    <p:sldId id="263"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37" autoAdjust="0"/>
    <p:restoredTop sz="94660"/>
  </p:normalViewPr>
  <p:slideViewPr>
    <p:cSldViewPr snapToGrid="0">
      <p:cViewPr varScale="1">
        <p:scale>
          <a:sx n="72" d="100"/>
          <a:sy n="72" d="100"/>
        </p:scale>
        <p:origin x="74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E14C8A3-8914-4E19-8091-F357C8E76D6D}" type="datetimeFigureOut">
              <a:rPr lang="en-IN" smtClean="0"/>
              <a:t>01-12-2018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94C854-4E19-465B-8E34-798254B31BE4}" type="slidenum">
              <a:rPr lang="en-IN" smtClean="0"/>
              <a:t>‹#›</a:t>
            </a:fld>
            <a:endParaRPr lang="en-IN"/>
          </a:p>
        </p:txBody>
      </p:sp>
    </p:spTree>
    <p:extLst>
      <p:ext uri="{BB962C8B-B14F-4D97-AF65-F5344CB8AC3E}">
        <p14:creationId xmlns:p14="http://schemas.microsoft.com/office/powerpoint/2010/main" val="4034054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E14C8A3-8914-4E19-8091-F357C8E76D6D}" type="datetimeFigureOut">
              <a:rPr lang="en-IN" smtClean="0"/>
              <a:t>01-12-2018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94C854-4E19-465B-8E34-798254B31BE4}" type="slidenum">
              <a:rPr lang="en-IN" smtClean="0"/>
              <a:t>‹#›</a:t>
            </a:fld>
            <a:endParaRPr lang="en-IN"/>
          </a:p>
        </p:txBody>
      </p:sp>
    </p:spTree>
    <p:extLst>
      <p:ext uri="{BB962C8B-B14F-4D97-AF65-F5344CB8AC3E}">
        <p14:creationId xmlns:p14="http://schemas.microsoft.com/office/powerpoint/2010/main" val="2095956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DE14C8A3-8914-4E19-8091-F357C8E76D6D}" type="datetimeFigureOut">
              <a:rPr lang="en-IN" smtClean="0"/>
              <a:t>01-12-2018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94C854-4E19-465B-8E34-798254B31BE4}" type="slidenum">
              <a:rPr lang="en-IN" smtClean="0"/>
              <a:t>‹#›</a:t>
            </a:fld>
            <a:endParaRPr lang="en-IN"/>
          </a:p>
        </p:txBody>
      </p:sp>
    </p:spTree>
    <p:extLst>
      <p:ext uri="{BB962C8B-B14F-4D97-AF65-F5344CB8AC3E}">
        <p14:creationId xmlns:p14="http://schemas.microsoft.com/office/powerpoint/2010/main" val="17261000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DE14C8A3-8914-4E19-8091-F357C8E76D6D}" type="datetimeFigureOut">
              <a:rPr lang="en-IN" smtClean="0"/>
              <a:t>01-12-2018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94C854-4E19-465B-8E34-798254B31BE4}"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5715688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E14C8A3-8914-4E19-8091-F357C8E76D6D}" type="datetimeFigureOut">
              <a:rPr lang="en-IN" smtClean="0"/>
              <a:t>01-12-2018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94C854-4E19-465B-8E34-798254B31BE4}" type="slidenum">
              <a:rPr lang="en-IN" smtClean="0"/>
              <a:t>‹#›</a:t>
            </a:fld>
            <a:endParaRPr lang="en-IN"/>
          </a:p>
        </p:txBody>
      </p:sp>
    </p:spTree>
    <p:extLst>
      <p:ext uri="{BB962C8B-B14F-4D97-AF65-F5344CB8AC3E}">
        <p14:creationId xmlns:p14="http://schemas.microsoft.com/office/powerpoint/2010/main" val="29413850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E14C8A3-8914-4E19-8091-F357C8E76D6D}" type="datetimeFigureOut">
              <a:rPr lang="en-IN" smtClean="0"/>
              <a:t>01-12-2018</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94C854-4E19-465B-8E34-798254B31BE4}" type="slidenum">
              <a:rPr lang="en-IN" smtClean="0"/>
              <a:t>‹#›</a:t>
            </a:fld>
            <a:endParaRPr lang="en-IN"/>
          </a:p>
        </p:txBody>
      </p:sp>
    </p:spTree>
    <p:extLst>
      <p:ext uri="{BB962C8B-B14F-4D97-AF65-F5344CB8AC3E}">
        <p14:creationId xmlns:p14="http://schemas.microsoft.com/office/powerpoint/2010/main" val="39875597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E14C8A3-8914-4E19-8091-F357C8E76D6D}" type="datetimeFigureOut">
              <a:rPr lang="en-IN" smtClean="0"/>
              <a:t>01-12-2018</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94C854-4E19-465B-8E34-798254B31BE4}" type="slidenum">
              <a:rPr lang="en-IN" smtClean="0"/>
              <a:t>‹#›</a:t>
            </a:fld>
            <a:endParaRPr lang="en-IN"/>
          </a:p>
        </p:txBody>
      </p:sp>
    </p:spTree>
    <p:extLst>
      <p:ext uri="{BB962C8B-B14F-4D97-AF65-F5344CB8AC3E}">
        <p14:creationId xmlns:p14="http://schemas.microsoft.com/office/powerpoint/2010/main" val="9978350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14C8A3-8914-4E19-8091-F357C8E76D6D}" type="datetimeFigureOut">
              <a:rPr lang="en-IN" smtClean="0"/>
              <a:t>01-12-2018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94C854-4E19-465B-8E34-798254B31BE4}" type="slidenum">
              <a:rPr lang="en-IN" smtClean="0"/>
              <a:t>‹#›</a:t>
            </a:fld>
            <a:endParaRPr lang="en-IN"/>
          </a:p>
        </p:txBody>
      </p:sp>
    </p:spTree>
    <p:extLst>
      <p:ext uri="{BB962C8B-B14F-4D97-AF65-F5344CB8AC3E}">
        <p14:creationId xmlns:p14="http://schemas.microsoft.com/office/powerpoint/2010/main" val="2164302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14C8A3-8914-4E19-8091-F357C8E76D6D}" type="datetimeFigureOut">
              <a:rPr lang="en-IN" smtClean="0"/>
              <a:t>01-12-2018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94C854-4E19-465B-8E34-798254B31BE4}" type="slidenum">
              <a:rPr lang="en-IN" smtClean="0"/>
              <a:t>‹#›</a:t>
            </a:fld>
            <a:endParaRPr lang="en-IN"/>
          </a:p>
        </p:txBody>
      </p:sp>
    </p:spTree>
    <p:extLst>
      <p:ext uri="{BB962C8B-B14F-4D97-AF65-F5344CB8AC3E}">
        <p14:creationId xmlns:p14="http://schemas.microsoft.com/office/powerpoint/2010/main" val="2682352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E14C8A3-8914-4E19-8091-F357C8E76D6D}" type="datetimeFigureOut">
              <a:rPr lang="en-IN" smtClean="0"/>
              <a:t>01-12-2018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94C854-4E19-465B-8E34-798254B31BE4}" type="slidenum">
              <a:rPr lang="en-IN" smtClean="0"/>
              <a:t>‹#›</a:t>
            </a:fld>
            <a:endParaRPr lang="en-IN"/>
          </a:p>
        </p:txBody>
      </p:sp>
    </p:spTree>
    <p:extLst>
      <p:ext uri="{BB962C8B-B14F-4D97-AF65-F5344CB8AC3E}">
        <p14:creationId xmlns:p14="http://schemas.microsoft.com/office/powerpoint/2010/main" val="3081780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E14C8A3-8914-4E19-8091-F357C8E76D6D}" type="datetimeFigureOut">
              <a:rPr lang="en-IN" smtClean="0"/>
              <a:t>01-12-2018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94C854-4E19-465B-8E34-798254B31BE4}" type="slidenum">
              <a:rPr lang="en-IN" smtClean="0"/>
              <a:t>‹#›</a:t>
            </a:fld>
            <a:endParaRPr lang="en-IN"/>
          </a:p>
        </p:txBody>
      </p:sp>
    </p:spTree>
    <p:extLst>
      <p:ext uri="{BB962C8B-B14F-4D97-AF65-F5344CB8AC3E}">
        <p14:creationId xmlns:p14="http://schemas.microsoft.com/office/powerpoint/2010/main" val="746073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14C8A3-8914-4E19-8091-F357C8E76D6D}" type="datetimeFigureOut">
              <a:rPr lang="en-IN" smtClean="0"/>
              <a:t>01-12-2018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94C854-4E19-465B-8E34-798254B31BE4}" type="slidenum">
              <a:rPr lang="en-IN" smtClean="0"/>
              <a:t>‹#›</a:t>
            </a:fld>
            <a:endParaRPr lang="en-IN"/>
          </a:p>
        </p:txBody>
      </p:sp>
    </p:spTree>
    <p:extLst>
      <p:ext uri="{BB962C8B-B14F-4D97-AF65-F5344CB8AC3E}">
        <p14:creationId xmlns:p14="http://schemas.microsoft.com/office/powerpoint/2010/main" val="2969026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14C8A3-8914-4E19-8091-F357C8E76D6D}" type="datetimeFigureOut">
              <a:rPr lang="en-IN" smtClean="0"/>
              <a:t>01-12-2018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494C854-4E19-465B-8E34-798254B31BE4}" type="slidenum">
              <a:rPr lang="en-IN" smtClean="0"/>
              <a:t>‹#›</a:t>
            </a:fld>
            <a:endParaRPr lang="en-IN"/>
          </a:p>
        </p:txBody>
      </p:sp>
    </p:spTree>
    <p:extLst>
      <p:ext uri="{BB962C8B-B14F-4D97-AF65-F5344CB8AC3E}">
        <p14:creationId xmlns:p14="http://schemas.microsoft.com/office/powerpoint/2010/main" val="3203196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E14C8A3-8914-4E19-8091-F357C8E76D6D}" type="datetimeFigureOut">
              <a:rPr lang="en-IN" smtClean="0"/>
              <a:t>01-12-2018</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2494C854-4E19-465B-8E34-798254B31BE4}" type="slidenum">
              <a:rPr lang="en-IN" smtClean="0"/>
              <a:t>‹#›</a:t>
            </a:fld>
            <a:endParaRPr lang="en-IN"/>
          </a:p>
        </p:txBody>
      </p:sp>
    </p:spTree>
    <p:extLst>
      <p:ext uri="{BB962C8B-B14F-4D97-AF65-F5344CB8AC3E}">
        <p14:creationId xmlns:p14="http://schemas.microsoft.com/office/powerpoint/2010/main" val="2739467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E14C8A3-8914-4E19-8091-F357C8E76D6D}" type="datetimeFigureOut">
              <a:rPr lang="en-IN" smtClean="0"/>
              <a:t>01-12-2018</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2494C854-4E19-465B-8E34-798254B31BE4}" type="slidenum">
              <a:rPr lang="en-IN" smtClean="0"/>
              <a:t>‹#›</a:t>
            </a:fld>
            <a:endParaRPr lang="en-IN"/>
          </a:p>
        </p:txBody>
      </p:sp>
    </p:spTree>
    <p:extLst>
      <p:ext uri="{BB962C8B-B14F-4D97-AF65-F5344CB8AC3E}">
        <p14:creationId xmlns:p14="http://schemas.microsoft.com/office/powerpoint/2010/main" val="3083974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DE14C8A3-8914-4E19-8091-F357C8E76D6D}" type="datetimeFigureOut">
              <a:rPr lang="en-IN" smtClean="0"/>
              <a:t>01-12-2018</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2494C854-4E19-465B-8E34-798254B31BE4}" type="slidenum">
              <a:rPr lang="en-IN" smtClean="0"/>
              <a:t>‹#›</a:t>
            </a:fld>
            <a:endParaRPr lang="en-IN"/>
          </a:p>
        </p:txBody>
      </p:sp>
    </p:spTree>
    <p:extLst>
      <p:ext uri="{BB962C8B-B14F-4D97-AF65-F5344CB8AC3E}">
        <p14:creationId xmlns:p14="http://schemas.microsoft.com/office/powerpoint/2010/main" val="4059261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E14C8A3-8914-4E19-8091-F357C8E76D6D}" type="datetimeFigureOut">
              <a:rPr lang="en-IN" smtClean="0"/>
              <a:t>01-12-2018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94C854-4E19-465B-8E34-798254B31BE4}" type="slidenum">
              <a:rPr lang="en-IN" smtClean="0"/>
              <a:t>‹#›</a:t>
            </a:fld>
            <a:endParaRPr lang="en-IN"/>
          </a:p>
        </p:txBody>
      </p:sp>
    </p:spTree>
    <p:extLst>
      <p:ext uri="{BB962C8B-B14F-4D97-AF65-F5344CB8AC3E}">
        <p14:creationId xmlns:p14="http://schemas.microsoft.com/office/powerpoint/2010/main" val="1974226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E14C8A3-8914-4E19-8091-F357C8E76D6D}" type="datetimeFigureOut">
              <a:rPr lang="en-IN" smtClean="0"/>
              <a:t>01-12-2018</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494C854-4E19-465B-8E34-798254B31BE4}" type="slidenum">
              <a:rPr lang="en-IN" smtClean="0"/>
              <a:t>‹#›</a:t>
            </a:fld>
            <a:endParaRPr lang="en-IN"/>
          </a:p>
        </p:txBody>
      </p:sp>
    </p:spTree>
    <p:extLst>
      <p:ext uri="{BB962C8B-B14F-4D97-AF65-F5344CB8AC3E}">
        <p14:creationId xmlns:p14="http://schemas.microsoft.com/office/powerpoint/2010/main" val="61590252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912F7-DE7E-4109-AAE8-475031D31D30}"/>
              </a:ext>
            </a:extLst>
          </p:cNvPr>
          <p:cNvSpPr>
            <a:spLocks noGrp="1"/>
          </p:cNvSpPr>
          <p:nvPr>
            <p:ph type="ctrTitle"/>
          </p:nvPr>
        </p:nvSpPr>
        <p:spPr>
          <a:xfrm>
            <a:off x="1524000" y="2840464"/>
            <a:ext cx="9144000" cy="1177071"/>
          </a:xfrm>
        </p:spPr>
        <p:txBody>
          <a:bodyPr/>
          <a:lstStyle/>
          <a:p>
            <a:r>
              <a:rPr lang="en-IN" dirty="0"/>
              <a:t>NU-Newsletter</a:t>
            </a:r>
          </a:p>
        </p:txBody>
      </p:sp>
      <p:sp>
        <p:nvSpPr>
          <p:cNvPr id="3" name="TextBox 2">
            <a:extLst>
              <a:ext uri="{FF2B5EF4-FFF2-40B4-BE49-F238E27FC236}">
                <a16:creationId xmlns:a16="http://schemas.microsoft.com/office/drawing/2014/main" id="{A104349C-69EF-4A32-8871-87C530E2F1A0}"/>
              </a:ext>
            </a:extLst>
          </p:cNvPr>
          <p:cNvSpPr txBox="1"/>
          <p:nvPr/>
        </p:nvSpPr>
        <p:spPr>
          <a:xfrm>
            <a:off x="211015" y="1486831"/>
            <a:ext cx="11406554" cy="1015663"/>
          </a:xfrm>
          <a:prstGeom prst="rect">
            <a:avLst/>
          </a:prstGeom>
          <a:noFill/>
        </p:spPr>
        <p:txBody>
          <a:bodyPr wrap="square" rtlCol="0">
            <a:spAutoFit/>
          </a:bodyPr>
          <a:lstStyle/>
          <a:p>
            <a:pPr algn="ctr">
              <a:spcBef>
                <a:spcPct val="0"/>
              </a:spcBef>
            </a:pPr>
            <a:r>
              <a:rPr lang="en-IN" sz="6000" dirty="0">
                <a:solidFill>
                  <a:schemeClr val="tx2"/>
                </a:solidFill>
                <a:latin typeface="+mj-lt"/>
                <a:ea typeface="+mj-ea"/>
                <a:cs typeface="+mj-cs"/>
              </a:rPr>
              <a:t>Software Engineering Project</a:t>
            </a:r>
          </a:p>
        </p:txBody>
      </p:sp>
      <p:sp>
        <p:nvSpPr>
          <p:cNvPr id="4" name="TextBox 3">
            <a:extLst>
              <a:ext uri="{FF2B5EF4-FFF2-40B4-BE49-F238E27FC236}">
                <a16:creationId xmlns:a16="http://schemas.microsoft.com/office/drawing/2014/main" id="{B7597537-AAE0-481E-9C54-993F3762B93B}"/>
              </a:ext>
            </a:extLst>
          </p:cNvPr>
          <p:cNvSpPr txBox="1"/>
          <p:nvPr/>
        </p:nvSpPr>
        <p:spPr>
          <a:xfrm>
            <a:off x="7397261" y="4693474"/>
            <a:ext cx="3024554" cy="1754326"/>
          </a:xfrm>
          <a:prstGeom prst="rect">
            <a:avLst/>
          </a:prstGeom>
          <a:noFill/>
        </p:spPr>
        <p:txBody>
          <a:bodyPr wrap="square" rtlCol="0">
            <a:spAutoFit/>
          </a:bodyPr>
          <a:lstStyle/>
          <a:p>
            <a:pPr algn="ctr"/>
            <a:r>
              <a:rPr lang="en-IN" b="1" dirty="0"/>
              <a:t>Group Members:</a:t>
            </a:r>
          </a:p>
          <a:p>
            <a:r>
              <a:rPr lang="en-IN" dirty="0"/>
              <a:t>Ajinkya Bedekar </a:t>
            </a:r>
          </a:p>
          <a:p>
            <a:r>
              <a:rPr lang="en-IN" dirty="0"/>
              <a:t>Aman Garg</a:t>
            </a:r>
          </a:p>
          <a:p>
            <a:r>
              <a:rPr lang="en-IN" dirty="0"/>
              <a:t>Biren Sharma</a:t>
            </a:r>
          </a:p>
          <a:p>
            <a:r>
              <a:rPr lang="en-IN" dirty="0"/>
              <a:t>Shantanu Bahuguna</a:t>
            </a:r>
          </a:p>
          <a:p>
            <a:r>
              <a:rPr lang="en-IN" dirty="0"/>
              <a:t>Yogesh Sharma</a:t>
            </a:r>
          </a:p>
        </p:txBody>
      </p:sp>
      <p:pic>
        <p:nvPicPr>
          <p:cNvPr id="5" name="Picture 4">
            <a:extLst>
              <a:ext uri="{FF2B5EF4-FFF2-40B4-BE49-F238E27FC236}">
                <a16:creationId xmlns:a16="http://schemas.microsoft.com/office/drawing/2014/main" id="{6D39DACF-CD3F-479E-9CA3-586BB3E12C2A}"/>
              </a:ext>
            </a:extLst>
          </p:cNvPr>
          <p:cNvPicPr>
            <a:picLocks noChangeAspect="1"/>
          </p:cNvPicPr>
          <p:nvPr/>
        </p:nvPicPr>
        <p:blipFill>
          <a:blip r:embed="rId2"/>
          <a:stretch>
            <a:fillRect/>
          </a:stretch>
        </p:blipFill>
        <p:spPr>
          <a:xfrm>
            <a:off x="537557" y="303469"/>
            <a:ext cx="1985021" cy="805636"/>
          </a:xfrm>
          <a:prstGeom prst="rect">
            <a:avLst/>
          </a:prstGeom>
        </p:spPr>
      </p:pic>
      <p:sp>
        <p:nvSpPr>
          <p:cNvPr id="6" name="TextBox 5">
            <a:extLst>
              <a:ext uri="{FF2B5EF4-FFF2-40B4-BE49-F238E27FC236}">
                <a16:creationId xmlns:a16="http://schemas.microsoft.com/office/drawing/2014/main" id="{34B92C4E-514F-4799-86C0-F60D207B68BB}"/>
              </a:ext>
            </a:extLst>
          </p:cNvPr>
          <p:cNvSpPr txBox="1"/>
          <p:nvPr/>
        </p:nvSpPr>
        <p:spPr>
          <a:xfrm>
            <a:off x="9382539" y="556591"/>
            <a:ext cx="1039276" cy="369332"/>
          </a:xfrm>
          <a:prstGeom prst="rect">
            <a:avLst/>
          </a:prstGeom>
          <a:noFill/>
        </p:spPr>
        <p:txBody>
          <a:bodyPr wrap="square" rtlCol="0">
            <a:spAutoFit/>
          </a:bodyPr>
          <a:lstStyle/>
          <a:p>
            <a:r>
              <a:rPr lang="en-IN" dirty="0"/>
              <a:t>CS301</a:t>
            </a:r>
          </a:p>
        </p:txBody>
      </p:sp>
    </p:spTree>
    <p:extLst>
      <p:ext uri="{BB962C8B-B14F-4D97-AF65-F5344CB8AC3E}">
        <p14:creationId xmlns:p14="http://schemas.microsoft.com/office/powerpoint/2010/main" val="10654776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1C4ED-E72B-42C7-85A2-3416648119E8}"/>
              </a:ext>
            </a:extLst>
          </p:cNvPr>
          <p:cNvSpPr>
            <a:spLocks noGrp="1"/>
          </p:cNvSpPr>
          <p:nvPr>
            <p:ph type="title"/>
          </p:nvPr>
        </p:nvSpPr>
        <p:spPr/>
        <p:txBody>
          <a:bodyPr/>
          <a:lstStyle/>
          <a:p>
            <a:r>
              <a:rPr lang="en-US" dirty="0"/>
              <a:t>Coding Metrics </a:t>
            </a:r>
            <a:endParaRPr lang="en-IN" dirty="0"/>
          </a:p>
        </p:txBody>
      </p:sp>
      <p:pic>
        <p:nvPicPr>
          <p:cNvPr id="4" name="Image1">
            <a:extLst>
              <a:ext uri="{FF2B5EF4-FFF2-40B4-BE49-F238E27FC236}">
                <a16:creationId xmlns:a16="http://schemas.microsoft.com/office/drawing/2014/main" id="{851583B9-CBBB-45D2-B35B-5C2ADBD20BDF}"/>
              </a:ext>
            </a:extLst>
          </p:cNvPr>
          <p:cNvPicPr>
            <a:picLocks noGrp="1"/>
          </p:cNvPicPr>
          <p:nvPr>
            <p:ph idx="1"/>
          </p:nvPr>
        </p:nvPicPr>
        <p:blipFill rotWithShape="1">
          <a:blip r:embed="rId2"/>
          <a:srcRect l="4749" t="3824" r="19247"/>
          <a:stretch/>
        </p:blipFill>
        <p:spPr bwMode="auto">
          <a:xfrm>
            <a:off x="331305" y="1695519"/>
            <a:ext cx="5671930" cy="4035287"/>
          </a:xfrm>
          <a:prstGeom prst="rect">
            <a:avLst/>
          </a:prstGeom>
        </p:spPr>
      </p:pic>
      <p:pic>
        <p:nvPicPr>
          <p:cNvPr id="5" name="Image2">
            <a:extLst>
              <a:ext uri="{FF2B5EF4-FFF2-40B4-BE49-F238E27FC236}">
                <a16:creationId xmlns:a16="http://schemas.microsoft.com/office/drawing/2014/main" id="{36B5D9A9-00D2-4B66-93D1-4B7B02799807}"/>
              </a:ext>
            </a:extLst>
          </p:cNvPr>
          <p:cNvPicPr/>
          <p:nvPr/>
        </p:nvPicPr>
        <p:blipFill rotWithShape="1">
          <a:blip r:embed="rId3"/>
          <a:srcRect l="4941" r="9347"/>
          <a:stretch/>
        </p:blipFill>
        <p:spPr bwMode="auto">
          <a:xfrm>
            <a:off x="6188765" y="1695519"/>
            <a:ext cx="5671930" cy="4035287"/>
          </a:xfrm>
          <a:prstGeom prst="rect">
            <a:avLst/>
          </a:prstGeom>
        </p:spPr>
      </p:pic>
      <p:sp>
        <p:nvSpPr>
          <p:cNvPr id="6" name="TextBox 5">
            <a:extLst>
              <a:ext uri="{FF2B5EF4-FFF2-40B4-BE49-F238E27FC236}">
                <a16:creationId xmlns:a16="http://schemas.microsoft.com/office/drawing/2014/main" id="{D909AA69-A9F3-4F54-B18B-9FEE3D68C705}"/>
              </a:ext>
            </a:extLst>
          </p:cNvPr>
          <p:cNvSpPr txBox="1"/>
          <p:nvPr/>
        </p:nvSpPr>
        <p:spPr>
          <a:xfrm>
            <a:off x="9382539" y="556591"/>
            <a:ext cx="1039276" cy="369332"/>
          </a:xfrm>
          <a:prstGeom prst="rect">
            <a:avLst/>
          </a:prstGeom>
          <a:noFill/>
        </p:spPr>
        <p:txBody>
          <a:bodyPr wrap="square" rtlCol="0">
            <a:spAutoFit/>
          </a:bodyPr>
          <a:lstStyle/>
          <a:p>
            <a:r>
              <a:rPr lang="en-IN" dirty="0"/>
              <a:t>CS301</a:t>
            </a:r>
          </a:p>
        </p:txBody>
      </p:sp>
    </p:spTree>
    <p:extLst>
      <p:ext uri="{BB962C8B-B14F-4D97-AF65-F5344CB8AC3E}">
        <p14:creationId xmlns:p14="http://schemas.microsoft.com/office/powerpoint/2010/main" val="1673433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B2FD5-6201-4BE0-85D3-14C6A4F43907}"/>
              </a:ext>
            </a:extLst>
          </p:cNvPr>
          <p:cNvSpPr>
            <a:spLocks noGrp="1"/>
          </p:cNvSpPr>
          <p:nvPr>
            <p:ph type="title"/>
          </p:nvPr>
        </p:nvSpPr>
        <p:spPr/>
        <p:txBody>
          <a:bodyPr/>
          <a:lstStyle/>
          <a:p>
            <a:r>
              <a:rPr lang="en-US" dirty="0"/>
              <a:t>Test Plan </a:t>
            </a:r>
            <a:endParaRPr lang="en-IN" dirty="0"/>
          </a:p>
        </p:txBody>
      </p:sp>
      <p:pic>
        <p:nvPicPr>
          <p:cNvPr id="7" name="Picture 6">
            <a:extLst>
              <a:ext uri="{FF2B5EF4-FFF2-40B4-BE49-F238E27FC236}">
                <a16:creationId xmlns:a16="http://schemas.microsoft.com/office/drawing/2014/main" id="{19FC35B0-FFDE-463C-96D7-EF76A437D7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787" y="1630017"/>
            <a:ext cx="10530931" cy="4638261"/>
          </a:xfrm>
          <a:prstGeom prst="rect">
            <a:avLst/>
          </a:prstGeom>
        </p:spPr>
      </p:pic>
      <p:sp>
        <p:nvSpPr>
          <p:cNvPr id="4" name="TextBox 3">
            <a:extLst>
              <a:ext uri="{FF2B5EF4-FFF2-40B4-BE49-F238E27FC236}">
                <a16:creationId xmlns:a16="http://schemas.microsoft.com/office/drawing/2014/main" id="{84604B0C-ACE9-4011-93BB-D4C52944923C}"/>
              </a:ext>
            </a:extLst>
          </p:cNvPr>
          <p:cNvSpPr txBox="1"/>
          <p:nvPr/>
        </p:nvSpPr>
        <p:spPr>
          <a:xfrm>
            <a:off x="9382539" y="556591"/>
            <a:ext cx="1039276" cy="369332"/>
          </a:xfrm>
          <a:prstGeom prst="rect">
            <a:avLst/>
          </a:prstGeom>
          <a:noFill/>
        </p:spPr>
        <p:txBody>
          <a:bodyPr wrap="square" rtlCol="0">
            <a:spAutoFit/>
          </a:bodyPr>
          <a:lstStyle/>
          <a:p>
            <a:r>
              <a:rPr lang="en-IN" dirty="0"/>
              <a:t>CS301</a:t>
            </a:r>
          </a:p>
        </p:txBody>
      </p:sp>
    </p:spTree>
    <p:extLst>
      <p:ext uri="{BB962C8B-B14F-4D97-AF65-F5344CB8AC3E}">
        <p14:creationId xmlns:p14="http://schemas.microsoft.com/office/powerpoint/2010/main" val="1029327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E4617-975E-4FBD-8DFA-45595C903429}"/>
              </a:ext>
            </a:extLst>
          </p:cNvPr>
          <p:cNvSpPr>
            <a:spLocks noGrp="1"/>
          </p:cNvSpPr>
          <p:nvPr>
            <p:ph type="title"/>
          </p:nvPr>
        </p:nvSpPr>
        <p:spPr>
          <a:xfrm>
            <a:off x="884650" y="2427293"/>
            <a:ext cx="9404723" cy="1400530"/>
          </a:xfrm>
        </p:spPr>
        <p:txBody>
          <a:bodyPr/>
          <a:lstStyle/>
          <a:p>
            <a:pPr algn="ctr"/>
            <a:r>
              <a:rPr lang="en-IN" b="1" dirty="0">
                <a:ln/>
                <a:solidFill>
                  <a:schemeClr val="accent3"/>
                </a:solidFill>
              </a:rPr>
              <a:t>THANK YOU!!!</a:t>
            </a:r>
            <a:endParaRPr lang="en-IN" dirty="0"/>
          </a:p>
        </p:txBody>
      </p:sp>
      <p:sp>
        <p:nvSpPr>
          <p:cNvPr id="3" name="TextBox 2">
            <a:extLst>
              <a:ext uri="{FF2B5EF4-FFF2-40B4-BE49-F238E27FC236}">
                <a16:creationId xmlns:a16="http://schemas.microsoft.com/office/drawing/2014/main" id="{AA6CB5DA-8843-4222-999B-99ECA28EA87F}"/>
              </a:ext>
            </a:extLst>
          </p:cNvPr>
          <p:cNvSpPr txBox="1"/>
          <p:nvPr/>
        </p:nvSpPr>
        <p:spPr>
          <a:xfrm>
            <a:off x="9382539" y="543339"/>
            <a:ext cx="1039276" cy="369332"/>
          </a:xfrm>
          <a:prstGeom prst="rect">
            <a:avLst/>
          </a:prstGeom>
          <a:noFill/>
        </p:spPr>
        <p:txBody>
          <a:bodyPr wrap="square" rtlCol="0">
            <a:spAutoFit/>
          </a:bodyPr>
          <a:lstStyle/>
          <a:p>
            <a:r>
              <a:rPr lang="en-IN" dirty="0"/>
              <a:t>CS301</a:t>
            </a:r>
          </a:p>
        </p:txBody>
      </p:sp>
    </p:spTree>
    <p:extLst>
      <p:ext uri="{BB962C8B-B14F-4D97-AF65-F5344CB8AC3E}">
        <p14:creationId xmlns:p14="http://schemas.microsoft.com/office/powerpoint/2010/main" val="1556302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96E70-DB6E-4A7B-82DB-FE114C3D8D21}"/>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4B3D371E-D8A0-4655-A59D-3A24412A889C}"/>
              </a:ext>
            </a:extLst>
          </p:cNvPr>
          <p:cNvSpPr>
            <a:spLocks noGrp="1"/>
          </p:cNvSpPr>
          <p:nvPr>
            <p:ph idx="1"/>
          </p:nvPr>
        </p:nvSpPr>
        <p:spPr/>
        <p:txBody>
          <a:bodyPr/>
          <a:lstStyle/>
          <a:p>
            <a:pPr marL="0" indent="0" algn="just">
              <a:buNone/>
            </a:pPr>
            <a:r>
              <a:rPr lang="en-IN" i="1" dirty="0"/>
              <a:t>The purpose of this project is to build a dynamic web content management system to manage monthly news in university (nu-newsletter) which will ease the news management team.</a:t>
            </a:r>
          </a:p>
          <a:p>
            <a:pPr algn="just"/>
            <a:endParaRPr lang="en-IN" i="1" dirty="0"/>
          </a:p>
          <a:p>
            <a:pPr algn="just"/>
            <a:endParaRPr lang="en-IN" i="1" dirty="0"/>
          </a:p>
          <a:p>
            <a:pPr marL="0" indent="0" algn="just">
              <a:buNone/>
            </a:pPr>
            <a:r>
              <a:rPr lang="en-IN" dirty="0"/>
              <a:t>The main purpose of this project is to provide the more user friendly website for NU Newsletter which can be easily managed by admin and   contents can be updated by editors.</a:t>
            </a:r>
          </a:p>
        </p:txBody>
      </p:sp>
      <p:sp>
        <p:nvSpPr>
          <p:cNvPr id="4" name="TextBox 3">
            <a:extLst>
              <a:ext uri="{FF2B5EF4-FFF2-40B4-BE49-F238E27FC236}">
                <a16:creationId xmlns:a16="http://schemas.microsoft.com/office/drawing/2014/main" id="{569510CE-7356-4EEF-B061-114A595BA6A9}"/>
              </a:ext>
            </a:extLst>
          </p:cNvPr>
          <p:cNvSpPr txBox="1"/>
          <p:nvPr/>
        </p:nvSpPr>
        <p:spPr>
          <a:xfrm>
            <a:off x="9382539" y="556591"/>
            <a:ext cx="1039276" cy="369332"/>
          </a:xfrm>
          <a:prstGeom prst="rect">
            <a:avLst/>
          </a:prstGeom>
          <a:noFill/>
        </p:spPr>
        <p:txBody>
          <a:bodyPr wrap="square" rtlCol="0">
            <a:spAutoFit/>
          </a:bodyPr>
          <a:lstStyle/>
          <a:p>
            <a:r>
              <a:rPr lang="en-IN" dirty="0"/>
              <a:t>CS301</a:t>
            </a:r>
          </a:p>
        </p:txBody>
      </p:sp>
    </p:spTree>
    <p:extLst>
      <p:ext uri="{BB962C8B-B14F-4D97-AF65-F5344CB8AC3E}">
        <p14:creationId xmlns:p14="http://schemas.microsoft.com/office/powerpoint/2010/main" val="3303168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C072B-2B6B-4F05-815D-F813C7A18174}"/>
              </a:ext>
            </a:extLst>
          </p:cNvPr>
          <p:cNvSpPr>
            <a:spLocks noGrp="1"/>
          </p:cNvSpPr>
          <p:nvPr>
            <p:ph type="title"/>
          </p:nvPr>
        </p:nvSpPr>
        <p:spPr/>
        <p:txBody>
          <a:bodyPr/>
          <a:lstStyle/>
          <a:p>
            <a:r>
              <a:rPr lang="en-US" dirty="0"/>
              <a:t>Novelty</a:t>
            </a:r>
            <a:br>
              <a:rPr lang="en-IN" dirty="0"/>
            </a:br>
            <a:endParaRPr lang="en-IN" dirty="0"/>
          </a:p>
        </p:txBody>
      </p:sp>
      <p:sp>
        <p:nvSpPr>
          <p:cNvPr id="3" name="Content Placeholder 2">
            <a:extLst>
              <a:ext uri="{FF2B5EF4-FFF2-40B4-BE49-F238E27FC236}">
                <a16:creationId xmlns:a16="http://schemas.microsoft.com/office/drawing/2014/main" id="{A9DE5930-4EAA-42D6-A7ED-4967B62EAE60}"/>
              </a:ext>
            </a:extLst>
          </p:cNvPr>
          <p:cNvSpPr>
            <a:spLocks noGrp="1"/>
          </p:cNvSpPr>
          <p:nvPr>
            <p:ph idx="1"/>
          </p:nvPr>
        </p:nvSpPr>
        <p:spPr/>
        <p:txBody>
          <a:bodyPr/>
          <a:lstStyle/>
          <a:p>
            <a:pPr marL="0" indent="0" algn="just">
              <a:buNone/>
            </a:pPr>
            <a:r>
              <a:rPr lang="en-IN" dirty="0"/>
              <a:t>It provides a solution for the problem where editor had to tell the changes to be made and web site handler had to add it to code. Now website is more dynamic in nature. Now, admin can easily make changes accordingly.</a:t>
            </a:r>
          </a:p>
        </p:txBody>
      </p:sp>
      <p:sp>
        <p:nvSpPr>
          <p:cNvPr id="4" name="TextBox 3">
            <a:extLst>
              <a:ext uri="{FF2B5EF4-FFF2-40B4-BE49-F238E27FC236}">
                <a16:creationId xmlns:a16="http://schemas.microsoft.com/office/drawing/2014/main" id="{05811912-FDC7-4DA4-A147-EE078AF69D28}"/>
              </a:ext>
            </a:extLst>
          </p:cNvPr>
          <p:cNvSpPr txBox="1"/>
          <p:nvPr/>
        </p:nvSpPr>
        <p:spPr>
          <a:xfrm>
            <a:off x="9382539" y="556591"/>
            <a:ext cx="1039276" cy="369332"/>
          </a:xfrm>
          <a:prstGeom prst="rect">
            <a:avLst/>
          </a:prstGeom>
          <a:noFill/>
        </p:spPr>
        <p:txBody>
          <a:bodyPr wrap="square" rtlCol="0">
            <a:spAutoFit/>
          </a:bodyPr>
          <a:lstStyle/>
          <a:p>
            <a:r>
              <a:rPr lang="en-IN" dirty="0"/>
              <a:t>CS301</a:t>
            </a:r>
          </a:p>
        </p:txBody>
      </p:sp>
    </p:spTree>
    <p:extLst>
      <p:ext uri="{BB962C8B-B14F-4D97-AF65-F5344CB8AC3E}">
        <p14:creationId xmlns:p14="http://schemas.microsoft.com/office/powerpoint/2010/main" val="2420283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F563A-7390-4B0D-BE96-3110E4CF3BEB}"/>
              </a:ext>
            </a:extLst>
          </p:cNvPr>
          <p:cNvSpPr>
            <a:spLocks noGrp="1"/>
          </p:cNvSpPr>
          <p:nvPr>
            <p:ph type="title"/>
          </p:nvPr>
        </p:nvSpPr>
        <p:spPr/>
        <p:txBody>
          <a:bodyPr/>
          <a:lstStyle/>
          <a:p>
            <a:r>
              <a:rPr lang="en-US" dirty="0"/>
              <a:t>Sophistication</a:t>
            </a:r>
            <a:endParaRPr lang="en-IN" dirty="0"/>
          </a:p>
        </p:txBody>
      </p:sp>
      <p:sp>
        <p:nvSpPr>
          <p:cNvPr id="3" name="Content Placeholder 2">
            <a:extLst>
              <a:ext uri="{FF2B5EF4-FFF2-40B4-BE49-F238E27FC236}">
                <a16:creationId xmlns:a16="http://schemas.microsoft.com/office/drawing/2014/main" id="{83CFADE1-322B-469E-93AC-B35B276C723C}"/>
              </a:ext>
            </a:extLst>
          </p:cNvPr>
          <p:cNvSpPr>
            <a:spLocks noGrp="1"/>
          </p:cNvSpPr>
          <p:nvPr>
            <p:ph idx="1"/>
          </p:nvPr>
        </p:nvSpPr>
        <p:spPr/>
        <p:txBody>
          <a:bodyPr/>
          <a:lstStyle/>
          <a:p>
            <a:pPr marL="0" indent="0">
              <a:buNone/>
            </a:pPr>
            <a:r>
              <a:rPr lang="en-IN" dirty="0"/>
              <a:t>This website will give editor a scope to edit or add content on website themselves. Earlier all this job involved a coder who used to take content from editor and used to add to website. But now with help of this new website editor, designer will be helped a lot as they will be having ability to accomplish their task up to their full satisfaction without coding.</a:t>
            </a:r>
          </a:p>
        </p:txBody>
      </p:sp>
      <p:sp>
        <p:nvSpPr>
          <p:cNvPr id="4" name="TextBox 3">
            <a:extLst>
              <a:ext uri="{FF2B5EF4-FFF2-40B4-BE49-F238E27FC236}">
                <a16:creationId xmlns:a16="http://schemas.microsoft.com/office/drawing/2014/main" id="{110340F1-56FA-4C3B-B4ED-B3A1F6BED047}"/>
              </a:ext>
            </a:extLst>
          </p:cNvPr>
          <p:cNvSpPr txBox="1"/>
          <p:nvPr/>
        </p:nvSpPr>
        <p:spPr>
          <a:xfrm>
            <a:off x="9382539" y="569843"/>
            <a:ext cx="1039276" cy="369332"/>
          </a:xfrm>
          <a:prstGeom prst="rect">
            <a:avLst/>
          </a:prstGeom>
          <a:noFill/>
        </p:spPr>
        <p:txBody>
          <a:bodyPr wrap="square" rtlCol="0">
            <a:spAutoFit/>
          </a:bodyPr>
          <a:lstStyle/>
          <a:p>
            <a:r>
              <a:rPr lang="en-IN" dirty="0"/>
              <a:t>CS301</a:t>
            </a:r>
          </a:p>
        </p:txBody>
      </p:sp>
    </p:spTree>
    <p:extLst>
      <p:ext uri="{BB962C8B-B14F-4D97-AF65-F5344CB8AC3E}">
        <p14:creationId xmlns:p14="http://schemas.microsoft.com/office/powerpoint/2010/main" val="805028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614E1-4F44-4A9D-966A-3A0529E16E63}"/>
              </a:ext>
            </a:extLst>
          </p:cNvPr>
          <p:cNvSpPr>
            <a:spLocks noGrp="1"/>
          </p:cNvSpPr>
          <p:nvPr>
            <p:ph type="title"/>
          </p:nvPr>
        </p:nvSpPr>
        <p:spPr/>
        <p:txBody>
          <a:bodyPr/>
          <a:lstStyle/>
          <a:p>
            <a:r>
              <a:rPr lang="en-US" dirty="0"/>
              <a:t>Application</a:t>
            </a:r>
            <a:endParaRPr lang="en-IN" dirty="0"/>
          </a:p>
        </p:txBody>
      </p:sp>
      <p:sp>
        <p:nvSpPr>
          <p:cNvPr id="3" name="Content Placeholder 2">
            <a:extLst>
              <a:ext uri="{FF2B5EF4-FFF2-40B4-BE49-F238E27FC236}">
                <a16:creationId xmlns:a16="http://schemas.microsoft.com/office/drawing/2014/main" id="{C54C105D-01FE-4C93-B4F8-5A35591EFDA9}"/>
              </a:ext>
            </a:extLst>
          </p:cNvPr>
          <p:cNvSpPr>
            <a:spLocks noGrp="1"/>
          </p:cNvSpPr>
          <p:nvPr>
            <p:ph idx="1"/>
          </p:nvPr>
        </p:nvSpPr>
        <p:spPr/>
        <p:txBody>
          <a:bodyPr/>
          <a:lstStyle/>
          <a:p>
            <a:pPr marL="0" indent="0">
              <a:buNone/>
            </a:pPr>
            <a:r>
              <a:rPr lang="en-IN" dirty="0"/>
              <a:t>The main aim of our project was increasing efficiency by using new technique available. In previous web available a technical person who knows coding could only add the content in the web but now any layman from the team can post the news to the web which is very easy, user friendly and efficient. It can be also used as any other content management system.</a:t>
            </a:r>
          </a:p>
        </p:txBody>
      </p:sp>
    </p:spTree>
    <p:extLst>
      <p:ext uri="{BB962C8B-B14F-4D97-AF65-F5344CB8AC3E}">
        <p14:creationId xmlns:p14="http://schemas.microsoft.com/office/powerpoint/2010/main" val="1856120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E27A3-5659-47AA-9109-8ACCE2C6749B}"/>
              </a:ext>
            </a:extLst>
          </p:cNvPr>
          <p:cNvSpPr>
            <a:spLocks noGrp="1"/>
          </p:cNvSpPr>
          <p:nvPr>
            <p:ph type="title"/>
          </p:nvPr>
        </p:nvSpPr>
        <p:spPr/>
        <p:txBody>
          <a:bodyPr/>
          <a:lstStyle/>
          <a:p>
            <a:r>
              <a:rPr lang="en-US" dirty="0"/>
              <a:t>Use Case</a:t>
            </a:r>
            <a:endParaRPr lang="en-IN" dirty="0"/>
          </a:p>
        </p:txBody>
      </p:sp>
      <p:pic>
        <p:nvPicPr>
          <p:cNvPr id="8" name="Content Placeholder 7">
            <a:extLst>
              <a:ext uri="{FF2B5EF4-FFF2-40B4-BE49-F238E27FC236}">
                <a16:creationId xmlns:a16="http://schemas.microsoft.com/office/drawing/2014/main" id="{83FB39B8-7FBD-4716-A4FA-F9DD631506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5525" y="1537252"/>
            <a:ext cx="8245612" cy="5034580"/>
          </a:xfrm>
        </p:spPr>
      </p:pic>
      <p:sp>
        <p:nvSpPr>
          <p:cNvPr id="4" name="TextBox 3">
            <a:extLst>
              <a:ext uri="{FF2B5EF4-FFF2-40B4-BE49-F238E27FC236}">
                <a16:creationId xmlns:a16="http://schemas.microsoft.com/office/drawing/2014/main" id="{9CFA5A9D-6578-4BFC-B0F8-61410EF8FE87}"/>
              </a:ext>
            </a:extLst>
          </p:cNvPr>
          <p:cNvSpPr txBox="1"/>
          <p:nvPr/>
        </p:nvSpPr>
        <p:spPr>
          <a:xfrm>
            <a:off x="9382539" y="556591"/>
            <a:ext cx="1039276" cy="369332"/>
          </a:xfrm>
          <a:prstGeom prst="rect">
            <a:avLst/>
          </a:prstGeom>
          <a:noFill/>
        </p:spPr>
        <p:txBody>
          <a:bodyPr wrap="square" rtlCol="0">
            <a:spAutoFit/>
          </a:bodyPr>
          <a:lstStyle/>
          <a:p>
            <a:r>
              <a:rPr lang="en-IN" dirty="0"/>
              <a:t>CS301</a:t>
            </a:r>
          </a:p>
        </p:txBody>
      </p:sp>
    </p:spTree>
    <p:extLst>
      <p:ext uri="{BB962C8B-B14F-4D97-AF65-F5344CB8AC3E}">
        <p14:creationId xmlns:p14="http://schemas.microsoft.com/office/powerpoint/2010/main" val="3021312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35D9C-9BB3-4FCA-AB06-BDBB52F8FEAF}"/>
              </a:ext>
            </a:extLst>
          </p:cNvPr>
          <p:cNvSpPr>
            <a:spLocks noGrp="1"/>
          </p:cNvSpPr>
          <p:nvPr>
            <p:ph type="title"/>
          </p:nvPr>
        </p:nvSpPr>
        <p:spPr/>
        <p:txBody>
          <a:bodyPr/>
          <a:lstStyle/>
          <a:p>
            <a:r>
              <a:rPr lang="en-US" dirty="0"/>
              <a:t>Tools &amp; Technology Used</a:t>
            </a:r>
            <a:endParaRPr lang="en-IN" dirty="0"/>
          </a:p>
        </p:txBody>
      </p:sp>
      <p:sp>
        <p:nvSpPr>
          <p:cNvPr id="11" name="Rectangle 2">
            <a:extLst>
              <a:ext uri="{FF2B5EF4-FFF2-40B4-BE49-F238E27FC236}">
                <a16:creationId xmlns:a16="http://schemas.microsoft.com/office/drawing/2014/main" id="{F9FF9543-AF60-4914-81C3-579B2B36D237}"/>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15" name="Content Placeholder 14">
            <a:extLst>
              <a:ext uri="{FF2B5EF4-FFF2-40B4-BE49-F238E27FC236}">
                <a16:creationId xmlns:a16="http://schemas.microsoft.com/office/drawing/2014/main" id="{2B7D3618-039B-4D6B-9852-D226ECC4DC4B}"/>
              </a:ext>
            </a:extLst>
          </p:cNvPr>
          <p:cNvGraphicFramePr>
            <a:graphicFrameLocks noGrp="1"/>
          </p:cNvGraphicFramePr>
          <p:nvPr>
            <p:ph idx="1"/>
            <p:extLst>
              <p:ext uri="{D42A27DB-BD31-4B8C-83A1-F6EECF244321}">
                <p14:modId xmlns:p14="http://schemas.microsoft.com/office/powerpoint/2010/main" val="2529223429"/>
              </p:ext>
            </p:extLst>
          </p:nvPr>
        </p:nvGraphicFramePr>
        <p:xfrm>
          <a:off x="1537251" y="1669772"/>
          <a:ext cx="7911549" cy="4572001"/>
        </p:xfrm>
        <a:graphic>
          <a:graphicData uri="http://schemas.openxmlformats.org/drawingml/2006/table">
            <a:tbl>
              <a:tblPr firstRow="1" firstCol="1" lastRow="1" lastCol="1" bandRow="1" bandCol="1"/>
              <a:tblGrid>
                <a:gridCol w="756785">
                  <a:extLst>
                    <a:ext uri="{9D8B030D-6E8A-4147-A177-3AD203B41FA5}">
                      <a16:colId xmlns:a16="http://schemas.microsoft.com/office/drawing/2014/main" val="4058799304"/>
                    </a:ext>
                  </a:extLst>
                </a:gridCol>
                <a:gridCol w="1915668">
                  <a:extLst>
                    <a:ext uri="{9D8B030D-6E8A-4147-A177-3AD203B41FA5}">
                      <a16:colId xmlns:a16="http://schemas.microsoft.com/office/drawing/2014/main" val="2217911323"/>
                    </a:ext>
                  </a:extLst>
                </a:gridCol>
                <a:gridCol w="5239096">
                  <a:extLst>
                    <a:ext uri="{9D8B030D-6E8A-4147-A177-3AD203B41FA5}">
                      <a16:colId xmlns:a16="http://schemas.microsoft.com/office/drawing/2014/main" val="4113797056"/>
                    </a:ext>
                  </a:extLst>
                </a:gridCol>
              </a:tblGrid>
              <a:tr h="653143">
                <a:tc>
                  <a:txBody>
                    <a:bodyPr/>
                    <a:lstStyle/>
                    <a:p>
                      <a:pPr marL="59690" algn="l">
                        <a:lnSpc>
                          <a:spcPct val="107000"/>
                        </a:lnSpc>
                        <a:spcBef>
                          <a:spcPts val="530"/>
                        </a:spcBef>
                        <a:spcAft>
                          <a:spcPts val="0"/>
                        </a:spcAft>
                      </a:pPr>
                      <a:r>
                        <a:rPr lang="en-US" sz="1100" b="1">
                          <a:effectLst/>
                          <a:latin typeface="Arial" panose="020B0604020202020204" pitchFamily="34" charset="0"/>
                          <a:ea typeface="Arial" panose="020B0604020202020204" pitchFamily="34" charset="0"/>
                          <a:cs typeface="Microsoft Himalaya" panose="01010100010101010101" pitchFamily="2" charset="0"/>
                        </a:rPr>
                        <a:t>Sl.no</a:t>
                      </a:r>
                      <a:endParaRPr lang="en-IN" sz="1100">
                        <a:effectLst/>
                        <a:latin typeface="Arial" panose="020B0604020202020204" pitchFamily="34" charset="0"/>
                        <a:ea typeface="Arial" panose="020B0604020202020204" pitchFamily="34" charset="0"/>
                        <a:cs typeface="Microsoft Himalaya" panose="01010100010101010101" pitchFamily="2"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9690" algn="l">
                        <a:lnSpc>
                          <a:spcPct val="107000"/>
                        </a:lnSpc>
                        <a:spcBef>
                          <a:spcPts val="530"/>
                        </a:spcBef>
                        <a:spcAft>
                          <a:spcPts val="0"/>
                        </a:spcAft>
                      </a:pPr>
                      <a:r>
                        <a:rPr lang="en-US" sz="1100" b="1">
                          <a:effectLst/>
                          <a:latin typeface="Arial" panose="020B0604020202020204" pitchFamily="34" charset="0"/>
                          <a:ea typeface="Arial" panose="020B0604020202020204" pitchFamily="34" charset="0"/>
                          <a:cs typeface="Microsoft Himalaya" panose="01010100010101010101" pitchFamily="2" charset="0"/>
                        </a:rPr>
                        <a:t>Activity</a:t>
                      </a:r>
                      <a:endParaRPr lang="en-IN" sz="1100">
                        <a:effectLst/>
                        <a:latin typeface="Arial" panose="020B0604020202020204" pitchFamily="34" charset="0"/>
                        <a:ea typeface="Arial" panose="020B0604020202020204" pitchFamily="34" charset="0"/>
                        <a:cs typeface="Microsoft Himalaya" panose="01010100010101010101" pitchFamily="2"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9690" algn="l">
                        <a:lnSpc>
                          <a:spcPct val="107000"/>
                        </a:lnSpc>
                        <a:spcBef>
                          <a:spcPts val="530"/>
                        </a:spcBef>
                        <a:spcAft>
                          <a:spcPts val="0"/>
                        </a:spcAft>
                      </a:pPr>
                      <a:r>
                        <a:rPr lang="en-US" sz="1100" b="1">
                          <a:effectLst/>
                          <a:latin typeface="Arial" panose="020B0604020202020204" pitchFamily="34" charset="0"/>
                          <a:ea typeface="Arial" panose="020B0604020202020204" pitchFamily="34" charset="0"/>
                          <a:cs typeface="Microsoft Himalaya" panose="01010100010101010101" pitchFamily="2" charset="0"/>
                        </a:rPr>
                        <a:t>Name of Technology Used</a:t>
                      </a:r>
                      <a:endParaRPr lang="en-IN" sz="1100">
                        <a:effectLst/>
                        <a:latin typeface="Arial" panose="020B0604020202020204" pitchFamily="34" charset="0"/>
                        <a:ea typeface="Arial" panose="020B0604020202020204" pitchFamily="34" charset="0"/>
                        <a:cs typeface="Microsoft Himalaya" panose="01010100010101010101" pitchFamily="2"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64288688"/>
                  </a:ext>
                </a:extLst>
              </a:tr>
              <a:tr h="653143">
                <a:tc>
                  <a:txBody>
                    <a:bodyPr/>
                    <a:lstStyle/>
                    <a:p>
                      <a:pPr marL="59690" algn="l">
                        <a:lnSpc>
                          <a:spcPct val="107000"/>
                        </a:lnSpc>
                        <a:spcBef>
                          <a:spcPts val="530"/>
                        </a:spcBef>
                        <a:spcAft>
                          <a:spcPts val="0"/>
                        </a:spcAft>
                      </a:pPr>
                      <a:r>
                        <a:rPr lang="en-US" sz="1200">
                          <a:effectLst/>
                          <a:latin typeface="Arial" panose="020B0604020202020204" pitchFamily="34" charset="0"/>
                          <a:ea typeface="Arial" panose="020B0604020202020204" pitchFamily="34" charset="0"/>
                          <a:cs typeface="Microsoft Himalaya" panose="01010100010101010101" pitchFamily="2" charset="0"/>
                        </a:rPr>
                        <a:t>1</a:t>
                      </a:r>
                      <a:endParaRPr lang="en-IN" sz="1100">
                        <a:effectLst/>
                        <a:latin typeface="Arial" panose="020B0604020202020204" pitchFamily="34" charset="0"/>
                        <a:ea typeface="Arial" panose="020B0604020202020204" pitchFamily="34" charset="0"/>
                        <a:cs typeface="Microsoft Himalaya" panose="01010100010101010101" pitchFamily="2"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9690" algn="l">
                        <a:lnSpc>
                          <a:spcPct val="107000"/>
                        </a:lnSpc>
                        <a:spcBef>
                          <a:spcPts val="530"/>
                        </a:spcBef>
                        <a:spcAft>
                          <a:spcPts val="0"/>
                        </a:spcAft>
                      </a:pPr>
                      <a:r>
                        <a:rPr lang="en-US" sz="1200">
                          <a:effectLst/>
                          <a:latin typeface="Arial" panose="020B0604020202020204" pitchFamily="34" charset="0"/>
                          <a:ea typeface="Arial" panose="020B0604020202020204" pitchFamily="34" charset="0"/>
                          <a:cs typeface="Microsoft Himalaya" panose="01010100010101010101" pitchFamily="2" charset="0"/>
                        </a:rPr>
                        <a:t> SRS</a:t>
                      </a:r>
                      <a:endParaRPr lang="en-IN" sz="1100">
                        <a:effectLst/>
                        <a:latin typeface="Arial" panose="020B0604020202020204" pitchFamily="34" charset="0"/>
                        <a:ea typeface="Arial" panose="020B0604020202020204" pitchFamily="34" charset="0"/>
                        <a:cs typeface="Microsoft Himalaya" panose="01010100010101010101" pitchFamily="2"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9690" algn="l">
                        <a:lnSpc>
                          <a:spcPct val="107000"/>
                        </a:lnSpc>
                        <a:spcBef>
                          <a:spcPts val="530"/>
                        </a:spcBef>
                        <a:spcAft>
                          <a:spcPts val="0"/>
                        </a:spcAft>
                      </a:pPr>
                      <a:r>
                        <a:rPr lang="en-US" sz="1100">
                          <a:effectLst/>
                          <a:latin typeface="Arial" panose="020B0604020202020204" pitchFamily="34" charset="0"/>
                          <a:ea typeface="Arial" panose="020B0604020202020204" pitchFamily="34" charset="0"/>
                          <a:cs typeface="Microsoft Himalaya" panose="01010100010101010101" pitchFamily="2" charset="0"/>
                        </a:rPr>
                        <a:t>IEEE SRS Template, Lucid chart, star UML and Argo UML</a:t>
                      </a:r>
                      <a:endParaRPr lang="en-IN" sz="1100">
                        <a:effectLst/>
                        <a:latin typeface="Arial" panose="020B0604020202020204" pitchFamily="34" charset="0"/>
                        <a:ea typeface="Arial" panose="020B0604020202020204" pitchFamily="34" charset="0"/>
                        <a:cs typeface="Microsoft Himalaya" panose="01010100010101010101" pitchFamily="2"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8163692"/>
                  </a:ext>
                </a:extLst>
              </a:tr>
              <a:tr h="653143">
                <a:tc>
                  <a:txBody>
                    <a:bodyPr/>
                    <a:lstStyle/>
                    <a:p>
                      <a:pPr marL="59690" algn="l">
                        <a:lnSpc>
                          <a:spcPct val="107000"/>
                        </a:lnSpc>
                        <a:spcBef>
                          <a:spcPts val="530"/>
                        </a:spcBef>
                        <a:spcAft>
                          <a:spcPts val="0"/>
                        </a:spcAft>
                      </a:pPr>
                      <a:r>
                        <a:rPr lang="en-US" sz="1200">
                          <a:effectLst/>
                          <a:latin typeface="Arial" panose="020B0604020202020204" pitchFamily="34" charset="0"/>
                          <a:ea typeface="Arial" panose="020B0604020202020204" pitchFamily="34" charset="0"/>
                          <a:cs typeface="Microsoft Himalaya" panose="01010100010101010101" pitchFamily="2" charset="0"/>
                        </a:rPr>
                        <a:t>2</a:t>
                      </a:r>
                      <a:endParaRPr lang="en-IN" sz="1100">
                        <a:effectLst/>
                        <a:latin typeface="Arial" panose="020B0604020202020204" pitchFamily="34" charset="0"/>
                        <a:ea typeface="Arial" panose="020B0604020202020204" pitchFamily="34" charset="0"/>
                        <a:cs typeface="Microsoft Himalaya" panose="01010100010101010101" pitchFamily="2"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9690" algn="l">
                        <a:lnSpc>
                          <a:spcPct val="107000"/>
                        </a:lnSpc>
                        <a:spcBef>
                          <a:spcPts val="530"/>
                        </a:spcBef>
                        <a:spcAft>
                          <a:spcPts val="0"/>
                        </a:spcAft>
                      </a:pPr>
                      <a:r>
                        <a:rPr lang="en-US" sz="1200">
                          <a:effectLst/>
                          <a:latin typeface="Arial" panose="020B0604020202020204" pitchFamily="34" charset="0"/>
                          <a:ea typeface="Arial" panose="020B0604020202020204" pitchFamily="34" charset="0"/>
                          <a:cs typeface="Microsoft Himalaya" panose="01010100010101010101" pitchFamily="2" charset="0"/>
                        </a:rPr>
                        <a:t>Local Hosting</a:t>
                      </a:r>
                      <a:endParaRPr lang="en-IN" sz="1100">
                        <a:effectLst/>
                        <a:latin typeface="Arial" panose="020B0604020202020204" pitchFamily="34" charset="0"/>
                        <a:ea typeface="Arial" panose="020B0604020202020204" pitchFamily="34" charset="0"/>
                        <a:cs typeface="Microsoft Himalaya" panose="01010100010101010101" pitchFamily="2"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9690" algn="l">
                        <a:lnSpc>
                          <a:spcPct val="107000"/>
                        </a:lnSpc>
                        <a:spcBef>
                          <a:spcPts val="530"/>
                        </a:spcBef>
                        <a:spcAft>
                          <a:spcPts val="0"/>
                        </a:spcAft>
                      </a:pPr>
                      <a:r>
                        <a:rPr lang="en-US" sz="1100">
                          <a:effectLst/>
                          <a:latin typeface="Arial" panose="020B0604020202020204" pitchFamily="34" charset="0"/>
                          <a:ea typeface="Arial" panose="020B0604020202020204" pitchFamily="34" charset="0"/>
                          <a:cs typeface="Microsoft Himalaya" panose="01010100010101010101" pitchFamily="2" charset="0"/>
                        </a:rPr>
                        <a:t>XAMPP server</a:t>
                      </a:r>
                      <a:endParaRPr lang="en-IN" sz="1100">
                        <a:effectLst/>
                        <a:latin typeface="Arial" panose="020B0604020202020204" pitchFamily="34" charset="0"/>
                        <a:ea typeface="Arial" panose="020B0604020202020204" pitchFamily="34" charset="0"/>
                        <a:cs typeface="Microsoft Himalaya" panose="01010100010101010101" pitchFamily="2"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94267507"/>
                  </a:ext>
                </a:extLst>
              </a:tr>
              <a:tr h="653143">
                <a:tc>
                  <a:txBody>
                    <a:bodyPr/>
                    <a:lstStyle/>
                    <a:p>
                      <a:pPr marL="59690" algn="l">
                        <a:lnSpc>
                          <a:spcPct val="107000"/>
                        </a:lnSpc>
                        <a:spcBef>
                          <a:spcPts val="530"/>
                        </a:spcBef>
                        <a:spcAft>
                          <a:spcPts val="0"/>
                        </a:spcAft>
                      </a:pPr>
                      <a:r>
                        <a:rPr lang="en-US" sz="1200" dirty="0">
                          <a:effectLst/>
                          <a:latin typeface="Arial" panose="020B0604020202020204" pitchFamily="34" charset="0"/>
                          <a:ea typeface="Arial" panose="020B0604020202020204" pitchFamily="34" charset="0"/>
                          <a:cs typeface="Microsoft Himalaya" panose="01010100010101010101" pitchFamily="2" charset="0"/>
                        </a:rPr>
                        <a:t>3</a:t>
                      </a:r>
                      <a:endParaRPr lang="en-IN" sz="1100" dirty="0">
                        <a:effectLst/>
                        <a:latin typeface="Arial" panose="020B0604020202020204" pitchFamily="34" charset="0"/>
                        <a:ea typeface="Arial" panose="020B0604020202020204" pitchFamily="34" charset="0"/>
                        <a:cs typeface="Microsoft Himalaya" panose="01010100010101010101" pitchFamily="2"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9690" algn="l">
                        <a:lnSpc>
                          <a:spcPct val="107000"/>
                        </a:lnSpc>
                        <a:spcBef>
                          <a:spcPts val="530"/>
                        </a:spcBef>
                        <a:spcAft>
                          <a:spcPts val="0"/>
                        </a:spcAft>
                      </a:pPr>
                      <a:r>
                        <a:rPr lang="en-US" sz="1200" dirty="0">
                          <a:effectLst/>
                          <a:latin typeface="Arial" panose="020B0604020202020204" pitchFamily="34" charset="0"/>
                          <a:ea typeface="Arial" panose="020B0604020202020204" pitchFamily="34" charset="0"/>
                          <a:cs typeface="Microsoft Himalaya" panose="01010100010101010101" pitchFamily="2" charset="0"/>
                        </a:rPr>
                        <a:t>UML</a:t>
                      </a:r>
                      <a:endParaRPr lang="en-IN" sz="1100" dirty="0">
                        <a:effectLst/>
                        <a:latin typeface="Arial" panose="020B0604020202020204" pitchFamily="34" charset="0"/>
                        <a:ea typeface="Arial" panose="020B0604020202020204" pitchFamily="34" charset="0"/>
                        <a:cs typeface="Microsoft Himalaya" panose="01010100010101010101" pitchFamily="2"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9690" algn="l">
                        <a:lnSpc>
                          <a:spcPct val="107000"/>
                        </a:lnSpc>
                        <a:spcBef>
                          <a:spcPts val="530"/>
                        </a:spcBef>
                        <a:spcAft>
                          <a:spcPts val="0"/>
                        </a:spcAft>
                      </a:pPr>
                      <a:r>
                        <a:rPr lang="en-US" sz="1100" dirty="0">
                          <a:effectLst/>
                          <a:latin typeface="Arial" panose="020B0604020202020204" pitchFamily="34" charset="0"/>
                          <a:ea typeface="Arial" panose="020B0604020202020204" pitchFamily="34" charset="0"/>
                          <a:cs typeface="Microsoft Himalaya" panose="01010100010101010101" pitchFamily="2" charset="0"/>
                        </a:rPr>
                        <a:t>Lucid chart, star UML and Argo UML</a:t>
                      </a:r>
                      <a:endParaRPr lang="en-IN" sz="1100" dirty="0">
                        <a:effectLst/>
                        <a:latin typeface="Arial" panose="020B0604020202020204" pitchFamily="34" charset="0"/>
                        <a:ea typeface="Arial" panose="020B0604020202020204" pitchFamily="34" charset="0"/>
                        <a:cs typeface="Microsoft Himalaya" panose="01010100010101010101" pitchFamily="2"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29959820"/>
                  </a:ext>
                </a:extLst>
              </a:tr>
              <a:tr h="653143">
                <a:tc>
                  <a:txBody>
                    <a:bodyPr/>
                    <a:lstStyle/>
                    <a:p>
                      <a:pPr marL="59690" algn="l">
                        <a:lnSpc>
                          <a:spcPct val="107000"/>
                        </a:lnSpc>
                        <a:spcBef>
                          <a:spcPts val="530"/>
                        </a:spcBef>
                        <a:spcAft>
                          <a:spcPts val="0"/>
                        </a:spcAft>
                      </a:pPr>
                      <a:r>
                        <a:rPr lang="en-US" sz="1100" dirty="0">
                          <a:effectLst/>
                          <a:latin typeface="Arial" panose="020B0604020202020204" pitchFamily="34" charset="0"/>
                          <a:ea typeface="Arial" panose="020B0604020202020204" pitchFamily="34" charset="0"/>
                          <a:cs typeface="Microsoft Himalaya" panose="01010100010101010101" pitchFamily="2" charset="0"/>
                        </a:rPr>
                        <a:t>4</a:t>
                      </a:r>
                      <a:endParaRPr lang="en-IN" sz="1100" dirty="0">
                        <a:effectLst/>
                        <a:latin typeface="Arial" panose="020B0604020202020204" pitchFamily="34" charset="0"/>
                        <a:ea typeface="Arial" panose="020B0604020202020204" pitchFamily="34" charset="0"/>
                        <a:cs typeface="Microsoft Himalaya" panose="01010100010101010101" pitchFamily="2"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9690" algn="l">
                        <a:lnSpc>
                          <a:spcPct val="107000"/>
                        </a:lnSpc>
                        <a:spcBef>
                          <a:spcPts val="530"/>
                        </a:spcBef>
                        <a:spcAft>
                          <a:spcPts val="0"/>
                        </a:spcAft>
                      </a:pPr>
                      <a:r>
                        <a:rPr lang="en-US" sz="1100">
                          <a:effectLst/>
                          <a:latin typeface="Arial" panose="020B0604020202020204" pitchFamily="34" charset="0"/>
                          <a:ea typeface="Arial" panose="020B0604020202020204" pitchFamily="34" charset="0"/>
                          <a:cs typeface="Microsoft Himalaya" panose="01010100010101010101" pitchFamily="2" charset="0"/>
                        </a:rPr>
                        <a:t>Design Doc</a:t>
                      </a:r>
                      <a:endParaRPr lang="en-IN" sz="1100">
                        <a:effectLst/>
                        <a:latin typeface="Arial" panose="020B0604020202020204" pitchFamily="34" charset="0"/>
                        <a:ea typeface="Arial" panose="020B0604020202020204" pitchFamily="34" charset="0"/>
                        <a:cs typeface="Microsoft Himalaya" panose="01010100010101010101" pitchFamily="2"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9690" algn="l">
                        <a:lnSpc>
                          <a:spcPct val="107000"/>
                        </a:lnSpc>
                        <a:spcBef>
                          <a:spcPts val="530"/>
                        </a:spcBef>
                        <a:spcAft>
                          <a:spcPts val="0"/>
                        </a:spcAft>
                      </a:pPr>
                      <a:r>
                        <a:rPr lang="en-US" sz="1100" dirty="0">
                          <a:effectLst/>
                          <a:latin typeface="Arial" panose="020B0604020202020204" pitchFamily="34" charset="0"/>
                          <a:ea typeface="Arial" panose="020B0604020202020204" pitchFamily="34" charset="0"/>
                          <a:cs typeface="Microsoft Himalaya" panose="01010100010101010101" pitchFamily="2" charset="0"/>
                        </a:rPr>
                        <a:t> Lucid chart, star UML and Argo UML</a:t>
                      </a:r>
                      <a:endParaRPr lang="en-IN" sz="1100" dirty="0">
                        <a:effectLst/>
                        <a:latin typeface="Arial" panose="020B0604020202020204" pitchFamily="34" charset="0"/>
                        <a:ea typeface="Arial" panose="020B0604020202020204" pitchFamily="34" charset="0"/>
                        <a:cs typeface="Microsoft Himalaya" panose="01010100010101010101" pitchFamily="2"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98707388"/>
                  </a:ext>
                </a:extLst>
              </a:tr>
              <a:tr h="653143">
                <a:tc>
                  <a:txBody>
                    <a:bodyPr/>
                    <a:lstStyle/>
                    <a:p>
                      <a:pPr marL="59690" algn="l">
                        <a:lnSpc>
                          <a:spcPct val="107000"/>
                        </a:lnSpc>
                        <a:spcBef>
                          <a:spcPts val="530"/>
                        </a:spcBef>
                        <a:spcAft>
                          <a:spcPts val="0"/>
                        </a:spcAft>
                      </a:pPr>
                      <a:r>
                        <a:rPr lang="en-US" sz="1100" dirty="0">
                          <a:effectLst/>
                          <a:latin typeface="Arial" panose="020B0604020202020204" pitchFamily="34" charset="0"/>
                          <a:ea typeface="Arial" panose="020B0604020202020204" pitchFamily="34" charset="0"/>
                          <a:cs typeface="Microsoft Himalaya" panose="01010100010101010101" pitchFamily="2" charset="0"/>
                        </a:rPr>
                        <a:t>5</a:t>
                      </a:r>
                      <a:endParaRPr lang="en-IN" sz="1100" dirty="0">
                        <a:effectLst/>
                        <a:latin typeface="Arial" panose="020B0604020202020204" pitchFamily="34" charset="0"/>
                        <a:ea typeface="Arial" panose="020B0604020202020204" pitchFamily="34" charset="0"/>
                        <a:cs typeface="Microsoft Himalaya" panose="01010100010101010101" pitchFamily="2"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9690" algn="l">
                        <a:lnSpc>
                          <a:spcPct val="107000"/>
                        </a:lnSpc>
                        <a:spcBef>
                          <a:spcPts val="530"/>
                        </a:spcBef>
                        <a:spcAft>
                          <a:spcPts val="0"/>
                        </a:spcAft>
                      </a:pPr>
                      <a:r>
                        <a:rPr lang="en-US" sz="1100">
                          <a:effectLst/>
                          <a:latin typeface="Arial" panose="020B0604020202020204" pitchFamily="34" charset="0"/>
                          <a:ea typeface="Arial" panose="020B0604020202020204" pitchFamily="34" charset="0"/>
                          <a:cs typeface="Microsoft Himalaya" panose="01010100010101010101" pitchFamily="2" charset="0"/>
                        </a:rPr>
                        <a:t>Coding &amp; Editing</a:t>
                      </a:r>
                      <a:endParaRPr lang="en-IN" sz="1100">
                        <a:effectLst/>
                        <a:latin typeface="Arial" panose="020B0604020202020204" pitchFamily="34" charset="0"/>
                        <a:ea typeface="Arial" panose="020B0604020202020204" pitchFamily="34" charset="0"/>
                        <a:cs typeface="Microsoft Himalaya" panose="01010100010101010101" pitchFamily="2"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9690" algn="l">
                        <a:lnSpc>
                          <a:spcPct val="107000"/>
                        </a:lnSpc>
                        <a:spcBef>
                          <a:spcPts val="530"/>
                        </a:spcBef>
                        <a:spcAft>
                          <a:spcPts val="0"/>
                        </a:spcAft>
                      </a:pPr>
                      <a:r>
                        <a:rPr lang="en-US" sz="1100">
                          <a:effectLst/>
                          <a:latin typeface="Arial" panose="020B0604020202020204" pitchFamily="34" charset="0"/>
                          <a:ea typeface="Arial" panose="020B0604020202020204" pitchFamily="34" charset="0"/>
                          <a:cs typeface="Microsoft Himalaya" panose="01010100010101010101" pitchFamily="2" charset="0"/>
                        </a:rPr>
                        <a:t>Visual Studio Code editor</a:t>
                      </a:r>
                      <a:endParaRPr lang="en-IN" sz="1100">
                        <a:effectLst/>
                        <a:latin typeface="Arial" panose="020B0604020202020204" pitchFamily="34" charset="0"/>
                        <a:ea typeface="Arial" panose="020B0604020202020204" pitchFamily="34" charset="0"/>
                        <a:cs typeface="Microsoft Himalaya" panose="01010100010101010101" pitchFamily="2"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5074489"/>
                  </a:ext>
                </a:extLst>
              </a:tr>
              <a:tr h="653143">
                <a:tc>
                  <a:txBody>
                    <a:bodyPr/>
                    <a:lstStyle/>
                    <a:p>
                      <a:pPr marL="59690" algn="l">
                        <a:lnSpc>
                          <a:spcPct val="107000"/>
                        </a:lnSpc>
                        <a:spcBef>
                          <a:spcPts val="530"/>
                        </a:spcBef>
                        <a:spcAft>
                          <a:spcPts val="0"/>
                        </a:spcAft>
                      </a:pPr>
                      <a:r>
                        <a:rPr lang="en-US" sz="1100" dirty="0">
                          <a:effectLst/>
                          <a:latin typeface="Arial" panose="020B0604020202020204" pitchFamily="34" charset="0"/>
                          <a:ea typeface="Arial" panose="020B0604020202020204" pitchFamily="34" charset="0"/>
                          <a:cs typeface="Microsoft Himalaya" panose="01010100010101010101" pitchFamily="2" charset="0"/>
                        </a:rPr>
                        <a:t>6</a:t>
                      </a:r>
                      <a:endParaRPr lang="en-IN" sz="1100" dirty="0">
                        <a:effectLst/>
                        <a:latin typeface="Arial" panose="020B0604020202020204" pitchFamily="34" charset="0"/>
                        <a:ea typeface="Arial" panose="020B0604020202020204" pitchFamily="34" charset="0"/>
                        <a:cs typeface="Microsoft Himalaya" panose="01010100010101010101" pitchFamily="2"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9690" algn="l">
                        <a:lnSpc>
                          <a:spcPct val="107000"/>
                        </a:lnSpc>
                        <a:spcBef>
                          <a:spcPts val="530"/>
                        </a:spcBef>
                        <a:spcAft>
                          <a:spcPts val="0"/>
                        </a:spcAft>
                      </a:pPr>
                      <a:r>
                        <a:rPr lang="en-US" sz="1100">
                          <a:effectLst/>
                          <a:latin typeface="Arial" panose="020B0604020202020204" pitchFamily="34" charset="0"/>
                          <a:ea typeface="Arial" panose="020B0604020202020204" pitchFamily="34" charset="0"/>
                          <a:cs typeface="Microsoft Himalaya" panose="01010100010101010101" pitchFamily="2" charset="0"/>
                        </a:rPr>
                        <a:t>Live hosting</a:t>
                      </a:r>
                      <a:endParaRPr lang="en-IN" sz="1100">
                        <a:effectLst/>
                        <a:latin typeface="Arial" panose="020B0604020202020204" pitchFamily="34" charset="0"/>
                        <a:ea typeface="Arial" panose="020B0604020202020204" pitchFamily="34" charset="0"/>
                        <a:cs typeface="Microsoft Himalaya" panose="01010100010101010101" pitchFamily="2"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9690" algn="l">
                        <a:lnSpc>
                          <a:spcPct val="107000"/>
                        </a:lnSpc>
                        <a:spcBef>
                          <a:spcPts val="530"/>
                        </a:spcBef>
                        <a:spcAft>
                          <a:spcPts val="0"/>
                        </a:spcAft>
                      </a:pPr>
                      <a:r>
                        <a:rPr lang="en-US" sz="1100" dirty="0">
                          <a:effectLst/>
                          <a:latin typeface="Arial" panose="020B0604020202020204" pitchFamily="34" charset="0"/>
                          <a:ea typeface="Arial" panose="020B0604020202020204" pitchFamily="34" charset="0"/>
                          <a:cs typeface="Microsoft Himalaya" panose="01010100010101010101" pitchFamily="2" charset="0"/>
                        </a:rPr>
                        <a:t>Microsoft Internet Information Services TCO NU</a:t>
                      </a:r>
                      <a:endParaRPr lang="en-IN" sz="1100" dirty="0">
                        <a:effectLst/>
                        <a:latin typeface="Arial" panose="020B0604020202020204" pitchFamily="34" charset="0"/>
                        <a:ea typeface="Arial" panose="020B0604020202020204" pitchFamily="34" charset="0"/>
                        <a:cs typeface="Microsoft Himalaya" panose="01010100010101010101" pitchFamily="2"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90482809"/>
                  </a:ext>
                </a:extLst>
              </a:tr>
            </a:tbl>
          </a:graphicData>
        </a:graphic>
      </p:graphicFrame>
      <p:sp>
        <p:nvSpPr>
          <p:cNvPr id="5" name="TextBox 4">
            <a:extLst>
              <a:ext uri="{FF2B5EF4-FFF2-40B4-BE49-F238E27FC236}">
                <a16:creationId xmlns:a16="http://schemas.microsoft.com/office/drawing/2014/main" id="{A27E569C-8124-456C-90F7-8B3165E71886}"/>
              </a:ext>
            </a:extLst>
          </p:cNvPr>
          <p:cNvSpPr txBox="1"/>
          <p:nvPr/>
        </p:nvSpPr>
        <p:spPr>
          <a:xfrm>
            <a:off x="9382539" y="556591"/>
            <a:ext cx="1039276" cy="369332"/>
          </a:xfrm>
          <a:prstGeom prst="rect">
            <a:avLst/>
          </a:prstGeom>
          <a:noFill/>
        </p:spPr>
        <p:txBody>
          <a:bodyPr wrap="square" rtlCol="0">
            <a:spAutoFit/>
          </a:bodyPr>
          <a:lstStyle/>
          <a:p>
            <a:r>
              <a:rPr lang="en-IN" dirty="0"/>
              <a:t>CS301</a:t>
            </a:r>
          </a:p>
        </p:txBody>
      </p:sp>
    </p:spTree>
    <p:extLst>
      <p:ext uri="{BB962C8B-B14F-4D97-AF65-F5344CB8AC3E}">
        <p14:creationId xmlns:p14="http://schemas.microsoft.com/office/powerpoint/2010/main" val="297200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35D9C-9BB3-4FCA-AB06-BDBB52F8FEAF}"/>
              </a:ext>
            </a:extLst>
          </p:cNvPr>
          <p:cNvSpPr>
            <a:spLocks noGrp="1"/>
          </p:cNvSpPr>
          <p:nvPr>
            <p:ph type="title"/>
          </p:nvPr>
        </p:nvSpPr>
        <p:spPr/>
        <p:txBody>
          <a:bodyPr/>
          <a:lstStyle/>
          <a:p>
            <a:r>
              <a:rPr lang="en-US" dirty="0"/>
              <a:t>Continue…</a:t>
            </a:r>
            <a:endParaRPr lang="en-IN" dirty="0"/>
          </a:p>
        </p:txBody>
      </p:sp>
      <p:graphicFrame>
        <p:nvGraphicFramePr>
          <p:cNvPr id="5" name="Content Placeholder 4">
            <a:extLst>
              <a:ext uri="{FF2B5EF4-FFF2-40B4-BE49-F238E27FC236}">
                <a16:creationId xmlns:a16="http://schemas.microsoft.com/office/drawing/2014/main" id="{F804E47A-9791-4055-8479-F823C8A60DF7}"/>
              </a:ext>
            </a:extLst>
          </p:cNvPr>
          <p:cNvGraphicFramePr>
            <a:graphicFrameLocks noGrp="1"/>
          </p:cNvGraphicFramePr>
          <p:nvPr>
            <p:ph idx="1"/>
            <p:extLst>
              <p:ext uri="{D42A27DB-BD31-4B8C-83A1-F6EECF244321}">
                <p14:modId xmlns:p14="http://schemas.microsoft.com/office/powerpoint/2010/main" val="496605220"/>
              </p:ext>
            </p:extLst>
          </p:nvPr>
        </p:nvGraphicFramePr>
        <p:xfrm>
          <a:off x="1537252" y="1577008"/>
          <a:ext cx="7142922" cy="4828272"/>
        </p:xfrm>
        <a:graphic>
          <a:graphicData uri="http://schemas.openxmlformats.org/drawingml/2006/table">
            <a:tbl>
              <a:tblPr firstRow="1" firstCol="1" lastRow="1" lastCol="1" bandRow="1" bandCol="1"/>
              <a:tblGrid>
                <a:gridCol w="683262">
                  <a:extLst>
                    <a:ext uri="{9D8B030D-6E8A-4147-A177-3AD203B41FA5}">
                      <a16:colId xmlns:a16="http://schemas.microsoft.com/office/drawing/2014/main" val="4287023119"/>
                    </a:ext>
                  </a:extLst>
                </a:gridCol>
                <a:gridCol w="1729557">
                  <a:extLst>
                    <a:ext uri="{9D8B030D-6E8A-4147-A177-3AD203B41FA5}">
                      <a16:colId xmlns:a16="http://schemas.microsoft.com/office/drawing/2014/main" val="92213638"/>
                    </a:ext>
                  </a:extLst>
                </a:gridCol>
                <a:gridCol w="4730103">
                  <a:extLst>
                    <a:ext uri="{9D8B030D-6E8A-4147-A177-3AD203B41FA5}">
                      <a16:colId xmlns:a16="http://schemas.microsoft.com/office/drawing/2014/main" val="3808773763"/>
                    </a:ext>
                  </a:extLst>
                </a:gridCol>
              </a:tblGrid>
              <a:tr h="603534">
                <a:tc>
                  <a:txBody>
                    <a:bodyPr/>
                    <a:lstStyle/>
                    <a:p>
                      <a:pPr marL="59690" algn="l">
                        <a:lnSpc>
                          <a:spcPct val="107000"/>
                        </a:lnSpc>
                        <a:spcBef>
                          <a:spcPts val="530"/>
                        </a:spcBef>
                        <a:spcAft>
                          <a:spcPts val="0"/>
                        </a:spcAft>
                      </a:pPr>
                      <a:r>
                        <a:rPr lang="en-US" sz="1100" dirty="0">
                          <a:effectLst/>
                          <a:latin typeface="Arial" panose="020B0604020202020204" pitchFamily="34" charset="0"/>
                          <a:ea typeface="Arial" panose="020B0604020202020204" pitchFamily="34" charset="0"/>
                          <a:cs typeface="Microsoft Himalaya" panose="01010100010101010101" pitchFamily="2" charset="0"/>
                        </a:rPr>
                        <a:t>7</a:t>
                      </a:r>
                      <a:endParaRPr lang="en-IN" sz="1100" dirty="0">
                        <a:effectLst/>
                        <a:latin typeface="Arial" panose="020B0604020202020204" pitchFamily="34" charset="0"/>
                        <a:ea typeface="Arial" panose="020B0604020202020204" pitchFamily="34" charset="0"/>
                        <a:cs typeface="Microsoft Himalaya" panose="01010100010101010101" pitchFamily="2"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9690" algn="l">
                        <a:lnSpc>
                          <a:spcPct val="107000"/>
                        </a:lnSpc>
                        <a:spcBef>
                          <a:spcPts val="530"/>
                        </a:spcBef>
                        <a:spcAft>
                          <a:spcPts val="0"/>
                        </a:spcAft>
                      </a:pPr>
                      <a:r>
                        <a:rPr lang="en-US" sz="1100">
                          <a:effectLst/>
                          <a:latin typeface="Arial" panose="020B0604020202020204" pitchFamily="34" charset="0"/>
                          <a:ea typeface="Arial" panose="020B0604020202020204" pitchFamily="34" charset="0"/>
                          <a:cs typeface="Microsoft Himalaya" panose="01010100010101010101" pitchFamily="2" charset="0"/>
                        </a:rPr>
                        <a:t>Version control</a:t>
                      </a:r>
                      <a:endParaRPr lang="en-IN" sz="1100">
                        <a:effectLst/>
                        <a:latin typeface="Arial" panose="020B0604020202020204" pitchFamily="34" charset="0"/>
                        <a:ea typeface="Arial" panose="020B0604020202020204" pitchFamily="34" charset="0"/>
                        <a:cs typeface="Microsoft Himalaya" panose="01010100010101010101" pitchFamily="2"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9690" algn="l">
                        <a:lnSpc>
                          <a:spcPct val="107000"/>
                        </a:lnSpc>
                        <a:spcBef>
                          <a:spcPts val="530"/>
                        </a:spcBef>
                        <a:spcAft>
                          <a:spcPts val="0"/>
                        </a:spcAft>
                      </a:pPr>
                      <a:r>
                        <a:rPr lang="en-US" sz="1100">
                          <a:effectLst/>
                          <a:latin typeface="Arial" panose="020B0604020202020204" pitchFamily="34" charset="0"/>
                          <a:ea typeface="Arial" panose="020B0604020202020204" pitchFamily="34" charset="0"/>
                          <a:cs typeface="Microsoft Himalaya" panose="01010100010101010101" pitchFamily="2" charset="0"/>
                        </a:rPr>
                        <a:t>GitHub </a:t>
                      </a:r>
                      <a:endParaRPr lang="en-IN" sz="1100">
                        <a:effectLst/>
                        <a:latin typeface="Arial" panose="020B0604020202020204" pitchFamily="34" charset="0"/>
                        <a:ea typeface="Arial" panose="020B0604020202020204" pitchFamily="34" charset="0"/>
                        <a:cs typeface="Microsoft Himalaya" panose="01010100010101010101" pitchFamily="2"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91341196"/>
                  </a:ext>
                </a:extLst>
              </a:tr>
              <a:tr h="603534">
                <a:tc>
                  <a:txBody>
                    <a:bodyPr/>
                    <a:lstStyle/>
                    <a:p>
                      <a:pPr marL="59690" algn="l">
                        <a:lnSpc>
                          <a:spcPct val="107000"/>
                        </a:lnSpc>
                        <a:spcBef>
                          <a:spcPts val="530"/>
                        </a:spcBef>
                        <a:spcAft>
                          <a:spcPts val="0"/>
                        </a:spcAft>
                      </a:pPr>
                      <a:r>
                        <a:rPr lang="en-US" sz="1100" dirty="0">
                          <a:effectLst/>
                          <a:latin typeface="Arial" panose="020B0604020202020204" pitchFamily="34" charset="0"/>
                          <a:ea typeface="Arial" panose="020B0604020202020204" pitchFamily="34" charset="0"/>
                          <a:cs typeface="Microsoft Himalaya" panose="01010100010101010101" pitchFamily="2" charset="0"/>
                        </a:rPr>
                        <a:t>8</a:t>
                      </a:r>
                      <a:endParaRPr lang="en-IN" sz="1100" dirty="0">
                        <a:effectLst/>
                        <a:latin typeface="Arial" panose="020B0604020202020204" pitchFamily="34" charset="0"/>
                        <a:ea typeface="Arial" panose="020B0604020202020204" pitchFamily="34" charset="0"/>
                        <a:cs typeface="Microsoft Himalaya" panose="01010100010101010101" pitchFamily="2"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9690" algn="l">
                        <a:lnSpc>
                          <a:spcPct val="107000"/>
                        </a:lnSpc>
                        <a:spcBef>
                          <a:spcPts val="530"/>
                        </a:spcBef>
                        <a:spcAft>
                          <a:spcPts val="0"/>
                        </a:spcAft>
                      </a:pPr>
                      <a:r>
                        <a:rPr lang="en-US" sz="1100">
                          <a:effectLst/>
                          <a:latin typeface="Arial" panose="020B0604020202020204" pitchFamily="34" charset="0"/>
                          <a:ea typeface="Arial" panose="020B0604020202020204" pitchFamily="34" charset="0"/>
                          <a:cs typeface="Microsoft Himalaya" panose="01010100010101010101" pitchFamily="2" charset="0"/>
                        </a:rPr>
                        <a:t>Front-End</a:t>
                      </a:r>
                      <a:endParaRPr lang="en-IN" sz="1100">
                        <a:effectLst/>
                        <a:latin typeface="Arial" panose="020B0604020202020204" pitchFamily="34" charset="0"/>
                        <a:ea typeface="Arial" panose="020B0604020202020204" pitchFamily="34" charset="0"/>
                        <a:cs typeface="Microsoft Himalaya" panose="01010100010101010101" pitchFamily="2"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9690" algn="l">
                        <a:lnSpc>
                          <a:spcPct val="107000"/>
                        </a:lnSpc>
                        <a:spcBef>
                          <a:spcPts val="530"/>
                        </a:spcBef>
                        <a:spcAft>
                          <a:spcPts val="0"/>
                        </a:spcAft>
                      </a:pPr>
                      <a:r>
                        <a:rPr lang="en-US" sz="1100">
                          <a:effectLst/>
                          <a:latin typeface="Arial" panose="020B0604020202020204" pitchFamily="34" charset="0"/>
                          <a:ea typeface="Arial" panose="020B0604020202020204" pitchFamily="34" charset="0"/>
                          <a:cs typeface="Microsoft Himalaya" panose="01010100010101010101" pitchFamily="2" charset="0"/>
                        </a:rPr>
                        <a:t>HTML, CSS, JavaScript and Bootstrap </a:t>
                      </a:r>
                      <a:endParaRPr lang="en-IN" sz="1100">
                        <a:effectLst/>
                        <a:latin typeface="Arial" panose="020B0604020202020204" pitchFamily="34" charset="0"/>
                        <a:ea typeface="Arial" panose="020B0604020202020204" pitchFamily="34" charset="0"/>
                        <a:cs typeface="Microsoft Himalaya" panose="01010100010101010101" pitchFamily="2"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27807238"/>
                  </a:ext>
                </a:extLst>
              </a:tr>
              <a:tr h="603534">
                <a:tc>
                  <a:txBody>
                    <a:bodyPr/>
                    <a:lstStyle/>
                    <a:p>
                      <a:pPr marL="59690" algn="l">
                        <a:lnSpc>
                          <a:spcPct val="107000"/>
                        </a:lnSpc>
                        <a:spcBef>
                          <a:spcPts val="530"/>
                        </a:spcBef>
                        <a:spcAft>
                          <a:spcPts val="0"/>
                        </a:spcAft>
                      </a:pPr>
                      <a:r>
                        <a:rPr lang="en-US" sz="1100" dirty="0">
                          <a:effectLst/>
                          <a:latin typeface="Arial" panose="020B0604020202020204" pitchFamily="34" charset="0"/>
                          <a:ea typeface="Arial" panose="020B0604020202020204" pitchFamily="34" charset="0"/>
                          <a:cs typeface="Microsoft Himalaya" panose="01010100010101010101" pitchFamily="2" charset="0"/>
                        </a:rPr>
                        <a:t>9</a:t>
                      </a:r>
                      <a:endParaRPr lang="en-IN" sz="1100" dirty="0">
                        <a:effectLst/>
                        <a:latin typeface="Arial" panose="020B0604020202020204" pitchFamily="34" charset="0"/>
                        <a:ea typeface="Arial" panose="020B0604020202020204" pitchFamily="34" charset="0"/>
                        <a:cs typeface="Microsoft Himalaya" panose="01010100010101010101" pitchFamily="2"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9690" algn="l">
                        <a:lnSpc>
                          <a:spcPct val="107000"/>
                        </a:lnSpc>
                        <a:spcBef>
                          <a:spcPts val="530"/>
                        </a:spcBef>
                        <a:spcAft>
                          <a:spcPts val="0"/>
                        </a:spcAft>
                      </a:pPr>
                      <a:r>
                        <a:rPr lang="en-US" sz="1100">
                          <a:effectLst/>
                          <a:latin typeface="Arial" panose="020B0604020202020204" pitchFamily="34" charset="0"/>
                          <a:ea typeface="Arial" panose="020B0604020202020204" pitchFamily="34" charset="0"/>
                          <a:cs typeface="Microsoft Himalaya" panose="01010100010101010101" pitchFamily="2" charset="0"/>
                        </a:rPr>
                        <a:t>Back-end</a:t>
                      </a:r>
                      <a:endParaRPr lang="en-IN" sz="1100">
                        <a:effectLst/>
                        <a:latin typeface="Arial" panose="020B0604020202020204" pitchFamily="34" charset="0"/>
                        <a:ea typeface="Arial" panose="020B0604020202020204" pitchFamily="34" charset="0"/>
                        <a:cs typeface="Microsoft Himalaya" panose="01010100010101010101" pitchFamily="2"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9690" algn="l">
                        <a:lnSpc>
                          <a:spcPct val="107000"/>
                        </a:lnSpc>
                        <a:spcBef>
                          <a:spcPts val="530"/>
                        </a:spcBef>
                        <a:spcAft>
                          <a:spcPts val="0"/>
                        </a:spcAft>
                      </a:pPr>
                      <a:r>
                        <a:rPr lang="en-US" sz="1100">
                          <a:effectLst/>
                          <a:latin typeface="Arial" panose="020B0604020202020204" pitchFamily="34" charset="0"/>
                          <a:ea typeface="Arial" panose="020B0604020202020204" pitchFamily="34" charset="0"/>
                          <a:cs typeface="Microsoft Himalaya" panose="01010100010101010101" pitchFamily="2" charset="0"/>
                        </a:rPr>
                        <a:t>PHP</a:t>
                      </a:r>
                      <a:endParaRPr lang="en-IN" sz="1100">
                        <a:effectLst/>
                        <a:latin typeface="Arial" panose="020B0604020202020204" pitchFamily="34" charset="0"/>
                        <a:ea typeface="Arial" panose="020B0604020202020204" pitchFamily="34" charset="0"/>
                        <a:cs typeface="Microsoft Himalaya" panose="01010100010101010101" pitchFamily="2"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56016775"/>
                  </a:ext>
                </a:extLst>
              </a:tr>
              <a:tr h="603534">
                <a:tc>
                  <a:txBody>
                    <a:bodyPr/>
                    <a:lstStyle/>
                    <a:p>
                      <a:pPr marL="59690" algn="l">
                        <a:lnSpc>
                          <a:spcPct val="107000"/>
                        </a:lnSpc>
                        <a:spcBef>
                          <a:spcPts val="530"/>
                        </a:spcBef>
                        <a:spcAft>
                          <a:spcPts val="0"/>
                        </a:spcAft>
                      </a:pPr>
                      <a:r>
                        <a:rPr lang="en-US" sz="1100" dirty="0">
                          <a:effectLst/>
                          <a:latin typeface="Arial" panose="020B0604020202020204" pitchFamily="34" charset="0"/>
                          <a:ea typeface="Arial" panose="020B0604020202020204" pitchFamily="34" charset="0"/>
                          <a:cs typeface="Microsoft Himalaya" panose="01010100010101010101" pitchFamily="2" charset="0"/>
                        </a:rPr>
                        <a:t>10</a:t>
                      </a:r>
                      <a:endParaRPr lang="en-IN" sz="1100" dirty="0">
                        <a:effectLst/>
                        <a:latin typeface="Arial" panose="020B0604020202020204" pitchFamily="34" charset="0"/>
                        <a:ea typeface="Arial" panose="020B0604020202020204" pitchFamily="34" charset="0"/>
                        <a:cs typeface="Microsoft Himalaya" panose="01010100010101010101" pitchFamily="2"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9690" algn="l">
                        <a:lnSpc>
                          <a:spcPct val="107000"/>
                        </a:lnSpc>
                        <a:spcBef>
                          <a:spcPts val="530"/>
                        </a:spcBef>
                        <a:spcAft>
                          <a:spcPts val="0"/>
                        </a:spcAft>
                      </a:pPr>
                      <a:r>
                        <a:rPr lang="en-US" sz="1100">
                          <a:effectLst/>
                          <a:latin typeface="Arial" panose="020B0604020202020204" pitchFamily="34" charset="0"/>
                          <a:ea typeface="Arial" panose="020B0604020202020204" pitchFamily="34" charset="0"/>
                          <a:cs typeface="Microsoft Himalaya" panose="01010100010101010101" pitchFamily="2" charset="0"/>
                        </a:rPr>
                        <a:t>API</a:t>
                      </a:r>
                      <a:endParaRPr lang="en-IN" sz="1100">
                        <a:effectLst/>
                        <a:latin typeface="Arial" panose="020B0604020202020204" pitchFamily="34" charset="0"/>
                        <a:ea typeface="Arial" panose="020B0604020202020204" pitchFamily="34" charset="0"/>
                        <a:cs typeface="Microsoft Himalaya" panose="01010100010101010101" pitchFamily="2"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9690" algn="l">
                        <a:lnSpc>
                          <a:spcPct val="107000"/>
                        </a:lnSpc>
                        <a:spcBef>
                          <a:spcPts val="530"/>
                        </a:spcBef>
                        <a:spcAft>
                          <a:spcPts val="0"/>
                        </a:spcAft>
                      </a:pPr>
                      <a:r>
                        <a:rPr lang="en-US" sz="1100">
                          <a:effectLst/>
                          <a:latin typeface="Arial" panose="020B0604020202020204" pitchFamily="34" charset="0"/>
                          <a:ea typeface="Arial" panose="020B0604020202020204" pitchFamily="34" charset="0"/>
                          <a:cs typeface="Microsoft Himalaya" panose="01010100010101010101" pitchFamily="2" charset="0"/>
                        </a:rPr>
                        <a:t>Times of India</a:t>
                      </a:r>
                      <a:endParaRPr lang="en-IN" sz="1100">
                        <a:effectLst/>
                        <a:latin typeface="Arial" panose="020B0604020202020204" pitchFamily="34" charset="0"/>
                        <a:ea typeface="Arial" panose="020B0604020202020204" pitchFamily="34" charset="0"/>
                        <a:cs typeface="Microsoft Himalaya" panose="01010100010101010101" pitchFamily="2"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79866304"/>
                  </a:ext>
                </a:extLst>
              </a:tr>
              <a:tr h="603534">
                <a:tc>
                  <a:txBody>
                    <a:bodyPr/>
                    <a:lstStyle/>
                    <a:p>
                      <a:pPr marL="59690" algn="l">
                        <a:lnSpc>
                          <a:spcPct val="107000"/>
                        </a:lnSpc>
                        <a:spcBef>
                          <a:spcPts val="530"/>
                        </a:spcBef>
                        <a:spcAft>
                          <a:spcPts val="0"/>
                        </a:spcAft>
                      </a:pPr>
                      <a:r>
                        <a:rPr lang="en-US" sz="1100" dirty="0">
                          <a:effectLst/>
                          <a:latin typeface="Arial" panose="020B0604020202020204" pitchFamily="34" charset="0"/>
                          <a:ea typeface="Arial" panose="020B0604020202020204" pitchFamily="34" charset="0"/>
                          <a:cs typeface="Microsoft Himalaya" panose="01010100010101010101" pitchFamily="2" charset="0"/>
                        </a:rPr>
                        <a:t>11</a:t>
                      </a:r>
                      <a:endParaRPr lang="en-IN" sz="1100" dirty="0">
                        <a:effectLst/>
                        <a:latin typeface="Arial" panose="020B0604020202020204" pitchFamily="34" charset="0"/>
                        <a:ea typeface="Arial" panose="020B0604020202020204" pitchFamily="34" charset="0"/>
                        <a:cs typeface="Microsoft Himalaya" panose="01010100010101010101" pitchFamily="2"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9690" algn="l">
                        <a:lnSpc>
                          <a:spcPct val="107000"/>
                        </a:lnSpc>
                        <a:spcBef>
                          <a:spcPts val="530"/>
                        </a:spcBef>
                        <a:spcAft>
                          <a:spcPts val="0"/>
                        </a:spcAft>
                      </a:pPr>
                      <a:r>
                        <a:rPr lang="en-US" sz="1100">
                          <a:effectLst/>
                          <a:latin typeface="Arial" panose="020B0604020202020204" pitchFamily="34" charset="0"/>
                          <a:ea typeface="Arial" panose="020B0604020202020204" pitchFamily="34" charset="0"/>
                          <a:cs typeface="Microsoft Himalaya" panose="01010100010101010101" pitchFamily="2" charset="0"/>
                        </a:rPr>
                        <a:t> Software metric </a:t>
                      </a:r>
                      <a:endParaRPr lang="en-IN" sz="1100">
                        <a:effectLst/>
                        <a:latin typeface="Arial" panose="020B0604020202020204" pitchFamily="34" charset="0"/>
                        <a:ea typeface="Arial" panose="020B0604020202020204" pitchFamily="34" charset="0"/>
                        <a:cs typeface="Microsoft Himalaya" panose="01010100010101010101" pitchFamily="2"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9690" algn="l">
                        <a:lnSpc>
                          <a:spcPct val="107000"/>
                        </a:lnSpc>
                        <a:spcBef>
                          <a:spcPts val="530"/>
                        </a:spcBef>
                        <a:spcAft>
                          <a:spcPts val="0"/>
                        </a:spcAft>
                      </a:pPr>
                      <a:r>
                        <a:rPr lang="en-US" sz="1100" dirty="0">
                          <a:effectLst/>
                          <a:latin typeface="Arial" panose="020B0604020202020204" pitchFamily="34" charset="0"/>
                          <a:ea typeface="Arial" panose="020B0604020202020204" pitchFamily="34" charset="0"/>
                          <a:cs typeface="Microsoft Himalaya" panose="01010100010101010101" pitchFamily="2" charset="0"/>
                        </a:rPr>
                        <a:t>PHPLOC</a:t>
                      </a:r>
                      <a:endParaRPr lang="en-IN" sz="1100" dirty="0">
                        <a:effectLst/>
                        <a:latin typeface="Arial" panose="020B0604020202020204" pitchFamily="34" charset="0"/>
                        <a:ea typeface="Arial" panose="020B0604020202020204" pitchFamily="34" charset="0"/>
                        <a:cs typeface="Microsoft Himalaya" panose="01010100010101010101" pitchFamily="2"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55592319"/>
                  </a:ext>
                </a:extLst>
              </a:tr>
              <a:tr h="603534">
                <a:tc>
                  <a:txBody>
                    <a:bodyPr/>
                    <a:lstStyle/>
                    <a:p>
                      <a:pPr marL="59690" algn="l">
                        <a:lnSpc>
                          <a:spcPct val="107000"/>
                        </a:lnSpc>
                        <a:spcBef>
                          <a:spcPts val="530"/>
                        </a:spcBef>
                        <a:spcAft>
                          <a:spcPts val="0"/>
                        </a:spcAft>
                      </a:pPr>
                      <a:r>
                        <a:rPr lang="en-US" sz="1100" dirty="0">
                          <a:effectLst/>
                          <a:latin typeface="Arial" panose="020B0604020202020204" pitchFamily="34" charset="0"/>
                          <a:ea typeface="Arial" panose="020B0604020202020204" pitchFamily="34" charset="0"/>
                          <a:cs typeface="Microsoft Himalaya" panose="01010100010101010101" pitchFamily="2" charset="0"/>
                        </a:rPr>
                        <a:t>12</a:t>
                      </a:r>
                      <a:endParaRPr lang="en-IN" sz="1100" dirty="0">
                        <a:effectLst/>
                        <a:latin typeface="Arial" panose="020B0604020202020204" pitchFamily="34" charset="0"/>
                        <a:ea typeface="Arial" panose="020B0604020202020204" pitchFamily="34" charset="0"/>
                        <a:cs typeface="Microsoft Himalaya" panose="01010100010101010101" pitchFamily="2"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9690" algn="l">
                        <a:lnSpc>
                          <a:spcPct val="107000"/>
                        </a:lnSpc>
                        <a:spcBef>
                          <a:spcPts val="530"/>
                        </a:spcBef>
                        <a:spcAft>
                          <a:spcPts val="0"/>
                        </a:spcAft>
                      </a:pPr>
                      <a:r>
                        <a:rPr lang="en-US" sz="1100">
                          <a:effectLst/>
                          <a:latin typeface="Arial" panose="020B0604020202020204" pitchFamily="34" charset="0"/>
                          <a:ea typeface="Arial" panose="020B0604020202020204" pitchFamily="34" charset="0"/>
                          <a:cs typeface="Microsoft Himalaya" panose="01010100010101010101" pitchFamily="2" charset="0"/>
                        </a:rPr>
                        <a:t>Database </a:t>
                      </a:r>
                      <a:endParaRPr lang="en-IN" sz="1100">
                        <a:effectLst/>
                        <a:latin typeface="Arial" panose="020B0604020202020204" pitchFamily="34" charset="0"/>
                        <a:ea typeface="Arial" panose="020B0604020202020204" pitchFamily="34" charset="0"/>
                        <a:cs typeface="Microsoft Himalaya" panose="01010100010101010101" pitchFamily="2"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9690" algn="l">
                        <a:lnSpc>
                          <a:spcPct val="107000"/>
                        </a:lnSpc>
                        <a:spcBef>
                          <a:spcPts val="530"/>
                        </a:spcBef>
                        <a:spcAft>
                          <a:spcPts val="0"/>
                        </a:spcAft>
                      </a:pPr>
                      <a:r>
                        <a:rPr lang="en-US" sz="1100">
                          <a:effectLst/>
                          <a:latin typeface="Arial" panose="020B0604020202020204" pitchFamily="34" charset="0"/>
                          <a:ea typeface="Arial" panose="020B0604020202020204" pitchFamily="34" charset="0"/>
                          <a:cs typeface="Microsoft Himalaya" panose="01010100010101010101" pitchFamily="2" charset="0"/>
                        </a:rPr>
                        <a:t>MySQL database</a:t>
                      </a:r>
                      <a:endParaRPr lang="en-IN" sz="1100">
                        <a:effectLst/>
                        <a:latin typeface="Arial" panose="020B0604020202020204" pitchFamily="34" charset="0"/>
                        <a:ea typeface="Arial" panose="020B0604020202020204" pitchFamily="34" charset="0"/>
                        <a:cs typeface="Microsoft Himalaya" panose="01010100010101010101" pitchFamily="2"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459028"/>
                  </a:ext>
                </a:extLst>
              </a:tr>
              <a:tr h="603534">
                <a:tc>
                  <a:txBody>
                    <a:bodyPr/>
                    <a:lstStyle/>
                    <a:p>
                      <a:pPr marL="59690" algn="l">
                        <a:lnSpc>
                          <a:spcPct val="107000"/>
                        </a:lnSpc>
                        <a:spcBef>
                          <a:spcPts val="530"/>
                        </a:spcBef>
                        <a:spcAft>
                          <a:spcPts val="0"/>
                        </a:spcAft>
                      </a:pPr>
                      <a:r>
                        <a:rPr lang="en-US" sz="1100" dirty="0">
                          <a:effectLst/>
                          <a:latin typeface="Arial" panose="020B0604020202020204" pitchFamily="34" charset="0"/>
                          <a:ea typeface="Arial" panose="020B0604020202020204" pitchFamily="34" charset="0"/>
                          <a:cs typeface="Microsoft Himalaya" panose="01010100010101010101" pitchFamily="2" charset="0"/>
                        </a:rPr>
                        <a:t>13</a:t>
                      </a:r>
                      <a:endParaRPr lang="en-IN" sz="1100" dirty="0">
                        <a:effectLst/>
                        <a:latin typeface="Arial" panose="020B0604020202020204" pitchFamily="34" charset="0"/>
                        <a:ea typeface="Arial" panose="020B0604020202020204" pitchFamily="34" charset="0"/>
                        <a:cs typeface="Microsoft Himalaya" panose="01010100010101010101" pitchFamily="2"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9690" algn="l">
                        <a:lnSpc>
                          <a:spcPct val="107000"/>
                        </a:lnSpc>
                        <a:spcBef>
                          <a:spcPts val="530"/>
                        </a:spcBef>
                        <a:spcAft>
                          <a:spcPts val="0"/>
                        </a:spcAft>
                      </a:pPr>
                      <a:r>
                        <a:rPr lang="en-US" sz="1100">
                          <a:effectLst/>
                          <a:latin typeface="Arial" panose="020B0604020202020204" pitchFamily="34" charset="0"/>
                          <a:ea typeface="Arial" panose="020B0604020202020204" pitchFamily="34" charset="0"/>
                          <a:cs typeface="Microsoft Himalaya" panose="01010100010101010101" pitchFamily="2" charset="0"/>
                        </a:rPr>
                        <a:t>Generating Documentation </a:t>
                      </a:r>
                      <a:endParaRPr lang="en-IN" sz="1100">
                        <a:effectLst/>
                        <a:latin typeface="Arial" panose="020B0604020202020204" pitchFamily="34" charset="0"/>
                        <a:ea typeface="Arial" panose="020B0604020202020204" pitchFamily="34" charset="0"/>
                        <a:cs typeface="Microsoft Himalaya" panose="01010100010101010101" pitchFamily="2"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9690" algn="l">
                        <a:lnSpc>
                          <a:spcPct val="107000"/>
                        </a:lnSpc>
                        <a:spcBef>
                          <a:spcPts val="530"/>
                        </a:spcBef>
                        <a:spcAft>
                          <a:spcPts val="0"/>
                        </a:spcAft>
                      </a:pPr>
                      <a:r>
                        <a:rPr lang="en-US" sz="1100" dirty="0">
                          <a:effectLst/>
                          <a:latin typeface="Arial" panose="020B0604020202020204" pitchFamily="34" charset="0"/>
                          <a:ea typeface="Arial" panose="020B0604020202020204" pitchFamily="34" charset="0"/>
                          <a:cs typeface="Microsoft Himalaya" panose="01010100010101010101" pitchFamily="2" charset="0"/>
                        </a:rPr>
                        <a:t>Doxygen</a:t>
                      </a:r>
                      <a:endParaRPr lang="en-IN" sz="1100" dirty="0">
                        <a:effectLst/>
                        <a:latin typeface="Arial" panose="020B0604020202020204" pitchFamily="34" charset="0"/>
                        <a:ea typeface="Arial" panose="020B0604020202020204" pitchFamily="34" charset="0"/>
                        <a:cs typeface="Microsoft Himalaya" panose="01010100010101010101" pitchFamily="2"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35334060"/>
                  </a:ext>
                </a:extLst>
              </a:tr>
              <a:tr h="603534">
                <a:tc>
                  <a:txBody>
                    <a:bodyPr/>
                    <a:lstStyle/>
                    <a:p>
                      <a:pPr marL="59690" algn="l">
                        <a:lnSpc>
                          <a:spcPct val="107000"/>
                        </a:lnSpc>
                        <a:spcBef>
                          <a:spcPts val="530"/>
                        </a:spcBef>
                        <a:spcAft>
                          <a:spcPts val="0"/>
                        </a:spcAft>
                      </a:pPr>
                      <a:r>
                        <a:rPr lang="en-US" sz="1100" dirty="0">
                          <a:effectLst/>
                          <a:latin typeface="Arial" panose="020B0604020202020204" pitchFamily="34" charset="0"/>
                          <a:ea typeface="Arial" panose="020B0604020202020204" pitchFamily="34" charset="0"/>
                          <a:cs typeface="Microsoft Himalaya" panose="01010100010101010101" pitchFamily="2" charset="0"/>
                        </a:rPr>
                        <a:t>14</a:t>
                      </a:r>
                      <a:endParaRPr lang="en-IN" sz="1100" dirty="0">
                        <a:effectLst/>
                        <a:latin typeface="Arial" panose="020B0604020202020204" pitchFamily="34" charset="0"/>
                        <a:ea typeface="Arial" panose="020B0604020202020204" pitchFamily="34" charset="0"/>
                        <a:cs typeface="Microsoft Himalaya" panose="01010100010101010101" pitchFamily="2"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9690" algn="l">
                        <a:lnSpc>
                          <a:spcPct val="107000"/>
                        </a:lnSpc>
                        <a:spcBef>
                          <a:spcPts val="530"/>
                        </a:spcBef>
                        <a:spcAft>
                          <a:spcPts val="0"/>
                        </a:spcAft>
                      </a:pPr>
                      <a:r>
                        <a:rPr lang="en-US" sz="1100" dirty="0">
                          <a:effectLst/>
                          <a:latin typeface="Arial" panose="020B0604020202020204" pitchFamily="34" charset="0"/>
                          <a:ea typeface="Arial" panose="020B0604020202020204" pitchFamily="34" charset="0"/>
                          <a:cs typeface="Microsoft Himalaya" panose="01010100010101010101" pitchFamily="2" charset="0"/>
                        </a:rPr>
                        <a:t>Communication </a:t>
                      </a:r>
                      <a:endParaRPr lang="en-IN" sz="1100" dirty="0">
                        <a:effectLst/>
                        <a:latin typeface="Arial" panose="020B0604020202020204" pitchFamily="34" charset="0"/>
                        <a:ea typeface="Arial" panose="020B0604020202020204" pitchFamily="34" charset="0"/>
                        <a:cs typeface="Microsoft Himalaya" panose="01010100010101010101" pitchFamily="2"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9690" algn="l">
                        <a:lnSpc>
                          <a:spcPct val="107000"/>
                        </a:lnSpc>
                        <a:spcBef>
                          <a:spcPts val="530"/>
                        </a:spcBef>
                        <a:spcAft>
                          <a:spcPts val="0"/>
                        </a:spcAft>
                      </a:pPr>
                      <a:r>
                        <a:rPr lang="en-US" sz="1100" dirty="0">
                          <a:effectLst/>
                          <a:latin typeface="Arial" panose="020B0604020202020204" pitchFamily="34" charset="0"/>
                          <a:ea typeface="Arial" panose="020B0604020202020204" pitchFamily="34" charset="0"/>
                          <a:cs typeface="Microsoft Himalaya" panose="01010100010101010101" pitchFamily="2" charset="0"/>
                        </a:rPr>
                        <a:t>WhatsApp Group and Gmail </a:t>
                      </a:r>
                      <a:endParaRPr lang="en-IN" sz="1100" dirty="0">
                        <a:effectLst/>
                        <a:latin typeface="Arial" panose="020B0604020202020204" pitchFamily="34" charset="0"/>
                        <a:ea typeface="Arial" panose="020B0604020202020204" pitchFamily="34" charset="0"/>
                        <a:cs typeface="Microsoft Himalaya" panose="01010100010101010101" pitchFamily="2"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63743387"/>
                  </a:ext>
                </a:extLst>
              </a:tr>
            </a:tbl>
          </a:graphicData>
        </a:graphic>
      </p:graphicFrame>
      <p:sp>
        <p:nvSpPr>
          <p:cNvPr id="6" name="Rectangle 2">
            <a:extLst>
              <a:ext uri="{FF2B5EF4-FFF2-40B4-BE49-F238E27FC236}">
                <a16:creationId xmlns:a16="http://schemas.microsoft.com/office/drawing/2014/main" id="{1E31F1D2-6AFC-4EA2-BFEA-23D9DF62F15D}"/>
              </a:ext>
            </a:extLst>
          </p:cNvPr>
          <p:cNvSpPr>
            <a:spLocks noChangeArrowheads="1"/>
          </p:cNvSpPr>
          <p:nvPr/>
        </p:nvSpPr>
        <p:spPr bwMode="auto">
          <a:xfrm>
            <a:off x="-1523044" y="-101867"/>
            <a:ext cx="13715044" cy="5590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7" name="TextBox 6">
            <a:extLst>
              <a:ext uri="{FF2B5EF4-FFF2-40B4-BE49-F238E27FC236}">
                <a16:creationId xmlns:a16="http://schemas.microsoft.com/office/drawing/2014/main" id="{5ADAF254-DD36-4705-89F4-9B34B84813C8}"/>
              </a:ext>
            </a:extLst>
          </p:cNvPr>
          <p:cNvSpPr txBox="1"/>
          <p:nvPr/>
        </p:nvSpPr>
        <p:spPr>
          <a:xfrm>
            <a:off x="9382539" y="556591"/>
            <a:ext cx="1039276" cy="369332"/>
          </a:xfrm>
          <a:prstGeom prst="rect">
            <a:avLst/>
          </a:prstGeom>
          <a:noFill/>
        </p:spPr>
        <p:txBody>
          <a:bodyPr wrap="square" rtlCol="0">
            <a:spAutoFit/>
          </a:bodyPr>
          <a:lstStyle/>
          <a:p>
            <a:r>
              <a:rPr lang="en-IN" dirty="0"/>
              <a:t>CS301</a:t>
            </a:r>
          </a:p>
        </p:txBody>
      </p:sp>
    </p:spTree>
    <p:extLst>
      <p:ext uri="{BB962C8B-B14F-4D97-AF65-F5344CB8AC3E}">
        <p14:creationId xmlns:p14="http://schemas.microsoft.com/office/powerpoint/2010/main" val="240760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EB74F-8A91-4227-AA4D-89DFEDC83E6E}"/>
              </a:ext>
            </a:extLst>
          </p:cNvPr>
          <p:cNvSpPr>
            <a:spLocks noGrp="1"/>
          </p:cNvSpPr>
          <p:nvPr>
            <p:ph type="title"/>
          </p:nvPr>
        </p:nvSpPr>
        <p:spPr/>
        <p:txBody>
          <a:bodyPr/>
          <a:lstStyle/>
          <a:p>
            <a:r>
              <a:rPr lang="en-US" dirty="0"/>
              <a:t>Class Diagram</a:t>
            </a:r>
            <a:endParaRPr lang="en-IN" dirty="0"/>
          </a:p>
        </p:txBody>
      </p:sp>
      <p:pic>
        <p:nvPicPr>
          <p:cNvPr id="5" name="Content Placeholder 4">
            <a:extLst>
              <a:ext uri="{FF2B5EF4-FFF2-40B4-BE49-F238E27FC236}">
                <a16:creationId xmlns:a16="http://schemas.microsoft.com/office/drawing/2014/main" id="{47B91A48-36B9-4228-8BAA-027C43EA70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7826" y="1595805"/>
            <a:ext cx="6824869" cy="4857980"/>
          </a:xfrm>
        </p:spPr>
      </p:pic>
      <p:sp>
        <p:nvSpPr>
          <p:cNvPr id="4" name="TextBox 3">
            <a:extLst>
              <a:ext uri="{FF2B5EF4-FFF2-40B4-BE49-F238E27FC236}">
                <a16:creationId xmlns:a16="http://schemas.microsoft.com/office/drawing/2014/main" id="{8AB2A90D-AF19-442A-8101-EB4A4AE7D517}"/>
              </a:ext>
            </a:extLst>
          </p:cNvPr>
          <p:cNvSpPr txBox="1"/>
          <p:nvPr/>
        </p:nvSpPr>
        <p:spPr>
          <a:xfrm>
            <a:off x="9382539" y="556591"/>
            <a:ext cx="1039276" cy="369332"/>
          </a:xfrm>
          <a:prstGeom prst="rect">
            <a:avLst/>
          </a:prstGeom>
          <a:noFill/>
        </p:spPr>
        <p:txBody>
          <a:bodyPr wrap="square" rtlCol="0">
            <a:spAutoFit/>
          </a:bodyPr>
          <a:lstStyle/>
          <a:p>
            <a:r>
              <a:rPr lang="en-IN" dirty="0"/>
              <a:t>CS301</a:t>
            </a:r>
          </a:p>
        </p:txBody>
      </p:sp>
    </p:spTree>
    <p:extLst>
      <p:ext uri="{BB962C8B-B14F-4D97-AF65-F5344CB8AC3E}">
        <p14:creationId xmlns:p14="http://schemas.microsoft.com/office/powerpoint/2010/main" val="15380036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296</TotalTime>
  <Words>404</Words>
  <Application>Microsoft Office PowerPoint</Application>
  <PresentationFormat>Widescreen</PresentationFormat>
  <Paragraphs>82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Century Gothic</vt:lpstr>
      <vt:lpstr>Microsoft Himalaya</vt:lpstr>
      <vt:lpstr>Wingdings 3</vt:lpstr>
      <vt:lpstr>Ion</vt:lpstr>
      <vt:lpstr>NU-Newsletter</vt:lpstr>
      <vt:lpstr>Introduction</vt:lpstr>
      <vt:lpstr>Novelty </vt:lpstr>
      <vt:lpstr>Sophistication</vt:lpstr>
      <vt:lpstr>Application</vt:lpstr>
      <vt:lpstr>Use Case</vt:lpstr>
      <vt:lpstr>Tools &amp; Technology Used</vt:lpstr>
      <vt:lpstr>Continue…</vt:lpstr>
      <vt:lpstr>Class Diagram</vt:lpstr>
      <vt:lpstr>Coding Metrics </vt:lpstr>
      <vt:lpstr>Test Plan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JAVA</dc:title>
  <dc:creator>SUBHASH</dc:creator>
  <cp:lastModifiedBy>BiReN ShArMa</cp:lastModifiedBy>
  <cp:revision>66</cp:revision>
  <dcterms:created xsi:type="dcterms:W3CDTF">2018-11-13T14:15:08Z</dcterms:created>
  <dcterms:modified xsi:type="dcterms:W3CDTF">2018-12-01T08:33:05Z</dcterms:modified>
</cp:coreProperties>
</file>