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Average"/>
      <p:regular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Average-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swald-bold.fntdata"/><Relationship Id="rId21" Type="http://schemas.openxmlformats.org/officeDocument/2006/relationships/slide" Target="slides/slide16.xml"/><Relationship Id="rId43" Type="http://schemas.openxmlformats.org/officeDocument/2006/relationships/font" Target="fonts/Oswald-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86e10f7e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86e10f7e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86e10f7e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86e10f7e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86e10f7e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86e10f7e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86e10f7e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86e10f7e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86e10f7e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86e10f7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86e10f7e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86e10f7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6e10f7e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6e10f7e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86e10f7e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86e10f7e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6e10f7e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86e10f7e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86e10f7e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86e10f7e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fd13bb3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fd13bb3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86e10f7e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86e10f7e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86e10f7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86e10f7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86e10f7e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86e10f7e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86e10f7e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86e10f7e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86e10f7e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86e10f7e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86e10f7e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86e10f7e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86e10f7e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86e10f7e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86e10f7e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86e10f7e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86e10f7e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86e10f7e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87194dc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87194dc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86e10f7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86e10f7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86e10f7e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86e10f7e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86e10f7e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86e10f7e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87194dc3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87194dc3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87194dc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87194dc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87194dc3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87194dc3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87194dc3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87194dc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87194dc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87194dc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fd13bb36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fd13bb3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86e10f7e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86e10f7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86e10f7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86e10f7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6e10f7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86e10f7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86e10f7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86e10f7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86e10f7e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86e10f7e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i="1" lang="en"/>
              <a:t>UP THE LADDER</a:t>
            </a:r>
            <a:endParaRPr b="1" i="1"/>
          </a:p>
          <a:p>
            <a:pPr indent="0" lvl="0" marL="0" rtl="0" algn="ctr">
              <a:spcBef>
                <a:spcPts val="0"/>
              </a:spcBef>
              <a:spcAft>
                <a:spcPts val="0"/>
              </a:spcAft>
              <a:buNone/>
            </a:pPr>
            <a:r>
              <a:rPr lang="en"/>
              <a:t>CS-301 </a:t>
            </a:r>
            <a:endParaRPr/>
          </a:p>
        </p:txBody>
      </p:sp>
      <p:sp>
        <p:nvSpPr>
          <p:cNvPr id="60" name="Google Shape;60;p13"/>
          <p:cNvSpPr txBox="1"/>
          <p:nvPr>
            <p:ph idx="1" type="subTitle"/>
          </p:nvPr>
        </p:nvSpPr>
        <p:spPr>
          <a:xfrm>
            <a:off x="671250" y="3174874"/>
            <a:ext cx="7801500" cy="1730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Rahul Poddar (U101116FCS097) S-4</a:t>
            </a:r>
            <a:endParaRPr/>
          </a:p>
          <a:p>
            <a:pPr indent="-361950" lvl="0" marL="457200" rtl="0" algn="l">
              <a:spcBef>
                <a:spcPts val="0"/>
              </a:spcBef>
              <a:spcAft>
                <a:spcPts val="0"/>
              </a:spcAft>
              <a:buSzPts val="2100"/>
              <a:buChar char="●"/>
            </a:pPr>
            <a:r>
              <a:rPr lang="en"/>
              <a:t>Piyush Singhania (U101116FCS282) S-4</a:t>
            </a:r>
            <a:endParaRPr/>
          </a:p>
          <a:p>
            <a:pPr indent="-361950" lvl="0" marL="457200" rtl="0" algn="l">
              <a:spcBef>
                <a:spcPts val="0"/>
              </a:spcBef>
              <a:spcAft>
                <a:spcPts val="0"/>
              </a:spcAft>
              <a:buSzPts val="2100"/>
              <a:buChar char="●"/>
            </a:pPr>
            <a:r>
              <a:rPr lang="en"/>
              <a:t>Anubhav Paul (U101116FCS012) S-1</a:t>
            </a:r>
            <a:endParaRPr/>
          </a:p>
          <a:p>
            <a:pPr indent="-361950" lvl="0" marL="457200" rtl="0" algn="l">
              <a:spcBef>
                <a:spcPts val="0"/>
              </a:spcBef>
              <a:spcAft>
                <a:spcPts val="0"/>
              </a:spcAft>
              <a:buSzPts val="2100"/>
              <a:buChar char="●"/>
            </a:pPr>
            <a:r>
              <a:rPr lang="en"/>
              <a:t>Jatin Gupta (U101116FCS052) S-3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Scenarios </a:t>
            </a:r>
            <a:r>
              <a:rPr lang="en"/>
              <a:t>		</a:t>
            </a:r>
            <a:endParaRPr/>
          </a:p>
        </p:txBody>
      </p:sp>
      <p:sp>
        <p:nvSpPr>
          <p:cNvPr id="116" name="Google Shape;116;p2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rgbClr val="000000"/>
              </a:buClr>
              <a:buSzPts val="1100"/>
              <a:buNone/>
            </a:pPr>
            <a:r>
              <a:rPr i="1" lang="en" u="sng">
                <a:solidFill>
                  <a:srgbClr val="FFFFFF"/>
                </a:solidFill>
              </a:rPr>
              <a:t>Scenario 1</a:t>
            </a:r>
            <a:br>
              <a:rPr i="1" lang="en" u="sng">
                <a:solidFill>
                  <a:srgbClr val="FFFFFF"/>
                </a:solidFill>
              </a:rPr>
            </a:br>
            <a:r>
              <a:rPr lang="en">
                <a:solidFill>
                  <a:srgbClr val="FFFFFF"/>
                </a:solidFill>
              </a:rPr>
              <a:t>An undergraduate in Computer Science in her 1st semester wants to become a cyber security expert but has no clue as to how to go about it. Any online portal she visits provides her with a huge list of prerequisites which she has no clue as to how to fulfill, Up The Ladder provides instruction and course details to fulfill the prerequisites and then provides further details and approaches to help her reach her goal as a cyber security expert.</a:t>
            </a:r>
            <a:r>
              <a:rPr lang="en" sz="1400">
                <a:solidFill>
                  <a:srgbClr val="FFFFFF"/>
                </a:solidFill>
                <a:latin typeface="Arial"/>
                <a:ea typeface="Arial"/>
                <a:cs typeface="Arial"/>
                <a:sym typeface="Arial"/>
              </a:rPr>
              <a:t> </a:t>
            </a:r>
            <a:endParaRPr>
              <a:solidFill>
                <a:srgbClr val="FFFFFF"/>
              </a:solidFill>
            </a:endParaRPr>
          </a:p>
        </p:txBody>
      </p:sp>
      <p:pic>
        <p:nvPicPr>
          <p:cNvPr id="117" name="Google Shape;117;p22"/>
          <p:cNvPicPr preferRelativeResize="0"/>
          <p:nvPr/>
        </p:nvPicPr>
        <p:blipFill>
          <a:blip r:embed="rId3">
            <a:alphaModFix/>
          </a:blip>
          <a:stretch>
            <a:fillRect/>
          </a:stretch>
        </p:blipFill>
        <p:spPr>
          <a:xfrm>
            <a:off x="1706150" y="3248625"/>
            <a:ext cx="5731700" cy="153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Scenarios 		</a:t>
            </a:r>
            <a:endParaRPr/>
          </a:p>
        </p:txBody>
      </p:sp>
      <p:sp>
        <p:nvSpPr>
          <p:cNvPr id="123" name="Google Shape;123;p2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rgbClr val="000000"/>
              </a:buClr>
              <a:buSzPts val="1100"/>
              <a:buNone/>
            </a:pPr>
            <a:r>
              <a:rPr i="1" lang="en" u="sng">
                <a:solidFill>
                  <a:srgbClr val="FFFFFF"/>
                </a:solidFill>
              </a:rPr>
              <a:t>Scenario 2</a:t>
            </a:r>
            <a:br>
              <a:rPr i="1" lang="en" u="sng">
                <a:solidFill>
                  <a:srgbClr val="FFFFFF"/>
                </a:solidFill>
              </a:rPr>
            </a:br>
            <a:r>
              <a:rPr lang="en">
                <a:solidFill>
                  <a:srgbClr val="FFFFFF"/>
                </a:solidFill>
              </a:rPr>
              <a:t>A high school teacher wants to educate the students of her class regarding the career prospects. Considering the cut-throat competition in the modern economy, it is important to enlighten the students about future jobs and give them enough information to make an informed decision. The teacher can help the students in doing so by enrolling all the students on our web app and helping them see the various career streams and everything that comes with them.</a:t>
            </a:r>
            <a:endParaRPr>
              <a:solidFill>
                <a:srgbClr val="FFFFFF"/>
              </a:solidFill>
            </a:endParaRPr>
          </a:p>
        </p:txBody>
      </p:sp>
      <p:pic>
        <p:nvPicPr>
          <p:cNvPr id="124" name="Google Shape;124;p23"/>
          <p:cNvPicPr preferRelativeResize="0"/>
          <p:nvPr/>
        </p:nvPicPr>
        <p:blipFill>
          <a:blip r:embed="rId3">
            <a:alphaModFix/>
          </a:blip>
          <a:stretch>
            <a:fillRect/>
          </a:stretch>
        </p:blipFill>
        <p:spPr>
          <a:xfrm>
            <a:off x="1958000" y="3156500"/>
            <a:ext cx="4951150" cy="1910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Scenarios 		</a:t>
            </a:r>
            <a:endParaRPr/>
          </a:p>
        </p:txBody>
      </p:sp>
      <p:sp>
        <p:nvSpPr>
          <p:cNvPr id="130" name="Google Shape;130;p2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rgbClr val="000000"/>
              </a:buClr>
              <a:buSzPts val="1100"/>
              <a:buNone/>
            </a:pPr>
            <a:r>
              <a:rPr i="1" lang="en" u="sng">
                <a:solidFill>
                  <a:srgbClr val="FFFFFF"/>
                </a:solidFill>
              </a:rPr>
              <a:t>Scenario 3</a:t>
            </a:r>
            <a:br>
              <a:rPr i="1" lang="en" u="sng">
                <a:solidFill>
                  <a:srgbClr val="FFFFFF"/>
                </a:solidFill>
              </a:rPr>
            </a:br>
            <a:r>
              <a:rPr lang="en">
                <a:solidFill>
                  <a:srgbClr val="FFFFFF"/>
                </a:solidFill>
              </a:rPr>
              <a:t>A recently passed out post graduate student with a degree of Business Management who has a ground-breaking idea for his startup and needs to further pursue on that idea. He/She can sign up on our web app and get all the information and resources required to run a successful start-up, ranging from courses on entrepreneurship to Human Resources Management.</a:t>
            </a:r>
            <a:endParaRPr>
              <a:solidFill>
                <a:srgbClr val="FFFFFF"/>
              </a:solidFill>
            </a:endParaRPr>
          </a:p>
        </p:txBody>
      </p:sp>
      <p:pic>
        <p:nvPicPr>
          <p:cNvPr id="131" name="Google Shape;131;p24"/>
          <p:cNvPicPr preferRelativeResize="0"/>
          <p:nvPr/>
        </p:nvPicPr>
        <p:blipFill>
          <a:blip r:embed="rId3">
            <a:alphaModFix/>
          </a:blip>
          <a:stretch>
            <a:fillRect/>
          </a:stretch>
        </p:blipFill>
        <p:spPr>
          <a:xfrm>
            <a:off x="2353387" y="2926200"/>
            <a:ext cx="4437225" cy="199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the Ladder - Applications	</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FFFF"/>
                </a:solidFill>
                <a:latin typeface="Times"/>
                <a:ea typeface="Times"/>
                <a:cs typeface="Times"/>
                <a:sym typeface="Times"/>
              </a:rPr>
              <a:t>●</a:t>
            </a:r>
            <a:r>
              <a:rPr lang="en">
                <a:solidFill>
                  <a:srgbClr val="FFFFFF"/>
                </a:solidFill>
              </a:rPr>
              <a:t> Typical users of the application includes school and college students, self-employed persons, company administrators and independent contractors.</a:t>
            </a:r>
            <a:endParaRPr>
              <a:solidFill>
                <a:srgbClr val="FFFFFF"/>
              </a:solidFill>
            </a:endParaRPr>
          </a:p>
          <a:p>
            <a:pPr indent="0" lvl="0" marL="0" rtl="0" algn="l">
              <a:spcBef>
                <a:spcPts val="500"/>
              </a:spcBef>
              <a:spcAft>
                <a:spcPts val="0"/>
              </a:spcAft>
              <a:buClr>
                <a:srgbClr val="000000"/>
              </a:buClr>
              <a:buSzPts val="1100"/>
              <a:buFont typeface="Arial"/>
              <a:buNone/>
            </a:pPr>
            <a:r>
              <a:rPr lang="en">
                <a:solidFill>
                  <a:srgbClr val="FFFFFF"/>
                </a:solidFill>
              </a:rPr>
              <a:t>● Professional/Technical Users such in different fields of Engineering, Human Resources, Psychology, Researchers who want to use Up the Ladder for more analysis of careers, persons and employment.</a:t>
            </a:r>
            <a:endParaRPr>
              <a:solidFill>
                <a:srgbClr val="FFFFFF"/>
              </a:solidFill>
            </a:endParaRPr>
          </a:p>
          <a:p>
            <a:pPr indent="0" lvl="0" marL="0" rtl="0" algn="l">
              <a:spcBef>
                <a:spcPts val="500"/>
              </a:spcBef>
              <a:spcAft>
                <a:spcPts val="0"/>
              </a:spcAft>
              <a:buNone/>
            </a:pPr>
            <a:r>
              <a:rPr lang="en">
                <a:solidFill>
                  <a:srgbClr val="FFFFFF"/>
                </a:solidFill>
              </a:rPr>
              <a:t>● Programmers who are interested in working on the project by further developing it, providing insights and fixing bugs.</a:t>
            </a:r>
            <a:endParaRPr>
              <a:solidFill>
                <a:srgbClr val="FFFFFF"/>
              </a:solidFill>
            </a:endParaRPr>
          </a:p>
          <a:p>
            <a:pPr indent="0" lvl="0" marL="0" rtl="0" algn="l">
              <a:spcBef>
                <a:spcPts val="500"/>
              </a:spcBef>
              <a:spcAft>
                <a:spcPts val="500"/>
              </a:spcAft>
              <a:buNone/>
            </a:pPr>
            <a:r>
              <a:rPr lang="en">
                <a:solidFill>
                  <a:srgbClr val="FFFFFF"/>
                </a:solidFill>
              </a:rPr>
              <a:t>Working Professionals currently experiencing stagnation in their professional careers would be the most sought after users as they will get to properly plan their career.</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the Ladder - Usage of Tools (Present and Future)	</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a:solidFill>
                  <a:srgbClr val="FFFFFF"/>
                </a:solidFill>
              </a:rPr>
              <a:t>Phase 1 : Initiation and Design of Project </a:t>
            </a:r>
            <a:endParaRPr>
              <a:solidFill>
                <a:srgbClr val="FFFFFF"/>
              </a:solidFill>
            </a:endParaRPr>
          </a:p>
          <a:p>
            <a:pPr indent="0" lvl="0" marL="0" rtl="0" algn="l">
              <a:lnSpc>
                <a:spcPct val="115000"/>
              </a:lnSpc>
              <a:spcBef>
                <a:spcPts val="0"/>
              </a:spcBef>
              <a:spcAft>
                <a:spcPts val="0"/>
              </a:spcAft>
              <a:buClr>
                <a:srgbClr val="000000"/>
              </a:buClr>
              <a:buSzPts val="1100"/>
              <a:buFont typeface="Arial"/>
              <a:buNone/>
            </a:pPr>
            <a:r>
              <a:t/>
            </a:r>
            <a:endParaRPr>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a:solidFill>
                  <a:srgbClr val="FFFFFF"/>
                </a:solidFill>
              </a:rPr>
              <a:t>To build our software product, we started with the architecture of the project. The architecture of the project mainly involved a Login System allowing users to advance in terms of skill in various fields of their choice.</a:t>
            </a:r>
            <a:endParaRPr>
              <a:solidFill>
                <a:srgbClr val="FFFFFF"/>
              </a:solidFill>
            </a:endParaRPr>
          </a:p>
          <a:p>
            <a:pPr indent="0" lvl="0" marL="0" rtl="0" algn="l">
              <a:lnSpc>
                <a:spcPct val="115000"/>
              </a:lnSpc>
              <a:spcBef>
                <a:spcPts val="0"/>
              </a:spcBef>
              <a:spcAft>
                <a:spcPts val="0"/>
              </a:spcAft>
              <a:buClr>
                <a:srgbClr val="000000"/>
              </a:buClr>
              <a:buSzPts val="1100"/>
              <a:buFont typeface="Arial"/>
              <a:buNone/>
            </a:pPr>
            <a:r>
              <a:t/>
            </a:r>
            <a:endParaRPr>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a:solidFill>
                  <a:srgbClr val="FFFFFF"/>
                </a:solidFill>
              </a:rPr>
              <a:t>Tools used :  1. </a:t>
            </a:r>
            <a:r>
              <a:rPr b="1" lang="en">
                <a:solidFill>
                  <a:srgbClr val="FFFFFF"/>
                </a:solidFill>
              </a:rPr>
              <a:t>Lucid Chart</a:t>
            </a:r>
            <a:r>
              <a:rPr lang="en">
                <a:solidFill>
                  <a:srgbClr val="FFFFFF"/>
                </a:solidFill>
              </a:rPr>
              <a:t> for sequence diagrams.</a:t>
            </a:r>
            <a:endParaRPr>
              <a:solidFill>
                <a:srgbClr val="FFFFFF"/>
              </a:solidFill>
            </a:endParaRPr>
          </a:p>
          <a:p>
            <a:pPr indent="457200" lvl="0" marL="457200" rtl="0" algn="l">
              <a:lnSpc>
                <a:spcPct val="115000"/>
              </a:lnSpc>
              <a:spcBef>
                <a:spcPts val="0"/>
              </a:spcBef>
              <a:spcAft>
                <a:spcPts val="0"/>
              </a:spcAft>
              <a:buClr>
                <a:srgbClr val="000000"/>
              </a:buClr>
              <a:buSzPts val="1100"/>
              <a:buFont typeface="Arial"/>
              <a:buNone/>
            </a:pPr>
            <a:r>
              <a:rPr lang="en">
                <a:solidFill>
                  <a:srgbClr val="FFFFFF"/>
                </a:solidFill>
              </a:rPr>
              <a:t>     2. </a:t>
            </a:r>
            <a:r>
              <a:rPr b="1" lang="en">
                <a:solidFill>
                  <a:srgbClr val="FFFFFF"/>
                </a:solidFill>
              </a:rPr>
              <a:t>Creately</a:t>
            </a:r>
            <a:r>
              <a:rPr lang="en">
                <a:solidFill>
                  <a:srgbClr val="FFFFFF"/>
                </a:solidFill>
              </a:rPr>
              <a:t> for data flow diagrams and architecture diagrams.</a:t>
            </a:r>
            <a:endParaRPr>
              <a:solidFill>
                <a:srgbClr val="FFFFFF"/>
              </a:solidFill>
            </a:endParaRPr>
          </a:p>
          <a:p>
            <a:pPr indent="457200" lvl="0" marL="457200" rtl="0" algn="l">
              <a:lnSpc>
                <a:spcPct val="115000"/>
              </a:lnSpc>
              <a:spcBef>
                <a:spcPts val="0"/>
              </a:spcBef>
              <a:spcAft>
                <a:spcPts val="0"/>
              </a:spcAft>
              <a:buClr>
                <a:srgbClr val="000000"/>
              </a:buClr>
              <a:buSzPts val="1100"/>
              <a:buFont typeface="Arial"/>
              <a:buNone/>
            </a:pPr>
            <a:r>
              <a:rPr lang="en">
                <a:solidFill>
                  <a:srgbClr val="FFFFFF"/>
                </a:solidFill>
              </a:rPr>
              <a:t>     3. </a:t>
            </a:r>
            <a:r>
              <a:rPr b="1" lang="en">
                <a:solidFill>
                  <a:srgbClr val="FFFFFF"/>
                </a:solidFill>
              </a:rPr>
              <a:t>Draw.io</a:t>
            </a:r>
            <a:r>
              <a:rPr lang="en">
                <a:solidFill>
                  <a:srgbClr val="FFFFFF"/>
                </a:solidFill>
              </a:rPr>
              <a:t> for Use Case Diagrams.</a:t>
            </a:r>
            <a:endParaRPr>
              <a:solidFill>
                <a:srgbClr val="FFFFFF"/>
              </a:solidFill>
            </a:endParaRPr>
          </a:p>
          <a:p>
            <a:pPr indent="457200" lvl="0" marL="457200" rtl="0" algn="l">
              <a:lnSpc>
                <a:spcPct val="115000"/>
              </a:lnSpc>
              <a:spcBef>
                <a:spcPts val="0"/>
              </a:spcBef>
              <a:spcAft>
                <a:spcPts val="0"/>
              </a:spcAft>
              <a:buClr>
                <a:srgbClr val="000000"/>
              </a:buClr>
              <a:buSzPts val="1100"/>
              <a:buFont typeface="Arial"/>
              <a:buNone/>
            </a:pPr>
            <a:r>
              <a:rPr lang="en">
                <a:solidFill>
                  <a:srgbClr val="FFFFFF"/>
                </a:solidFill>
              </a:rPr>
              <a:t>     4. </a:t>
            </a:r>
            <a:r>
              <a:rPr b="1" lang="en">
                <a:solidFill>
                  <a:srgbClr val="FFFFFF"/>
                </a:solidFill>
              </a:rPr>
              <a:t>ERDPlus</a:t>
            </a:r>
            <a:r>
              <a:rPr lang="en">
                <a:solidFill>
                  <a:srgbClr val="FFFFFF"/>
                </a:solidFill>
              </a:rPr>
              <a:t> for Entity Relationship Diagram of Database Design.</a:t>
            </a:r>
            <a:endParaRPr>
              <a:solidFill>
                <a:srgbClr val="FFFFFF"/>
              </a:solidFill>
            </a:endParaRPr>
          </a:p>
          <a:p>
            <a:pPr indent="0" lvl="0" marL="457200" rtl="0" algn="l">
              <a:lnSpc>
                <a:spcPct val="115000"/>
              </a:lnSpc>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500"/>
              </a:spcAft>
              <a:buNone/>
            </a:pPr>
            <a:r>
              <a:t/>
            </a:r>
            <a:endParaRPr>
              <a:solidFill>
                <a:srgbClr val="FFFFFF"/>
              </a:solidFill>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the Ladder - Usage of Tools (Present and Future)	</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b="1" i="1" lang="en" u="sng">
                <a:solidFill>
                  <a:srgbClr val="FFFFFF"/>
                </a:solidFill>
              </a:rPr>
              <a:t>Phase 2 : Design of Front-End.</a:t>
            </a:r>
            <a:endParaRPr b="1" i="1" u="sng">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lang="en">
                <a:solidFill>
                  <a:srgbClr val="FFFFFF"/>
                </a:solidFill>
              </a:rPr>
              <a:t>Since our product was mainly a webapp involving all the functionalities required, the design of the User Interface was a major task.Unlike other webapps, this web app has a different look and feel in each of the different pages comprised in the webapp. </a:t>
            </a:r>
            <a:endParaRPr>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lang="en">
                <a:solidFill>
                  <a:srgbClr val="FFFFFF"/>
                </a:solidFill>
              </a:rPr>
              <a:t>Tools Used: 	1. </a:t>
            </a:r>
            <a:r>
              <a:rPr b="1" lang="en">
                <a:solidFill>
                  <a:srgbClr val="FFFFFF"/>
                </a:solidFill>
              </a:rPr>
              <a:t>HTML</a:t>
            </a:r>
            <a:r>
              <a:rPr lang="en">
                <a:solidFill>
                  <a:srgbClr val="FFFFFF"/>
                </a:solidFill>
              </a:rPr>
              <a:t> and </a:t>
            </a:r>
            <a:r>
              <a:rPr b="1" lang="en">
                <a:solidFill>
                  <a:srgbClr val="FFFFFF"/>
                </a:solidFill>
              </a:rPr>
              <a:t>CSS</a:t>
            </a:r>
            <a:r>
              <a:rPr lang="en">
                <a:solidFill>
                  <a:srgbClr val="FFFFFF"/>
                </a:solidFill>
              </a:rPr>
              <a:t> for basic website design.</a:t>
            </a:r>
            <a:endParaRPr>
              <a:solidFill>
                <a:srgbClr val="FFFFFF"/>
              </a:solidFill>
            </a:endParaRPr>
          </a:p>
          <a:p>
            <a:pPr indent="457200" lvl="0" marL="457200" rtl="0" algn="l">
              <a:lnSpc>
                <a:spcPct val="115000"/>
              </a:lnSpc>
              <a:spcBef>
                <a:spcPts val="0"/>
              </a:spcBef>
              <a:spcAft>
                <a:spcPts val="0"/>
              </a:spcAft>
              <a:buNone/>
            </a:pPr>
            <a:r>
              <a:rPr lang="en">
                <a:solidFill>
                  <a:srgbClr val="FFFFFF"/>
                </a:solidFill>
              </a:rPr>
              <a:t>2. </a:t>
            </a:r>
            <a:r>
              <a:rPr b="1" lang="en">
                <a:solidFill>
                  <a:srgbClr val="FFFFFF"/>
                </a:solidFill>
              </a:rPr>
              <a:t>Bootstrap</a:t>
            </a:r>
            <a:r>
              <a:rPr lang="en">
                <a:solidFill>
                  <a:srgbClr val="FFFFFF"/>
                </a:solidFill>
              </a:rPr>
              <a:t> for advanced responsive web design.</a:t>
            </a:r>
            <a:endParaRPr>
              <a:solidFill>
                <a:srgbClr val="FFFFFF"/>
              </a:solidFill>
            </a:endParaRPr>
          </a:p>
          <a:p>
            <a:pPr indent="457200" lvl="0" marL="457200" rtl="0" algn="l">
              <a:lnSpc>
                <a:spcPct val="115000"/>
              </a:lnSpc>
              <a:spcBef>
                <a:spcPts val="0"/>
              </a:spcBef>
              <a:spcAft>
                <a:spcPts val="0"/>
              </a:spcAft>
              <a:buNone/>
            </a:pPr>
            <a:r>
              <a:rPr lang="en">
                <a:solidFill>
                  <a:srgbClr val="FFFFFF"/>
                </a:solidFill>
              </a:rPr>
              <a:t>3. </a:t>
            </a:r>
            <a:r>
              <a:rPr b="1" lang="en">
                <a:solidFill>
                  <a:srgbClr val="FFFFFF"/>
                </a:solidFill>
              </a:rPr>
              <a:t>Jquery.js</a:t>
            </a:r>
            <a:r>
              <a:rPr lang="en">
                <a:solidFill>
                  <a:srgbClr val="FFFFFF"/>
                </a:solidFill>
              </a:rPr>
              <a:t> involved also for responsive website development.</a:t>
            </a:r>
            <a:endParaRPr>
              <a:solidFill>
                <a:srgbClr val="FFFFFF"/>
              </a:solidFill>
            </a:endParaRPr>
          </a:p>
          <a:p>
            <a:pPr indent="457200" lvl="0" marL="457200" rtl="0" algn="l">
              <a:lnSpc>
                <a:spcPct val="115000"/>
              </a:lnSpc>
              <a:spcBef>
                <a:spcPts val="0"/>
              </a:spcBef>
              <a:spcAft>
                <a:spcPts val="0"/>
              </a:spcAft>
              <a:buNone/>
            </a:pPr>
            <a:r>
              <a:rPr lang="en">
                <a:solidFill>
                  <a:srgbClr val="FFFFFF"/>
                </a:solidFill>
              </a:rPr>
              <a:t>4. </a:t>
            </a:r>
            <a:r>
              <a:rPr b="1" lang="en">
                <a:solidFill>
                  <a:srgbClr val="FFFFFF"/>
                </a:solidFill>
              </a:rPr>
              <a:t>Fonts API</a:t>
            </a:r>
            <a:r>
              <a:rPr lang="en">
                <a:solidFill>
                  <a:srgbClr val="FFFFFF"/>
                </a:solidFill>
              </a:rPr>
              <a:t> was used for giving a good look and feel to the web app</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0" lvl="0" marL="0" rtl="0" algn="l">
              <a:spcBef>
                <a:spcPts val="0"/>
              </a:spcBef>
              <a:spcAft>
                <a:spcPts val="500"/>
              </a:spcAft>
              <a:buNone/>
            </a:pPr>
            <a:r>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the Ladder - Usage of Tools (Present and Future)	</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b="1" i="1" lang="en" u="sng">
                <a:solidFill>
                  <a:srgbClr val="FFFFFF"/>
                </a:solidFill>
              </a:rPr>
              <a:t>Phase 2 : Design of Front-End.</a:t>
            </a:r>
            <a:endParaRPr b="1" i="1" u="sng">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lang="en">
                <a:solidFill>
                  <a:srgbClr val="FFFFFF"/>
                </a:solidFill>
              </a:rPr>
              <a:t>Since our product was mainly a webapp involving all the functionalities required, the design of the User Interface was a major task.Unlike other webapps, this web app has a different look and feel in each of the different pages comprised in the webapp. </a:t>
            </a:r>
            <a:endParaRPr>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lang="en">
                <a:solidFill>
                  <a:srgbClr val="FFFFFF"/>
                </a:solidFill>
              </a:rPr>
              <a:t>Tools Used: 	1. </a:t>
            </a:r>
            <a:r>
              <a:rPr b="1" lang="en">
                <a:solidFill>
                  <a:srgbClr val="FFFFFF"/>
                </a:solidFill>
              </a:rPr>
              <a:t>HTML</a:t>
            </a:r>
            <a:r>
              <a:rPr lang="en">
                <a:solidFill>
                  <a:srgbClr val="FFFFFF"/>
                </a:solidFill>
              </a:rPr>
              <a:t> and </a:t>
            </a:r>
            <a:r>
              <a:rPr b="1" lang="en">
                <a:solidFill>
                  <a:srgbClr val="FFFFFF"/>
                </a:solidFill>
              </a:rPr>
              <a:t>CSS</a:t>
            </a:r>
            <a:r>
              <a:rPr lang="en">
                <a:solidFill>
                  <a:srgbClr val="FFFFFF"/>
                </a:solidFill>
              </a:rPr>
              <a:t> for basic website design.</a:t>
            </a:r>
            <a:endParaRPr>
              <a:solidFill>
                <a:srgbClr val="FFFFFF"/>
              </a:solidFill>
            </a:endParaRPr>
          </a:p>
          <a:p>
            <a:pPr indent="457200" lvl="0" marL="457200" rtl="0" algn="l">
              <a:lnSpc>
                <a:spcPct val="115000"/>
              </a:lnSpc>
              <a:spcBef>
                <a:spcPts val="0"/>
              </a:spcBef>
              <a:spcAft>
                <a:spcPts val="0"/>
              </a:spcAft>
              <a:buNone/>
            </a:pPr>
            <a:r>
              <a:rPr lang="en">
                <a:solidFill>
                  <a:srgbClr val="FFFFFF"/>
                </a:solidFill>
              </a:rPr>
              <a:t>2. </a:t>
            </a:r>
            <a:r>
              <a:rPr b="1" lang="en">
                <a:solidFill>
                  <a:srgbClr val="FFFFFF"/>
                </a:solidFill>
              </a:rPr>
              <a:t>Bootstrap</a:t>
            </a:r>
            <a:r>
              <a:rPr lang="en">
                <a:solidFill>
                  <a:srgbClr val="FFFFFF"/>
                </a:solidFill>
              </a:rPr>
              <a:t> for advanced responsive web design.</a:t>
            </a:r>
            <a:endParaRPr>
              <a:solidFill>
                <a:srgbClr val="FFFFFF"/>
              </a:solidFill>
            </a:endParaRPr>
          </a:p>
          <a:p>
            <a:pPr indent="457200" lvl="0" marL="457200" rtl="0" algn="l">
              <a:lnSpc>
                <a:spcPct val="115000"/>
              </a:lnSpc>
              <a:spcBef>
                <a:spcPts val="0"/>
              </a:spcBef>
              <a:spcAft>
                <a:spcPts val="0"/>
              </a:spcAft>
              <a:buNone/>
            </a:pPr>
            <a:r>
              <a:rPr lang="en">
                <a:solidFill>
                  <a:srgbClr val="FFFFFF"/>
                </a:solidFill>
              </a:rPr>
              <a:t>3. </a:t>
            </a:r>
            <a:r>
              <a:rPr b="1" lang="en">
                <a:solidFill>
                  <a:srgbClr val="FFFFFF"/>
                </a:solidFill>
              </a:rPr>
              <a:t>Jquery.js</a:t>
            </a:r>
            <a:r>
              <a:rPr lang="en">
                <a:solidFill>
                  <a:srgbClr val="FFFFFF"/>
                </a:solidFill>
              </a:rPr>
              <a:t> involved also for responsive website development.</a:t>
            </a:r>
            <a:endParaRPr>
              <a:solidFill>
                <a:srgbClr val="FFFFFF"/>
              </a:solidFill>
            </a:endParaRPr>
          </a:p>
          <a:p>
            <a:pPr indent="457200" lvl="0" marL="457200" rtl="0" algn="l">
              <a:lnSpc>
                <a:spcPct val="115000"/>
              </a:lnSpc>
              <a:spcBef>
                <a:spcPts val="0"/>
              </a:spcBef>
              <a:spcAft>
                <a:spcPts val="0"/>
              </a:spcAft>
              <a:buNone/>
            </a:pPr>
            <a:r>
              <a:rPr lang="en">
                <a:solidFill>
                  <a:srgbClr val="FFFFFF"/>
                </a:solidFill>
              </a:rPr>
              <a:t>4. </a:t>
            </a:r>
            <a:r>
              <a:rPr b="1" lang="en">
                <a:solidFill>
                  <a:srgbClr val="FFFFFF"/>
                </a:solidFill>
              </a:rPr>
              <a:t>Fonts API</a:t>
            </a:r>
            <a:r>
              <a:rPr lang="en">
                <a:solidFill>
                  <a:srgbClr val="FFFFFF"/>
                </a:solidFill>
              </a:rPr>
              <a:t> was used for giving a good look and feel to the web app</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0" lvl="0" marL="0" rtl="0" algn="l">
              <a:spcBef>
                <a:spcPts val="0"/>
              </a:spcBef>
              <a:spcAft>
                <a:spcPts val="500"/>
              </a:spcAft>
              <a:buNone/>
            </a:pPr>
            <a:r>
              <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the Ladder - Usage of Tools (Present and Future)	</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b="1" i="1" lang="en" u="sng">
                <a:solidFill>
                  <a:srgbClr val="FFFFFF"/>
                </a:solidFill>
              </a:rPr>
              <a:t>Phase 3: Backend functionality of a full fledged working app.</a:t>
            </a:r>
            <a:endParaRPr b="1" i="1" u="sng">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lang="en">
                <a:solidFill>
                  <a:srgbClr val="FFFFFF"/>
                </a:solidFill>
              </a:rPr>
              <a:t>After building our interactive User Interface and a review from our clients , we started off with our backend functionalities for the app to function properly.</a:t>
            </a:r>
            <a:endParaRPr>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lang="en">
                <a:solidFill>
                  <a:srgbClr val="FFFFFF"/>
                </a:solidFill>
              </a:rPr>
              <a:t>Tools Used :	1. </a:t>
            </a:r>
            <a:r>
              <a:rPr b="1" lang="en">
                <a:solidFill>
                  <a:srgbClr val="FFFFFF"/>
                </a:solidFill>
              </a:rPr>
              <a:t>MySQL</a:t>
            </a:r>
            <a:r>
              <a:rPr lang="en">
                <a:solidFill>
                  <a:srgbClr val="FFFFFF"/>
                </a:solidFill>
              </a:rPr>
              <a:t> for database of the web app.</a:t>
            </a:r>
            <a:endParaRPr>
              <a:solidFill>
                <a:srgbClr val="FFFFFF"/>
              </a:solidFill>
            </a:endParaRPr>
          </a:p>
          <a:p>
            <a:pPr indent="0" lvl="0" marL="0" rtl="0" algn="l">
              <a:lnSpc>
                <a:spcPct val="115000"/>
              </a:lnSpc>
              <a:spcBef>
                <a:spcPts val="0"/>
              </a:spcBef>
              <a:spcAft>
                <a:spcPts val="0"/>
              </a:spcAft>
              <a:buNone/>
            </a:pPr>
            <a:r>
              <a:rPr lang="en">
                <a:solidFill>
                  <a:srgbClr val="FFFFFF"/>
                </a:solidFill>
              </a:rPr>
              <a:t>		2. </a:t>
            </a:r>
            <a:r>
              <a:rPr b="1" lang="en">
                <a:solidFill>
                  <a:srgbClr val="FFFFFF"/>
                </a:solidFill>
              </a:rPr>
              <a:t>PHP</a:t>
            </a:r>
            <a:r>
              <a:rPr lang="en">
                <a:solidFill>
                  <a:srgbClr val="FFFFFF"/>
                </a:solidFill>
              </a:rPr>
              <a:t> for the backend functionalities of the app.</a:t>
            </a:r>
            <a:endParaRPr>
              <a:solidFill>
                <a:srgbClr val="FFFFFF"/>
              </a:solidFill>
            </a:endParaRPr>
          </a:p>
          <a:p>
            <a:pPr indent="0" lvl="0" marL="0" rtl="0" algn="l">
              <a:lnSpc>
                <a:spcPct val="115000"/>
              </a:lnSpc>
              <a:spcBef>
                <a:spcPts val="0"/>
              </a:spcBef>
              <a:spcAft>
                <a:spcPts val="0"/>
              </a:spcAft>
              <a:buNone/>
            </a:pPr>
            <a:r>
              <a:rPr lang="en">
                <a:solidFill>
                  <a:srgbClr val="FFFFFF"/>
                </a:solidFill>
              </a:rPr>
              <a:t>		3. </a:t>
            </a:r>
            <a:r>
              <a:rPr b="1" lang="en">
                <a:solidFill>
                  <a:srgbClr val="FFFFFF"/>
                </a:solidFill>
              </a:rPr>
              <a:t>Visual Studio Code</a:t>
            </a:r>
            <a:r>
              <a:rPr lang="en">
                <a:solidFill>
                  <a:srgbClr val="FFFFFF"/>
                </a:solidFill>
              </a:rPr>
              <a:t> for the coding of the entire app.</a:t>
            </a:r>
            <a:endParaRPr>
              <a:solidFill>
                <a:srgbClr val="FFFFFF"/>
              </a:solidFill>
            </a:endParaRPr>
          </a:p>
          <a:p>
            <a:pPr indent="0" lvl="0" marL="0" rtl="0" algn="l">
              <a:lnSpc>
                <a:spcPct val="115000"/>
              </a:lnSpc>
              <a:spcBef>
                <a:spcPts val="0"/>
              </a:spcBef>
              <a:spcAft>
                <a:spcPts val="0"/>
              </a:spcAft>
              <a:buNone/>
            </a:pPr>
            <a:r>
              <a:rPr lang="en">
                <a:solidFill>
                  <a:srgbClr val="FFFFFF"/>
                </a:solidFill>
              </a:rPr>
              <a:t>		4. </a:t>
            </a:r>
            <a:r>
              <a:rPr b="1" lang="en">
                <a:solidFill>
                  <a:srgbClr val="FFFFFF"/>
                </a:solidFill>
              </a:rPr>
              <a:t>Xampp </a:t>
            </a:r>
            <a:r>
              <a:rPr lang="en">
                <a:solidFill>
                  <a:srgbClr val="FFFFFF"/>
                </a:solidFill>
              </a:rPr>
              <a:t>for Apache Server and Database Management.</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0" lvl="0" marL="0" rtl="0" algn="l">
              <a:spcBef>
                <a:spcPts val="0"/>
              </a:spcBef>
              <a:spcAft>
                <a:spcPts val="500"/>
              </a:spcAft>
              <a:buNone/>
            </a:pPr>
            <a:r>
              <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Minutes of Meeting (MoM)</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Firstly, it is to be noted that we are providing a mass service/platform and we do not have one defined customer or customer segment. Therefore, it is impossible to get Minutes of Meeting from our users. </a:t>
            </a:r>
            <a:br>
              <a:rPr lang="en">
                <a:solidFill>
                  <a:srgbClr val="FFFFFF"/>
                </a:solidFill>
              </a:rPr>
            </a:br>
            <a:br>
              <a:rPr lang="en">
                <a:solidFill>
                  <a:srgbClr val="FFFFFF"/>
                </a:solidFill>
              </a:rPr>
            </a:br>
            <a:r>
              <a:rPr lang="en">
                <a:solidFill>
                  <a:srgbClr val="FFFFFF"/>
                </a:solidFill>
              </a:rPr>
              <a:t>However, we’ll be requiring information from a varied set of professionals pertaining to different career streams. In the process of building </a:t>
            </a:r>
            <a:r>
              <a:rPr i="1" lang="en">
                <a:solidFill>
                  <a:srgbClr val="FFFFFF"/>
                </a:solidFill>
              </a:rPr>
              <a:t>Up the Ladder, </a:t>
            </a:r>
            <a:r>
              <a:rPr lang="en">
                <a:solidFill>
                  <a:srgbClr val="FFFFFF"/>
                </a:solidFill>
              </a:rPr>
              <a:t>we got in formal agreement with executives and individuals from many companies and firms, on mail, in office or both.</a:t>
            </a:r>
            <a:endParaRPr>
              <a:solidFill>
                <a:srgbClr val="FFFFFF"/>
              </a:solidFill>
            </a:endParaRPr>
          </a:p>
          <a:p>
            <a:pPr indent="0" lvl="0" marL="0" rtl="0" algn="l">
              <a:lnSpc>
                <a:spcPct val="115000"/>
              </a:lnSpc>
              <a:spcBef>
                <a:spcPts val="0"/>
              </a:spcBef>
              <a:spcAft>
                <a:spcPts val="0"/>
              </a:spcAft>
              <a:buNone/>
            </a:pPr>
            <a:r>
              <a:rPr lang="en">
                <a:solidFill>
                  <a:srgbClr val="FFFFFF"/>
                </a:solidFill>
              </a:rPr>
              <a:t> </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0" lvl="0" marL="0" rtl="0" algn="l">
              <a:spcBef>
                <a:spcPts val="0"/>
              </a:spcBef>
              <a:spcAft>
                <a:spcPts val="500"/>
              </a:spcAft>
              <a:buNone/>
            </a:pPr>
            <a:r>
              <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23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Atlantis Paper Industries Pvt. Ltd. (Mr. Sanjit Paul)</a:t>
            </a:r>
            <a:endParaRPr/>
          </a:p>
        </p:txBody>
      </p:sp>
      <p:pic>
        <p:nvPicPr>
          <p:cNvPr id="173" name="Google Shape;173;p31"/>
          <p:cNvPicPr preferRelativeResize="0"/>
          <p:nvPr/>
        </p:nvPicPr>
        <p:blipFill>
          <a:blip r:embed="rId3">
            <a:alphaModFix/>
          </a:blip>
          <a:stretch>
            <a:fillRect/>
          </a:stretch>
        </p:blipFill>
        <p:spPr>
          <a:xfrm>
            <a:off x="552725" y="982850"/>
            <a:ext cx="8029999" cy="3877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b="1" i="1" lang="en">
                <a:solidFill>
                  <a:srgbClr val="FFFFFF"/>
                </a:solidFill>
              </a:rPr>
              <a:t>Up The Ladder</a:t>
            </a:r>
            <a:r>
              <a:rPr lang="en">
                <a:solidFill>
                  <a:srgbClr val="FFFFFF"/>
                </a:solidFill>
              </a:rPr>
              <a:t> is a unique platform for enthusiastic undergraduates and working professionals. The vision is to help everyone grow into whatever they want to be, the idea is to help people answer the question “Where do you see yourself in the next 5 years?”. </a:t>
            </a:r>
            <a:br>
              <a:rPr lang="en">
                <a:solidFill>
                  <a:srgbClr val="FFFFFF"/>
                </a:solidFill>
              </a:rPr>
            </a:br>
            <a:r>
              <a:rPr lang="en">
                <a:solidFill>
                  <a:srgbClr val="FFFFFF"/>
                </a:solidFill>
              </a:rPr>
              <a:t>Up The Ladder, unlike any other career growth support platforms provide the user a customized roadmap to their dream profession irrespective of which discipline a user might belong to.  No existing platform allows the user to set their goal and help them reach it starting from scratch, all existing platforms come with a set of pre-requisites which are expected to be fulfilled by the user however the main issue being no instructions are provided as to how one is expected to fit perfectly into the list of prerequisites. </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p32"/>
          <p:cNvPicPr preferRelativeResize="0"/>
          <p:nvPr/>
        </p:nvPicPr>
        <p:blipFill>
          <a:blip r:embed="rId3">
            <a:alphaModFix/>
          </a:blip>
          <a:stretch>
            <a:fillRect/>
          </a:stretch>
        </p:blipFill>
        <p:spPr>
          <a:xfrm>
            <a:off x="152400" y="152400"/>
            <a:ext cx="8839202" cy="48312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122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 Studios (Mr. Archit Aggarwal)</a:t>
            </a:r>
            <a:endParaRPr/>
          </a:p>
        </p:txBody>
      </p:sp>
      <p:pic>
        <p:nvPicPr>
          <p:cNvPr id="184" name="Google Shape;184;p33"/>
          <p:cNvPicPr preferRelativeResize="0"/>
          <p:nvPr/>
        </p:nvPicPr>
        <p:blipFill>
          <a:blip r:embed="rId3">
            <a:alphaModFix/>
          </a:blip>
          <a:stretch>
            <a:fillRect/>
          </a:stretch>
        </p:blipFill>
        <p:spPr>
          <a:xfrm>
            <a:off x="311700" y="695300"/>
            <a:ext cx="8520599" cy="423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34"/>
          <p:cNvPicPr preferRelativeResize="0"/>
          <p:nvPr/>
        </p:nvPicPr>
        <p:blipFill>
          <a:blip r:embed="rId3">
            <a:alphaModFix/>
          </a:blip>
          <a:stretch>
            <a:fillRect/>
          </a:stretch>
        </p:blipFill>
        <p:spPr>
          <a:xfrm>
            <a:off x="152400" y="1255450"/>
            <a:ext cx="8839200" cy="263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128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Jumbo Digital Prints Pvt. Ltd. (Mr. Umesh Gupta)</a:t>
            </a:r>
            <a:endParaRPr/>
          </a:p>
        </p:txBody>
      </p:sp>
      <p:pic>
        <p:nvPicPr>
          <p:cNvPr id="195" name="Google Shape;195;p35"/>
          <p:cNvPicPr preferRelativeResize="0"/>
          <p:nvPr/>
        </p:nvPicPr>
        <p:blipFill>
          <a:blip r:embed="rId3">
            <a:alphaModFix/>
          </a:blip>
          <a:stretch>
            <a:fillRect/>
          </a:stretch>
        </p:blipFill>
        <p:spPr>
          <a:xfrm>
            <a:off x="472450" y="701200"/>
            <a:ext cx="8199101" cy="402247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6"/>
          <p:cNvPicPr preferRelativeResize="0"/>
          <p:nvPr/>
        </p:nvPicPr>
        <p:blipFill>
          <a:blip r:embed="rId3">
            <a:alphaModFix/>
          </a:blip>
          <a:stretch>
            <a:fillRect/>
          </a:stretch>
        </p:blipFill>
        <p:spPr>
          <a:xfrm>
            <a:off x="152400" y="1233850"/>
            <a:ext cx="8839199" cy="2419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13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Cognimous Securities (Mr. Kawaljeet Singh)</a:t>
            </a:r>
            <a:endParaRPr/>
          </a:p>
        </p:txBody>
      </p:sp>
      <p:pic>
        <p:nvPicPr>
          <p:cNvPr id="206" name="Google Shape;206;p37"/>
          <p:cNvPicPr preferRelativeResize="0"/>
          <p:nvPr/>
        </p:nvPicPr>
        <p:blipFill>
          <a:blip r:embed="rId3">
            <a:alphaModFix/>
          </a:blip>
          <a:stretch>
            <a:fillRect/>
          </a:stretch>
        </p:blipFill>
        <p:spPr>
          <a:xfrm>
            <a:off x="152400" y="710650"/>
            <a:ext cx="8829526" cy="4280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38"/>
          <p:cNvPicPr preferRelativeResize="0"/>
          <p:nvPr/>
        </p:nvPicPr>
        <p:blipFill>
          <a:blip r:embed="rId3">
            <a:alphaModFix/>
          </a:blip>
          <a:stretch>
            <a:fillRect/>
          </a:stretch>
        </p:blipFill>
        <p:spPr>
          <a:xfrm>
            <a:off x="152400" y="225075"/>
            <a:ext cx="8839199" cy="4743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132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Supreme Court of India (Mr. Sunil Khatwani)</a:t>
            </a:r>
            <a:endParaRPr/>
          </a:p>
          <a:p>
            <a:pPr indent="0" lvl="0" marL="0" rtl="0" algn="l">
              <a:spcBef>
                <a:spcPts val="0"/>
              </a:spcBef>
              <a:spcAft>
                <a:spcPts val="0"/>
              </a:spcAft>
              <a:buNone/>
            </a:pPr>
            <a:r>
              <a:t/>
            </a:r>
            <a:endParaRPr/>
          </a:p>
        </p:txBody>
      </p:sp>
      <p:pic>
        <p:nvPicPr>
          <p:cNvPr id="217" name="Google Shape;217;p39"/>
          <p:cNvPicPr preferRelativeResize="0"/>
          <p:nvPr/>
        </p:nvPicPr>
        <p:blipFill>
          <a:blip r:embed="rId3">
            <a:alphaModFix/>
          </a:blip>
          <a:stretch>
            <a:fillRect/>
          </a:stretch>
        </p:blipFill>
        <p:spPr>
          <a:xfrm>
            <a:off x="311700" y="705575"/>
            <a:ext cx="8520601" cy="4201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40"/>
          <p:cNvPicPr preferRelativeResize="0"/>
          <p:nvPr/>
        </p:nvPicPr>
        <p:blipFill>
          <a:blip r:embed="rId3">
            <a:alphaModFix/>
          </a:blip>
          <a:stretch>
            <a:fillRect/>
          </a:stretch>
        </p:blipFill>
        <p:spPr>
          <a:xfrm>
            <a:off x="152400" y="152400"/>
            <a:ext cx="8839200" cy="3845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160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Snippets of </a:t>
            </a:r>
            <a:r>
              <a:rPr i="1" lang="en"/>
              <a:t>Up the Ladder</a:t>
            </a:r>
            <a:endParaRPr i="1"/>
          </a:p>
        </p:txBody>
      </p:sp>
      <p:sp>
        <p:nvSpPr>
          <p:cNvPr id="228" name="Google Shape;22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9" name="Google Shape;229;p41"/>
          <p:cNvPicPr preferRelativeResize="0"/>
          <p:nvPr/>
        </p:nvPicPr>
        <p:blipFill>
          <a:blip r:embed="rId3">
            <a:alphaModFix/>
          </a:blip>
          <a:stretch>
            <a:fillRect/>
          </a:stretch>
        </p:blipFill>
        <p:spPr>
          <a:xfrm>
            <a:off x="152400" y="795075"/>
            <a:ext cx="8839199" cy="4125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lang="en">
                <a:solidFill>
                  <a:srgbClr val="FFFFFF"/>
                </a:solidFill>
              </a:rPr>
              <a:t>The idea for Up The Ladder came from the modern day plight of skill development and lack of a robust roadmap which would instruct and depict the stages. The idea is to further widen the base of education and encourage the enthusiasts to reach expertise in fields of their choice. Up The Ladder unlike any other platform creates a custom roadmap so user friendly that even a layman with a knack in learning can use it to gain expertise in a field of choice.</a:t>
            </a:r>
            <a:endParaRPr>
              <a:solidFill>
                <a:srgbClr val="FFFFFF"/>
              </a:solidFill>
            </a:endParaRPr>
          </a:p>
          <a:p>
            <a:pPr indent="0" lvl="0" marL="0" rtl="0" algn="l">
              <a:spcBef>
                <a:spcPts val="160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766675" y="3324075"/>
            <a:ext cx="2135175" cy="1609725"/>
          </a:xfrm>
          <a:prstGeom prst="rect">
            <a:avLst/>
          </a:prstGeom>
          <a:noFill/>
          <a:ln>
            <a:noFill/>
          </a:ln>
        </p:spPr>
      </p:pic>
      <p:pic>
        <p:nvPicPr>
          <p:cNvPr id="74" name="Google Shape;74;p15"/>
          <p:cNvPicPr preferRelativeResize="0"/>
          <p:nvPr/>
        </p:nvPicPr>
        <p:blipFill>
          <a:blip r:embed="rId4">
            <a:alphaModFix/>
          </a:blip>
          <a:stretch>
            <a:fillRect/>
          </a:stretch>
        </p:blipFill>
        <p:spPr>
          <a:xfrm>
            <a:off x="4355075" y="3324075"/>
            <a:ext cx="3782400" cy="1609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42"/>
          <p:cNvPicPr preferRelativeResize="0"/>
          <p:nvPr/>
        </p:nvPicPr>
        <p:blipFill>
          <a:blip r:embed="rId3">
            <a:alphaModFix/>
          </a:blip>
          <a:stretch>
            <a:fillRect/>
          </a:stretch>
        </p:blipFill>
        <p:spPr>
          <a:xfrm>
            <a:off x="355500" y="238650"/>
            <a:ext cx="8433001" cy="4725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43"/>
          <p:cNvPicPr preferRelativeResize="0"/>
          <p:nvPr/>
        </p:nvPicPr>
        <p:blipFill>
          <a:blip r:embed="rId3">
            <a:alphaModFix/>
          </a:blip>
          <a:stretch>
            <a:fillRect/>
          </a:stretch>
        </p:blipFill>
        <p:spPr>
          <a:xfrm>
            <a:off x="152400" y="152400"/>
            <a:ext cx="8839201" cy="4822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44"/>
          <p:cNvPicPr preferRelativeResize="0"/>
          <p:nvPr/>
        </p:nvPicPr>
        <p:blipFill>
          <a:blip r:embed="rId3">
            <a:alphaModFix/>
          </a:blip>
          <a:stretch>
            <a:fillRect/>
          </a:stretch>
        </p:blipFill>
        <p:spPr>
          <a:xfrm>
            <a:off x="152400" y="152400"/>
            <a:ext cx="8839199" cy="48361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45"/>
          <p:cNvPicPr preferRelativeResize="0"/>
          <p:nvPr/>
        </p:nvPicPr>
        <p:blipFill>
          <a:blip r:embed="rId3">
            <a:alphaModFix/>
          </a:blip>
          <a:stretch>
            <a:fillRect/>
          </a:stretch>
        </p:blipFill>
        <p:spPr>
          <a:xfrm>
            <a:off x="152400" y="152400"/>
            <a:ext cx="8839200" cy="4822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46"/>
          <p:cNvPicPr preferRelativeResize="0"/>
          <p:nvPr/>
        </p:nvPicPr>
        <p:blipFill>
          <a:blip r:embed="rId3">
            <a:alphaModFix/>
          </a:blip>
          <a:stretch>
            <a:fillRect/>
          </a:stretch>
        </p:blipFill>
        <p:spPr>
          <a:xfrm>
            <a:off x="152400" y="152400"/>
            <a:ext cx="8839200" cy="48361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Google Shape;259;p47"/>
          <p:cNvPicPr preferRelativeResize="0"/>
          <p:nvPr/>
        </p:nvPicPr>
        <p:blipFill>
          <a:blip r:embed="rId3">
            <a:alphaModFix/>
          </a:blip>
          <a:stretch>
            <a:fillRect/>
          </a:stretch>
        </p:blipFill>
        <p:spPr>
          <a:xfrm>
            <a:off x="152400" y="152400"/>
            <a:ext cx="8839201" cy="4781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Google Shape;264;p48"/>
          <p:cNvPicPr preferRelativeResize="0"/>
          <p:nvPr/>
        </p:nvPicPr>
        <p:blipFill>
          <a:blip r:embed="rId3">
            <a:alphaModFix/>
          </a:blip>
          <a:stretch>
            <a:fillRect/>
          </a:stretch>
        </p:blipFill>
        <p:spPr>
          <a:xfrm>
            <a:off x="152400" y="152400"/>
            <a:ext cx="8839201" cy="487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Customers</a:t>
            </a:r>
            <a:endParaRPr/>
          </a:p>
        </p:txBody>
      </p:sp>
      <p:sp>
        <p:nvSpPr>
          <p:cNvPr id="80" name="Google Shape;80;p16"/>
          <p:cNvSpPr txBox="1"/>
          <p:nvPr>
            <p:ph idx="1" type="body"/>
          </p:nvPr>
        </p:nvSpPr>
        <p:spPr>
          <a:xfrm>
            <a:off x="311700" y="1152475"/>
            <a:ext cx="8600400" cy="4182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1.       Self-employed persons looking to elevate their enterprise to the next level.</a:t>
            </a:r>
            <a:endParaRPr/>
          </a:p>
          <a:p>
            <a:pPr indent="0" lvl="0" marL="0" rtl="0" algn="l">
              <a:lnSpc>
                <a:spcPct val="100000"/>
              </a:lnSpc>
              <a:spcBef>
                <a:spcPts val="1600"/>
              </a:spcBef>
              <a:spcAft>
                <a:spcPts val="0"/>
              </a:spcAft>
              <a:buNone/>
            </a:pPr>
            <a:r>
              <a:rPr lang="en"/>
              <a:t>2.       Full-time and part time employees seeking the right path for them and their    careers.</a:t>
            </a:r>
            <a:endParaRPr/>
          </a:p>
          <a:p>
            <a:pPr indent="0" lvl="0" marL="0" rtl="0" algn="l">
              <a:lnSpc>
                <a:spcPct val="100000"/>
              </a:lnSpc>
              <a:spcBef>
                <a:spcPts val="1600"/>
              </a:spcBef>
              <a:spcAft>
                <a:spcPts val="0"/>
              </a:spcAft>
              <a:buNone/>
            </a:pPr>
            <a:r>
              <a:rPr lang="en"/>
              <a:t>3.       Freelancers and independent contractors looking to make a switch in their careers.</a:t>
            </a:r>
            <a:endParaRPr/>
          </a:p>
          <a:p>
            <a:pPr indent="0" lvl="0" marL="0" rtl="0" algn="l">
              <a:lnSpc>
                <a:spcPct val="100000"/>
              </a:lnSpc>
              <a:spcBef>
                <a:spcPts val="1600"/>
              </a:spcBef>
              <a:spcAft>
                <a:spcPts val="0"/>
              </a:spcAft>
              <a:buNone/>
            </a:pPr>
            <a:r>
              <a:rPr lang="en"/>
              <a:t>4.       </a:t>
            </a:r>
            <a:r>
              <a:rPr lang="en"/>
              <a:t>Undergraduate</a:t>
            </a:r>
            <a:r>
              <a:rPr lang="en"/>
              <a:t> and Post-Graduate students seeking counsel and advice for their careers.  </a:t>
            </a:r>
            <a:endParaRPr/>
          </a:p>
          <a:p>
            <a:pPr indent="0" lvl="0" marL="0" rtl="0" algn="l">
              <a:lnSpc>
                <a:spcPct val="100000"/>
              </a:lnSpc>
              <a:spcBef>
                <a:spcPts val="1600"/>
              </a:spcBef>
              <a:spcAft>
                <a:spcPts val="0"/>
              </a:spcAft>
              <a:buNone/>
            </a:pPr>
            <a:r>
              <a:rPr lang="en"/>
              <a:t>5.       Parents looking for career guidance for their respective children/wards. </a:t>
            </a:r>
            <a:endParaRPr/>
          </a:p>
          <a:p>
            <a:pPr indent="0" lvl="0" marL="0" rtl="0" algn="l">
              <a:spcBef>
                <a:spcPts val="1600"/>
              </a:spcBef>
              <a:spcAft>
                <a:spcPts val="0"/>
              </a:spcAft>
              <a:buNone/>
            </a:pPr>
            <a:r>
              <a:rPr lang="en"/>
              <a:t>6.       Companies who are looking to carry out training programs for their employees.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Novelty and Creation of Value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True, there already exist a wide variety of promising career development tools in the market but while they serve different purposes and full well in most cases, they all fail to deliver at one standpoint:</a:t>
            </a:r>
            <a:r>
              <a:rPr b="1" lang="en">
                <a:solidFill>
                  <a:srgbClr val="FFFFFF"/>
                </a:solidFill>
              </a:rPr>
              <a:t> Helping people make an informed decision. </a:t>
            </a:r>
            <a:br>
              <a:rPr b="1" lang="en">
                <a:solidFill>
                  <a:srgbClr val="FFFFFF"/>
                </a:solidFill>
              </a:rPr>
            </a:br>
            <a:endParaRPr b="1">
              <a:solidFill>
                <a:srgbClr val="FFFFFF"/>
              </a:solidFill>
            </a:endParaRPr>
          </a:p>
          <a:p>
            <a:pPr indent="0" lvl="0" marL="0" rtl="0" algn="l">
              <a:lnSpc>
                <a:spcPct val="100000"/>
              </a:lnSpc>
              <a:spcBef>
                <a:spcPts val="0"/>
              </a:spcBef>
              <a:spcAft>
                <a:spcPts val="0"/>
              </a:spcAft>
              <a:buNone/>
            </a:pPr>
            <a:r>
              <a:rPr b="1" lang="en">
                <a:solidFill>
                  <a:srgbClr val="FFFFFF"/>
                </a:solidFill>
              </a:rPr>
              <a:t>Creation of Value:</a:t>
            </a:r>
            <a:br>
              <a:rPr b="1" lang="en">
                <a:solidFill>
                  <a:srgbClr val="FFFFFF"/>
                </a:solidFill>
              </a:rPr>
            </a:br>
            <a:r>
              <a:rPr b="1" lang="en">
                <a:solidFill>
                  <a:srgbClr val="FFFFFF"/>
                </a:solidFill>
              </a:rPr>
              <a:t>1. </a:t>
            </a:r>
            <a:r>
              <a:rPr lang="en">
                <a:solidFill>
                  <a:srgbClr val="FFFFFF"/>
                </a:solidFill>
              </a:rPr>
              <a:t>With India’s growing active and participating workforce in technical, semi-technical, business and humanities fields, there is an increasing need to build a smart tool connecting industry enthusiasts with industry experts. </a:t>
            </a:r>
            <a:br>
              <a:rPr lang="en">
                <a:solidFill>
                  <a:srgbClr val="FFFFFF"/>
                </a:solidFill>
              </a:rPr>
            </a:br>
            <a:r>
              <a:rPr lang="en">
                <a:solidFill>
                  <a:srgbClr val="FFFFFF"/>
                </a:solidFill>
              </a:rPr>
              <a:t>We have created value by creating a unique platform by providing our customers with detailed career development progression in various fields - </a:t>
            </a:r>
            <a:r>
              <a:rPr b="1" lang="en">
                <a:solidFill>
                  <a:srgbClr val="FFFFFF"/>
                </a:solidFill>
              </a:rPr>
              <a:t>encompassing what the career stream entails, skills (technical and soft) required to become an expert, competitive exams required, educational skills required, average salaries for different positions and future of career stream. </a:t>
            </a:r>
            <a:br>
              <a:rPr b="1" lang="en">
                <a:solidFill>
                  <a:srgbClr val="FFFFFF"/>
                </a:solidFill>
              </a:rPr>
            </a:b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Novelty and Creation of Value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2. Our service is the first platform that serves as a one-stop shop for students, teachers, budding entrepreneurs, existing independent contractors and employees to discover the different financial, social and personal features of industries, recent trends and career development. Unlike LinkedIn and other career development services, Up the Ladder will hope to be India’s most informative career development tool. </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lang="en">
                <a:solidFill>
                  <a:srgbClr val="FFFFFF"/>
                </a:solidFill>
              </a:rPr>
              <a:t>3. We believe one of our biggest selling points is that we cater to people of all ages, occupations, interests and motives. While other career development tools focus on just a particular particular strata of customers and professionals, our service can be used not only for career planning (for working people) but also for educational (for students) and research purposes (technicians and engineers).</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Sophistication Value of Project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b="1" lang="en">
                <a:solidFill>
                  <a:srgbClr val="FFFFFF"/>
                </a:solidFill>
              </a:rPr>
              <a:t>It requires an upfront investment of time and effort:</a:t>
            </a:r>
            <a:r>
              <a:rPr lang="en">
                <a:solidFill>
                  <a:srgbClr val="FFFFFF"/>
                </a:solidFill>
              </a:rPr>
              <a:t> During the early phases we had to devote a huge amount of time developing and nurturing the idea. It also took us a lot of time to verify our idea and to find its potential in real time. Since this project had to be completed simultaneously with other projects, it required dedicated time and effort from all the team members.</a:t>
            </a:r>
            <a:endParaRPr>
              <a:solidFill>
                <a:srgbClr val="FFFFFF"/>
              </a:solidFill>
            </a:endParaRPr>
          </a:p>
          <a:p>
            <a:pPr indent="0" lvl="0" marL="457200" rtl="0" algn="l">
              <a:lnSpc>
                <a:spcPct val="100000"/>
              </a:lnSpc>
              <a:spcBef>
                <a:spcPts val="0"/>
              </a:spcBef>
              <a:spcAft>
                <a:spcPts val="0"/>
              </a:spcAft>
              <a:buClr>
                <a:srgbClr val="000000"/>
              </a:buClr>
              <a:buSzPts val="1100"/>
              <a:buFont typeface="Arial"/>
              <a:buNone/>
            </a:pPr>
            <a:r>
              <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b="1" lang="en">
                <a:solidFill>
                  <a:srgbClr val="FFFFFF"/>
                </a:solidFill>
              </a:rPr>
              <a:t>You don't have the right skills: </a:t>
            </a:r>
            <a:r>
              <a:rPr lang="en">
                <a:solidFill>
                  <a:srgbClr val="FFFFFF"/>
                </a:solidFill>
              </a:rPr>
              <a:t>Learning the tools and different coding languages       in a given stipulated time was a very difficult job.Understanding the concepts of coding metrics,sequence diagram,use case diagram,etc and developing those diagrams using online tools like creately,lucidchart required a lot of efforts. In the process, we also had to acquaint ourselves with tools like LucidChart, Draw, Creately, etc. which was a challenge in itself.</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Sophistication Value of Project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Font typeface="Noto Sans Symbols"/>
              <a:buChar char="●"/>
            </a:pPr>
            <a:r>
              <a:rPr b="1" lang="en">
                <a:solidFill>
                  <a:srgbClr val="FFFFFF"/>
                </a:solidFill>
              </a:rPr>
              <a:t>Some people think that the project idea is vague:</a:t>
            </a:r>
            <a:r>
              <a:rPr lang="en">
                <a:solidFill>
                  <a:srgbClr val="FFFFFF"/>
                </a:solidFill>
              </a:rPr>
              <a:t> The value is in the disciplined utilization of sound, consistent processes. In our case, on the onset, Up the Ladder looks similar to LinkedIn in terms of working and application. However, not only does it do what LinkedIn does but it also provides an integrated career development platform for industry experts and enthusiasts alike.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342900" lvl="0" marL="457200" rtl="0" algn="l">
              <a:lnSpc>
                <a:spcPct val="100000"/>
              </a:lnSpc>
              <a:spcBef>
                <a:spcPts val="0"/>
              </a:spcBef>
              <a:spcAft>
                <a:spcPts val="0"/>
              </a:spcAft>
              <a:buClr>
                <a:srgbClr val="FFFFFF"/>
              </a:buClr>
              <a:buSzPts val="1800"/>
              <a:buFont typeface="Noto Sans Symbols"/>
              <a:buChar char="●"/>
            </a:pPr>
            <a:r>
              <a:rPr b="1" lang="en">
                <a:solidFill>
                  <a:srgbClr val="FFFFFF"/>
                </a:solidFill>
              </a:rPr>
              <a:t>The business environment changes as you work:</a:t>
            </a:r>
            <a:r>
              <a:rPr lang="en">
                <a:solidFill>
                  <a:srgbClr val="FFFFFF"/>
                </a:solidFill>
              </a:rPr>
              <a:t> The realities of global competition and rapid technological change are particularly visible in IT and software development. This contributes to the volatility of our project’s goals and operating constraints. Everything can be made obsolete in an instant — and it’s hard to pivot late in the process. Keeping this in mind, we will have real time assessment of the market and accordingly we will be changing the information present on our website to avoid misleading our users.</a:t>
            </a:r>
            <a:endParaRPr b="1">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Sophistication Value of Project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Font typeface="Noto Sans Symbols"/>
              <a:buChar char="●"/>
            </a:pPr>
            <a:r>
              <a:rPr b="1" lang="en">
                <a:solidFill>
                  <a:srgbClr val="FFFFFF"/>
                </a:solidFill>
              </a:rPr>
              <a:t>The problem and solution are often not well understood:</a:t>
            </a:r>
            <a:r>
              <a:rPr lang="en">
                <a:solidFill>
                  <a:srgbClr val="FFFFFF"/>
                </a:solidFill>
              </a:rPr>
              <a:t> When a solution to a problem was well understood, it got captured in a framework.It got hard when the focus shifted to create more complex, less well-understood things using common tools. </a:t>
            </a:r>
            <a:endParaRPr>
              <a:solidFill>
                <a:srgbClr val="FFFFFF"/>
              </a:solidFill>
            </a:endParaRPr>
          </a:p>
          <a:p>
            <a:pPr indent="0" lvl="0" marL="457200" rtl="0" algn="l">
              <a:lnSpc>
                <a:spcPct val="100000"/>
              </a:lnSpc>
              <a:spcBef>
                <a:spcPts val="0"/>
              </a:spcBef>
              <a:spcAft>
                <a:spcPts val="0"/>
              </a:spcAft>
              <a:buClr>
                <a:srgbClr val="000000"/>
              </a:buClr>
              <a:buSzPts val="1100"/>
              <a:buFont typeface="Arial"/>
              <a:buNone/>
            </a:pPr>
            <a:r>
              <a:rPr lang="en">
                <a:solidFill>
                  <a:srgbClr val="FFFFFF"/>
                </a:solidFill>
              </a:rPr>
              <a:t>The problem that we face with a growing economy is that there are too many students, job aspirants and even working employees who do/did not have enough information about the job market, work environment, salary package and future of career stream to make an informed decision. Up the Ladder solves this problem by providing a complete package covering what the career stream entails, skills (technical and soft) required to become an expert, competitive exams required, educational skills required, average salaries for different positions and future of career stream.</a:t>
            </a:r>
            <a:endParaRPr b="1">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