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20"/>
  </p:notesMasterIdLst>
  <p:sldIdLst>
    <p:sldId id="322" r:id="rId2"/>
    <p:sldId id="320" r:id="rId3"/>
    <p:sldId id="324" r:id="rId4"/>
    <p:sldId id="257" r:id="rId5"/>
    <p:sldId id="258" r:id="rId6"/>
    <p:sldId id="325" r:id="rId7"/>
    <p:sldId id="327" r:id="rId8"/>
    <p:sldId id="330" r:id="rId9"/>
    <p:sldId id="331" r:id="rId10"/>
    <p:sldId id="332" r:id="rId11"/>
    <p:sldId id="333" r:id="rId12"/>
    <p:sldId id="334" r:id="rId13"/>
    <p:sldId id="335" r:id="rId14"/>
    <p:sldId id="338" r:id="rId15"/>
    <p:sldId id="337" r:id="rId16"/>
    <p:sldId id="328" r:id="rId17"/>
    <p:sldId id="329" r:id="rId18"/>
    <p:sldId id="32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 Gliech" initials="CG" lastIdx="1" clrIdx="0">
    <p:extLst>
      <p:ext uri="{19B8F6BF-5375-455C-9EA6-DF929625EA0E}">
        <p15:presenceInfo xmlns:p15="http://schemas.microsoft.com/office/powerpoint/2012/main" userId="837d040779255a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22B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52" autoAdjust="0"/>
    <p:restoredTop sz="89615" autoAdjust="0"/>
  </p:normalViewPr>
  <p:slideViewPr>
    <p:cSldViewPr snapToGrid="0">
      <p:cViewPr>
        <p:scale>
          <a:sx n="100" d="100"/>
          <a:sy n="100" d="100"/>
        </p:scale>
        <p:origin x="409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48EDB-F6CF-AA41-9EA3-53C942B1B060}" type="datetimeFigureOut">
              <a:rPr lang="de-DE" smtClean="0"/>
              <a:t>27.10.2024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45587-8C8A-544D-8307-732134D6F5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509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45587-8C8A-544D-8307-732134D6F50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19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264F-C28B-422A-8664-2DDDB4B8162E}" type="datetime1">
              <a:rPr lang="de-DE" smtClean="0"/>
              <a:t>27.10.2024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37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61AB-58BD-4E04-A333-C01870A10897}" type="datetime1">
              <a:rPr lang="de-DE" smtClean="0"/>
              <a:t>27.10.2024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3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9678-C3A8-45F8-BCC1-FC4CB4678F6A}" type="datetime1">
              <a:rPr lang="de-DE" smtClean="0"/>
              <a:t>27.10.2024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46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536F-30DA-4A3E-8FD1-A25426FD1018}" type="datetime1">
              <a:rPr lang="de-DE" smtClean="0"/>
              <a:t>27.10.2024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86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B615-3DB7-47F9-922F-AA642D2032D8}" type="datetime1">
              <a:rPr lang="de-DE" smtClean="0"/>
              <a:t>27.10.2024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79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1FFD-9937-4E31-A10C-8B76A6185FA5}" type="datetime1">
              <a:rPr lang="de-DE" smtClean="0"/>
              <a:t>27.10.2024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87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3504-7769-4DBA-A9ED-AA36B31F18B2}" type="datetime1">
              <a:rPr lang="de-DE" smtClean="0"/>
              <a:t>27.10.2024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46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750B-1959-4699-8CA5-95A1922A8749}" type="datetime1">
              <a:rPr lang="de-DE" smtClean="0"/>
              <a:t>27.10.2024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06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C44D-9975-40B9-9BE8-4223AF3109B6}" type="datetime1">
              <a:rPr lang="de-DE" smtClean="0"/>
              <a:t>27.10.2024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03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A64E-A8F8-4E23-8F5C-A4506361B19B}" type="datetime1">
              <a:rPr lang="de-DE" smtClean="0"/>
              <a:t>27.10.2024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4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F16F-5F5D-4800-8A49-93DC2FDBEA53}" type="datetime1">
              <a:rPr lang="de-DE" smtClean="0"/>
              <a:t>27.10.2024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23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rgbClr val="F9F9F9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E3A03-8C80-4CAE-8CB8-A2010745A914}" type="datetime1">
              <a:rPr lang="de-DE" smtClean="0"/>
              <a:t>27.10.2024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87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02892C83-DA55-659A-E2A4-5675857C4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"/>
            <a:ext cx="12192000" cy="685765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2D051BF-D301-4BB3-B3AF-70E50767584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0000"/>
          </a:blip>
          <a:srcRect b="50000"/>
          <a:stretch/>
        </p:blipFill>
        <p:spPr>
          <a:xfrm>
            <a:off x="8874778" y="1945273"/>
            <a:ext cx="3057952" cy="2967452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876F79C-1ECC-6D84-ED80-7F10D01902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0000"/>
          </a:blip>
          <a:srcRect t="50000"/>
          <a:stretch/>
        </p:blipFill>
        <p:spPr>
          <a:xfrm>
            <a:off x="335315" y="1945273"/>
            <a:ext cx="3057952" cy="296745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49443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12B77-8377-0E2B-B71B-05EBDDF34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7078FA-4C5A-70A7-FB9F-C451ACC9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10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15D3E7E-C431-7A10-EDC1-40A59699CD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4339"/>
          <a:stretch/>
        </p:blipFill>
        <p:spPr>
          <a:xfrm>
            <a:off x="145531" y="136525"/>
            <a:ext cx="11900937" cy="74450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E52FB2F-2B28-5903-DEF0-AA2D54B703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594" b="40840"/>
          <a:stretch/>
        </p:blipFill>
        <p:spPr>
          <a:xfrm>
            <a:off x="145530" y="881028"/>
            <a:ext cx="11900937" cy="152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95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DDD6D-A14B-F465-7B00-BA6842634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319921-16A0-918F-450A-835B8941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11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66D240A-44DE-7C18-BF0B-CCB9E8C78F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4339"/>
          <a:stretch/>
        </p:blipFill>
        <p:spPr>
          <a:xfrm>
            <a:off x="145531" y="136525"/>
            <a:ext cx="11900937" cy="74450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D061A56-9AE5-C2D0-291F-BA2BAEA460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913" b="29499"/>
          <a:stretch/>
        </p:blipFill>
        <p:spPr>
          <a:xfrm>
            <a:off x="145531" y="881028"/>
            <a:ext cx="11900937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73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01754-E1FB-B2D7-29C1-744DDF91F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49D2BC-A4D4-E499-21F6-4E9026C3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12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222E92D-FF1D-4E57-6F45-524EFCB9E2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4339"/>
          <a:stretch/>
        </p:blipFill>
        <p:spPr>
          <a:xfrm>
            <a:off x="145531" y="136525"/>
            <a:ext cx="11900937" cy="74450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7F5F6F-FC16-5C15-2426-4FE982278B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0232" b="17890"/>
          <a:stretch/>
        </p:blipFill>
        <p:spPr>
          <a:xfrm>
            <a:off x="145531" y="881028"/>
            <a:ext cx="11900937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74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F1814-540C-058C-55E2-B0B932FAA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1E00C3A-3FDF-75FC-F32B-5D02950523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4339"/>
          <a:stretch/>
        </p:blipFill>
        <p:spPr>
          <a:xfrm>
            <a:off x="145531" y="136525"/>
            <a:ext cx="11900937" cy="74450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29E813-C04E-5597-563D-E22F8303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13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160C43E-E569-D9EE-141C-33C9549224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843" b="2965"/>
          <a:stretch/>
        </p:blipFill>
        <p:spPr>
          <a:xfrm>
            <a:off x="145530" y="874678"/>
            <a:ext cx="11900937" cy="199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00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49684-3772-E57E-AE6A-E711626AE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A0DA69B0-4278-A697-FADD-93A3769B69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44" b="-337"/>
          <a:stretch/>
        </p:blipFill>
        <p:spPr>
          <a:xfrm>
            <a:off x="3177731" y="568963"/>
            <a:ext cx="5836535" cy="6107333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79924D0-B081-FFE4-41AE-9B58E08013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825" b="3195"/>
          <a:stretch/>
        </p:blipFill>
        <p:spPr>
          <a:xfrm>
            <a:off x="3177732" y="5485434"/>
            <a:ext cx="5836535" cy="96563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2B8BFCB-0542-6694-8FD6-1FD8C0F39F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990" b="18215"/>
          <a:stretch/>
        </p:blipFill>
        <p:spPr>
          <a:xfrm>
            <a:off x="3177732" y="5109039"/>
            <a:ext cx="5836535" cy="37360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5622013-6F1D-8397-C2FC-82FFFBB1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0193" b="23979"/>
          <a:stretch/>
        </p:blipFill>
        <p:spPr>
          <a:xfrm>
            <a:off x="3177732" y="4730363"/>
            <a:ext cx="5836535" cy="37568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AA44B3D-6A71-3BC8-CAA2-B22176881F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425" b="41219"/>
          <a:stretch/>
        </p:blipFill>
        <p:spPr>
          <a:xfrm>
            <a:off x="3177731" y="3265069"/>
            <a:ext cx="5836535" cy="73203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05095E1-0E88-DC9C-EE3D-A84C3B60E8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725" b="29589"/>
          <a:stretch/>
        </p:blipFill>
        <p:spPr>
          <a:xfrm>
            <a:off x="3177730" y="3989715"/>
            <a:ext cx="5836535" cy="75332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D8D1781-78C7-7420-75F9-91D0E8B2E7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31" b="52433"/>
          <a:stretch/>
        </p:blipFill>
        <p:spPr>
          <a:xfrm>
            <a:off x="3177730" y="561279"/>
            <a:ext cx="5836535" cy="270963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988E5A3-259F-47C6-8669-C96660EF5E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6787" b="-288"/>
          <a:stretch/>
        </p:blipFill>
        <p:spPr>
          <a:xfrm>
            <a:off x="3177732" y="6444719"/>
            <a:ext cx="5836535" cy="22567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A96D7A-273B-B942-1834-FF0893C8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14</a:t>
            </a:fld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A5D77D3-23DF-0DF5-172E-59A261EAE9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4339"/>
          <a:stretch/>
        </p:blipFill>
        <p:spPr>
          <a:xfrm>
            <a:off x="3177732" y="203996"/>
            <a:ext cx="5836535" cy="3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67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510">
        <p159:morph option="byObject"/>
      </p:transition>
    </mc:Choice>
    <mc:Fallback>
      <p:transition advClick="0" advTm="5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57285-7F24-1329-5BF1-BB26EC001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9F39237-70D8-3DB3-2922-6130EBEFED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823" b="15253"/>
          <a:stretch/>
        </p:blipFill>
        <p:spPr>
          <a:xfrm>
            <a:off x="145518" y="2774013"/>
            <a:ext cx="11900937" cy="38433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18F7568-22B5-769D-9C90-092AA250C4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990" b="21086"/>
          <a:stretch/>
        </p:blipFill>
        <p:spPr>
          <a:xfrm>
            <a:off x="145519" y="2398107"/>
            <a:ext cx="11900937" cy="38433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0558EEB-77E7-AB74-F93A-86AC818B6C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0192" b="26884"/>
          <a:stretch/>
        </p:blipFill>
        <p:spPr>
          <a:xfrm>
            <a:off x="145520" y="2008746"/>
            <a:ext cx="11900937" cy="38433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F0AEB3A-9A51-13AE-F407-18DAD5C299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815" b="38261"/>
          <a:stretch/>
        </p:blipFill>
        <p:spPr>
          <a:xfrm>
            <a:off x="145520" y="1632840"/>
            <a:ext cx="11900937" cy="38433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61FFAF0-ABF0-EFB8-A5FA-6167313334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449" b="49627"/>
          <a:stretch/>
        </p:blipFill>
        <p:spPr>
          <a:xfrm>
            <a:off x="145520" y="1256934"/>
            <a:ext cx="11900937" cy="38433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B7A29AA-96A1-878B-101B-8E986DBCC3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30" b="91546"/>
          <a:stretch/>
        </p:blipFill>
        <p:spPr>
          <a:xfrm>
            <a:off x="145518" y="879328"/>
            <a:ext cx="11900937" cy="38433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69ABD5A-2A0A-18F6-7345-D5AA2AB9FD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6787" b="-288"/>
          <a:stretch/>
        </p:blipFill>
        <p:spPr>
          <a:xfrm>
            <a:off x="145518" y="3158346"/>
            <a:ext cx="11900937" cy="46015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76AA1C2-919C-561B-ABDE-2173A4715D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4339"/>
          <a:stretch/>
        </p:blipFill>
        <p:spPr>
          <a:xfrm>
            <a:off x="145531" y="136525"/>
            <a:ext cx="11900937" cy="74450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666E69-7101-8AD6-E0C3-7E8B297D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654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8B9FE-54AF-A413-96CB-0FECACA6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 und Lösungen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8D2D05-3F99-CD0C-29A8-9CC5369E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16</a:t>
            </a:fld>
            <a:endParaRPr lang="de-DE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0D99DF2-656E-17EF-0F7E-B47A3C467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1. Hosten der Datenbank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Probleme mit </a:t>
            </a:r>
            <a:r>
              <a:rPr lang="de-DE" dirty="0" err="1"/>
              <a:t>Credentials</a:t>
            </a:r>
            <a:r>
              <a:rPr lang="de-DE" dirty="0"/>
              <a:t> und Portfreigaben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Verbindungsabbrüche API ↔ Datenbank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Unzuverlässigkeit des Servers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Lösung: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Anpassung der Serverkonfiguration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Tausch der Serverhardware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53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8B9FE-54AF-A413-96CB-0FECACA6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 und Lösungen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8D2D05-3F99-CD0C-29A8-9CC5369E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17</a:t>
            </a:fld>
            <a:endParaRPr lang="de-DE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0D99DF2-656E-17EF-0F7E-B47A3C467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2. Hosten der Webseite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Unterschiedliche Container für API (Node.js) und Webseite (</a:t>
            </a:r>
            <a:r>
              <a:rPr lang="de-DE" dirty="0" err="1"/>
              <a:t>TypeScript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Fehlende Node-Modules im </a:t>
            </a:r>
            <a:r>
              <a:rPr lang="de-DE" dirty="0" err="1"/>
              <a:t>Git</a:t>
            </a:r>
            <a:r>
              <a:rPr lang="de-DE" dirty="0"/>
              <a:t>-Repository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Lösung: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NGINX-Container mit </a:t>
            </a:r>
            <a:r>
              <a:rPr lang="de-DE" dirty="0" err="1"/>
              <a:t>Startscript</a:t>
            </a:r>
            <a:r>
              <a:rPr lang="de-DE" dirty="0"/>
              <a:t> für Installation und </a:t>
            </a:r>
            <a:r>
              <a:rPr lang="de-DE" dirty="0" err="1"/>
              <a:t>Build</a:t>
            </a:r>
            <a:r>
              <a:rPr lang="de-DE" dirty="0"/>
              <a:t>-Prozess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0470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9332B-356C-AFBE-07D9-7F0D8037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2852737"/>
          </a:xfrm>
        </p:spPr>
        <p:txBody>
          <a:bodyPr/>
          <a:lstStyle/>
          <a:p>
            <a:pPr algn="ctr"/>
            <a:r>
              <a:rPr lang="de-DE" dirty="0"/>
              <a:t>Live-Demo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7B7229-5B78-B705-28E4-8F10EB6C6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D89531-4B7D-1565-685D-66719DEF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58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8B9FE-54AF-A413-96CB-0FECACA6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E72A4-AAC0-BB07-25ED-B74D60A08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  <a:p>
            <a:r>
              <a:rPr lang="de-DE" b="0" i="0" dirty="0">
                <a:effectLst/>
                <a:latin typeface="gg sans"/>
              </a:rPr>
              <a:t>Projektteam &amp; Rollen</a:t>
            </a:r>
          </a:p>
          <a:p>
            <a:r>
              <a:rPr lang="de-DE" dirty="0"/>
              <a:t>(Gewählte Technologien)</a:t>
            </a:r>
          </a:p>
          <a:p>
            <a:r>
              <a:rPr lang="de-DE" b="0" i="0" dirty="0">
                <a:effectLst/>
                <a:latin typeface="gg sans"/>
              </a:rPr>
              <a:t>Aufwandsgegenüberstellung Plan/Ist</a:t>
            </a:r>
            <a:endParaRPr lang="de-DE" dirty="0"/>
          </a:p>
          <a:p>
            <a:r>
              <a:rPr lang="de-DE" dirty="0"/>
              <a:t>Herausforderungen und Lösungen</a:t>
            </a:r>
          </a:p>
          <a:p>
            <a:r>
              <a:rPr lang="de-DE" dirty="0"/>
              <a:t>Live-Demo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7686B0-38B1-2762-080A-662DACAB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26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8B9FE-54AF-A413-96CB-0FECACA6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E72A4-AAC0-BB07-25ED-B74D60A08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GourmetGuide</a:t>
            </a:r>
            <a:r>
              <a:rPr lang="de-DE" dirty="0"/>
              <a:t>“</a:t>
            </a:r>
          </a:p>
          <a:p>
            <a:r>
              <a:rPr lang="de-DE" dirty="0"/>
              <a:t>teilen und entdecken von Rezepten</a:t>
            </a:r>
          </a:p>
          <a:p>
            <a:r>
              <a:rPr lang="de-DE" dirty="0"/>
              <a:t>Rezeptsuche</a:t>
            </a:r>
          </a:p>
          <a:p>
            <a:r>
              <a:rPr lang="de-DE" dirty="0"/>
              <a:t>minimieren Lebensmittelverschwendung</a:t>
            </a:r>
          </a:p>
          <a:p>
            <a:r>
              <a:rPr lang="de-DE" dirty="0"/>
              <a:t>Gesündere Ernährung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108687-5EBB-D89C-3E93-5F93D1C7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9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70AEA1-3BAB-2DDA-DCC5-BEA86F0B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Rollenverteilung im Team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4AA01B6-3D16-AA6F-CC55-36057D08CDC8}"/>
              </a:ext>
            </a:extLst>
          </p:cNvPr>
          <p:cNvGrpSpPr/>
          <p:nvPr/>
        </p:nvGrpSpPr>
        <p:grpSpPr>
          <a:xfrm>
            <a:off x="1030693" y="3609975"/>
            <a:ext cx="10744200" cy="526355"/>
            <a:chOff x="1030693" y="3609975"/>
            <a:chExt cx="10744200" cy="526355"/>
          </a:xfrm>
        </p:grpSpPr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AD44D487-DB3A-967F-61A2-5C04CEC018AD}"/>
                </a:ext>
              </a:extLst>
            </p:cNvPr>
            <p:cNvCxnSpPr/>
            <p:nvPr/>
          </p:nvCxnSpPr>
          <p:spPr>
            <a:xfrm flipV="1">
              <a:off x="1571625" y="3609975"/>
              <a:ext cx="9153525" cy="19050"/>
            </a:xfrm>
            <a:prstGeom prst="straightConnector1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214E5BB7-7365-BD41-39B5-E840F50A7B5C}"/>
                </a:ext>
              </a:extLst>
            </p:cNvPr>
            <p:cNvSpPr txBox="1"/>
            <p:nvPr/>
          </p:nvSpPr>
          <p:spPr>
            <a:xfrm>
              <a:off x="1030693" y="3770570"/>
              <a:ext cx="2743200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de-DE"/>
                <a:t>Backend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34F056C-EE0B-7E90-C0E6-7CB79487E5B6}"/>
                </a:ext>
              </a:extLst>
            </p:cNvPr>
            <p:cNvSpPr txBox="1"/>
            <p:nvPr/>
          </p:nvSpPr>
          <p:spPr>
            <a:xfrm>
              <a:off x="10308043" y="3770570"/>
              <a:ext cx="1466850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de-DE"/>
                <a:t>Frontend</a:t>
              </a:r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2E101A12-5877-ECEF-6850-C3433B8338BE}"/>
              </a:ext>
            </a:extLst>
          </p:cNvPr>
          <p:cNvSpPr/>
          <p:nvPr/>
        </p:nvSpPr>
        <p:spPr>
          <a:xfrm>
            <a:off x="2401295" y="3025111"/>
            <a:ext cx="1190625" cy="1190625"/>
          </a:xfrm>
          <a:prstGeom prst="ellipse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Carlo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4333FDE-4EDD-F0D4-733E-D1FD5F947EF3}"/>
              </a:ext>
            </a:extLst>
          </p:cNvPr>
          <p:cNvSpPr/>
          <p:nvPr/>
        </p:nvSpPr>
        <p:spPr>
          <a:xfrm>
            <a:off x="4496795" y="3025111"/>
            <a:ext cx="1190625" cy="1190625"/>
          </a:xfrm>
          <a:prstGeom prst="ellipse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Tobias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C6B9CA8-1792-A4B7-0A14-5CFACA9CB830}"/>
              </a:ext>
            </a:extLst>
          </p:cNvPr>
          <p:cNvSpPr/>
          <p:nvPr/>
        </p:nvSpPr>
        <p:spPr>
          <a:xfrm>
            <a:off x="6649444" y="3025111"/>
            <a:ext cx="1190625" cy="1190625"/>
          </a:xfrm>
          <a:prstGeom prst="ellipse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Sven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FD592C7-06BD-9420-976F-664BB4CD508E}"/>
              </a:ext>
            </a:extLst>
          </p:cNvPr>
          <p:cNvSpPr/>
          <p:nvPr/>
        </p:nvSpPr>
        <p:spPr>
          <a:xfrm>
            <a:off x="8735419" y="3025111"/>
            <a:ext cx="1190625" cy="1190625"/>
          </a:xfrm>
          <a:prstGeom prst="ellipse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Josi</a:t>
            </a:r>
          </a:p>
        </p:txBody>
      </p:sp>
    </p:spTree>
    <p:extLst>
      <p:ext uri="{BB962C8B-B14F-4D97-AF65-F5344CB8AC3E}">
        <p14:creationId xmlns:p14="http://schemas.microsoft.com/office/powerpoint/2010/main" val="764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33519F6B-C212-B401-A536-078B567F42EA}"/>
              </a:ext>
            </a:extLst>
          </p:cNvPr>
          <p:cNvSpPr txBox="1"/>
          <p:nvPr/>
        </p:nvSpPr>
        <p:spPr>
          <a:xfrm>
            <a:off x="9150420" y="2474448"/>
            <a:ext cx="2701379" cy="4195276"/>
          </a:xfrm>
          <a:prstGeom prst="roundRect">
            <a:avLst/>
          </a:prstGeom>
          <a:solidFill>
            <a:srgbClr val="E6ECF1"/>
          </a:solidFill>
          <a:ln w="57150"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br>
              <a:rPr lang="de-DE" sz="700">
                <a:solidFill>
                  <a:srgbClr val="41687A"/>
                </a:solidFill>
              </a:rPr>
            </a:br>
            <a:r>
              <a:rPr lang="de-DE" sz="1900" b="1">
                <a:solidFill>
                  <a:srgbClr val="41687A"/>
                </a:solidFill>
              </a:rPr>
              <a:t>Frontendentwickler, UI/UX-Designer</a:t>
            </a: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>
                <a:solidFill>
                  <a:srgbClr val="41687A"/>
                </a:solidFill>
              </a:rPr>
              <a:t>Design, Umsetzung der Benutzer-oberfläche</a:t>
            </a:r>
            <a:endParaRPr lang="en-US">
              <a:solidFill>
                <a:srgbClr val="41687A"/>
              </a:solidFill>
            </a:endParaRP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>
                <a:solidFill>
                  <a:srgbClr val="41687A"/>
                </a:solidFill>
              </a:rPr>
              <a:t>Entwicklung Frontend</a:t>
            </a:r>
            <a:endParaRPr lang="en-US">
              <a:solidFill>
                <a:srgbClr val="41687A"/>
              </a:solidFill>
            </a:endParaRP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>
                <a:solidFill>
                  <a:srgbClr val="41687A"/>
                </a:solidFill>
              </a:rPr>
              <a:t>Sicherstellung user-freundliches UI/UX</a:t>
            </a: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>
                <a:solidFill>
                  <a:srgbClr val="41687A"/>
                </a:solidFill>
              </a:rPr>
              <a:t>Entscheidungen über Design und Layout</a:t>
            </a:r>
            <a:endParaRPr lang="en-US">
              <a:solidFill>
                <a:srgbClr val="41687A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BECCEA3-34B7-2205-4724-6ED8449CD208}"/>
              </a:ext>
            </a:extLst>
          </p:cNvPr>
          <p:cNvSpPr txBox="1"/>
          <p:nvPr/>
        </p:nvSpPr>
        <p:spPr>
          <a:xfrm>
            <a:off x="6311970" y="2463562"/>
            <a:ext cx="2625179" cy="4195048"/>
          </a:xfrm>
          <a:prstGeom prst="roundRect">
            <a:avLst/>
          </a:prstGeom>
          <a:solidFill>
            <a:srgbClr val="E6ECF1"/>
          </a:solidFill>
          <a:ln w="57150"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br>
              <a:rPr lang="de-DE" sz="700"/>
            </a:br>
            <a:r>
              <a:rPr lang="de-DE" sz="1900" b="1">
                <a:solidFill>
                  <a:srgbClr val="41687A"/>
                </a:solidFill>
              </a:rPr>
              <a:t>Funktionalitäts-tester, Entwickler</a:t>
            </a:r>
            <a:endParaRPr lang="de-DE">
              <a:solidFill>
                <a:srgbClr val="41687A"/>
              </a:solidFill>
            </a:endParaRP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>
                <a:solidFill>
                  <a:srgbClr val="41687A"/>
                </a:solidFill>
              </a:rPr>
              <a:t>Entwicklung Frontend und Backend</a:t>
            </a: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>
                <a:solidFill>
                  <a:srgbClr val="41687A"/>
                </a:solidFill>
              </a:rPr>
              <a:t>Planung und Durchführung der Tests</a:t>
            </a:r>
            <a:endParaRPr lang="en-US">
              <a:solidFill>
                <a:srgbClr val="41687A"/>
              </a:solidFill>
            </a:endParaRPr>
          </a:p>
          <a:p>
            <a:pPr marL="285750" indent="-285750" algn="l">
              <a:spcAft>
                <a:spcPts val="800"/>
              </a:spcAft>
              <a:buFont typeface="Calibri,Sans-Serif"/>
              <a:buChar char="-"/>
            </a:pPr>
            <a:r>
              <a:rPr lang="de-DE">
                <a:solidFill>
                  <a:srgbClr val="41687A"/>
                </a:solidFill>
              </a:rPr>
              <a:t>Sicherstellung, dass alle Features funktionieren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B8C10-D804-A00E-0C6F-02B558DCB91A}"/>
              </a:ext>
            </a:extLst>
          </p:cNvPr>
          <p:cNvSpPr txBox="1"/>
          <p:nvPr/>
        </p:nvSpPr>
        <p:spPr>
          <a:xfrm>
            <a:off x="3463995" y="2474448"/>
            <a:ext cx="2634704" cy="4195048"/>
          </a:xfrm>
          <a:prstGeom prst="roundRect">
            <a:avLst/>
          </a:prstGeom>
          <a:solidFill>
            <a:srgbClr val="E6ECF1"/>
          </a:solidFill>
          <a:ln w="57150"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br>
              <a:rPr lang="de-DE" sz="700"/>
            </a:br>
            <a:r>
              <a:rPr lang="de-DE" sz="1900" b="1">
                <a:solidFill>
                  <a:srgbClr val="41687A"/>
                </a:solidFill>
              </a:rPr>
              <a:t>Backendentwickler, Integrator</a:t>
            </a:r>
            <a:endParaRPr lang="de-DE">
              <a:solidFill>
                <a:srgbClr val="41687A"/>
              </a:solidFill>
            </a:endParaRP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>
                <a:solidFill>
                  <a:srgbClr val="41687A"/>
                </a:solidFill>
              </a:rPr>
              <a:t>Entwicklung Backend</a:t>
            </a:r>
            <a:endParaRPr lang="en-US">
              <a:solidFill>
                <a:srgbClr val="41687A"/>
              </a:solidFill>
            </a:endParaRP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>
                <a:solidFill>
                  <a:srgbClr val="41687A"/>
                </a:solidFill>
              </a:rPr>
              <a:t>Integration von Backend ins Frontend</a:t>
            </a:r>
            <a:endParaRPr lang="en-US">
              <a:solidFill>
                <a:srgbClr val="41687A"/>
              </a:solidFill>
            </a:endParaRP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>
                <a:solidFill>
                  <a:srgbClr val="41687A"/>
                </a:solidFill>
              </a:rPr>
              <a:t>API-Verwaltung</a:t>
            </a: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>
                <a:solidFill>
                  <a:srgbClr val="41687A"/>
                </a:solidFill>
              </a:rPr>
              <a:t>Stabilität und Sicherheit des </a:t>
            </a:r>
            <a:r>
              <a:rPr lang="de-DE" err="1">
                <a:solidFill>
                  <a:srgbClr val="41687A"/>
                </a:solidFill>
              </a:rPr>
              <a:t>Backends</a:t>
            </a:r>
            <a:endParaRPr lang="de-DE">
              <a:solidFill>
                <a:srgbClr val="41687A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5DC6FF4-A8D3-DDCF-0486-7BBEA1389AA3}"/>
              </a:ext>
            </a:extLst>
          </p:cNvPr>
          <p:cNvSpPr txBox="1"/>
          <p:nvPr/>
        </p:nvSpPr>
        <p:spPr>
          <a:xfrm>
            <a:off x="616020" y="2474448"/>
            <a:ext cx="2625179" cy="4192905"/>
          </a:xfrm>
          <a:prstGeom prst="roundRect">
            <a:avLst/>
          </a:prstGeom>
          <a:solidFill>
            <a:srgbClr val="E6ECF1"/>
          </a:solidFill>
          <a:ln w="57150"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r>
              <a:rPr lang="de-DE" sz="700"/>
              <a:t> </a:t>
            </a:r>
            <a:br>
              <a:rPr lang="de-DE"/>
            </a:br>
            <a:r>
              <a:rPr lang="de-DE" sz="1900" b="1">
                <a:solidFill>
                  <a:srgbClr val="41687A"/>
                </a:solidFill>
              </a:rPr>
              <a:t>Projektleiter, </a:t>
            </a:r>
            <a:r>
              <a:rPr lang="de-DE" b="1">
                <a:solidFill>
                  <a:srgbClr val="41687A"/>
                </a:solidFill>
              </a:rPr>
              <a:t>Server- / </a:t>
            </a:r>
            <a:r>
              <a:rPr lang="de-DE" b="1" err="1">
                <a:solidFill>
                  <a:srgbClr val="41687A"/>
                </a:solidFill>
              </a:rPr>
              <a:t>Datenbankadmin</a:t>
            </a:r>
            <a:endParaRPr lang="de-DE" b="1">
              <a:solidFill>
                <a:srgbClr val="41687A"/>
              </a:solidFill>
            </a:endParaRPr>
          </a:p>
          <a:p>
            <a:pPr marL="285750">
              <a:spcAft>
                <a:spcPts val="800"/>
              </a:spcAft>
              <a:buFont typeface="Calibri"/>
              <a:buChar char="-"/>
            </a:pPr>
            <a:r>
              <a:rPr lang="de-DE">
                <a:solidFill>
                  <a:srgbClr val="41687A"/>
                </a:solidFill>
              </a:rPr>
              <a:t>Projektplanung</a:t>
            </a:r>
          </a:p>
          <a:p>
            <a:pPr marL="285750">
              <a:spcAft>
                <a:spcPts val="800"/>
              </a:spcAft>
              <a:buFont typeface="Calibri"/>
              <a:buChar char="-"/>
            </a:pPr>
            <a:r>
              <a:rPr lang="de-DE">
                <a:solidFill>
                  <a:srgbClr val="41687A"/>
                </a:solidFill>
              </a:rPr>
              <a:t>Koordination</a:t>
            </a:r>
          </a:p>
          <a:p>
            <a:pPr marL="285750">
              <a:spcAft>
                <a:spcPts val="800"/>
              </a:spcAft>
              <a:buFont typeface="Calibri"/>
              <a:buChar char="-"/>
            </a:pPr>
            <a:r>
              <a:rPr lang="de-DE">
                <a:solidFill>
                  <a:srgbClr val="41687A"/>
                </a:solidFill>
              </a:rPr>
              <a:t>Verwaltung des Servers</a:t>
            </a:r>
          </a:p>
          <a:p>
            <a:pPr marL="285750">
              <a:spcAft>
                <a:spcPts val="800"/>
              </a:spcAft>
              <a:buFont typeface="Calibri"/>
              <a:buChar char="-"/>
            </a:pPr>
            <a:r>
              <a:rPr lang="de-DE">
                <a:solidFill>
                  <a:srgbClr val="41687A"/>
                </a:solidFill>
              </a:rPr>
              <a:t>Verwaltung der Datenbank</a:t>
            </a:r>
          </a:p>
          <a:p>
            <a:pPr marL="285750">
              <a:spcAft>
                <a:spcPts val="800"/>
              </a:spcAft>
              <a:buFont typeface="Calibri"/>
              <a:buChar char="-"/>
            </a:pPr>
            <a:r>
              <a:rPr lang="de-DE">
                <a:solidFill>
                  <a:srgbClr val="41687A"/>
                </a:solidFill>
              </a:rPr>
              <a:t>Einhaltung Projektziele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D697FFE-F4EE-DC65-8FAB-A745FC23724F}"/>
              </a:ext>
            </a:extLst>
          </p:cNvPr>
          <p:cNvSpPr txBox="1"/>
          <p:nvPr/>
        </p:nvSpPr>
        <p:spPr>
          <a:xfrm>
            <a:off x="3463995" y="2474448"/>
            <a:ext cx="2634704" cy="4195048"/>
          </a:xfrm>
          <a:prstGeom prst="roundRect">
            <a:avLst/>
          </a:prstGeom>
          <a:solidFill>
            <a:srgbClr val="CEDAE3"/>
          </a:solidFill>
          <a:ln w="57150"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br>
              <a:rPr lang="de-DE" sz="700" dirty="0"/>
            </a:br>
            <a:r>
              <a:rPr lang="de-DE" sz="1900" b="1" dirty="0"/>
              <a:t>Backendentwickler, Integrator</a:t>
            </a:r>
            <a:endParaRPr lang="de-DE" dirty="0"/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 dirty="0"/>
              <a:t>Entwicklung Backend</a:t>
            </a:r>
            <a:endParaRPr lang="en-US" dirty="0"/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 dirty="0"/>
              <a:t>Integration von Backend ins Frontend</a:t>
            </a:r>
            <a:endParaRPr lang="en-US" dirty="0"/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 dirty="0"/>
              <a:t>API-Verwaltung</a:t>
            </a: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 dirty="0"/>
              <a:t>Stabilität und Sicherheit des </a:t>
            </a:r>
            <a:r>
              <a:rPr lang="de-DE" dirty="0" err="1"/>
              <a:t>Backends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6E8FE1F-4806-8A78-29A1-580443898B47}"/>
              </a:ext>
            </a:extLst>
          </p:cNvPr>
          <p:cNvSpPr txBox="1"/>
          <p:nvPr/>
        </p:nvSpPr>
        <p:spPr>
          <a:xfrm>
            <a:off x="6311970" y="2474448"/>
            <a:ext cx="2625179" cy="4195048"/>
          </a:xfrm>
          <a:prstGeom prst="roundRect">
            <a:avLst/>
          </a:prstGeom>
          <a:solidFill>
            <a:srgbClr val="CEDAE3"/>
          </a:solidFill>
          <a:ln w="57150"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br>
              <a:rPr lang="de-DE" sz="700"/>
            </a:br>
            <a:r>
              <a:rPr lang="de-DE" sz="1900" b="1"/>
              <a:t>Funktionalitäts-tester, Entwickler</a:t>
            </a:r>
            <a:endParaRPr lang="de-DE"/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/>
              <a:t>Entwicklung Frontend und Backend</a:t>
            </a: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/>
              <a:t>Planung und Durchführung der Tests</a:t>
            </a:r>
            <a:endParaRPr lang="en-US"/>
          </a:p>
          <a:p>
            <a:pPr marL="285750" indent="-285750" algn="l">
              <a:spcAft>
                <a:spcPts val="800"/>
              </a:spcAft>
              <a:buFont typeface="Calibri,Sans-Serif"/>
              <a:buChar char="-"/>
            </a:pPr>
            <a:r>
              <a:rPr lang="de-DE"/>
              <a:t>Sicherstellung, dass alle Features funktionieren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83231E5-C7B9-B1D2-F742-8FAFA2F4039E}"/>
              </a:ext>
            </a:extLst>
          </p:cNvPr>
          <p:cNvSpPr txBox="1"/>
          <p:nvPr/>
        </p:nvSpPr>
        <p:spPr>
          <a:xfrm>
            <a:off x="9150420" y="2474448"/>
            <a:ext cx="2701379" cy="4195276"/>
          </a:xfrm>
          <a:prstGeom prst="roundRect">
            <a:avLst/>
          </a:prstGeom>
          <a:solidFill>
            <a:srgbClr val="CEDAE3"/>
          </a:solidFill>
          <a:ln w="57150"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br>
              <a:rPr lang="de-DE" sz="700"/>
            </a:br>
            <a:r>
              <a:rPr lang="de-DE" sz="1900" b="1"/>
              <a:t>Frontendentwickler, UI/UX-Designer</a:t>
            </a: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/>
              <a:t>Design, Umsetzung der Benutzer-oberfläche</a:t>
            </a:r>
            <a:endParaRPr lang="en-US"/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/>
              <a:t>Entwicklung Frontend</a:t>
            </a:r>
            <a:endParaRPr lang="en-US" err="1"/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/>
              <a:t>Sicherstellung user-freundliches UI/UX</a:t>
            </a: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/>
              <a:t>Entscheidungen über Design und Layout</a:t>
            </a:r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416F023-AEC8-E745-8F1C-1049C566A87C}"/>
              </a:ext>
            </a:extLst>
          </p:cNvPr>
          <p:cNvSpPr txBox="1"/>
          <p:nvPr/>
        </p:nvSpPr>
        <p:spPr>
          <a:xfrm>
            <a:off x="616020" y="2474448"/>
            <a:ext cx="2625179" cy="4192905"/>
          </a:xfrm>
          <a:prstGeom prst="roundRect">
            <a:avLst/>
          </a:prstGeom>
          <a:solidFill>
            <a:srgbClr val="CEDAE3"/>
          </a:solidFill>
          <a:ln w="57150"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r>
              <a:rPr lang="de-DE" sz="700" dirty="0"/>
              <a:t> </a:t>
            </a:r>
            <a:br>
              <a:rPr lang="de-DE" dirty="0"/>
            </a:br>
            <a:r>
              <a:rPr lang="de-DE" sz="1900" b="1" dirty="0"/>
              <a:t>Projektleiter, </a:t>
            </a:r>
            <a:r>
              <a:rPr lang="de-DE" b="1" dirty="0"/>
              <a:t>Server- / </a:t>
            </a:r>
            <a:r>
              <a:rPr lang="de-DE" b="1" dirty="0" err="1"/>
              <a:t>Datenbankadmin</a:t>
            </a:r>
            <a:endParaRPr lang="de-DE" b="1" dirty="0"/>
          </a:p>
          <a:p>
            <a:pPr marL="285750">
              <a:spcAft>
                <a:spcPts val="800"/>
              </a:spcAft>
              <a:buFont typeface="Calibri"/>
              <a:buChar char="-"/>
            </a:pPr>
            <a:r>
              <a:rPr lang="de-DE" dirty="0"/>
              <a:t>Projektplanung</a:t>
            </a:r>
          </a:p>
          <a:p>
            <a:pPr marL="285750">
              <a:spcAft>
                <a:spcPts val="800"/>
              </a:spcAft>
              <a:buFont typeface="Calibri"/>
              <a:buChar char="-"/>
            </a:pPr>
            <a:r>
              <a:rPr lang="de-DE" dirty="0"/>
              <a:t>Koordination</a:t>
            </a:r>
          </a:p>
          <a:p>
            <a:pPr marL="285750">
              <a:spcAft>
                <a:spcPts val="800"/>
              </a:spcAft>
              <a:buFont typeface="Calibri"/>
              <a:buChar char="-"/>
            </a:pPr>
            <a:r>
              <a:rPr lang="de-DE" dirty="0"/>
              <a:t>Verwaltung des Servers</a:t>
            </a:r>
          </a:p>
          <a:p>
            <a:pPr marL="285750">
              <a:spcAft>
                <a:spcPts val="800"/>
              </a:spcAft>
              <a:buFont typeface="Calibri"/>
              <a:buChar char="-"/>
            </a:pPr>
            <a:r>
              <a:rPr lang="de-DE" dirty="0"/>
              <a:t>Verwaltung der Datenbank</a:t>
            </a:r>
          </a:p>
          <a:p>
            <a:pPr marL="285750">
              <a:spcAft>
                <a:spcPts val="800"/>
              </a:spcAft>
              <a:buFont typeface="Calibri"/>
              <a:buChar char="-"/>
            </a:pPr>
            <a:r>
              <a:rPr lang="de-DE" dirty="0"/>
              <a:t>Einhaltung Projektziele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70AEA1-3BAB-2DDA-DCC5-BEA86F0B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Rollenverteilung im Team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C469CE2-BBE9-ADFC-25ED-FBEA0CBA7084}"/>
              </a:ext>
            </a:extLst>
          </p:cNvPr>
          <p:cNvSpPr/>
          <p:nvPr/>
        </p:nvSpPr>
        <p:spPr>
          <a:xfrm>
            <a:off x="1332220" y="1569350"/>
            <a:ext cx="1190625" cy="1190625"/>
          </a:xfrm>
          <a:prstGeom prst="ellipse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Carlo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327DF6D-BC87-CA3F-5BFA-9BF4AEF00DC1}"/>
              </a:ext>
            </a:extLst>
          </p:cNvPr>
          <p:cNvSpPr/>
          <p:nvPr/>
        </p:nvSpPr>
        <p:spPr>
          <a:xfrm>
            <a:off x="4178347" y="1569350"/>
            <a:ext cx="1190625" cy="1190625"/>
          </a:xfrm>
          <a:prstGeom prst="ellipse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Tobias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C15D41-95A3-48E2-1942-18B7D886562A}"/>
              </a:ext>
            </a:extLst>
          </p:cNvPr>
          <p:cNvSpPr/>
          <p:nvPr/>
        </p:nvSpPr>
        <p:spPr>
          <a:xfrm>
            <a:off x="7024757" y="1569350"/>
            <a:ext cx="1190625" cy="1190625"/>
          </a:xfrm>
          <a:prstGeom prst="ellipse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Sven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04C7CF5-94D7-3891-B9F2-0C84EBC9D9D5}"/>
              </a:ext>
            </a:extLst>
          </p:cNvPr>
          <p:cNvSpPr/>
          <p:nvPr/>
        </p:nvSpPr>
        <p:spPr>
          <a:xfrm>
            <a:off x="9861359" y="1569350"/>
            <a:ext cx="1190625" cy="1190625"/>
          </a:xfrm>
          <a:prstGeom prst="ellipse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Josi</a:t>
            </a:r>
          </a:p>
        </p:txBody>
      </p:sp>
    </p:spTree>
    <p:extLst>
      <p:ext uri="{BB962C8B-B14F-4D97-AF65-F5344CB8AC3E}">
        <p14:creationId xmlns:p14="http://schemas.microsoft.com/office/powerpoint/2010/main" val="120310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2" grpId="0" animBg="1"/>
      <p:bldP spid="10" grpId="0" animBg="1"/>
      <p:bldP spid="3" grpId="0" animBg="1"/>
      <p:bldP spid="3" grpId="1" animBg="1"/>
      <p:bldP spid="5" grpId="0" animBg="1"/>
      <p:bldP spid="5" grpId="1" animBg="1"/>
      <p:bldP spid="7" grpId="0" animBg="1"/>
      <p:bldP spid="7" grpId="1" animBg="1"/>
      <p:bldP spid="19" grpId="0" animBg="1"/>
      <p:bldP spid="1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8B9FE-54AF-A413-96CB-0FECACA6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Gewählte Technologien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401BA3B-66C5-AE70-B50C-DAD3A4D33395}"/>
              </a:ext>
            </a:extLst>
          </p:cNvPr>
          <p:cNvSpPr/>
          <p:nvPr/>
        </p:nvSpPr>
        <p:spPr>
          <a:xfrm>
            <a:off x="1146314" y="1849714"/>
            <a:ext cx="2299252" cy="41876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495DF08-A860-661E-CB40-00EB950EC995}"/>
              </a:ext>
            </a:extLst>
          </p:cNvPr>
          <p:cNvSpPr txBox="1"/>
          <p:nvPr/>
        </p:nvSpPr>
        <p:spPr>
          <a:xfrm>
            <a:off x="1514061" y="1922601"/>
            <a:ext cx="15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Frontend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750DCBB-F8A4-041A-9E54-07E2BB7BA9F6}"/>
              </a:ext>
            </a:extLst>
          </p:cNvPr>
          <p:cNvSpPr/>
          <p:nvPr/>
        </p:nvSpPr>
        <p:spPr>
          <a:xfrm>
            <a:off x="1336813" y="2364820"/>
            <a:ext cx="1918252" cy="3504165"/>
          </a:xfrm>
          <a:prstGeom prst="roundRect">
            <a:avLst/>
          </a:prstGeom>
          <a:solidFill>
            <a:srgbClr val="DDDDDD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92EA9CB-3D29-8FF2-0F23-E57543539BEC}"/>
              </a:ext>
            </a:extLst>
          </p:cNvPr>
          <p:cNvSpPr txBox="1"/>
          <p:nvPr/>
        </p:nvSpPr>
        <p:spPr>
          <a:xfrm>
            <a:off x="1577008" y="2545452"/>
            <a:ext cx="14378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TypeScript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 err="1"/>
              <a:t>React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CSS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6C36FB4-9B2C-1936-62F0-90AB3BBC15DB}"/>
              </a:ext>
            </a:extLst>
          </p:cNvPr>
          <p:cNvSpPr/>
          <p:nvPr/>
        </p:nvSpPr>
        <p:spPr>
          <a:xfrm>
            <a:off x="3685761" y="1849714"/>
            <a:ext cx="2299252" cy="41876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1F4A1EF-EF9C-57B3-58D6-DA43B2DF2787}"/>
              </a:ext>
            </a:extLst>
          </p:cNvPr>
          <p:cNvSpPr txBox="1"/>
          <p:nvPr/>
        </p:nvSpPr>
        <p:spPr>
          <a:xfrm>
            <a:off x="4053508" y="1922601"/>
            <a:ext cx="15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Backend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DA4EE2B-92C6-189B-FE50-6168A45769AF}"/>
              </a:ext>
            </a:extLst>
          </p:cNvPr>
          <p:cNvSpPr/>
          <p:nvPr/>
        </p:nvSpPr>
        <p:spPr>
          <a:xfrm>
            <a:off x="3876260" y="2364820"/>
            <a:ext cx="1918252" cy="3504165"/>
          </a:xfrm>
          <a:prstGeom prst="roundRect">
            <a:avLst/>
          </a:prstGeom>
          <a:solidFill>
            <a:srgbClr val="DDDDDD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3D80007-98BF-0651-2B56-E380F7F468A7}"/>
              </a:ext>
            </a:extLst>
          </p:cNvPr>
          <p:cNvSpPr txBox="1"/>
          <p:nvPr/>
        </p:nvSpPr>
        <p:spPr>
          <a:xfrm>
            <a:off x="4116455" y="2545452"/>
            <a:ext cx="14378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TypeScript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8FB07D7-3F2A-8E12-B92B-1F3CB27D0A96}"/>
              </a:ext>
            </a:extLst>
          </p:cNvPr>
          <p:cNvSpPr/>
          <p:nvPr/>
        </p:nvSpPr>
        <p:spPr>
          <a:xfrm>
            <a:off x="6221896" y="1849714"/>
            <a:ext cx="2299252" cy="41876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9E14D3E-B927-2B0D-2D1A-BF19B26E278A}"/>
              </a:ext>
            </a:extLst>
          </p:cNvPr>
          <p:cNvSpPr txBox="1"/>
          <p:nvPr/>
        </p:nvSpPr>
        <p:spPr>
          <a:xfrm>
            <a:off x="6589643" y="1922601"/>
            <a:ext cx="15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C2D9503-F202-A3C8-E1B8-C66ABCE59317}"/>
              </a:ext>
            </a:extLst>
          </p:cNvPr>
          <p:cNvSpPr/>
          <p:nvPr/>
        </p:nvSpPr>
        <p:spPr>
          <a:xfrm>
            <a:off x="6412395" y="2364820"/>
            <a:ext cx="1918252" cy="3504165"/>
          </a:xfrm>
          <a:prstGeom prst="roundRect">
            <a:avLst/>
          </a:prstGeom>
          <a:solidFill>
            <a:srgbClr val="DDDDDD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8B2B485-95B6-E0D2-CA42-124DFACB4583}"/>
              </a:ext>
            </a:extLst>
          </p:cNvPr>
          <p:cNvSpPr txBox="1"/>
          <p:nvPr/>
        </p:nvSpPr>
        <p:spPr>
          <a:xfrm>
            <a:off x="6589642" y="2545452"/>
            <a:ext cx="15637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MariaDB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phpMyAdmin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JavaScript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15D50517-1E94-C32E-69D2-C1227B5B6BEC}"/>
              </a:ext>
            </a:extLst>
          </p:cNvPr>
          <p:cNvSpPr/>
          <p:nvPr/>
        </p:nvSpPr>
        <p:spPr>
          <a:xfrm>
            <a:off x="8758033" y="1849714"/>
            <a:ext cx="2299252" cy="41876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5471543-C09B-BBDF-4E87-7C58E24D04D0}"/>
              </a:ext>
            </a:extLst>
          </p:cNvPr>
          <p:cNvSpPr txBox="1"/>
          <p:nvPr/>
        </p:nvSpPr>
        <p:spPr>
          <a:xfrm>
            <a:off x="8823462" y="1922601"/>
            <a:ext cx="216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Projektmanagement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326552D-1FB9-77FE-48BB-C653F42C27D2}"/>
              </a:ext>
            </a:extLst>
          </p:cNvPr>
          <p:cNvSpPr/>
          <p:nvPr/>
        </p:nvSpPr>
        <p:spPr>
          <a:xfrm>
            <a:off x="8948532" y="2364820"/>
            <a:ext cx="1918252" cy="3504165"/>
          </a:xfrm>
          <a:prstGeom prst="roundRect">
            <a:avLst/>
          </a:prstGeom>
          <a:solidFill>
            <a:srgbClr val="DDDDDD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9329948-CFC6-E1C3-D678-56FE6A32E8DF}"/>
              </a:ext>
            </a:extLst>
          </p:cNvPr>
          <p:cNvSpPr txBox="1"/>
          <p:nvPr/>
        </p:nvSpPr>
        <p:spPr>
          <a:xfrm>
            <a:off x="9188727" y="2545452"/>
            <a:ext cx="14378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GitHub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- Repository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- Project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670A167D-562D-80BF-5964-E23B105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1562" y="3949186"/>
            <a:ext cx="982243" cy="787759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2DF7D2B2-0A76-7B0A-DA2E-E0B64952F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7700" y="5105244"/>
            <a:ext cx="549965" cy="629827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8B3998F-FB95-53FD-D505-7584F56C90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0157" y="2913751"/>
            <a:ext cx="1048140" cy="695965"/>
          </a:xfrm>
          <a:prstGeom prst="rect">
            <a:avLst/>
          </a:prstGeom>
        </p:spPr>
      </p:pic>
      <p:sp>
        <p:nvSpPr>
          <p:cNvPr id="33" name="AutoShape 6" descr="phpMyAdmin – Wikipedia">
            <a:extLst>
              <a:ext uri="{FF2B5EF4-FFF2-40B4-BE49-F238E27FC236}">
                <a16:creationId xmlns:a16="http://schemas.microsoft.com/office/drawing/2014/main" id="{0AA94CFB-2417-1FD3-D8C9-80F532E46A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123510B1-2F26-1DF1-C6CA-463271DEEB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7652" y="3949186"/>
            <a:ext cx="1213531" cy="858573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C2D215B4-330B-4D76-C3FC-A43A5CB069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81256" y="2908814"/>
            <a:ext cx="622851" cy="622851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F13BE64B-7F81-DA39-0680-A025EDA6AF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23959" y="2908814"/>
            <a:ext cx="622851" cy="622851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8A0602A1-1DCC-F2E3-96E0-6F03A90AA4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52991" y="5104444"/>
            <a:ext cx="622851" cy="62285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5EE664B9-5B19-5CA9-B70F-54E9281AAE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08950" y="2888738"/>
            <a:ext cx="797414" cy="775724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475A67E2-6F3B-36BB-5E80-112E383B10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82461" y="4007748"/>
            <a:ext cx="650391" cy="650391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314AA2B4-E16E-D2E5-3B99-E6DC45F6C81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55390" y="5001425"/>
            <a:ext cx="704531" cy="704531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8D2D05-3F99-CD0C-29A8-9CC5369E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47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9332B-356C-AFBE-07D9-7F0D8037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2852737"/>
          </a:xfrm>
        </p:spPr>
        <p:txBody>
          <a:bodyPr/>
          <a:lstStyle/>
          <a:p>
            <a:pPr algn="ctr"/>
            <a:r>
              <a:rPr lang="de-DE" dirty="0"/>
              <a:t>Aufwandskalkulation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7B7229-5B78-B705-28E4-8F10EB6C6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AAB71E-9E9A-C173-8235-2D753589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511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0BD818-06FB-5319-55CE-604C65E5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8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51C5C9F-EADE-2BA2-1A54-66866980DF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4339"/>
          <a:stretch/>
        </p:blipFill>
        <p:spPr>
          <a:xfrm>
            <a:off x="3177732" y="203996"/>
            <a:ext cx="5836535" cy="36512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11090F4-829D-DF68-6BA8-B0F1C738C8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60"/>
          <a:stretch/>
        </p:blipFill>
        <p:spPr>
          <a:xfrm>
            <a:off x="3177732" y="569120"/>
            <a:ext cx="5836535" cy="60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6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246C4-3272-059F-83BB-561E645EB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1DAE7E-BE25-43C6-D996-A3D732B8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9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7EEC8CA-9A1A-AC7E-1BC8-DE19FF482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4339"/>
          <a:stretch/>
        </p:blipFill>
        <p:spPr>
          <a:xfrm>
            <a:off x="145531" y="136525"/>
            <a:ext cx="11900937" cy="74450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CA637F4-3EFC-F115-DB7B-401A3B552A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60" b="52274"/>
          <a:stretch/>
        </p:blipFill>
        <p:spPr>
          <a:xfrm>
            <a:off x="145531" y="881028"/>
            <a:ext cx="11900937" cy="553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14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298</Words>
  <Application>Microsoft Office PowerPoint</Application>
  <PresentationFormat>Breitbild</PresentationFormat>
  <Paragraphs>138</Paragraphs>
  <Slides>18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Calibri,Sans-Serif</vt:lpstr>
      <vt:lpstr>gg sans</vt:lpstr>
      <vt:lpstr>Office 2013 – 2022-Design</vt:lpstr>
      <vt:lpstr>PowerPoint-Präsentation</vt:lpstr>
      <vt:lpstr>Gliederung</vt:lpstr>
      <vt:lpstr>Projektidee</vt:lpstr>
      <vt:lpstr>Rollenverteilung im Team</vt:lpstr>
      <vt:lpstr>Rollenverteilung im Team</vt:lpstr>
      <vt:lpstr>Gewählte Technologien</vt:lpstr>
      <vt:lpstr>Aufwandskalkulation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Herausforderungen und Lösungen</vt:lpstr>
      <vt:lpstr>Herausforderungen und Lösungen</vt:lpstr>
      <vt:lpstr>Live-Demo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Processing Unit (CPU)</dc:title>
  <dc:creator>Lisa</dc:creator>
  <cp:lastModifiedBy>Schober, Sven Christian</cp:lastModifiedBy>
  <cp:revision>665</cp:revision>
  <dcterms:created xsi:type="dcterms:W3CDTF">2024-08-21T11:39:43Z</dcterms:created>
  <dcterms:modified xsi:type="dcterms:W3CDTF">2024-10-27T16:34:55Z</dcterms:modified>
</cp:coreProperties>
</file>