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30" r:id="rId5"/>
    <p:sldId id="329" r:id="rId6"/>
    <p:sldId id="296" r:id="rId7"/>
    <p:sldId id="325" r:id="rId8"/>
    <p:sldId id="301" r:id="rId9"/>
    <p:sldId id="326" r:id="rId10"/>
    <p:sldId id="327" r:id="rId11"/>
    <p:sldId id="328" r:id="rId12"/>
    <p:sldId id="322" r:id="rId13"/>
    <p:sldId id="334" r:id="rId14"/>
    <p:sldId id="335" r:id="rId15"/>
    <p:sldId id="336" r:id="rId16"/>
    <p:sldId id="337" r:id="rId17"/>
    <p:sldId id="338" r:id="rId18"/>
    <p:sldId id="323" r:id="rId19"/>
    <p:sldId id="331" r:id="rId20"/>
    <p:sldId id="332" r:id="rId21"/>
    <p:sldId id="274" r:id="rId22"/>
    <p:sldId id="268" r:id="rId23"/>
    <p:sldId id="269" r:id="rId24"/>
    <p:sldId id="264" r:id="rId25"/>
    <p:sldId id="297" r:id="rId26"/>
    <p:sldId id="31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0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8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9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3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57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avaScript/32114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Ruby/11419" TargetMode="External"/><Relationship Id="rId3" Type="http://schemas.openxmlformats.org/officeDocument/2006/relationships/notesSlide" Target="../notesSlides/notesSlide18.xml"/><Relationship Id="rId7" Type="http://schemas.openxmlformats.org/officeDocument/2006/relationships/hyperlink" Target="https://baike.baidu.com/item/Perl/85157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s://baike.baidu.com/item/Python/407313" TargetMode="External"/><Relationship Id="rId5" Type="http://schemas.openxmlformats.org/officeDocument/2006/relationships/hyperlink" Target="https://baike.baidu.com/item/PHP/9337" TargetMode="External"/><Relationship Id="rId4" Type="http://schemas.openxmlformats.org/officeDocument/2006/relationships/hyperlink" Target="https://baike.baidu.com/item/%E6%9C%8D%E5%8A%A1%E7%AB%AF/6492316" TargetMode="External"/><Relationship Id="rId9" Type="http://schemas.openxmlformats.org/officeDocument/2006/relationships/hyperlink" Target="https://baike.baidu.com/item/%E8%84%9A%E6%9C%AC%E8%AF%AD%E8%A8%80/137970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984812" y="1260508"/>
            <a:ext cx="85034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任意多边形 53"/>
          <p:cNvSpPr/>
          <p:nvPr/>
        </p:nvSpPr>
        <p:spPr bwMode="auto">
          <a:xfrm>
            <a:off x="2306744" y="1152958"/>
            <a:ext cx="2309355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1.5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技术架构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20" y="1100831"/>
            <a:ext cx="2309356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336" y="1260508"/>
            <a:ext cx="21371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 Boot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F9B5D-3ED7-4183-B3DD-514ABF02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53" y="2925469"/>
            <a:ext cx="5180658" cy="29583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6403B6A-4EE0-4B7C-BC70-9307D5B1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106AC-5E16-49DF-8E44-8F9F3ED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178" y="2853834"/>
            <a:ext cx="474767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75440" y="1465712"/>
            <a:ext cx="3820583" cy="2120868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3" y="1194806"/>
              <a:ext cx="2264827" cy="1682698"/>
              <a:chOff x="1708553" y="413218"/>
              <a:chExt cx="2263738" cy="168293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3" y="1723674"/>
                <a:ext cx="2263738" cy="20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08553" y="413218"/>
                <a:ext cx="1367421" cy="561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拓扑图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927605"/>
                <a:ext cx="287131" cy="168551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1.6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拓扑架构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CB22F-A9D3-4901-B4C5-210C896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9" y="1196146"/>
            <a:ext cx="4602879" cy="4465707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9C6BD9B3-1FD1-4A7F-9D54-C04807D850E6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F847A7-596F-4912-ACB5-61D3B0FDFDBE}"/>
              </a:ext>
            </a:extLst>
          </p:cNvPr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B523FC8-6B39-4641-8B86-E596407B8B65}"/>
                </a:ext>
              </a:extLst>
            </p:cNvPr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ACE62A8-449C-4DE6-9729-C98E7ECAFC8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半闭框 16">
            <a:extLst>
              <a:ext uri="{FF2B5EF4-FFF2-40B4-BE49-F238E27FC236}">
                <a16:creationId xmlns:a16="http://schemas.microsoft.com/office/drawing/2014/main" id="{A616CF96-0235-4EBB-8818-23425BACC4EF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51C414-3AB1-4F7E-9FC8-5C65F2629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93" y="1138977"/>
            <a:ext cx="4054191" cy="50524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563E8C-6119-4926-A301-C32FB9510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11" y="1138977"/>
            <a:ext cx="4084674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14442-20C8-487A-9A5B-4DEBE1171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1" y="1239501"/>
            <a:ext cx="3680779" cy="4701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7BED04-7C38-491C-9512-DF015E89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15" y="1239501"/>
            <a:ext cx="409229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0F4BA1-8C31-4ED5-B888-A27C63D1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7" y="1406955"/>
            <a:ext cx="3787468" cy="46181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E70C56-3043-416D-B4CF-4C961C7A4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92" y="1406955"/>
            <a:ext cx="369602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F0E4A4-0FC0-4EEC-BB1D-6C7F8A76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0" y="927774"/>
            <a:ext cx="1140812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3890C4-5EC0-4A3B-A1D0-8FB4F7BE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6" y="944262"/>
            <a:ext cx="11392887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28475" y="215387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855035" y="4049666"/>
            <a:ext cx="3768949" cy="1740373"/>
            <a:chOff x="2979377" y="273092"/>
            <a:chExt cx="2825355" cy="1305468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4" y="1374629"/>
              <a:ext cx="2814868" cy="203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en-US" altLang="zh-CN" sz="1400" dirty="0">
                  <a:solidFill>
                    <a:schemeClr val="bg1"/>
                  </a:solidFill>
                </a:rPr>
                <a:t>Vue 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的核心库只关注视图层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79377" y="273092"/>
              <a:ext cx="1396880" cy="76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</a:rPr>
                <a:t>Vue</a:t>
              </a:r>
              <a:r>
                <a:rPr lang="zh-CN" altLang="en-US" sz="2000" dirty="0">
                  <a:solidFill>
                    <a:schemeClr val="bg1"/>
                  </a:solidFill>
                </a:rPr>
                <a:t>是一种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渐进式</a:t>
              </a:r>
              <a:r>
                <a:rPr lang="en-US" altLang="zh-CN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JavaScript</a:t>
              </a:r>
              <a:r>
                <a:rPr lang="zh-CN" altLang="en-US" sz="2000" dirty="0">
                  <a:solidFill>
                    <a:schemeClr val="bg1"/>
                  </a:solidFill>
                </a:rPr>
                <a:t>框架</a:t>
              </a:r>
              <a:endParaRPr lang="zh-CN" altLang="en-US" sz="2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79377" y="987003"/>
              <a:ext cx="1263201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用于构建用户界面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2" y="1327150"/>
            <a:ext cx="2024867" cy="942077"/>
            <a:chOff x="6903281" y="994907"/>
            <a:chExt cx="1519170" cy="706363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519170" cy="2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两个核心点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77E92-37A9-4BBE-B377-85601F2BE1BA}"/>
              </a:ext>
            </a:extLst>
          </p:cNvPr>
          <p:cNvSpPr txBox="1"/>
          <p:nvPr/>
        </p:nvSpPr>
        <p:spPr>
          <a:xfrm>
            <a:off x="7827434" y="4934978"/>
            <a:ext cx="165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94464-4662-47AC-9895-BE3E93755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66" y="1896532"/>
            <a:ext cx="819150" cy="676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09481C-9220-4CD6-8F74-212B6FCE3E21}"/>
              </a:ext>
            </a:extLst>
          </p:cNvPr>
          <p:cNvSpPr txBox="1"/>
          <p:nvPr/>
        </p:nvSpPr>
        <p:spPr>
          <a:xfrm>
            <a:off x="6675966" y="2584932"/>
            <a:ext cx="184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MVVM</a:t>
            </a:r>
            <a:r>
              <a:rPr lang="zh-CN" altLang="en-US" sz="2000" dirty="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1DDAE9-6264-4E9E-A0E2-E353FF525B8C}"/>
              </a:ext>
            </a:extLst>
          </p:cNvPr>
          <p:cNvSpPr txBox="1"/>
          <p:nvPr/>
        </p:nvSpPr>
        <p:spPr>
          <a:xfrm>
            <a:off x="1193805" y="1327150"/>
            <a:ext cx="321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该项目选用</a:t>
            </a:r>
            <a:r>
              <a:rPr lang="en-US" altLang="zh-CN" dirty="0">
                <a:solidFill>
                  <a:schemeClr val="bg1"/>
                </a:solidFill>
              </a:rPr>
              <a:t>Vue.js</a:t>
            </a:r>
            <a:r>
              <a:rPr lang="zh-CN" altLang="en-US" dirty="0">
                <a:solidFill>
                  <a:schemeClr val="bg1"/>
                </a:solidFill>
              </a:rPr>
              <a:t>为前端框架，搜索功能前端采用</a:t>
            </a:r>
            <a:r>
              <a:rPr lang="en-US" altLang="zh-CN" dirty="0">
                <a:solidFill>
                  <a:schemeClr val="bg1"/>
                </a:solidFill>
              </a:rPr>
              <a:t>nuxt.js</a:t>
            </a:r>
            <a:r>
              <a:rPr lang="zh-CN" altLang="en-US" dirty="0">
                <a:solidFill>
                  <a:schemeClr val="bg1"/>
                </a:solidFill>
              </a:rPr>
              <a:t>服务端渲染（</a:t>
            </a:r>
            <a:r>
              <a:rPr lang="en-US" altLang="zh-CN" dirty="0">
                <a:solidFill>
                  <a:schemeClr val="bg1"/>
                </a:solidFill>
              </a:rPr>
              <a:t>SSR</a:t>
            </a:r>
            <a:r>
              <a:rPr lang="zh-CN" altLang="en-US" dirty="0">
                <a:solidFill>
                  <a:schemeClr val="bg1"/>
                </a:solidFill>
              </a:rPr>
              <a:t>）框架开发</a:t>
            </a:r>
          </a:p>
        </p:txBody>
      </p:sp>
    </p:spTree>
    <p:extLst>
      <p:ext uri="{BB962C8B-B14F-4D97-AF65-F5344CB8AC3E}">
        <p14:creationId xmlns:p14="http://schemas.microsoft.com/office/powerpoint/2010/main" val="253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系统架构（梁）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界面设计（梅）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前端框架（白）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59" y="4210850"/>
            <a:ext cx="4598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后端框架（韩）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299" y="630766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C1DDE-6B89-4C40-AD87-4D907C30B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2" y="979490"/>
            <a:ext cx="819150" cy="676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937137-F8F6-4ABA-95F8-95E4DA69FD58}"/>
              </a:ext>
            </a:extLst>
          </p:cNvPr>
          <p:cNvSpPr txBox="1"/>
          <p:nvPr/>
        </p:nvSpPr>
        <p:spPr>
          <a:xfrm>
            <a:off x="1871432" y="850502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两个核心点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ADFAC-8C9C-4C01-A207-7EE07C034F2A}"/>
              </a:ext>
            </a:extLst>
          </p:cNvPr>
          <p:cNvSpPr txBox="1"/>
          <p:nvPr/>
        </p:nvSpPr>
        <p:spPr>
          <a:xfrm>
            <a:off x="1979720" y="1312167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响应式数据绑定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E88B33-899D-4B99-B2D1-48D38D9901FF}"/>
              </a:ext>
            </a:extLst>
          </p:cNvPr>
          <p:cNvSpPr txBox="1"/>
          <p:nvPr/>
        </p:nvSpPr>
        <p:spPr>
          <a:xfrm>
            <a:off x="1979720" y="2306805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组合的视图组件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47C3EB-0DFD-4DD5-9FB2-12BB8CC77744}"/>
              </a:ext>
            </a:extLst>
          </p:cNvPr>
          <p:cNvSpPr txBox="1"/>
          <p:nvPr/>
        </p:nvSpPr>
        <p:spPr>
          <a:xfrm>
            <a:off x="2192784" y="1686696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当数据发生变化时，</a:t>
            </a:r>
            <a:r>
              <a:rPr lang="en-US" altLang="zh-CN" sz="1200" dirty="0" err="1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自动更新视图，它的原理是利用了 </a:t>
            </a:r>
            <a:r>
              <a:rPr lang="en-US" altLang="zh-CN" sz="1200" dirty="0" err="1">
                <a:solidFill>
                  <a:schemeClr val="bg1"/>
                </a:solidFill>
              </a:rPr>
              <a:t>Object.definedProperty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中的</a:t>
            </a:r>
            <a:r>
              <a:rPr lang="en-US" altLang="zh-CN" sz="1200" dirty="0">
                <a:solidFill>
                  <a:schemeClr val="bg1"/>
                </a:solidFill>
              </a:rPr>
              <a:t>setter/getter </a:t>
            </a:r>
            <a:r>
              <a:rPr lang="zh-CN" altLang="en-US" sz="1200" dirty="0">
                <a:solidFill>
                  <a:schemeClr val="bg1"/>
                </a:solidFill>
              </a:rPr>
              <a:t>代理数据，监控对数据的操作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BEC8CA-3DF4-4817-8C0B-18DED7655BDF}"/>
              </a:ext>
            </a:extLst>
          </p:cNvPr>
          <p:cNvSpPr txBox="1"/>
          <p:nvPr/>
        </p:nvSpPr>
        <p:spPr>
          <a:xfrm>
            <a:off x="2192784" y="2626050"/>
            <a:ext cx="335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ui</a:t>
            </a:r>
            <a:r>
              <a:rPr lang="zh-CN" altLang="en-US" sz="1200" dirty="0">
                <a:solidFill>
                  <a:schemeClr val="bg1"/>
                </a:solidFill>
              </a:rPr>
              <a:t>页面映射为组件书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划分组件可维护、可重用、可测试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FAA510-5E86-44DC-9163-9FA8A59A8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9" y="3946797"/>
            <a:ext cx="819150" cy="67627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E98329C-0DD6-43EF-8400-D21B8727B9B9}"/>
              </a:ext>
            </a:extLst>
          </p:cNvPr>
          <p:cNvSpPr txBox="1"/>
          <p:nvPr/>
        </p:nvSpPr>
        <p:spPr>
          <a:xfrm>
            <a:off x="1979720" y="3946797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虚拟</a:t>
            </a:r>
            <a:r>
              <a:rPr lang="en-US" altLang="zh-CN" sz="2400" dirty="0">
                <a:solidFill>
                  <a:schemeClr val="bg1"/>
                </a:solidFill>
              </a:rPr>
              <a:t>DOM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BD5635-3FB5-48C7-9731-61BB85FA0F2B}"/>
              </a:ext>
            </a:extLst>
          </p:cNvPr>
          <p:cNvSpPr txBox="1"/>
          <p:nvPr/>
        </p:nvSpPr>
        <p:spPr>
          <a:xfrm>
            <a:off x="1997475" y="4420683"/>
            <a:ext cx="4438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利用在内存中生成与真实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与之对应的数据结构，这个在内存中生成的结构称之为虚拟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当数据发生变化时，能够智能的计算出重新渲染组件的最小代价并应用到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操作上。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4794C1-3B2A-4D9A-BF69-C379FB23F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43" y="1756293"/>
            <a:ext cx="819150" cy="6762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8E139FB-8A63-4075-A5AF-0972DFF174D0}"/>
              </a:ext>
            </a:extLst>
          </p:cNvPr>
          <p:cNvSpPr txBox="1"/>
          <p:nvPr/>
        </p:nvSpPr>
        <p:spPr>
          <a:xfrm>
            <a:off x="6992028" y="1578964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14AD33-41DD-409E-B620-97E7A2B71E72}"/>
              </a:ext>
            </a:extLst>
          </p:cNvPr>
          <p:cNvSpPr txBox="1"/>
          <p:nvPr/>
        </p:nvSpPr>
        <p:spPr>
          <a:xfrm>
            <a:off x="7105993" y="2097134"/>
            <a:ext cx="36185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vue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是 </a:t>
            </a:r>
            <a:r>
              <a:rPr lang="en-US" altLang="zh-CN" sz="1200" dirty="0">
                <a:solidFill>
                  <a:schemeClr val="bg1"/>
                </a:solidFill>
              </a:rPr>
              <a:t>MVVM </a:t>
            </a:r>
            <a:r>
              <a:rPr lang="zh-CN" altLang="en-US" sz="1200" dirty="0">
                <a:solidFill>
                  <a:schemeClr val="bg1"/>
                </a:solidFill>
              </a:rPr>
              <a:t>模式的框架，即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M</a:t>
            </a:r>
            <a:r>
              <a:rPr lang="zh-CN" altLang="en-US" sz="1200" dirty="0">
                <a:solidFill>
                  <a:schemeClr val="bg1"/>
                </a:solidFill>
              </a:rPr>
              <a:t>： </a:t>
            </a:r>
            <a:r>
              <a:rPr lang="en-US" altLang="zh-CN" sz="1200" dirty="0">
                <a:solidFill>
                  <a:schemeClr val="bg1"/>
                </a:solidFill>
              </a:rPr>
              <a:t>model </a:t>
            </a:r>
            <a:r>
              <a:rPr lang="zh-CN" altLang="en-US" sz="1200" dirty="0">
                <a:solidFill>
                  <a:schemeClr val="bg1"/>
                </a:solidFill>
              </a:rPr>
              <a:t>（数据层，也就是指数据（前端是</a:t>
            </a:r>
            <a:r>
              <a:rPr lang="en-US" altLang="zh-CN" sz="1200" dirty="0" err="1">
                <a:solidFill>
                  <a:schemeClr val="bg1"/>
                </a:solidFill>
              </a:rPr>
              <a:t>js</a:t>
            </a:r>
            <a:r>
              <a:rPr lang="zh-CN" altLang="en-US" sz="1200" dirty="0">
                <a:solidFill>
                  <a:schemeClr val="bg1"/>
                </a:solidFill>
              </a:rPr>
              <a:t>））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V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view ( </a:t>
            </a:r>
            <a:r>
              <a:rPr lang="zh-CN" altLang="en-US" sz="1200" dirty="0">
                <a:solidFill>
                  <a:schemeClr val="bg1"/>
                </a:solidFill>
              </a:rPr>
              <a:t>也就是指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层 或用户界面 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VM : view-model (</a:t>
            </a:r>
            <a:r>
              <a:rPr lang="zh-CN" altLang="en-US" sz="1200" dirty="0">
                <a:solidFill>
                  <a:schemeClr val="bg1"/>
                </a:solidFill>
              </a:rPr>
              <a:t>处理数据和界面的中间层，也就是指</a:t>
            </a:r>
            <a:r>
              <a:rPr lang="en-US" altLang="zh-CN" sz="1200" dirty="0">
                <a:solidFill>
                  <a:schemeClr val="bg1"/>
                </a:solidFill>
              </a:rPr>
              <a:t>Vue)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ED0F01-B09E-4857-9E54-4DD003FEF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48" y="3360457"/>
            <a:ext cx="2329312" cy="15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80720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项目前端所用到的相关技术</a:t>
            </a:r>
          </a:p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21B4C9-2C92-4302-ADC5-B60984E5CB7C}"/>
              </a:ext>
            </a:extLst>
          </p:cNvPr>
          <p:cNvGrpSpPr/>
          <p:nvPr/>
        </p:nvGrpSpPr>
        <p:grpSpPr>
          <a:xfrm>
            <a:off x="4246858" y="2163600"/>
            <a:ext cx="3378198" cy="3378194"/>
            <a:chOff x="2728823" y="2285211"/>
            <a:chExt cx="2700000" cy="27000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0E5BE12-F449-4BA3-B868-6312DB463642}"/>
                </a:ext>
              </a:extLst>
            </p:cNvPr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7E9BBD8-BCDE-4575-8187-33F89F6787C1}"/>
                </a:ext>
              </a:extLst>
            </p:cNvPr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EAD92E5-E056-4625-BD4B-8E4E952D333B}"/>
                </a:ext>
              </a:extLst>
            </p:cNvPr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A8C31F0-85DD-47A9-B947-50AB4D6FE41E}"/>
                </a:ext>
              </a:extLst>
            </p:cNvPr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550265F-C446-4567-BEC5-1A8831A41EDF}"/>
                </a:ext>
              </a:extLst>
            </p:cNvPr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EA6A9A5-159A-42A8-91FB-CBF82AD4225B}"/>
                </a:ext>
              </a:extLst>
            </p:cNvPr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333F4-0BFC-478B-9BF3-144D72D41629}"/>
              </a:ext>
            </a:extLst>
          </p:cNvPr>
          <p:cNvSpPr txBox="1"/>
          <p:nvPr/>
        </p:nvSpPr>
        <p:spPr>
          <a:xfrm>
            <a:off x="1476221" y="2143293"/>
            <a:ext cx="26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Node </a:t>
            </a:r>
            <a:r>
              <a:rPr lang="zh-CN" altLang="en-US" sz="1200" dirty="0">
                <a:solidFill>
                  <a:schemeClr val="bg1"/>
                </a:solidFill>
              </a:rPr>
              <a:t>是一个让 </a:t>
            </a:r>
            <a:r>
              <a:rPr lang="en-US" altLang="zh-CN" sz="1200" dirty="0">
                <a:solidFill>
                  <a:schemeClr val="bg1"/>
                </a:solidFill>
              </a:rPr>
              <a:t>JavaScript </a:t>
            </a:r>
            <a:r>
              <a:rPr lang="zh-CN" altLang="en-US" sz="1200" dirty="0">
                <a:solidFill>
                  <a:schemeClr val="bg1"/>
                </a:solidFill>
              </a:rPr>
              <a:t>运行在</a:t>
            </a:r>
            <a:r>
              <a:rPr lang="zh-CN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服务端</a:t>
            </a:r>
            <a:r>
              <a:rPr lang="zh-CN" altLang="en-US" sz="1200" dirty="0">
                <a:solidFill>
                  <a:schemeClr val="bg1"/>
                </a:solidFill>
              </a:rPr>
              <a:t>的开发平台，它让 </a:t>
            </a:r>
            <a:r>
              <a:rPr lang="en-US" altLang="zh-CN" sz="1200" dirty="0">
                <a:solidFill>
                  <a:schemeClr val="bg1"/>
                </a:solidFill>
              </a:rPr>
              <a:t>JavaScript </a:t>
            </a:r>
            <a:r>
              <a:rPr lang="zh-CN" altLang="en-US" sz="1200" dirty="0">
                <a:solidFill>
                  <a:schemeClr val="bg1"/>
                </a:solidFill>
              </a:rPr>
              <a:t>成为与</a:t>
            </a:r>
            <a:r>
              <a:rPr lang="en-US" altLang="zh-C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Perl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Ruby</a:t>
            </a:r>
            <a:r>
              <a:rPr lang="zh-CN" altLang="en-US" sz="1200" dirty="0">
                <a:solidFill>
                  <a:schemeClr val="bg1"/>
                </a:solidFill>
              </a:rPr>
              <a:t> 等服务端语言平起平坐的</a:t>
            </a:r>
            <a:r>
              <a:rPr lang="zh-CN" altLang="en-US" sz="12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脚本语言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4034D6-3049-4223-8D85-3B87226D2AE0}"/>
              </a:ext>
            </a:extLst>
          </p:cNvPr>
          <p:cNvSpPr txBox="1"/>
          <p:nvPr/>
        </p:nvSpPr>
        <p:spPr>
          <a:xfrm>
            <a:off x="1313895" y="1491449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Node.js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C3760E-85A0-412C-B803-6B9BE91D35D2}"/>
              </a:ext>
            </a:extLst>
          </p:cNvPr>
          <p:cNvSpPr txBox="1"/>
          <p:nvPr/>
        </p:nvSpPr>
        <p:spPr>
          <a:xfrm>
            <a:off x="4629205" y="756340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Vue.js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3A2FFCB-5A7E-41DE-BE35-16081F959200}"/>
              </a:ext>
            </a:extLst>
          </p:cNvPr>
          <p:cNvSpPr txBox="1"/>
          <p:nvPr/>
        </p:nvSpPr>
        <p:spPr>
          <a:xfrm>
            <a:off x="4823942" y="1328595"/>
            <a:ext cx="26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可以做从简单到复杂的前端单页应用，随处可见的</a:t>
            </a:r>
            <a:r>
              <a:rPr lang="en-US" altLang="zh-CN" sz="1200" dirty="0">
                <a:solidFill>
                  <a:schemeClr val="bg1"/>
                </a:solidFill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</a:rPr>
              <a:t>前端都可以用</a:t>
            </a:r>
            <a:r>
              <a:rPr lang="en-US" altLang="zh-CN" sz="1200" dirty="0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来开发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76651F-AF99-4133-9B08-0060B0D4DD91}"/>
              </a:ext>
            </a:extLst>
          </p:cNvPr>
          <p:cNvSpPr txBox="1"/>
          <p:nvPr/>
        </p:nvSpPr>
        <p:spPr>
          <a:xfrm>
            <a:off x="8115377" y="2143293"/>
            <a:ext cx="261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Npm</a:t>
            </a:r>
            <a:r>
              <a:rPr lang="zh-CN" altLang="en-US" sz="1200" dirty="0">
                <a:solidFill>
                  <a:schemeClr val="bg1"/>
                </a:solidFill>
              </a:rPr>
              <a:t>是一个</a:t>
            </a:r>
            <a:r>
              <a:rPr lang="en-US" altLang="zh-CN" sz="1200" dirty="0">
                <a:solidFill>
                  <a:schemeClr val="bg1"/>
                </a:solidFill>
              </a:rPr>
              <a:t>node.js</a:t>
            </a:r>
            <a:r>
              <a:rPr lang="zh-CN" altLang="en-US" sz="1200" dirty="0">
                <a:solidFill>
                  <a:schemeClr val="bg1"/>
                </a:solidFill>
              </a:rPr>
              <a:t>的包管理器。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2558BD2-5111-4A06-A19E-23D797588BDB}"/>
              </a:ext>
            </a:extLst>
          </p:cNvPr>
          <p:cNvSpPr txBox="1"/>
          <p:nvPr/>
        </p:nvSpPr>
        <p:spPr>
          <a:xfrm>
            <a:off x="7845635" y="1497113"/>
            <a:ext cx="331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05A8C19-D3B1-45D5-A2D9-6E4ACF8ACB0F}"/>
              </a:ext>
            </a:extLst>
          </p:cNvPr>
          <p:cNvSpPr txBox="1"/>
          <p:nvPr/>
        </p:nvSpPr>
        <p:spPr>
          <a:xfrm>
            <a:off x="1313894" y="3909322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Nuxt.js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CED362-DA50-4122-905C-8C13DA31C2B7}"/>
              </a:ext>
            </a:extLst>
          </p:cNvPr>
          <p:cNvSpPr txBox="1"/>
          <p:nvPr/>
        </p:nvSpPr>
        <p:spPr>
          <a:xfrm>
            <a:off x="1476221" y="4653206"/>
            <a:ext cx="26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nuxt.js</a:t>
            </a:r>
            <a:r>
              <a:rPr lang="zh-CN" altLang="en-US" sz="1200" dirty="0">
                <a:solidFill>
                  <a:schemeClr val="bg1"/>
                </a:solidFill>
              </a:rPr>
              <a:t>是一个基于</a:t>
            </a:r>
            <a:r>
              <a:rPr lang="en-US" altLang="zh-CN" sz="1200" dirty="0">
                <a:solidFill>
                  <a:schemeClr val="bg1"/>
                </a:solidFill>
              </a:rPr>
              <a:t>vue.js</a:t>
            </a:r>
            <a:r>
              <a:rPr lang="zh-CN" altLang="en-US" sz="1200" dirty="0">
                <a:solidFill>
                  <a:schemeClr val="bg1"/>
                </a:solidFill>
              </a:rPr>
              <a:t>的通用框架，集成了</a:t>
            </a:r>
            <a:r>
              <a:rPr lang="en-US" altLang="zh-CN" sz="1200" dirty="0">
                <a:solidFill>
                  <a:schemeClr val="bg1"/>
                </a:solidFill>
              </a:rPr>
              <a:t>Vue 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Vue-Router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</a:rPr>
              <a:t>Vuex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</a:t>
            </a:r>
            <a:r>
              <a:rPr lang="en-US" altLang="zh-CN" sz="1200" dirty="0" err="1">
                <a:solidFill>
                  <a:schemeClr val="bg1"/>
                </a:solidFill>
              </a:rPr>
              <a:t>ssr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服务端渲染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Vue-Meta</a:t>
            </a:r>
            <a:r>
              <a:rPr lang="zh-CN" altLang="en-US" sz="1200" dirty="0">
                <a:solidFill>
                  <a:schemeClr val="bg1"/>
                </a:solidFill>
              </a:rPr>
              <a:t>，最常用的是用来作</a:t>
            </a:r>
            <a:r>
              <a:rPr lang="en-US" altLang="zh-CN" sz="1200" dirty="0" err="1">
                <a:solidFill>
                  <a:schemeClr val="bg1"/>
                </a:solidFill>
              </a:rPr>
              <a:t>ssr</a:t>
            </a:r>
            <a:r>
              <a:rPr lang="zh-CN" altLang="en-US" sz="1200" dirty="0">
                <a:solidFill>
                  <a:schemeClr val="bg1"/>
                </a:solidFill>
              </a:rPr>
              <a:t>（服务端渲染）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06B5CE-7277-43C5-9B6D-85367F8202B9}"/>
              </a:ext>
            </a:extLst>
          </p:cNvPr>
          <p:cNvSpPr txBox="1"/>
          <p:nvPr/>
        </p:nvSpPr>
        <p:spPr>
          <a:xfrm>
            <a:off x="7977814" y="3909322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Webpack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A7E32-A8EE-4747-B0CA-7DF8DA8EFA89}"/>
              </a:ext>
            </a:extLst>
          </p:cNvPr>
          <p:cNvSpPr txBox="1"/>
          <p:nvPr/>
        </p:nvSpPr>
        <p:spPr>
          <a:xfrm>
            <a:off x="8196539" y="4514394"/>
            <a:ext cx="261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r>
              <a:rPr lang="en-US" altLang="zh-CN" sz="1200" dirty="0">
                <a:solidFill>
                  <a:schemeClr val="bg1"/>
                </a:solidFill>
              </a:rPr>
              <a:t>Webpack</a:t>
            </a:r>
            <a:r>
              <a:rPr lang="zh-CN" altLang="en-US" sz="1200" dirty="0">
                <a:solidFill>
                  <a:schemeClr val="bg1"/>
                </a:solidFill>
              </a:rPr>
              <a:t>是一个前端打包和构建工具</a:t>
            </a:r>
            <a:r>
              <a:rPr lang="en-US" altLang="zh-CN" sz="1200" dirty="0">
                <a:solidFill>
                  <a:schemeClr val="bg1"/>
                </a:solidFill>
              </a:rPr>
              <a:t>,</a:t>
            </a:r>
            <a:r>
              <a:rPr lang="zh-CN" altLang="en-US" sz="1200" dirty="0">
                <a:solidFill>
                  <a:schemeClr val="bg1"/>
                </a:solidFill>
              </a:rPr>
              <a:t>使用</a:t>
            </a:r>
            <a:r>
              <a:rPr lang="en-US" altLang="zh-CN" sz="1200" dirty="0">
                <a:solidFill>
                  <a:schemeClr val="bg1"/>
                </a:solidFill>
              </a:rPr>
              <a:t>Webpack</a:t>
            </a:r>
            <a:r>
              <a:rPr lang="zh-CN" altLang="en-US" sz="1200" dirty="0">
                <a:solidFill>
                  <a:schemeClr val="bg1"/>
                </a:solidFill>
              </a:rPr>
              <a:t>方便管理各种素材且打包以便减少浏览器的访问次数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3687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06613CF-E996-4D30-B848-4B6787DB078F}"/>
              </a:ext>
            </a:extLst>
          </p:cNvPr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71AD140-2EA3-4551-A420-FF12A2237A66}"/>
                </a:ext>
              </a:extLst>
            </p:cNvPr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1478FF-955A-4295-AB0F-A0E1AE2CC50F}"/>
                </a:ext>
              </a:extLst>
            </p:cNvPr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A918AC7-95B3-43BB-9852-3EAC70A0AA56}"/>
                </a:ext>
              </a:extLst>
            </p:cNvPr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D95446C-588B-4682-8EE3-DC62DC29427A}"/>
                </a:ext>
              </a:extLst>
            </p:cNvPr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65D33B-B17A-4844-AA7D-C4B174318F30}"/>
                </a:ext>
              </a:extLst>
            </p:cNvPr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0087894-7275-4590-AAC6-238AD04BA6FC}"/>
                </a:ext>
              </a:extLst>
            </p:cNvPr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4F464BEC-4840-4F2C-AF8D-D9A77DF8895C}"/>
              </a:ext>
            </a:extLst>
          </p:cNvPr>
          <p:cNvSpPr/>
          <p:nvPr/>
        </p:nvSpPr>
        <p:spPr>
          <a:xfrm>
            <a:off x="5862918" y="2214105"/>
            <a:ext cx="549088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年开始研发、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月发布第一个版本的全新开源的轻量级框架。它基于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Spring4.0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设计，不仅继承了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框架原有的优秀特性，而且还通过简化配置来进一步简化了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应用的整个搭建和开发过程。另外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通过集成大量的框架使得依赖包的版本冲突，以及引用的不稳定性等问题得到了很好的解决。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SpringBoot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的特征</a:t>
            </a:r>
          </a:p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灯片编号占位符 44">
            <a:extLst>
              <a:ext uri="{FF2B5EF4-FFF2-40B4-BE49-F238E27FC236}">
                <a16:creationId xmlns:a16="http://schemas.microsoft.com/office/drawing/2014/main" id="{0F8EEC85-FA61-47A9-AFB3-F76B2A4F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08750"/>
            <a:ext cx="2743200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D23427-703F-47F5-BCE7-DE546C48E50D}"/>
              </a:ext>
            </a:extLst>
          </p:cNvPr>
          <p:cNvSpPr/>
          <p:nvPr/>
        </p:nvSpPr>
        <p:spPr>
          <a:xfrm>
            <a:off x="1818638" y="3891542"/>
            <a:ext cx="2201448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可以创建独立的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应用程序，并且基于其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插件，可以创建可执行的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JARs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</a:t>
            </a:r>
            <a:endParaRPr lang="en-US" altLang="zh-CN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2385947-0B98-4942-A3ED-A7D8CC96CE88}"/>
              </a:ext>
            </a:extLst>
          </p:cNvPr>
          <p:cNvSpPr/>
          <p:nvPr/>
        </p:nvSpPr>
        <p:spPr>
          <a:xfrm>
            <a:off x="3253632" y="2029354"/>
            <a:ext cx="220144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59F672-1705-4D80-BF28-F0AD7B383025}"/>
              </a:ext>
            </a:extLst>
          </p:cNvPr>
          <p:cNvSpPr/>
          <p:nvPr/>
        </p:nvSpPr>
        <p:spPr>
          <a:xfrm>
            <a:off x="4688626" y="3891542"/>
            <a:ext cx="22014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提供自动配置的“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starter”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项目对象模型（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POMS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）以简化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D1AF5B-6CA3-416C-B6F2-FE89E27B805E}"/>
              </a:ext>
            </a:extLst>
          </p:cNvPr>
          <p:cNvSpPr/>
          <p:nvPr/>
        </p:nvSpPr>
        <p:spPr>
          <a:xfrm>
            <a:off x="6248400" y="2034612"/>
            <a:ext cx="182499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尽可能自动配置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0DE75C-780D-462F-BD9A-CB7104C2047E}"/>
              </a:ext>
            </a:extLst>
          </p:cNvPr>
          <p:cNvSpPr/>
          <p:nvPr/>
        </p:nvSpPr>
        <p:spPr>
          <a:xfrm>
            <a:off x="7732348" y="3957446"/>
            <a:ext cx="1728995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提供准备好的特性，如指标、健康检查和外部化配置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4952C7A-A828-4658-A00D-D2AB9DEDBB7E}"/>
              </a:ext>
            </a:extLst>
          </p:cNvPr>
          <p:cNvSpPr/>
          <p:nvPr/>
        </p:nvSpPr>
        <p:spPr>
          <a:xfrm>
            <a:off x="9134846" y="2018914"/>
            <a:ext cx="182499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绝对没有代码生成，不需要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燕尾形 58">
            <a:extLst>
              <a:ext uri="{FF2B5EF4-FFF2-40B4-BE49-F238E27FC236}">
                <a16:creationId xmlns:a16="http://schemas.microsoft.com/office/drawing/2014/main" id="{01C744BB-B984-4CED-AD0E-B81DD7531A08}"/>
              </a:ext>
            </a:extLst>
          </p:cNvPr>
          <p:cNvSpPr/>
          <p:nvPr/>
        </p:nvSpPr>
        <p:spPr>
          <a:xfrm>
            <a:off x="9399796" y="3027729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燕尾形 57">
            <a:extLst>
              <a:ext uri="{FF2B5EF4-FFF2-40B4-BE49-F238E27FC236}">
                <a16:creationId xmlns:a16="http://schemas.microsoft.com/office/drawing/2014/main" id="{5EFFB247-2A23-46A2-8509-07EED714EF40}"/>
              </a:ext>
            </a:extLst>
          </p:cNvPr>
          <p:cNvSpPr/>
          <p:nvPr/>
        </p:nvSpPr>
        <p:spPr>
          <a:xfrm>
            <a:off x="7918880" y="3027729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燕尾形 56">
            <a:extLst>
              <a:ext uri="{FF2B5EF4-FFF2-40B4-BE49-F238E27FC236}">
                <a16:creationId xmlns:a16="http://schemas.microsoft.com/office/drawing/2014/main" id="{9329F6CC-8503-47C2-B41C-53355FE76A91}"/>
              </a:ext>
            </a:extLst>
          </p:cNvPr>
          <p:cNvSpPr/>
          <p:nvPr/>
        </p:nvSpPr>
        <p:spPr>
          <a:xfrm>
            <a:off x="6483886" y="3027729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燕尾形 55">
            <a:extLst>
              <a:ext uri="{FF2B5EF4-FFF2-40B4-BE49-F238E27FC236}">
                <a16:creationId xmlns:a16="http://schemas.microsoft.com/office/drawing/2014/main" id="{86370168-5E89-405D-BF16-C6CF24660C7B}"/>
              </a:ext>
            </a:extLst>
          </p:cNvPr>
          <p:cNvSpPr/>
          <p:nvPr/>
        </p:nvSpPr>
        <p:spPr>
          <a:xfrm>
            <a:off x="5048892" y="3027729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54">
            <a:extLst>
              <a:ext uri="{FF2B5EF4-FFF2-40B4-BE49-F238E27FC236}">
                <a16:creationId xmlns:a16="http://schemas.microsoft.com/office/drawing/2014/main" id="{9E1A8E41-9CDD-40B3-9046-7FB43BCCB420}"/>
              </a:ext>
            </a:extLst>
          </p:cNvPr>
          <p:cNvSpPr/>
          <p:nvPr/>
        </p:nvSpPr>
        <p:spPr>
          <a:xfrm>
            <a:off x="3613898" y="3027729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燕尾形 9">
            <a:extLst>
              <a:ext uri="{FF2B5EF4-FFF2-40B4-BE49-F238E27FC236}">
                <a16:creationId xmlns:a16="http://schemas.microsoft.com/office/drawing/2014/main" id="{3B8CE702-41F4-46C9-B6AF-A03D32467BE7}"/>
              </a:ext>
            </a:extLst>
          </p:cNvPr>
          <p:cNvSpPr/>
          <p:nvPr/>
        </p:nvSpPr>
        <p:spPr>
          <a:xfrm>
            <a:off x="2178904" y="3027729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altLang="zh-CN" sz="1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2357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组合 7"/>
          <p:cNvGrpSpPr>
            <a:grpSpLocks/>
          </p:cNvGrpSpPr>
          <p:nvPr/>
        </p:nvGrpSpPr>
        <p:grpSpPr bwMode="auto">
          <a:xfrm>
            <a:off x="516051" y="961803"/>
            <a:ext cx="5143498" cy="2230519"/>
            <a:chOff x="2175359" y="479046"/>
            <a:chExt cx="3856834" cy="1673132"/>
          </a:xfrm>
        </p:grpSpPr>
        <p:sp>
          <p:nvSpPr>
            <p:cNvPr id="22538" name="文本框 66"/>
            <p:cNvSpPr txBox="1">
              <a:spLocks noChangeArrowheads="1"/>
            </p:cNvSpPr>
            <p:nvPr/>
          </p:nvSpPr>
          <p:spPr bwMode="auto">
            <a:xfrm>
              <a:off x="2175359" y="899442"/>
              <a:ext cx="3856834" cy="125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Convention over configuration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，是一种由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SpringBoot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本身来配置目标结构，由开发者在结构中添加信息的软件设计范式。这一特点虽降低了部分灵活性，增加了</a:t>
              </a:r>
              <a:r>
                <a:rPr lang="en-US" altLang="zh-CN" sz="1400" dirty="0">
                  <a:solidFill>
                    <a:schemeClr val="bg1"/>
                  </a:solidFill>
                </a:rPr>
                <a:t>BUG</a:t>
              </a:r>
              <a:r>
                <a:rPr lang="zh-CN" altLang="en-US" sz="1400" dirty="0">
                  <a:solidFill>
                    <a:schemeClr val="bg1"/>
                  </a:solidFill>
                </a:rPr>
                <a:t>定位的复杂性，但减少了开发人员需要做出决定的数量，同时减少了大量的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XML</a:t>
              </a:r>
              <a:r>
                <a:rPr lang="zh-CN" altLang="en-US" sz="1400" dirty="0">
                  <a:solidFill>
                    <a:schemeClr val="bg1"/>
                  </a:solidFill>
                </a:rPr>
                <a:t>配置，并且可以将代码编译、测试和打包等工作自动化。</a:t>
              </a:r>
            </a:p>
          </p:txBody>
        </p:sp>
        <p:sp>
          <p:nvSpPr>
            <p:cNvPr id="22539" name="文本框 13"/>
            <p:cNvSpPr txBox="1">
              <a:spLocks noChangeArrowheads="1"/>
            </p:cNvSpPr>
            <p:nvPr/>
          </p:nvSpPr>
          <p:spPr bwMode="auto">
            <a:xfrm>
              <a:off x="4509011" y="479046"/>
              <a:ext cx="1523182" cy="34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约定优于配置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258164" y="201741"/>
            <a:ext cx="5956300" cy="3390900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" y="3389885"/>
            <a:ext cx="6236208" cy="3456432"/>
          </a:xfrm>
          <a:prstGeom prst="rect">
            <a:avLst/>
          </a:prstGeom>
        </p:spPr>
      </p:pic>
      <p:sp>
        <p:nvSpPr>
          <p:cNvPr id="15" name="文本框 66">
            <a:extLst>
              <a:ext uri="{FF2B5EF4-FFF2-40B4-BE49-F238E27FC236}">
                <a16:creationId xmlns:a16="http://schemas.microsoft.com/office/drawing/2014/main" id="{FB6FD4E4-1D6C-47AE-BB02-5B980C5C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800" b="1" dirty="0" err="1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SpringBoot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策略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5384" y="3810001"/>
            <a:ext cx="6441016" cy="2616200"/>
            <a:chOff x="4046335" y="2857499"/>
            <a:chExt cx="4830965" cy="1962150"/>
          </a:xfrm>
        </p:grpSpPr>
        <p:grpSp>
          <p:nvGrpSpPr>
            <p:cNvPr id="22534" name="组合 6"/>
            <p:cNvGrpSpPr>
              <a:grpSpLocks/>
            </p:cNvGrpSpPr>
            <p:nvPr/>
          </p:nvGrpSpPr>
          <p:grpSpPr bwMode="auto">
            <a:xfrm>
              <a:off x="4922562" y="3159480"/>
              <a:ext cx="3801125" cy="1660169"/>
              <a:chOff x="4922562" y="3111855"/>
              <a:chExt cx="3801125" cy="1660169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4922562" y="3519469"/>
                <a:ext cx="3801125" cy="125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400" dirty="0" err="1">
                    <a:solidFill>
                      <a:schemeClr val="bg1"/>
                    </a:solidFill>
                  </a:rPr>
                  <a:t>Outofbox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，是指在开发过程中，通过在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MAVEN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项目的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pom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文件中添加相关依赖包，然后使用对应注解来代替繁琐的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XML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配置文件以管理对象的生命周期。这个特点使得开发人员摆脱了复杂的配置工作以及依赖的管理工作，更加专注于业务逻辑。</a:t>
                </a:r>
              </a:p>
              <a:p>
                <a:pPr algn="l">
                  <a:lnSpc>
                    <a:spcPct val="150000"/>
                  </a:lnSpc>
                </a:pP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4922562" y="3111855"/>
                <a:ext cx="1061874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开箱即用</a:t>
                </a: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4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089190"/>
              <a:chOff x="1708552" y="376804"/>
              <a:chExt cx="2263738" cy="208948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742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200" dirty="0">
                    <a:solidFill>
                      <a:schemeClr val="bg1"/>
                    </a:solidFill>
                  </a:rPr>
                  <a:t>AI</a:t>
                </a:r>
                <a:r>
                  <a:rPr lang="zh-CN" altLang="zh-CN" sz="1200" dirty="0">
                    <a:solidFill>
                      <a:schemeClr val="bg1"/>
                    </a:solidFill>
                  </a:rPr>
                  <a:t>宿舍安防系统，适用于校园宿舍出入寝的管理场景。利用人脸识别和文字识别进行校园学生宿舍管理，具有直接，方便，减轻宿舍管理老师的工作量，快速统计学生和外来人员出入寝室情况的特点</a:t>
                </a:r>
                <a:r>
                  <a:rPr lang="zh-CN" altLang="zh-CN" dirty="0"/>
                  <a:t>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业务架构图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1.1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业务架构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13" y="1565198"/>
            <a:ext cx="6591871" cy="4473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D0310-3BD4-4461-B225-7D6C7AEF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7" y="1351578"/>
            <a:ext cx="7651143" cy="5090601"/>
          </a:xfrm>
          <a:prstGeom prst="rect">
            <a:avLst/>
          </a:prstGeom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B6911983-A521-4F54-9232-3226C5EBE661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1.2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应用架构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598E36-4469-4041-8AA2-5D23DEC50538}"/>
              </a:ext>
            </a:extLst>
          </p:cNvPr>
          <p:cNvGrpSpPr>
            <a:grpSpLocks/>
          </p:cNvGrpSpPr>
          <p:nvPr/>
        </p:nvGrpSpPr>
        <p:grpSpPr bwMode="auto">
          <a:xfrm>
            <a:off x="7168074" y="1557874"/>
            <a:ext cx="3820583" cy="2820726"/>
            <a:chOff x="1054100" y="584198"/>
            <a:chExt cx="2864758" cy="2115545"/>
          </a:xfrm>
        </p:grpSpPr>
        <p:sp>
          <p:nvSpPr>
            <p:cNvPr id="14" name="任意多边形 43">
              <a:extLst>
                <a:ext uri="{FF2B5EF4-FFF2-40B4-BE49-F238E27FC236}">
                  <a16:creationId xmlns:a16="http://schemas.microsoft.com/office/drawing/2014/main" id="{95BF5DBA-9A42-48C4-9313-5F260CBA0DB7}"/>
                </a:ext>
              </a:extLst>
            </p:cNvPr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6" name="组合 7">
              <a:extLst>
                <a:ext uri="{FF2B5EF4-FFF2-40B4-BE49-F238E27FC236}">
                  <a16:creationId xmlns:a16="http://schemas.microsoft.com/office/drawing/2014/main" id="{89324619-726C-4599-88C0-77C533D50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17" name="文本框 66">
                <a:extLst>
                  <a:ext uri="{FF2B5EF4-FFF2-40B4-BE49-F238E27FC236}">
                    <a16:creationId xmlns:a16="http://schemas.microsoft.com/office/drawing/2014/main" id="{70641070-7050-4865-8B3F-53090201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3">
                <a:extLst>
                  <a:ext uri="{FF2B5EF4-FFF2-40B4-BE49-F238E27FC236}">
                    <a16:creationId xmlns:a16="http://schemas.microsoft.com/office/drawing/2014/main" id="{1B7EC93F-5D2E-4354-AB83-92953EE635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应用架构图</a:t>
                </a:r>
              </a:p>
            </p:txBody>
          </p:sp>
          <p:sp>
            <p:nvSpPr>
              <p:cNvPr id="19" name="任意多边形 41">
                <a:extLst>
                  <a:ext uri="{FF2B5EF4-FFF2-40B4-BE49-F238E27FC236}">
                    <a16:creationId xmlns:a16="http://schemas.microsoft.com/office/drawing/2014/main" id="{1A37812E-59E7-4543-A4BE-C9373298EDF0}"/>
                  </a:ext>
                </a:extLst>
              </p:cNvPr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3909148-EBDB-4F86-8EE3-048209C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4" y="1353688"/>
            <a:ext cx="6591871" cy="4473328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25555FC1-7E56-455D-87CA-6B82B37C7469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289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788504" y="1518977"/>
            <a:ext cx="3820583" cy="2820726"/>
            <a:chOff x="1054100" y="584198"/>
            <a:chExt cx="2864758" cy="2115545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255692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E-R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5BDD5-5B41-4B77-90C4-DE4D9CB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5" y="1468438"/>
            <a:ext cx="6191250" cy="4610100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5FE7C378-E905-4B06-8A22-DDECD27A8623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93982" y="1499507"/>
            <a:ext cx="3820583" cy="2462210"/>
            <a:chOff x="1054102" y="799007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80" y="1170029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823950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UML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类图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48107" y="1821020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2B8C1-E6B7-435E-9E8B-49469B10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1229075"/>
            <a:ext cx="7395100" cy="5465284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81314B92-5415-4557-A1C8-52C8ABAB0CD9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4808628" y="932251"/>
            <a:ext cx="25747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前后端分离开发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53995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1076491"/>
              <a:chOff x="2896077" y="752816"/>
              <a:chExt cx="2915697" cy="899183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55555"/>
                <a:ext cx="2814868" cy="5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00" dirty="0"/>
                  <a:t>实现前后端分离的开发理念，开发前端 </a:t>
                </a:r>
                <a:r>
                  <a:rPr lang="en-US" altLang="zh-CN" sz="1000" dirty="0"/>
                  <a:t>SPA</a:t>
                </a:r>
                <a:r>
                  <a:rPr lang="zh-CN" altLang="en-US" sz="1000" dirty="0"/>
                  <a:t>（</a:t>
                </a:r>
                <a:r>
                  <a:rPr lang="en-US" altLang="zh-CN" sz="1000" dirty="0"/>
                  <a:t>single page web application</a:t>
                </a:r>
                <a:r>
                  <a:rPr lang="zh-CN" altLang="en-US" sz="1000" dirty="0"/>
                  <a:t>） 项目，实现数据绑定，路由配置，项目编译打包等一系列工作的技术框架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前端</a:t>
              </a: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1130377"/>
              <a:chOff x="2896077" y="752816"/>
              <a:chExt cx="2915697" cy="944194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85795"/>
                <a:ext cx="2814868" cy="61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000" dirty="0"/>
                  <a:t>Spring Boot</a:t>
                </a:r>
                <a:r>
                  <a:rPr lang="zh-CN" altLang="en-US" sz="1000" dirty="0"/>
                  <a:t>是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的加强版。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是一个轻量级控制反转</a:t>
                </a:r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IoC</a:t>
                </a:r>
                <a:r>
                  <a:rPr lang="en-US" altLang="zh-CN" sz="1000" dirty="0"/>
                  <a:t>)</a:t>
                </a:r>
                <a:r>
                  <a:rPr lang="zh-CN" altLang="en-US" sz="1000" dirty="0"/>
                  <a:t>和面向切面</a:t>
                </a:r>
                <a:r>
                  <a:rPr lang="en-US" altLang="zh-CN" sz="1000" dirty="0"/>
                  <a:t>(AOP)</a:t>
                </a:r>
                <a:r>
                  <a:rPr lang="zh-CN" altLang="en-US" sz="1000" dirty="0"/>
                  <a:t>的容器框架，使用基本的</a:t>
                </a:r>
                <a:r>
                  <a:rPr lang="en-US" altLang="zh-CN" sz="1000" dirty="0"/>
                  <a:t>JavaBean</a:t>
                </a:r>
                <a:r>
                  <a:rPr lang="zh-CN" altLang="en-US" sz="1000" dirty="0"/>
                  <a:t>代替</a:t>
                </a:r>
                <a:r>
                  <a:rPr lang="en-US" altLang="zh-CN" sz="1000" dirty="0"/>
                  <a:t>EJB</a:t>
                </a:r>
                <a:r>
                  <a:rPr lang="zh-CN" altLang="en-US" sz="1000" dirty="0"/>
                  <a:t>，并提供了更多的企业应用功能。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Spring Boot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后端</a:t>
              </a: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9793" y="407477"/>
            <a:ext cx="3826935" cy="144097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062451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前端项目结构</a:t>
            </a:r>
          </a:p>
        </p:txBody>
      </p:sp>
      <p:sp>
        <p:nvSpPr>
          <p:cNvPr id="36" name="任意多边形 53"/>
          <p:cNvSpPr/>
          <p:nvPr/>
        </p:nvSpPr>
        <p:spPr bwMode="auto">
          <a:xfrm>
            <a:off x="1690365" y="1056443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19" y="1100831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后端项目结构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D34BA-506A-49C7-92CE-BA4ED123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60" y="2410363"/>
            <a:ext cx="4686706" cy="33911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88B690-C61F-48B8-B419-3D17DF0F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42" y="2410363"/>
            <a:ext cx="3749365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1100</Words>
  <Application>Microsoft Office PowerPoint</Application>
  <PresentationFormat>宽屏</PresentationFormat>
  <Paragraphs>149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方正兰亭黑_GBK</vt:lpstr>
      <vt:lpstr>微软雅黑</vt:lpstr>
      <vt:lpstr>造字工房悦黑演示版常规体</vt:lpstr>
      <vt:lpstr>Arial</vt:lpstr>
      <vt:lpstr>Calibri</vt:lpstr>
      <vt:lpstr>Helvetica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53</cp:revision>
  <dcterms:created xsi:type="dcterms:W3CDTF">2018-04-20T07:40:58Z</dcterms:created>
  <dcterms:modified xsi:type="dcterms:W3CDTF">2020-04-06T13:21:18Z</dcterms:modified>
</cp:coreProperties>
</file>