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274" r:id="rId4"/>
    <p:sldId id="276" r:id="rId5"/>
    <p:sldId id="353" r:id="rId6"/>
    <p:sldId id="389" r:id="rId7"/>
    <p:sldId id="395" r:id="rId8"/>
    <p:sldId id="394" r:id="rId9"/>
    <p:sldId id="397" r:id="rId10"/>
    <p:sldId id="396" r:id="rId11"/>
    <p:sldId id="398" r:id="rId12"/>
    <p:sldId id="399" r:id="rId13"/>
    <p:sldId id="403" r:id="rId14"/>
    <p:sldId id="400" r:id="rId15"/>
    <p:sldId id="411" r:id="rId16"/>
    <p:sldId id="426" r:id="rId17"/>
    <p:sldId id="349" r:id="rId18"/>
    <p:sldId id="432" r:id="rId19"/>
    <p:sldId id="413" r:id="rId20"/>
    <p:sldId id="41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533" autoAdjust="0"/>
  </p:normalViewPr>
  <p:slideViewPr>
    <p:cSldViewPr>
      <p:cViewPr varScale="1">
        <p:scale>
          <a:sx n="112" d="100"/>
          <a:sy n="112" d="100"/>
        </p:scale>
        <p:origin x="132" y="3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1728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8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3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4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150/First-Steps-in-Cod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/2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C++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743200"/>
            <a:ext cx="3998999" cy="1752600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програмата се пише в този файл</a:t>
            </a:r>
          </a:p>
          <a:p>
            <a:pPr marL="0" lvl="1" indent="0">
              <a:buClr>
                <a:srgbClr val="F2B254"/>
              </a:buClr>
              <a:buSzPct val="100000"/>
              <a:buNone/>
            </a:pP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828800"/>
            <a:ext cx="7353764" cy="42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1036" y="2079852"/>
            <a:ext cx="1082357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namespace std;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cout &lt;&lt; "Hello, C++\n";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r>
              <a:rPr lang="bg-BG" sz="3200" dirty="0"/>
              <a:t>Резултатът ще се изпише на конзолата (новият черен прозорец):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2895600"/>
            <a:ext cx="5223368" cy="289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0612" y="2895600"/>
            <a:ext cx="7221575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Картина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0" y="450955"/>
            <a:ext cx="7353764" cy="4239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програмки със </a:t>
            </a:r>
            <a:r>
              <a:rPr lang="en-US" dirty="0"/>
              <a:t>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457" y="815568"/>
            <a:ext cx="5223368" cy="2897703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1012" y="2345969"/>
            <a:ext cx="5445147" cy="250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C++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Code::Blocks)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C++ </a:t>
            </a:r>
            <a:r>
              <a:rPr lang="bg-BG" sz="3200" dirty="0"/>
              <a:t>командите се</a:t>
            </a:r>
            <a:r>
              <a:rPr lang="en-US" sz="3200" dirty="0"/>
              <a:t> </a:t>
            </a:r>
            <a:r>
              <a:rPr lang="bg-BG" sz="3200" dirty="0"/>
              <a:t>пишат във файла</a:t>
            </a:r>
            <a:endParaRPr lang="en-US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със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cout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&lt;&lt; ...</a:t>
            </a:r>
            <a:r>
              <a:rPr lang="en-US" sz="3000" dirty="0"/>
              <a:t>, a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495297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"Hello";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</a:t>
            </a:r>
            <a:r>
              <a:rPr lang="bg-BG"/>
              <a:t>в програмирането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64403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227" y="1752600"/>
            <a:ext cx="8570998" cy="42187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Първа програмка със </a:t>
            </a:r>
            <a:r>
              <a:rPr lang="en-US" dirty="0"/>
              <a:t>C++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C++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Какво означава</a:t>
            </a:r>
            <a:br>
              <a:rPr lang="bg-BG" dirty="0"/>
            </a:br>
            <a:r>
              <a:rPr lang="bg-BG" dirty="0"/>
              <a:t>'да програмираме'?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'програмиране'?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Да 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/>
              <a:t>' означава да даваме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/>
              <a:t> на компютъра какво да прави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Така те образуват 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/>
              <a:t>'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Python, C#, Java, JavaScript, PHP</a:t>
            </a:r>
            <a:r>
              <a:rPr lang="bg-BG" dirty="0"/>
              <a:t>, </a:t>
            </a:r>
            <a:r>
              <a:rPr lang="en-US" dirty="0"/>
              <a:t>C</a:t>
            </a:r>
            <a:r>
              <a:rPr lang="bg-BG" dirty="0"/>
              <a:t>, </a:t>
            </a:r>
            <a:r>
              <a:rPr lang="en-US" dirty="0"/>
              <a:t>C++, </a:t>
            </a:r>
            <a:r>
              <a:rPr lang="bg-BG" dirty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Използва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/>
              <a:t>(например </a:t>
            </a:r>
            <a:r>
              <a:rPr lang="en-US" dirty="0"/>
              <a:t>Code::Blocks)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печата текст </a:t>
            </a:r>
          </a:p>
          <a:p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1036" y="2079852"/>
            <a:ext cx="1082357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namespace std;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cout &lt;&lt; "Hello, C++\n";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компилира</a:t>
            </a:r>
            <a:r>
              <a:rPr lang="bg-BG" dirty="0"/>
              <a:t> (превръща се в изпълним файл)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Например в </a:t>
            </a:r>
            <a:r>
              <a:rPr lang="sv-SE" dirty="0"/>
              <a:t>C</a:t>
            </a:r>
            <a:r>
              <a:rPr lang="bg-BG" dirty="0"/>
              <a:t>++</a:t>
            </a:r>
            <a:r>
              <a:rPr lang="sv-SE" dirty="0"/>
              <a:t> </a:t>
            </a:r>
            <a:r>
              <a:rPr lang="en-US" dirty="0"/>
              <a:t>Program.cpp </a:t>
            </a:r>
            <a:r>
              <a:rPr lang="bg-BG" dirty="0"/>
              <a:t>се компилира до </a:t>
            </a:r>
            <a:r>
              <a:rPr lang="sv-SE" dirty="0"/>
              <a:t>Program.exe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В други езици (като </a:t>
            </a:r>
            <a:r>
              <a:rPr lang="en-US" dirty="0"/>
              <a:t>Python</a:t>
            </a:r>
            <a:r>
              <a:rPr lang="bg-BG" dirty="0"/>
              <a:t>) кодът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интерпретира </a:t>
            </a:r>
            <a:r>
              <a:rPr lang="bg-BG" dirty="0"/>
              <a:t>(изпълнява  се директно)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114800"/>
            <a:ext cx="10363200" cy="820600"/>
          </a:xfrm>
        </p:spPr>
        <p:txBody>
          <a:bodyPr/>
          <a:lstStyle/>
          <a:p>
            <a:r>
              <a:rPr lang="bg-BG" dirty="0"/>
              <a:t>Да направим конзолна програмка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412" y="1447800"/>
            <a:ext cx="4261867" cy="23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C++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/>
              <a:t>Code::Blocks, Python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PyCharm</a:t>
            </a:r>
            <a:r>
              <a:rPr lang="en-US" dirty="0">
                <a:sym typeface="Wingdings" panose="05000000000000000000" pitchFamily="2" charset="2"/>
              </a:rPr>
              <a:t>;</a:t>
            </a:r>
            <a:r>
              <a:rPr lang="en-US" dirty="0"/>
              <a:t> 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</a:t>
            </a:r>
            <a:r>
              <a:rPr lang="en-US" dirty="0" err="1">
                <a:sym typeface="Wingdings" panose="05000000000000000000" pitchFamily="2" charset="2"/>
              </a:rPr>
              <a:t>IntellyJ</a:t>
            </a:r>
            <a:r>
              <a:rPr lang="en-US" dirty="0">
                <a:sym typeface="Wingdings" panose="05000000000000000000" pitchFamily="2" charset="2"/>
              </a:rPr>
              <a:t> Idea;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Code::Blocks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hlinkClick r:id="rId2"/>
              </a:rPr>
              <a:t>http://www.codeblocks.org/downloads/26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Важно е да изтеглите версия на </a:t>
            </a:r>
            <a:r>
              <a:rPr lang="en-US" dirty="0"/>
              <a:t>Code::Blocks </a:t>
            </a:r>
            <a:r>
              <a:rPr lang="bg-BG" dirty="0"/>
              <a:t>с включен </a:t>
            </a:r>
            <a:r>
              <a:rPr lang="en-US" dirty="0" err="1"/>
              <a:t>MinGW</a:t>
            </a:r>
            <a:r>
              <a:rPr lang="bg-BG"/>
              <a:t> компилатор!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4467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Code::Blocks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проект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[File] </a:t>
            </a:r>
            <a:r>
              <a:rPr lang="en-US" dirty="0">
                <a:sym typeface="Wingdings" panose="05000000000000000000" pitchFamily="2" charset="2"/>
              </a:rPr>
              <a:t> [New]  [Project]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[Console Application]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[GO]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[Next]  [Next]</a:t>
            </a:r>
            <a:endParaRPr lang="bg-BG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[</a:t>
            </a:r>
            <a:r>
              <a:rPr lang="bg-BG" dirty="0"/>
              <a:t>Въведете името и директорията на проекта</a:t>
            </a:r>
            <a:r>
              <a:rPr lang="sv-SE" dirty="0"/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9948">
            <a:off x="7308799" y="1056256"/>
            <a:ext cx="3886200" cy="4643619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60835">
            <a:off x="7125585" y="3634007"/>
            <a:ext cx="3261208" cy="24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706</Words>
  <Application>Microsoft Office PowerPoint</Application>
  <PresentationFormat>По избор</PresentationFormat>
  <Paragraphs>142</Paragraphs>
  <Slides>18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Първи стъпки в кодирането</vt:lpstr>
      <vt:lpstr>Съдържание</vt:lpstr>
      <vt:lpstr>Какво означава 'да програмираме'?</vt:lpstr>
      <vt:lpstr>Какво означава 'програмиране'?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Конзолни програмки със C++</vt:lpstr>
      <vt:lpstr>Какво научихме днес?</vt:lpstr>
      <vt:lpstr>Първи стъпки в програмирането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2017-03-29T13:54:18Z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