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2"/>
  </p:notesMasterIdLst>
  <p:handoutMasterIdLst>
    <p:handoutMasterId r:id="rId23"/>
  </p:handoutMasterIdLst>
  <p:sldIdLst>
    <p:sldId id="274" r:id="rId4"/>
    <p:sldId id="276" r:id="rId5"/>
    <p:sldId id="353" r:id="rId6"/>
    <p:sldId id="389" r:id="rId7"/>
    <p:sldId id="395" r:id="rId8"/>
    <p:sldId id="394" r:id="rId9"/>
    <p:sldId id="397" r:id="rId10"/>
    <p:sldId id="396" r:id="rId11"/>
    <p:sldId id="398" r:id="rId12"/>
    <p:sldId id="399" r:id="rId13"/>
    <p:sldId id="403" r:id="rId14"/>
    <p:sldId id="400" r:id="rId15"/>
    <p:sldId id="411" r:id="rId16"/>
    <p:sldId id="426" r:id="rId17"/>
    <p:sldId id="349" r:id="rId18"/>
    <p:sldId id="432" r:id="rId19"/>
    <p:sldId id="413" r:id="rId20"/>
    <p:sldId id="414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132" y="3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71728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3/26/2017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038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55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533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3/26/2017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493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udge.softuni.bg/Contests/150/First-Steps-in-Cod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5.png"/><Relationship Id="rId10" Type="http://schemas.openxmlformats.org/officeDocument/2006/relationships/image" Target="../media/image32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locks.org/downloads/2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 fontScale="90000"/>
          </a:bodyPr>
          <a:lstStyle/>
          <a:p>
            <a:r>
              <a:rPr lang="bg-BG" dirty="0"/>
              <a:t>Първи стъпки в кодирането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Да напишем първата си програма със </a:t>
            </a:r>
            <a:r>
              <a:rPr lang="en-US" dirty="0"/>
              <a:t>C++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75" y="4114800"/>
            <a:ext cx="413246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9"/>
              </a:rPr>
              <a:t>http://softuni.bg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765524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2743200"/>
            <a:ext cx="3998999" cy="1752600"/>
          </a:xfrm>
        </p:spPr>
        <p:txBody>
          <a:bodyPr>
            <a:normAutofit/>
          </a:bodyPr>
          <a:lstStyle/>
          <a:p>
            <a:r>
              <a:rPr lang="bg-BG" sz="3200" dirty="0"/>
              <a:t>Сорс кодът на програмата се пише в този файл</a:t>
            </a:r>
          </a:p>
          <a:p>
            <a:pPr marL="0" lvl="1" indent="0">
              <a:buClr>
                <a:srgbClr val="F2B254"/>
              </a:buClr>
              <a:buSzPct val="100000"/>
              <a:buNone/>
            </a:pP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12" y="1828800"/>
            <a:ext cx="7353764" cy="42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следния код: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1036" y="2079852"/>
            <a:ext cx="10823576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sv-SE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 namespace std;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sv-SE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 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cout &lt;&lt; ”Hello, C++\n”;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return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стартиране на програмата натиснете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[F9]</a:t>
            </a:r>
          </a:p>
          <a:p>
            <a:r>
              <a:rPr lang="bg-BG" sz="3200" dirty="0"/>
              <a:t>Резултатът ще се изпише на конзолата (новият черен прозорец):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2" y="2895600"/>
            <a:ext cx="5223368" cy="289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https://judge.softuni.bg/Contests/150/First-Steps-in-Coding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0612" y="2895600"/>
            <a:ext cx="7221575" cy="29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Картина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30" y="450955"/>
            <a:ext cx="7353764" cy="4239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Конзолни програмки със </a:t>
            </a:r>
            <a:r>
              <a:rPr lang="en-US" dirty="0"/>
              <a:t>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Упражнения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Картина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457" y="815568"/>
            <a:ext cx="5223368" cy="2897703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1012" y="2345969"/>
            <a:ext cx="5445147" cy="250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/>
              <a:t> означава да пишеш</a:t>
            </a:r>
            <a:r>
              <a:rPr lang="en-US" sz="3200" dirty="0"/>
              <a:t> </a:t>
            </a:r>
            <a:r>
              <a:rPr lang="bg-BG" sz="3200" dirty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Компютърна програма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поредица команди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/>
              <a:t>(например </a:t>
            </a:r>
            <a:r>
              <a:rPr lang="en-US" sz="3000" dirty="0"/>
              <a:t>C++</a:t>
            </a:r>
            <a:r>
              <a:rPr lang="bg-BG" sz="3000" dirty="0"/>
              <a:t>)</a:t>
            </a:r>
            <a:r>
              <a:rPr lang="en-US" sz="3000" dirty="0"/>
              <a:t> +</a:t>
            </a:r>
            <a:br>
              <a:rPr lang="bg-BG" sz="3000" dirty="0"/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/>
              <a:t>(например </a:t>
            </a:r>
            <a:r>
              <a:rPr lang="en-US" sz="3000" dirty="0"/>
              <a:t>Code::Blocks)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На </a:t>
            </a:r>
            <a:r>
              <a:rPr lang="en-US" sz="3200" dirty="0"/>
              <a:t>C++ </a:t>
            </a:r>
            <a:r>
              <a:rPr lang="bg-BG" sz="3200" dirty="0"/>
              <a:t>командите се</a:t>
            </a:r>
            <a:r>
              <a:rPr lang="en-US" sz="3200" dirty="0"/>
              <a:t> </a:t>
            </a:r>
            <a:r>
              <a:rPr lang="bg-BG" sz="3200" dirty="0"/>
              <a:t>пишат във файла</a:t>
            </a:r>
            <a:endParaRPr lang="en-US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със </a:t>
            </a:r>
            <a:r>
              <a:rPr lang="en-US" sz="3000" dirty="0" err="1">
                <a:solidFill>
                  <a:schemeClr val="tx2">
                    <a:lumMod val="75000"/>
                  </a:schemeClr>
                </a:solidFill>
              </a:rPr>
              <a:t>cout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&lt;&lt; ...</a:t>
            </a:r>
            <a:r>
              <a:rPr lang="en-US" sz="3000" dirty="0"/>
              <a:t>, a </a:t>
            </a:r>
            <a:r>
              <a:rPr lang="bg-BG" sz="3000" dirty="0"/>
              <a:t>стартираме с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[F9]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124" y="3495297"/>
            <a:ext cx="2786628" cy="20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3989" y="4258235"/>
            <a:ext cx="721782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“Hello”;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</a:t>
            </a:r>
            <a:r>
              <a:rPr lang="bg-BG"/>
              <a:t>в програмирането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64403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'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'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 marL="0" indent="0">
              <a:buNone/>
            </a:pPr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'Софтуерен университет'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en-US" dirty="0"/>
              <a:t>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7227" y="1752600"/>
            <a:ext cx="8570998" cy="421873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Първа програмка със </a:t>
            </a:r>
            <a:r>
              <a:rPr lang="en-US" dirty="0"/>
              <a:t>C++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Да направим конзолна програма</a:t>
            </a:r>
          </a:p>
          <a:p>
            <a:pPr marL="712788" lvl="1" indent="-409575"/>
            <a:r>
              <a:rPr lang="bg-BG" dirty="0"/>
              <a:t>Създаване на конзолна </a:t>
            </a:r>
            <a:r>
              <a:rPr lang="en-US" dirty="0"/>
              <a:t>Python </a:t>
            </a:r>
            <a:r>
              <a:rPr lang="bg-BG" dirty="0"/>
              <a:t>програма</a:t>
            </a:r>
          </a:p>
          <a:p>
            <a:pPr marL="712788" lvl="1" indent="-409575"/>
            <a:r>
              <a:rPr lang="bg-BG" dirty="0"/>
              <a:t>Стартиране на програмата</a:t>
            </a:r>
          </a:p>
          <a:p>
            <a:pPr marL="712788" lvl="1" indent="-409575"/>
            <a:r>
              <a:rPr lang="bg-BG" dirty="0"/>
              <a:t>Тестване в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905000"/>
            <a:ext cx="3292917" cy="42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84114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Какво означава</a:t>
            </a:r>
            <a:br>
              <a:rPr lang="bg-BG" dirty="0"/>
            </a:br>
            <a:r>
              <a:rPr lang="bg-BG" dirty="0"/>
              <a:t>'да програмираме'?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88" y="921714"/>
            <a:ext cx="3524026" cy="3637568"/>
          </a:xfrm>
          <a:prstGeom prst="rect">
            <a:avLst/>
          </a:prstGeom>
        </p:spPr>
      </p:pic>
      <p:pic>
        <p:nvPicPr>
          <p:cNvPr id="2050" name="Picture 2" descr="http://leusd.scoa.schoolfusion.us/modules/groups/homepagefiles/cms/568543/Image/codingBlu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5" y="1150314"/>
            <a:ext cx="3577914" cy="3180368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2" y="2044682"/>
            <a:ext cx="3790950" cy="21327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'програмиране'?</a:t>
            </a:r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Да '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програмираме</a:t>
            </a:r>
            <a:r>
              <a:rPr lang="bg-BG" dirty="0"/>
              <a:t>' означава да даваме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команди</a:t>
            </a:r>
            <a:r>
              <a:rPr lang="bg-BG" dirty="0"/>
              <a:t> на компютъра какво да прави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Командите се подреждат една след друга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Така те образуват '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компютърна програма</a:t>
            </a:r>
            <a:r>
              <a:rPr lang="bg-BG" dirty="0"/>
              <a:t>'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Компютърната програма е поредица от команди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език за програмиране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dirty="0"/>
              <a:t>Python, C#, Java, JavaScript, PHP</a:t>
            </a:r>
            <a:r>
              <a:rPr lang="bg-BG" dirty="0"/>
              <a:t>, </a:t>
            </a:r>
            <a:r>
              <a:rPr lang="en-US" dirty="0"/>
              <a:t>C</a:t>
            </a:r>
            <a:r>
              <a:rPr lang="bg-BG" dirty="0"/>
              <a:t>, </a:t>
            </a:r>
            <a:r>
              <a:rPr lang="en-US" dirty="0"/>
              <a:t>C++, </a:t>
            </a:r>
            <a:r>
              <a:rPr lang="bg-BG" dirty="0"/>
              <a:t>…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Използва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програмиране </a:t>
            </a:r>
            <a:r>
              <a:rPr lang="bg-BG" dirty="0"/>
              <a:t>(например </a:t>
            </a:r>
            <a:r>
              <a:rPr lang="en-US" dirty="0"/>
              <a:t>Code::Blocks)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Програма, която печата текст </a:t>
            </a:r>
          </a:p>
          <a:p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Компютърна програма – примери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1036" y="2079852"/>
            <a:ext cx="10823576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sv-SE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 namespace std;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sv-SE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 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cout &lt;&lt; ”Hello, C++\n”;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return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команди,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сорс код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Сорс кодът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компилира</a:t>
            </a:r>
            <a:r>
              <a:rPr lang="bg-BG" dirty="0"/>
              <a:t> (превръща се в изпълним файл)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Например в </a:t>
            </a:r>
            <a:r>
              <a:rPr lang="sv-SE" dirty="0"/>
              <a:t>C</a:t>
            </a:r>
            <a:r>
              <a:rPr lang="bg-BG" dirty="0"/>
              <a:t>++</a:t>
            </a:r>
            <a:r>
              <a:rPr lang="sv-SE" dirty="0"/>
              <a:t> </a:t>
            </a:r>
            <a:r>
              <a:rPr lang="en-US" dirty="0"/>
              <a:t>Program.cpp </a:t>
            </a:r>
            <a:r>
              <a:rPr lang="bg-BG" dirty="0"/>
              <a:t>се компилира до </a:t>
            </a:r>
            <a:r>
              <a:rPr lang="sv-SE" dirty="0"/>
              <a:t>Program.exe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В други езици (като </a:t>
            </a:r>
            <a:r>
              <a:rPr lang="en-US" dirty="0"/>
              <a:t>Python</a:t>
            </a:r>
            <a:r>
              <a:rPr lang="bg-BG" dirty="0"/>
              <a:t>) кодът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интерпретира </a:t>
            </a:r>
            <a:r>
              <a:rPr lang="bg-BG" dirty="0"/>
              <a:t>(изпълнява  се директно)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8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114800"/>
            <a:ext cx="10363200" cy="820600"/>
          </a:xfrm>
        </p:spPr>
        <p:txBody>
          <a:bodyPr/>
          <a:lstStyle/>
          <a:p>
            <a:r>
              <a:rPr lang="bg-BG" dirty="0"/>
              <a:t>Да направим конзолна програмка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412" y="1447800"/>
            <a:ext cx="4261867" cy="236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 </a:t>
            </a:r>
            <a:r>
              <a:rPr lang="en-US" dirty="0"/>
              <a:t>C++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/>
              <a:t>Code::Blocks, Python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PyCharm</a:t>
            </a:r>
            <a:r>
              <a:rPr lang="en-US" dirty="0">
                <a:sym typeface="Wingdings" panose="05000000000000000000" pitchFamily="2" charset="2"/>
              </a:rPr>
              <a:t>;</a:t>
            </a:r>
            <a:r>
              <a:rPr lang="en-US" dirty="0"/>
              <a:t> C# </a:t>
            </a:r>
            <a:r>
              <a:rPr lang="en-US" dirty="0">
                <a:sym typeface="Wingdings" panose="05000000000000000000" pitchFamily="2" charset="2"/>
              </a:rPr>
              <a:t> Visual Studio;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Java  </a:t>
            </a:r>
            <a:r>
              <a:rPr lang="en-US" dirty="0" err="1">
                <a:sym typeface="Wingdings" panose="05000000000000000000" pitchFamily="2" charset="2"/>
              </a:rPr>
              <a:t>IntellyJ</a:t>
            </a:r>
            <a:r>
              <a:rPr lang="en-US" dirty="0">
                <a:sym typeface="Wingdings" panose="05000000000000000000" pitchFamily="2" charset="2"/>
              </a:rPr>
              <a:t> Idea;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PHP  PHP Storm</a:t>
            </a:r>
            <a:endParaRPr lang="bg-BG" dirty="0"/>
          </a:p>
          <a:p>
            <a:r>
              <a:rPr lang="bg-BG" dirty="0"/>
              <a:t>Инсталирайте си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Code::Blocks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hlinkClick r:id="rId2"/>
              </a:rPr>
              <a:t>http://www.codeblocks.org/downloads/26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4467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Code::Blocks</a:t>
            </a:r>
          </a:p>
          <a:p>
            <a:pPr>
              <a:lnSpc>
                <a:spcPct val="110000"/>
              </a:lnSpc>
            </a:pPr>
            <a:r>
              <a:rPr lang="bg-BG" dirty="0"/>
              <a:t>Нов проект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[File] </a:t>
            </a:r>
            <a:r>
              <a:rPr lang="en-US" dirty="0">
                <a:sym typeface="Wingdings" panose="05000000000000000000" pitchFamily="2" charset="2"/>
              </a:rPr>
              <a:t> [New]  [Project]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[Console Application]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[GO]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[Next]  [Next]</a:t>
            </a:r>
            <a:endParaRPr lang="bg-BG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[</a:t>
            </a:r>
            <a:r>
              <a:rPr lang="bg-BG" dirty="0"/>
              <a:t>Въведете името и директорията на проекта</a:t>
            </a:r>
            <a:r>
              <a:rPr lang="sv-SE" dirty="0"/>
              <a:t>]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79948">
            <a:off x="7308799" y="1056256"/>
            <a:ext cx="3886200" cy="4643619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60835">
            <a:off x="7125585" y="3634007"/>
            <a:ext cx="3261208" cy="24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4159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691</Words>
  <Application>Microsoft Office PowerPoint</Application>
  <PresentationFormat>По избор</PresentationFormat>
  <Paragraphs>141</Paragraphs>
  <Slides>18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Първи стъпки в кодирането</vt:lpstr>
      <vt:lpstr>Съдържание</vt:lpstr>
      <vt:lpstr>Какво означава 'да програмираме'?</vt:lpstr>
      <vt:lpstr>Какво означава 'програмиране'?</vt:lpstr>
      <vt:lpstr>Компютърна програма – примери</vt:lpstr>
      <vt:lpstr>Компютърни програми</vt:lpstr>
      <vt:lpstr>Да направим конзолна програмка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Конзолни програмки със C++</vt:lpstr>
      <vt:lpstr>Какво научихме днес?</vt:lpstr>
      <vt:lpstr>Първи стъпки в програмирането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2017-03-26T16:10:49Z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