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420" r:id="rId5"/>
    <p:sldId id="415" r:id="rId6"/>
    <p:sldId id="418" r:id="rId7"/>
    <p:sldId id="426" r:id="rId8"/>
    <p:sldId id="436" r:id="rId9"/>
    <p:sldId id="434" r:id="rId10"/>
    <p:sldId id="421" r:id="rId11"/>
    <p:sldId id="431" r:id="rId12"/>
    <p:sldId id="438" r:id="rId13"/>
    <p:sldId id="432" r:id="rId14"/>
    <p:sldId id="439" r:id="rId15"/>
    <p:sldId id="459" r:id="rId16"/>
    <p:sldId id="453" r:id="rId17"/>
    <p:sldId id="433" r:id="rId18"/>
    <p:sldId id="454" r:id="rId19"/>
    <p:sldId id="451" r:id="rId20"/>
    <p:sldId id="452" r:id="rId21"/>
    <p:sldId id="441" r:id="rId22"/>
    <p:sldId id="427" r:id="rId23"/>
    <p:sldId id="428" r:id="rId24"/>
    <p:sldId id="429" r:id="rId25"/>
    <p:sldId id="417" r:id="rId26"/>
    <p:sldId id="442" r:id="rId27"/>
    <p:sldId id="349" r:id="rId28"/>
    <p:sldId id="458" r:id="rId29"/>
    <p:sldId id="413" r:id="rId30"/>
    <p:sldId id="414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113" d="100"/>
          <a:sy n="113" d="100"/>
        </p:scale>
        <p:origin x="138" y="32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2856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3#5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14547"/>
            <a:ext cx="3187613" cy="363552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Логическо '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'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bg-BG" dirty="0"/>
              <a:t>) означава няколко условия да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endParaRPr lang="en-US" dirty="0"/>
          </a:p>
          <a:p>
            <a:pPr>
              <a:lnSpc>
                <a:spcPct val="115000"/>
              </a:lnSpc>
            </a:pP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точка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br>
              <a:rPr lang="bg-BG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се намира вътре в правоъгълника</a:t>
            </a:r>
            <a:br>
              <a:rPr lang="bg-BG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/>
              <a:t>Необходимо е точката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/>
              <a:t>надясно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bg-BG" dirty="0"/>
              <a:t>наляво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br>
              <a:rPr lang="bg-BG" dirty="0"/>
            </a:br>
            <a:r>
              <a:rPr lang="bg-BG" dirty="0"/>
              <a:t>надолу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bg-BG" dirty="0"/>
              <a:t>нагоре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'И'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65760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10047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9308" y="2829580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Точка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страна, </a:t>
            </a:r>
            <a:r>
              <a:rPr lang="bg-BG"/>
              <a:t>наляво от </a:t>
            </a:r>
            <a:r>
              <a:rPr lang="bg-BG" dirty="0"/>
              <a:t>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2754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8, y = -1;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x1 = 2, y1 = -3;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x2 = 12, y2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&gt;=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“Inside\n“;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“Outside\n“;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'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'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bg-BG" dirty="0"/>
              <a:t>) означава да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Задача: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/>
              <a:t> или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/>
              <a:t>?</a:t>
            </a:r>
            <a:endParaRPr lang="bg-BG" dirty="0"/>
          </a:p>
          <a:p>
            <a:pPr lvl="1"/>
            <a:r>
              <a:rPr lang="bg-BG" dirty="0"/>
              <a:t>Плодовете </a:t>
            </a:r>
            <a:r>
              <a:rPr lang="en-US" dirty="0"/>
              <a:t>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/>
              <a:t>'</a:t>
            </a:r>
            <a:r>
              <a:rPr lang="bg-BG" dirty="0"/>
              <a:t> са: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Зеленчуците</a:t>
            </a:r>
            <a:r>
              <a:rPr lang="en-US" dirty="0"/>
              <a:t> 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/>
              <a:t>'</a:t>
            </a:r>
            <a:r>
              <a:rPr lang="bg-BG" dirty="0"/>
              <a:t> са: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Всички останали са</a:t>
            </a:r>
            <a:r>
              <a:rPr lang="en-US" dirty="0"/>
              <a:t> 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/>
              <a:t>'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'ИЛИ'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 == ”banana”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”apple”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”kiwi”)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”fruit\n”;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Решение на задачата 'плод или зеленчук':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input()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 == 'banana'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'apple'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'kiwi'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'cherry'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'lemon'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'grapes'):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print('fruit')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(s == 'tomato'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'cucumber'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'pepper'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'carrot'):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print('vegetable')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print('unknown')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</a:t>
            </a:r>
            <a:r>
              <a:rPr lang="bg-BG" dirty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Логическо '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ИЗКЛЮЧВАЩО ИЛИ </a:t>
            </a:r>
            <a:r>
              <a:rPr lang="bg-BG" dirty="0"/>
              <a:t>'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^</a:t>
            </a:r>
            <a:r>
              <a:rPr lang="bg-BG" dirty="0"/>
              <a:t>) означава да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точно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Логическо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ИЗКЛЮЧВАЩО ИЛИ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girl1; cin &gt;&gt; girl1;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girl2; cin &gt;&gt; girl2;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(girl1 == “out”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girl2 == “out”)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“Go out!”;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“Stay at home!”;</a:t>
            </a:r>
          </a:p>
        </p:txBody>
      </p:sp>
    </p:spTree>
    <p:extLst>
      <p:ext uri="{BB962C8B-B14F-4D97-AF65-F5344CB8AC3E}">
        <p14:creationId xmlns:p14="http://schemas.microsoft.com/office/powerpoint/2010/main" val="1236441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) </a:t>
            </a:r>
            <a:r>
              <a:rPr lang="bg-BG" dirty="0"/>
              <a:t>означава да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</a:p>
          <a:p>
            <a:pPr>
              <a:lnSpc>
                <a:spcPct val="100000"/>
              </a:lnSpc>
            </a:pPr>
            <a:r>
              <a:rPr lang="bg-BG" dirty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Дадено число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/>
              <a:t>, ако е в диапазона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/>
              <a:t>]</a:t>
            </a:r>
            <a:r>
              <a:rPr lang="bg-BG" dirty="0"/>
              <a:t> или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Да се направи проверка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inRange = 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&gt;= 100 and num &lt;= 200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or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         num ==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“invalid\n”;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</a:t>
            </a:r>
            <a:r>
              <a:rPr lang="bg-BG" dirty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Да се напише програма, която чете 6 десетични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endParaRPr lang="bg-BG" sz="3200" dirty="0"/>
          </a:p>
          <a:p>
            <a:pPr lvl="1"/>
            <a:r>
              <a:rPr lang="bg-BG" sz="3000" dirty="0"/>
              <a:t>Печата дали точката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sz="3000" dirty="0"/>
              <a:t>или не</a:t>
            </a:r>
          </a:p>
          <a:p>
            <a:pPr lvl="1"/>
            <a:r>
              <a:rPr lang="bg-BG" sz="3000" dirty="0"/>
              <a:t>Ограничения: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Пример: Точка върху страна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635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12" y="3733800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042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11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26825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Точка лежи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dirty="0"/>
              <a:t> </a:t>
            </a:r>
            <a:r>
              <a:rPr lang="bg-BG" dirty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 </a:t>
            </a:r>
            <a:r>
              <a:rPr lang="bg-BG" dirty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dirty="0"/>
              <a:t> или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dirty="0"/>
              <a:t> </a:t>
            </a:r>
            <a:r>
              <a:rPr lang="bg-BG" dirty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r>
              <a:rPr lang="bg-BG" dirty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4" y="3146612"/>
            <a:ext cx="1051559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or x == x2) and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(y &gt;= y1) and (y &lt;= y2)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or y == y2) and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(x &gt;= x1) and (x &lt;= x2)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“Border\n”;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75" y="3464859"/>
            <a:ext cx="3587291" cy="2796988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73669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Предходното условие може да се опрости</a:t>
            </a:r>
            <a:r>
              <a:rPr lang="en-US" dirty="0"/>
              <a:t> </a:t>
            </a:r>
            <a:r>
              <a:rPr lang="bg-BG" dirty="0"/>
              <a:t>ето така: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3187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onLeftSide = (x == x1) and (y &gt;= y1) and (y &lt;= y2),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onRightSide = (x == x2) and (y &gt;= y1) and (y &lt;= y2),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= (y == y1) and (x &gt;= x1) and (x &lt;= x2),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onDownSide = (y == y2) and (x &gt;= x1) and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(onLeftSide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onRightSide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onDownSide)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“Border”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745350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https://judge.softuni.bg/Contests/Practice/Index/153#</a:t>
            </a:r>
            <a:r>
              <a:rPr lang="bg-BG" dirty="0">
                <a:hlinkClick r:id="rId3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8113" y="1498116"/>
            <a:ext cx="6742197" cy="4447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Вложени проверки</a:t>
            </a:r>
            <a:endParaRPr lang="en-US" dirty="0"/>
          </a:p>
          <a:p>
            <a:pPr marL="723900" lvl="1" indent="-420688"/>
            <a:r>
              <a:rPr lang="bg-BG" dirty="0"/>
              <a:t>Задачи 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'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', логическо '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', логическо '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изключващо</a:t>
            </a:r>
            <a:r>
              <a:rPr lang="bg-BG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', логическо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723900" lvl="1" indent="-420688"/>
            <a:r>
              <a:rPr lang="bg-BG" dirty="0"/>
              <a:t>Задачи със сложни проверки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351600"/>
            <a:ext cx="9296398" cy="820600"/>
          </a:xfrm>
        </p:spPr>
        <p:txBody>
          <a:bodyPr/>
          <a:lstStyle/>
          <a:p>
            <a:r>
              <a:rPr lang="bg-BG" dirty="0"/>
              <a:t>Задачи с по-сложни проверки</a:t>
            </a:r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34" y="1313000"/>
            <a:ext cx="4076358" cy="36198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875102" y="2014400"/>
            <a:ext cx="2557006" cy="25570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2" y="1822675"/>
            <a:ext cx="2940456" cy="29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89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Магазин за плодове в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200" dirty="0"/>
              <a:t>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Магазин за плодове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46060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40633" y="5202069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</a:t>
            </a:r>
            <a:r>
              <a:rPr lang="ru-RU" dirty="0"/>
              <a:t>Магазин за плодове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63993"/>
            <a:ext cx="10668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day == 'saturday' or day == 'sunday':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fruit == 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price = 2.70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elif fruit == 'apple':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price = 1.25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more fruits come here 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(day == 'monday' or day == 'tuesday' or 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'wednesday' or day == 'thursday' or day == 'friday'):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fruit == 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price = 2.50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# TODO: more fruits come here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Фирма дава следните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комисионни</a:t>
            </a:r>
            <a:r>
              <a:rPr lang="bg-BG" sz="3200" dirty="0"/>
              <a:t> на търговците си според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200" dirty="0"/>
              <a:t>, в който работят и обема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продажбите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bg-BG" sz="3200" dirty="0"/>
              <a:t>: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bg-BG" sz="3200" dirty="0"/>
              <a:t>Напишете програма, която по град и обем</a:t>
            </a:r>
            <a:br>
              <a:rPr lang="bg-BG" sz="3200" dirty="0"/>
            </a:br>
            <a:r>
              <a:rPr lang="bg-BG" sz="3200" dirty="0"/>
              <a:t>на продажбите изчислява комисионната</a:t>
            </a:r>
          </a:p>
          <a:p>
            <a:pPr lvl="1"/>
            <a:r>
              <a:rPr lang="bg-BG" sz="3000" dirty="0"/>
              <a:t>Резултатът да се изведе закръглен с 2 десетични цифри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Търговски комисионни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62106"/>
              </p:ext>
            </p:extLst>
          </p:nvPr>
        </p:nvGraphicFramePr>
        <p:xfrm>
          <a:off x="760411" y="2389094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/>
                        </a:rPr>
                        <a:t>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/>
                        </a:rPr>
                        <a:t>7%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8%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12%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7.5%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10%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13%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5.5%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8%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12%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6012" y="4996753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7318" y="4993341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881494" y="53120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Търговски комисионни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2" y="1143000"/>
            <a:ext cx="109440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commission = -1.0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town == 'sofia':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0 &lt;= sales and sales &lt;= 500: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commission = 0.05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elif 500 &lt; sales and sales &lt;= 1000: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commission = 0.07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# TODO: check the other price ranges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(town == 'varna'):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# TODO: check the price ranges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(town == 'plovdiv'):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# TODO: check the price ranges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commission &gt;= 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print(round(sales * commission, 2))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print('error')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/>
              <a:t>Задачи с 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28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Вложени проверки: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По-сложни проверки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  <a:r>
              <a:rPr lang="en-US" sz="3200" dirty="0"/>
              <a:t> 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^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27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 { …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“Point on the left or right side.\n”;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28022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'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'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'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C#'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'Софтуерен университет'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en-US" dirty="0"/>
              <a:t>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bg-BG" dirty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96136" y="628349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Конструкциите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/>
              <a:t> могат да се влагат една в друга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Вложени проверки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89012" y="1934146"/>
            <a:ext cx="10363200" cy="4672048"/>
            <a:chOff x="1337076" y="1856035"/>
            <a:chExt cx="10363200" cy="4672048"/>
          </a:xfrm>
        </p:grpSpPr>
        <p:sp>
          <p:nvSpPr>
            <p:cNvPr id="10" name="Rectangle 9"/>
            <p:cNvSpPr/>
            <p:nvPr/>
          </p:nvSpPr>
          <p:spPr>
            <a:xfrm>
              <a:off x="1751012" y="2371851"/>
              <a:ext cx="9144000" cy="218532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chemeClr val="tx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337076" y="1856035"/>
              <a:ext cx="10363200" cy="46720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(condition1)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if</a:t>
              </a: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(condition2)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{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print('condition2 valid')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}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{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print('condition2 not valid')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}</a:t>
              </a:r>
              <a:endPara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print('condition1 valid')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  <a:endPara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print('condition1 not va</a:t>
              </a:r>
              <a:r>
                <a:rPr lang="sv-SE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lid</a:t>
              </a: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')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14536" y="1828800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/>
              <a:t>Според въведени </a:t>
            </a:r>
            <a:r>
              <a:rPr lang="bg-BG" sz="3500" b="1" dirty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/>
              <a:t> и </a:t>
            </a:r>
            <a:r>
              <a:rPr lang="bg-BG" sz="3500" b="1" dirty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/>
              <a:t> (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500" dirty="0"/>
              <a:t>)</a:t>
            </a:r>
            <a:r>
              <a:rPr lang="bg-BG" sz="3500" dirty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Mr.</a:t>
            </a:r>
            <a:r>
              <a:rPr lang="en-US" sz="3000" dirty="0"/>
              <a:t>' – </a:t>
            </a:r>
            <a:r>
              <a:rPr lang="bg-BG" sz="3000" dirty="0"/>
              <a:t>мъж (пол </a:t>
            </a: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')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  <a:r>
              <a:rPr lang="en-US" sz="3000" dirty="0"/>
              <a:t>' </a:t>
            </a:r>
            <a:r>
              <a:rPr lang="bg-BG" sz="3000" dirty="0"/>
              <a:t>– момче (пол </a:t>
            </a: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')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Ms.</a:t>
            </a:r>
            <a:r>
              <a:rPr lang="en-US" sz="3000" dirty="0"/>
              <a:t>' </a:t>
            </a:r>
            <a:r>
              <a:rPr lang="bg-BG" sz="3000" dirty="0"/>
              <a:t>– жена (пол </a:t>
            </a: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')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Miss</a:t>
            </a:r>
            <a:r>
              <a:rPr lang="en-US" sz="3000" dirty="0"/>
              <a:t>' </a:t>
            </a:r>
            <a:r>
              <a:rPr lang="bg-BG" sz="3000" dirty="0"/>
              <a:t>– момиче (пол </a:t>
            </a: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')</a:t>
            </a:r>
            <a:r>
              <a:rPr lang="bg-BG" sz="3000" dirty="0"/>
              <a:t> под 16 години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/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age; cin &gt;&gt; age;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gender; cin &gt;&gt; gender;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(age &lt; 16)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(gender == 'm')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 &lt;&lt; "Master\n";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(gender == 'f')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 &lt;&lt; "Miss\n";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(gender == 'm')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cout &lt;&lt; "Mr.\n";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 if (gender == 'f')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cout &lt;&lt; "Ms.\n";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/>
              <a:t>Предприемчив българин отваря по едно квартално магазинче в няколко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/>
              <a:t> с различни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/>
              <a:t> за следните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/>
              <a:t>:</a:t>
            </a:r>
          </a:p>
          <a:p>
            <a:endParaRPr lang="bg-BG" sz="3000" dirty="0"/>
          </a:p>
          <a:p>
            <a:endParaRPr lang="bg-BG" sz="3000" dirty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/>
              <a:t>По даден град, продукт и количество да се пресметне цената.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73221"/>
              </p:ext>
            </p:extLst>
          </p:nvPr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872185"/>
            <a:ext cx="103632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product; cin &gt;&gt; product;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 lower case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town; cin &gt;&gt; town;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 lower case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quantity; cin &gt;&gt; quantity;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(product == "coffee")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 &lt;&lt; 0.50 * quantity;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'varna')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'plovdiv')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2749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9411" y="5213996"/>
            <a:ext cx="11809413" cy="1236099"/>
          </a:xfrm>
        </p:spPr>
        <p:txBody>
          <a:bodyPr/>
          <a:lstStyle/>
          <a:p>
            <a:r>
              <a:rPr lang="bg-BG" sz="3600" dirty="0"/>
              <a:t>Логическо '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sz="3600" dirty="0"/>
              <a:t>', логическо '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3600" dirty="0"/>
              <a:t>', логическо '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изключващо</a:t>
            </a:r>
            <a:r>
              <a:rPr lang="bg-BG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3600" dirty="0"/>
              <a:t>', логическо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sz="3600" dirty="0"/>
              <a:t> и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sz="3600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1917</Words>
  <Application>Microsoft Office PowerPoint</Application>
  <PresentationFormat>По избор</PresentationFormat>
  <Paragraphs>420</Paragraphs>
  <Slides>29</Slides>
  <Notes>6</Notes>
  <HiddenSlides>3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Съдържание</vt:lpstr>
      <vt:lpstr>Вложени проверки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По-сложни проверки</vt:lpstr>
      <vt:lpstr>Логическо 'И'</vt:lpstr>
      <vt:lpstr>Пример: Точка в правоъгълник</vt:lpstr>
      <vt:lpstr>Логическо 'ИЛИ'</vt:lpstr>
      <vt:lpstr>Пример: Плод или зеленчук?</vt:lpstr>
      <vt:lpstr>Логическо 'ИЗКЛЮЧВАЩО ИЛИ' </vt:lpstr>
      <vt:lpstr>По-сложни проверки</vt:lpstr>
      <vt:lpstr>Логическо отрицание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Задачи с по-сложни проверки</vt:lpstr>
      <vt:lpstr>Пример: Магазин за плодове</vt:lpstr>
      <vt:lpstr>Решение: Магазин за плодове</vt:lpstr>
      <vt:lpstr>Пример: Търговски комисионни</vt:lpstr>
      <vt:lpstr>Решение: Търговски комисионни</vt:lpstr>
      <vt:lpstr>Задачи с по-сложни проверки</vt:lpstr>
      <vt:lpstr>Какво научихме днес?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2017-03-26T21:22:34Z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