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274" r:id="rId3"/>
    <p:sldId id="276" r:id="rId4"/>
    <p:sldId id="420" r:id="rId5"/>
    <p:sldId id="415" r:id="rId6"/>
    <p:sldId id="418" r:id="rId7"/>
    <p:sldId id="426" r:id="rId8"/>
    <p:sldId id="436" r:id="rId9"/>
    <p:sldId id="434" r:id="rId10"/>
    <p:sldId id="421" r:id="rId11"/>
    <p:sldId id="431" r:id="rId12"/>
    <p:sldId id="438" r:id="rId13"/>
    <p:sldId id="432" r:id="rId14"/>
    <p:sldId id="439" r:id="rId15"/>
    <p:sldId id="459" r:id="rId16"/>
    <p:sldId id="453" r:id="rId17"/>
    <p:sldId id="433" r:id="rId18"/>
    <p:sldId id="454" r:id="rId19"/>
    <p:sldId id="451" r:id="rId20"/>
    <p:sldId id="452" r:id="rId21"/>
    <p:sldId id="441" r:id="rId22"/>
    <p:sldId id="427" r:id="rId23"/>
    <p:sldId id="428" r:id="rId24"/>
    <p:sldId id="429" r:id="rId25"/>
    <p:sldId id="417" r:id="rId26"/>
    <p:sldId id="442" r:id="rId27"/>
    <p:sldId id="349" r:id="rId28"/>
    <p:sldId id="458" r:id="rId29"/>
    <p:sldId id="413" r:id="rId30"/>
    <p:sldId id="414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113" d="100"/>
          <a:sy n="113" d="100"/>
        </p:scale>
        <p:origin x="138" y="32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2856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udge.softuni.bg/Contests/Practice/Index/153#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3#5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6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7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9.png"/><Relationship Id="rId10" Type="http://schemas.openxmlformats.org/officeDocument/2006/relationships/image" Target="../media/image36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37601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10236" y="39069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762218" y="3962196"/>
            <a:ext cx="15279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проверки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14547"/>
            <a:ext cx="3187613" cy="363552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9715" y="3691987"/>
            <a:ext cx="3618765" cy="2479312"/>
          </a:xfrm>
          <a:prstGeom prst="roundRect">
            <a:avLst>
              <a:gd name="adj" fmla="val 704"/>
            </a:avLst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Логическо '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'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and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bg-BG" dirty="0"/>
              <a:t>) означава няколко условия да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изпълнени едновременно</a:t>
            </a:r>
          </a:p>
          <a:p>
            <a:pPr>
              <a:lnSpc>
                <a:spcPct val="115000"/>
              </a:lnSpc>
            </a:pP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5000"/>
              </a:lnSpc>
            </a:pPr>
            <a:endParaRPr lang="en-US" dirty="0"/>
          </a:p>
          <a:p>
            <a:pPr>
              <a:lnSpc>
                <a:spcPct val="115000"/>
              </a:lnSpc>
            </a:pP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точка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br>
              <a:rPr lang="bg-BG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/>
              <a:t>се намира вътре в правоъгълника</a:t>
            </a:r>
            <a:br>
              <a:rPr lang="bg-BG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{x1, y1} – {x2, y2}</a:t>
            </a:r>
            <a:endParaRPr lang="bg-BG" dirty="0"/>
          </a:p>
          <a:p>
            <a:pPr>
              <a:lnSpc>
                <a:spcPct val="115000"/>
              </a:lnSpc>
            </a:pPr>
            <a:r>
              <a:rPr lang="bg-BG" dirty="0"/>
              <a:t>Необходимо е точката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dirty="0"/>
              <a:t> да е:</a:t>
            </a:r>
          </a:p>
          <a:p>
            <a:pPr lvl="1">
              <a:lnSpc>
                <a:spcPct val="115000"/>
              </a:lnSpc>
            </a:pPr>
            <a:r>
              <a:rPr lang="bg-BG" dirty="0"/>
              <a:t>надясно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bg-BG" dirty="0"/>
              <a:t> и</a:t>
            </a:r>
            <a:r>
              <a:rPr lang="en-US" dirty="0"/>
              <a:t> </a:t>
            </a:r>
            <a:r>
              <a:rPr lang="bg-BG" dirty="0"/>
              <a:t>наляво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br>
              <a:rPr lang="bg-BG" dirty="0"/>
            </a:br>
            <a:r>
              <a:rPr lang="bg-BG" dirty="0"/>
              <a:t>надолу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bg-BG" dirty="0"/>
              <a:t> и</a:t>
            </a:r>
            <a:r>
              <a:rPr lang="en-US" dirty="0"/>
              <a:t> </a:t>
            </a:r>
            <a:r>
              <a:rPr lang="bg-BG" dirty="0"/>
              <a:t>нагоре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'И'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3657600"/>
            <a:ext cx="3844906" cy="3007140"/>
          </a:xfrm>
          <a:prstGeom prst="roundRect">
            <a:avLst>
              <a:gd name="adj" fmla="val 1444"/>
            </a:avLst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100473"/>
            <a:ext cx="108821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49308" y="2829580"/>
            <a:ext cx="108821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5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Точка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/>
              <a:t> за даден правоъгълник, ако е: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надясно от лявата му страна, </a:t>
            </a:r>
            <a:r>
              <a:rPr lang="bg-BG"/>
              <a:t>наляво от </a:t>
            </a:r>
            <a:r>
              <a:rPr lang="bg-BG" dirty="0"/>
              <a:t>дясната му страна, надолу от горната му страна и 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Точка в правоъгълник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5820" y="3056563"/>
            <a:ext cx="10777184" cy="2754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8, y = -1;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x1 = 2, y1 = -3;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x2 = 12, y2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&gt;=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"Inside\n";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"Outside\n";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079" y="3712022"/>
            <a:ext cx="2121346" cy="1659126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25238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Логическо '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'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bg-BG" dirty="0"/>
              <a:t>) означава да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Задача: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плод</a:t>
            </a:r>
            <a:r>
              <a:rPr lang="bg-BG" dirty="0"/>
              <a:t> или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зеленчук</a:t>
            </a:r>
            <a:r>
              <a:rPr lang="en-US" dirty="0"/>
              <a:t>?</a:t>
            </a:r>
            <a:endParaRPr lang="bg-BG" dirty="0"/>
          </a:p>
          <a:p>
            <a:pPr lvl="1"/>
            <a:r>
              <a:rPr lang="bg-BG" dirty="0"/>
              <a:t>Плодовете </a:t>
            </a:r>
            <a:r>
              <a:rPr lang="en-US" dirty="0"/>
              <a:t>'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/>
              <a:t>'</a:t>
            </a:r>
            <a:r>
              <a:rPr lang="bg-BG" dirty="0"/>
              <a:t> са: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Зеленчуците</a:t>
            </a:r>
            <a:r>
              <a:rPr lang="en-US" dirty="0"/>
              <a:t> '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/>
              <a:t>'</a:t>
            </a:r>
            <a:r>
              <a:rPr lang="bg-BG" dirty="0"/>
              <a:t> са: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Всички останали са</a:t>
            </a:r>
            <a:r>
              <a:rPr lang="en-US" dirty="0"/>
              <a:t> '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/>
              <a:t>'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'ИЛИ'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 == "banana"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"apple"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"kiwi")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"fruit\n";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2612" y="3827148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807233" y="3827148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373137" y="395025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32612" y="590835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807233" y="5908357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373137" y="603146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90788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Решение на задачата 'плод или зеленчук':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Плод или зеленчук?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850408"/>
            <a:ext cx="10363200" cy="41434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s; cin &gt;&gt; s;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 == "banana" || s == "apple" || s == "kiwi" 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 == "cherry" || s == "lemon" || s == "grapes")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"fruit\n";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(s == "tomato" || s == "cucumber" ||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s == "pepper" || s == "carrot")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"vegetable\n";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"unknown\n";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</a:t>
            </a:r>
            <a:r>
              <a:rPr lang="bg-BG" dirty="0">
                <a:hlinkClick r:id="rId2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41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Логическо '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ИЗКЛЮЧВАЩО ИЛИ </a:t>
            </a:r>
            <a:r>
              <a:rPr lang="bg-BG" dirty="0"/>
              <a:t>'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^</a:t>
            </a:r>
            <a:r>
              <a:rPr lang="bg-BG" dirty="0"/>
              <a:t>) означава да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точно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Логическо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ИЗКЛЮЧВАЩО ИЛИ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girl1; cin &gt;&gt; girl1;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girl2; cin &gt;&gt; girl2;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(girl1 == "out"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^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girl2 == "out")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"Go out!";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"Stay at home!";</a:t>
            </a:r>
          </a:p>
        </p:txBody>
      </p:sp>
    </p:spTree>
    <p:extLst>
      <p:ext uri="{BB962C8B-B14F-4D97-AF65-F5344CB8AC3E}">
        <p14:creationId xmlns:p14="http://schemas.microsoft.com/office/powerpoint/2010/main" val="1236441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75" y="1143000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1202168" y="1893655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8" y="1724020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280" y="1866376"/>
            <a:ext cx="1911932" cy="191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Логическо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not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) </a:t>
            </a:r>
            <a:r>
              <a:rPr lang="bg-BG" dirty="0"/>
              <a:t>означава да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изпълнено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</a:p>
          <a:p>
            <a:pPr>
              <a:lnSpc>
                <a:spcPct val="100000"/>
              </a:lnSpc>
            </a:pPr>
            <a:r>
              <a:rPr lang="bg-BG" dirty="0"/>
              <a:t>Пример: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Дадено число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валидно</a:t>
            </a:r>
            <a:r>
              <a:rPr lang="bg-BG" dirty="0"/>
              <a:t>, ако е в диапазона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/>
              <a:t>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200</a:t>
            </a:r>
            <a:r>
              <a:rPr lang="en-US" dirty="0"/>
              <a:t>]</a:t>
            </a:r>
            <a:r>
              <a:rPr lang="bg-BG" dirty="0"/>
              <a:t> или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Да се направи проверка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невалидно число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2402" y="4419600"/>
            <a:ext cx="10654402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inRange = (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&gt;= 100 &amp;&amp; num &lt;= 200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 num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"invalid\n";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</a:t>
            </a:r>
            <a:r>
              <a:rPr lang="bg-BG" dirty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44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Да се напише програма, която чете 6 десетични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endParaRPr lang="bg-BG" sz="3200" dirty="0"/>
          </a:p>
          <a:p>
            <a:pPr lvl="1"/>
            <a:r>
              <a:rPr lang="bg-BG" sz="3000" dirty="0"/>
              <a:t>Печата дали точката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върху страна от правоъгълника </a:t>
            </a:r>
            <a:r>
              <a:rPr lang="bg-BG" sz="3000" dirty="0"/>
              <a:t>или не</a:t>
            </a:r>
          </a:p>
          <a:p>
            <a:pPr lvl="1"/>
            <a:r>
              <a:rPr lang="bg-BG" sz="3000" dirty="0"/>
              <a:t>Ограничения: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Пример: Точка върху страна на правоъгълник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82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7635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712" y="3733800"/>
            <a:ext cx="3447842" cy="2677656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042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92311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26825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Точка лежи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dirty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dirty="0"/>
              <a:t> </a:t>
            </a:r>
            <a:r>
              <a:rPr lang="bg-BG" dirty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/>
              <a:t> </a:t>
            </a:r>
            <a:r>
              <a:rPr lang="bg-BG" dirty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bg-BG" dirty="0"/>
              <a:t> или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dirty="0"/>
              <a:t> </a:t>
            </a:r>
            <a:r>
              <a:rPr lang="bg-BG" dirty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</a:t>
            </a:r>
            <a:r>
              <a:rPr lang="bg-BG" dirty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4" y="3146612"/>
            <a:ext cx="1051559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== x1 || x == x2)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(y &gt;= y1) &amp;&amp; (y &lt;= y2)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y1 || y == y2)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(x &gt;= x1) &amp;&amp; (x &lt;= x2)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"Border\n";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675" y="3464859"/>
            <a:ext cx="3587291" cy="2796988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73669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Предходното условие може да се опрости</a:t>
            </a:r>
            <a:r>
              <a:rPr lang="en-US" dirty="0"/>
              <a:t> </a:t>
            </a:r>
            <a:r>
              <a:rPr lang="bg-BG" dirty="0"/>
              <a:t>ето така: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1905000"/>
            <a:ext cx="10715528" cy="31870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onLeftSide = (x == x1) &amp;&amp; (y &gt;= y1) &amp;&amp; (y &lt;= y2),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onRightSide = (x == x2) &amp;&amp; (y &gt;= y1) &amp;&amp; (y &lt;= y2),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onUpSide = (y == y1) &amp;&amp; (x &gt;= x1) &amp;&amp; (x &lt;= x2),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onDownSide = (y == y2) &amp;&amp; (x &gt;= x1) &amp;&amp; (x &lt;= x2);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(onLeftSide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onRightSide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b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onDownSide)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"Border\n";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745350"/>
            <a:ext cx="2668353" cy="2080497"/>
          </a:xfrm>
          <a:prstGeom prst="roundRect">
            <a:avLst>
              <a:gd name="adj" fmla="val 1444"/>
            </a:avLst>
          </a:prstGeom>
        </p:spPr>
      </p:pic>
      <p:sp>
        <p:nvSpPr>
          <p:cNvPr id="8" name="Rectangle 7"/>
          <p:cNvSpPr/>
          <p:nvPr/>
        </p:nvSpPr>
        <p:spPr>
          <a:xfrm>
            <a:off x="661800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https://judge.softuni.bg/Contests/Practice/Index/153#</a:t>
            </a:r>
            <a:r>
              <a:rPr lang="bg-BG" dirty="0">
                <a:hlinkClick r:id="rId3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6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8113" y="1498116"/>
            <a:ext cx="6742197" cy="44473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Вложени проверки</a:t>
            </a:r>
            <a:endParaRPr lang="en-US" dirty="0"/>
          </a:p>
          <a:p>
            <a:pPr marL="723900" lvl="1" indent="-420688"/>
            <a:r>
              <a:rPr lang="bg-BG" dirty="0"/>
              <a:t>Задачи с вложени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'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', логическо '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', логическо '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изключващо</a:t>
            </a:r>
            <a:r>
              <a:rPr lang="bg-BG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', логическо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</a:p>
          <a:p>
            <a:pPr marL="723900" lvl="1" indent="-420688"/>
            <a:r>
              <a:rPr lang="bg-BG" dirty="0"/>
              <a:t>Задачи със сложни проверки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30" y="1271366"/>
            <a:ext cx="3800782" cy="49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5351600"/>
            <a:ext cx="9296398" cy="820600"/>
          </a:xfrm>
        </p:spPr>
        <p:txBody>
          <a:bodyPr/>
          <a:lstStyle/>
          <a:p>
            <a:r>
              <a:rPr lang="bg-BG" dirty="0"/>
              <a:t>Задачи с по-сложни проверки</a:t>
            </a:r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34" y="1313000"/>
            <a:ext cx="4076358" cy="36198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875102" y="2014400"/>
            <a:ext cx="2557006" cy="25570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252" y="1822675"/>
            <a:ext cx="2940456" cy="29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789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Магазин за плодове в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200" dirty="0"/>
              <a:t>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Магазин за плодове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89151" y="1771775"/>
          <a:ext cx="10007346" cy="1159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5.50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3.85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93250" y="3753029"/>
          <a:ext cx="10007346" cy="110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2.70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1.25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4.20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46060" y="5181600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76164" y="5203519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340633" y="5202069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</a:p>
        </p:txBody>
      </p:sp>
    </p:spTree>
    <p:extLst>
      <p:ext uri="{BB962C8B-B14F-4D97-AF65-F5344CB8AC3E}">
        <p14:creationId xmlns:p14="http://schemas.microsoft.com/office/powerpoint/2010/main" val="658172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</a:t>
            </a:r>
            <a:r>
              <a:rPr lang="ru-RU" dirty="0"/>
              <a:t>Магазин за плодове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63993"/>
            <a:ext cx="106680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(day == "saturday" || day == "sunday")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(fruit == "banana")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(fruit == "apple")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price = 1.25;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more fruits come here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(day == "monday" || day == "tuesday" ||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day == "wednesday" || day == "thursday" ||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day == "friday")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(fruit == "banana")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price = 2.50;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more fruits come here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1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bg-BG" sz="3200" dirty="0"/>
              <a:t>Фирма дава следните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комисионни </a:t>
            </a:r>
            <a:r>
              <a:rPr lang="bg-BG" sz="3200" dirty="0"/>
              <a:t>на търговците си според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200" dirty="0"/>
              <a:t>, в който работят и обема на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продажбите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bg-BG" sz="3200" dirty="0"/>
              <a:t>: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bg-BG" sz="3200" dirty="0"/>
              <a:t>Напишете програма, която по град и обем</a:t>
            </a:r>
            <a:br>
              <a:rPr lang="bg-BG" sz="3200" dirty="0"/>
            </a:br>
            <a:r>
              <a:rPr lang="bg-BG" sz="3200" dirty="0"/>
              <a:t>на продажбите изчислява комисионната</a:t>
            </a:r>
          </a:p>
          <a:p>
            <a:pPr lvl="1"/>
            <a:r>
              <a:rPr lang="bg-BG" sz="3000" dirty="0"/>
              <a:t>Резултатът да се изведе закръглен с 2 десетични цифри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Търговски комисионни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62106"/>
              </p:ext>
            </p:extLst>
          </p:nvPr>
        </p:nvGraphicFramePr>
        <p:xfrm>
          <a:off x="760411" y="2389094"/>
          <a:ext cx="106680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6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8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Град / цена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≤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500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1 000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&gt;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/>
                        </a:rPr>
                        <a:t>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/>
                        </a:rPr>
                        <a:t>7%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8%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12%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7.5%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10%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13%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Plovdiv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5.5%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8%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12%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6012" y="4996753"/>
            <a:ext cx="10524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>
                <a:latin typeface="Consolas" panose="020B0609020204030204" pitchFamily="49" charset="0"/>
              </a:rPr>
              <a:t>27.50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77318" y="4993341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Plovdiv</a:t>
            </a:r>
          </a:p>
          <a:p>
            <a:r>
              <a:rPr lang="bg-BG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499.99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9881494" y="531208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7756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Търговски комисионни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2412" y="838200"/>
            <a:ext cx="109440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&lt;iomanip&gt;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//iomanip = Input/Output manipulations; It is used for 'setpercision' function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//it sets number of digits after decimal point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commission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(0 &lt;= sales &amp;&amp; sales &lt;= 500)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commission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(500 &lt; sales &amp;&amp; sales &lt;= 1000)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commission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check the other price ranges …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"varna") { /* TODO: check the price ranges …*/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"plovdiv") { /* TODO: check the price ranges …*/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(commission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</a:t>
            </a: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setpercision(2)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sales * commission &lt;&lt; "\n";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"Error\n";</a:t>
            </a:r>
          </a:p>
        </p:txBody>
      </p:sp>
      <p:sp>
        <p:nvSpPr>
          <p:cNvPr id="6" name="Rectangle 5"/>
          <p:cNvSpPr/>
          <p:nvPr/>
        </p:nvSpPr>
        <p:spPr>
          <a:xfrm>
            <a:off x="558706" y="614084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04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23012"/>
            <a:ext cx="10363200" cy="820600"/>
          </a:xfrm>
        </p:spPr>
        <p:txBody>
          <a:bodyPr/>
          <a:lstStyle/>
          <a:p>
            <a:r>
              <a:rPr lang="bg-BG" dirty="0"/>
              <a:t>Задачи с 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45" y="1066800"/>
            <a:ext cx="3578136" cy="317738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1085001" y="1943323"/>
            <a:ext cx="2358194" cy="235819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837550"/>
            <a:ext cx="2743201" cy="25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728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Вложени проверки:</a:t>
            </a:r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По-сложни проверки с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^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6701616" cy="22767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(condition2) { …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{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"Point on the left or right side.\n";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128022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'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'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'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C#'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'Софтуерен университет'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en-US" dirty="0"/>
              <a:t>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bg-BG" dirty="0"/>
              <a:t>конструкции, вложени една в друга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7" y="1219200"/>
            <a:ext cx="2859272" cy="3334801"/>
          </a:xfrm>
          <a:prstGeom prst="rect">
            <a:avLst/>
          </a:prstGeom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896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0" y="1872116"/>
            <a:ext cx="2242682" cy="2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296136" y="6283493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Конструкциите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/>
              <a:t> могат да се влагат една в друга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Вложени проверки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32936" y="2030961"/>
            <a:ext cx="10363200" cy="4690515"/>
            <a:chOff x="1281000" y="1952850"/>
            <a:chExt cx="10363200" cy="4690515"/>
          </a:xfrm>
        </p:grpSpPr>
        <p:sp>
          <p:nvSpPr>
            <p:cNvPr id="10" name="Rectangle 9"/>
            <p:cNvSpPr/>
            <p:nvPr/>
          </p:nvSpPr>
          <p:spPr>
            <a:xfrm>
              <a:off x="1751012" y="2371851"/>
              <a:ext cx="9144000" cy="218532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chemeClr val="tx2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281000" y="1952850"/>
              <a:ext cx="10363200" cy="469051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(condition1)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if</a:t>
              </a: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(condition2)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{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cout &lt;&lt; "valid\n";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}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else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{</a:t>
              </a:r>
              <a:endPara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cout &lt;&lt; “condition2 not valid\n";</a:t>
              </a:r>
              <a:endPara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}</a:t>
              </a:r>
              <a:endPara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cout &lt;&lt; “condition1 valid\n";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else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  <a:endPara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cout &lt;&lt; "condition1 not va</a:t>
              </a:r>
              <a:r>
                <a:rPr lang="sv-SE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lid</a:t>
              </a: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";</a:t>
              </a:r>
              <a:endPara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  <a:endPara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14536" y="1828800"/>
            <a:ext cx="2576400" cy="1057146"/>
          </a:xfrm>
          <a:prstGeom prst="wedgeRoundRectCallout">
            <a:avLst>
              <a:gd name="adj1" fmla="val -73956"/>
              <a:gd name="adj2" fmla="val 401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13" y="1066800"/>
            <a:ext cx="5903999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sz="3500" dirty="0"/>
              <a:t>Според въведени </a:t>
            </a:r>
            <a:r>
              <a:rPr lang="bg-BG" sz="3500" b="1" dirty="0">
                <a:solidFill>
                  <a:schemeClr val="tx2">
                    <a:lumMod val="75000"/>
                  </a:schemeClr>
                </a:solidFill>
              </a:rPr>
              <a:t>възраст</a:t>
            </a:r>
            <a:r>
              <a:rPr lang="bg-BG" sz="3500" dirty="0"/>
              <a:t> и </a:t>
            </a:r>
            <a:r>
              <a:rPr lang="bg-BG" sz="3500" b="1" dirty="0">
                <a:solidFill>
                  <a:schemeClr val="tx2">
                    <a:lumMod val="75000"/>
                  </a:schemeClr>
                </a:solidFill>
              </a:rPr>
              <a:t>пол</a:t>
            </a:r>
            <a:r>
              <a:rPr lang="bg-BG" sz="3500" dirty="0"/>
              <a:t> (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500" dirty="0"/>
              <a:t>)</a:t>
            </a:r>
            <a:r>
              <a:rPr lang="bg-BG" sz="3500" dirty="0"/>
              <a:t> да се отпечата обръщение: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Mr.</a:t>
            </a:r>
            <a:r>
              <a:rPr lang="en-US" sz="3000" dirty="0"/>
              <a:t>' – </a:t>
            </a:r>
            <a:r>
              <a:rPr lang="bg-BG" sz="3000" dirty="0"/>
              <a:t>мъж (пол </a:t>
            </a: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')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Master</a:t>
            </a:r>
            <a:r>
              <a:rPr lang="en-US" sz="3000" dirty="0"/>
              <a:t>' </a:t>
            </a:r>
            <a:r>
              <a:rPr lang="bg-BG" sz="3000" dirty="0"/>
              <a:t>– момче (пол </a:t>
            </a: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') </a:t>
            </a:r>
            <a:r>
              <a:rPr lang="bg-BG" sz="3000" dirty="0"/>
              <a:t>под 16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Ms.</a:t>
            </a:r>
            <a:r>
              <a:rPr lang="en-US" sz="3000" dirty="0"/>
              <a:t>' </a:t>
            </a:r>
            <a:r>
              <a:rPr lang="bg-BG" sz="3000" dirty="0"/>
              <a:t>– жена (пол </a:t>
            </a: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')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Miss</a:t>
            </a:r>
            <a:r>
              <a:rPr lang="en-US" sz="3000" dirty="0"/>
              <a:t>' </a:t>
            </a:r>
            <a:r>
              <a:rPr lang="bg-BG" sz="3000" dirty="0"/>
              <a:t>– момиче (пол </a:t>
            </a: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')</a:t>
            </a:r>
            <a:r>
              <a:rPr lang="bg-BG" sz="3000" dirty="0"/>
              <a:t> под 16 години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Пример: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pic>
        <p:nvPicPr>
          <p:cNvPr id="1026" name="Picture 2" descr="http://www.vbbootcamp.co.uk/wp-content/uploads/2013/06/nested-if-statemen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9" t="-3216" r="-1509" b="-3216"/>
          <a:stretch/>
        </p:blipFill>
        <p:spPr bwMode="auto">
          <a:xfrm>
            <a:off x="6248410" y="2364399"/>
            <a:ext cx="5309990" cy="3975796"/>
          </a:xfrm>
          <a:prstGeom prst="roundRect">
            <a:avLst>
              <a:gd name="adj" fmla="val 621"/>
            </a:avLst>
          </a:prstGeom>
          <a:solidFill>
            <a:schemeClr val="tx1"/>
          </a:solidFill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5195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18412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Miss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18612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152431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12706"/>
            <a:ext cx="106680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age; cin &gt;&gt; age;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gender; cin &gt;&gt; gender;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(age &lt; 16)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(gender == 'm')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cout &lt;&lt; "Master\n";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(gender == 'f')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cout &lt;&lt; "Miss\n";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(gender == 'm')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cout &lt;&lt; "Mr.\n";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 if (gender == 'f')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cout &lt;&lt; "Ms.\n";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8564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000" dirty="0"/>
              <a:t>Предприемчив българин отваря по едно квартално магазинче в няколко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000" dirty="0"/>
              <a:t> с различни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000" dirty="0"/>
              <a:t> за следните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продукти</a:t>
            </a:r>
            <a:r>
              <a:rPr lang="bg-BG" sz="3000" dirty="0"/>
              <a:t>:</a:t>
            </a:r>
          </a:p>
          <a:p>
            <a:endParaRPr lang="bg-BG" sz="3000" dirty="0"/>
          </a:p>
          <a:p>
            <a:endParaRPr lang="bg-BG" sz="3000" dirty="0"/>
          </a:p>
          <a:p>
            <a:endParaRPr lang="bg-BG" sz="3000" dirty="0"/>
          </a:p>
          <a:p>
            <a:pPr>
              <a:spcBef>
                <a:spcPts val="3000"/>
              </a:spcBef>
            </a:pPr>
            <a:r>
              <a:rPr lang="bg-BG" sz="3000" dirty="0"/>
              <a:t>По даден град, продукт и количество да се пресметне цената. Примери: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Квартално магазинче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73221"/>
              </p:ext>
            </p:extLst>
          </p:nvPr>
        </p:nvGraphicFramePr>
        <p:xfrm>
          <a:off x="1649658" y="2286000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peanuts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1.60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1.50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Varna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087669"/>
            <a:ext cx="13412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11433" y="5086219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11633" y="5108138"/>
            <a:ext cx="1524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peanuts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64233" y="5106688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220862" y="5086754"/>
            <a:ext cx="114075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90212" y="5085304"/>
            <a:ext cx="7620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8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квартално магазинче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872185"/>
            <a:ext cx="103632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product; cin &gt;&gt; product;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 lower case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town; cin &gt;&gt; town;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 lower case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quantity; cin &gt;&gt; quantity;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(product == "coffee")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cout &lt;&lt; 0.50 * quantity;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"varna")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"plovdiv")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22749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9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312096"/>
            <a:ext cx="9296398" cy="82060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79411" y="5213996"/>
            <a:ext cx="11809413" cy="1236099"/>
          </a:xfrm>
        </p:spPr>
        <p:txBody>
          <a:bodyPr/>
          <a:lstStyle/>
          <a:p>
            <a:r>
              <a:rPr lang="bg-BG" sz="3600" dirty="0"/>
              <a:t>Логическо '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sz="3600" dirty="0"/>
              <a:t>', логическо '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3600" dirty="0"/>
              <a:t>', логическо '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изключващо</a:t>
            </a:r>
            <a:r>
              <a:rPr lang="bg-BG" sz="3600" dirty="0"/>
              <a:t>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3600" dirty="0"/>
              <a:t>', логическо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sz="3600" dirty="0"/>
              <a:t> и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  <a:endParaRPr lang="en-US" sz="3600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10" y="1291034"/>
            <a:ext cx="3047998" cy="2706622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8" y="1265300"/>
            <a:ext cx="7177134" cy="277330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0225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2036</Words>
  <Application>Microsoft Office PowerPoint</Application>
  <PresentationFormat>По избор</PresentationFormat>
  <Paragraphs>429</Paragraphs>
  <Slides>29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 16x9</vt:lpstr>
      <vt:lpstr>По-сложни проверки</vt:lpstr>
      <vt:lpstr>Съдържание</vt:lpstr>
      <vt:lpstr>Вложени проверки</vt:lpstr>
      <vt:lpstr>Вложени проверки</vt:lpstr>
      <vt:lpstr>Пример: Обръщение според възраст и пол</vt:lpstr>
      <vt:lpstr>Решение: Обръщение според възраст и пол</vt:lpstr>
      <vt:lpstr>Пример: Квартално магазинче</vt:lpstr>
      <vt:lpstr>Решение: квартално магазинче</vt:lpstr>
      <vt:lpstr>По-сложни проверки</vt:lpstr>
      <vt:lpstr>Логическо 'И'</vt:lpstr>
      <vt:lpstr>Пример: Точка в правоъгълник</vt:lpstr>
      <vt:lpstr>Логическо 'ИЛИ'</vt:lpstr>
      <vt:lpstr>Пример: Плод или зеленчук?</vt:lpstr>
      <vt:lpstr>Логическо 'ИЗКЛЮЧВАЩО ИЛИ' </vt:lpstr>
      <vt:lpstr>По-сложни проверки</vt:lpstr>
      <vt:lpstr>Логическо отрицание</vt:lpstr>
      <vt:lpstr>Пример: Точка върху страна на правоъгълник</vt:lpstr>
      <vt:lpstr>По-сложни логически условия</vt:lpstr>
      <vt:lpstr>Опростяване на логически условия</vt:lpstr>
      <vt:lpstr>Задачи с по-сложни проверки</vt:lpstr>
      <vt:lpstr>Пример: Магазин за плодове</vt:lpstr>
      <vt:lpstr>Решение: Магазин за плодове</vt:lpstr>
      <vt:lpstr>Пример: Търговски комисионни</vt:lpstr>
      <vt:lpstr>Решение: Търговски комисионни</vt:lpstr>
      <vt:lpstr>Задачи с по-сложни проверки</vt:lpstr>
      <vt:lpstr>Какво научихме днес?</vt:lpstr>
      <vt:lpstr>По-сложни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2017-03-27T11:55:18Z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