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9"/>
  </p:notesMasterIdLst>
  <p:handoutMasterIdLst>
    <p:handoutMasterId r:id="rId30"/>
  </p:handoutMasterIdLst>
  <p:sldIdLst>
    <p:sldId id="274" r:id="rId3"/>
    <p:sldId id="276" r:id="rId4"/>
    <p:sldId id="420" r:id="rId5"/>
    <p:sldId id="418" r:id="rId6"/>
    <p:sldId id="428" r:id="rId7"/>
    <p:sldId id="433" r:id="rId8"/>
    <p:sldId id="429" r:id="rId9"/>
    <p:sldId id="434" r:id="rId10"/>
    <p:sldId id="430" r:id="rId11"/>
    <p:sldId id="436" r:id="rId12"/>
    <p:sldId id="438" r:id="rId13"/>
    <p:sldId id="439" r:id="rId14"/>
    <p:sldId id="437" r:id="rId15"/>
    <p:sldId id="442" r:id="rId16"/>
    <p:sldId id="443" r:id="rId17"/>
    <p:sldId id="444" r:id="rId18"/>
    <p:sldId id="451" r:id="rId19"/>
    <p:sldId id="445" r:id="rId20"/>
    <p:sldId id="446" r:id="rId21"/>
    <p:sldId id="440" r:id="rId22"/>
    <p:sldId id="441" r:id="rId23"/>
    <p:sldId id="448" r:id="rId24"/>
    <p:sldId id="427" r:id="rId25"/>
    <p:sldId id="412" r:id="rId26"/>
    <p:sldId id="413" r:id="rId27"/>
    <p:sldId id="414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114" d="100"/>
          <a:sy n="114" d="100"/>
        </p:scale>
        <p:origin x="102" y="30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3/27/2017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479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9344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0812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5736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3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indeavr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2.png"/><Relationship Id="rId10" Type="http://schemas.openxmlformats.org/officeDocument/2006/relationships/image" Target="../media/image29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udge.softuni.bg/Contests/Practice/Index/155#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judge.softuni.bg/Contests/Practice/Index/155#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udge.softuni.bg/Contests/Practice/Index/155#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685800"/>
            <a:ext cx="8215099" cy="1095352"/>
          </a:xfrm>
        </p:spPr>
        <p:txBody>
          <a:bodyPr>
            <a:normAutofit/>
          </a:bodyPr>
          <a:lstStyle/>
          <a:p>
            <a:r>
              <a:rPr lang="bg-BG" dirty="0"/>
              <a:t>Чертане с цикли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61402"/>
            <a:ext cx="8215099" cy="701700"/>
          </a:xfrm>
        </p:spPr>
        <p:txBody>
          <a:bodyPr>
            <a:normAutofit/>
          </a:bodyPr>
          <a:lstStyle/>
          <a:p>
            <a:r>
              <a:rPr lang="bg-BG" dirty="0"/>
              <a:t>Чертане на фигурки на конзолата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grpSp>
        <p:nvGrpSpPr>
          <p:cNvPr id="2" name="Group 1"/>
          <p:cNvGrpSpPr/>
          <p:nvPr/>
        </p:nvGrpSpPr>
        <p:grpSpPr>
          <a:xfrm>
            <a:off x="7558417" y="2590216"/>
            <a:ext cx="4173548" cy="3618333"/>
            <a:chOff x="7340506" y="2293756"/>
            <a:chExt cx="4594703" cy="39147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26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34963" y="2293756"/>
              <a:ext cx="2300246" cy="2095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/>
          <p:cNvSpPr txBox="1"/>
          <p:nvPr/>
        </p:nvSpPr>
        <p:spPr>
          <a:xfrm rot="576164">
            <a:off x="5187468" y="3423421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Ромбче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Да се начертае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ромбче от звездички </a:t>
            </a:r>
            <a:r>
              <a:rPr lang="bg-BG" dirty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396068"/>
            <a:ext cx="1450975" cy="24944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1" y="1997172"/>
            <a:ext cx="1450975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484311" y="2827492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83010" y="1997172"/>
            <a:ext cx="8193002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 = 1; row &lt;= n; row++)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col = 1; col &lt;= n - row; col++)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cout &lt;&lt; " ";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"*";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col = 1; col &lt; row; col++)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cout &lt;&lt; " *";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endl;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down side of the rhomb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0412" y="61404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34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 въвежда число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(1 ≤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≤ 100)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печата коледна елха </a:t>
            </a:r>
            <a:r>
              <a:rPr lang="bg-BG" dirty="0"/>
              <a:t>с размер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 като в примерите по-долу: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елха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5991" y="2667000"/>
            <a:ext cx="14478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40990" y="2667000"/>
            <a:ext cx="1752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61531" y="2668487"/>
            <a:ext cx="2443081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4212" y="2667000"/>
            <a:ext cx="1117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61791" y="2667000"/>
            <a:ext cx="2088000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 | 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6049028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/>
              <a:t>Пращане</a:t>
            </a:r>
            <a:r>
              <a:rPr lang="en-US" sz="2600" dirty="0"/>
              <a:t> </a:t>
            </a:r>
            <a:r>
              <a:rPr lang="bg-BG" sz="2600" dirty="0"/>
              <a:t>на решения: </a:t>
            </a:r>
            <a:r>
              <a:rPr lang="en-US" sz="2600" dirty="0">
                <a:hlinkClick r:id="rId3"/>
              </a:rPr>
              <a:t>https://judge.softuni.bg/Contests/Practice/Index/155#6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67826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елха 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31310"/>
            <a:ext cx="10667998" cy="51183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cin &gt;&gt; n;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&lt;= n; i++)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string(i, '*');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string(n - i, ' ');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pPr>
              <a:lnSpc>
                <a:spcPct val="80000"/>
              </a:lnSpc>
            </a:pP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61412" y="3763196"/>
            <a:ext cx="2443081" cy="2380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</p:spTree>
    <p:extLst>
      <p:ext uri="{BB962C8B-B14F-4D97-AF65-F5344CB8AC3E}">
        <p14:creationId xmlns:p14="http://schemas.microsoft.com/office/powerpoint/2010/main" val="2541423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23404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с вложени цикли и проверки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</p:txBody>
      </p:sp>
    </p:spTree>
    <p:extLst>
      <p:ext uri="{BB962C8B-B14F-4D97-AF65-F5344CB8AC3E}">
        <p14:creationId xmlns:p14="http://schemas.microsoft.com/office/powerpoint/2010/main" val="4027481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цяло число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(3 ≤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/>
              <a:t> ≤ </a:t>
            </a:r>
            <a:r>
              <a:rPr lang="bg-BG" sz="3200" dirty="0"/>
              <a:t>100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печата слънчеви очила </a:t>
            </a:r>
            <a:r>
              <a:rPr lang="bg-BG" sz="3200" dirty="0"/>
              <a:t>с размер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5*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sz="3200" dirty="0"/>
              <a:t>x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/>
              <a:t> като в примерите: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93812" y="3359507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72208" y="3359504"/>
            <a:ext cx="4741804" cy="21268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4360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/>
              <a:t>Пращане</a:t>
            </a:r>
            <a:r>
              <a:rPr lang="en-US" sz="2600" dirty="0"/>
              <a:t> </a:t>
            </a:r>
            <a:r>
              <a:rPr lang="bg-BG" sz="2600" dirty="0"/>
              <a:t>на решения: </a:t>
            </a:r>
            <a:r>
              <a:rPr lang="en-US" sz="2600" dirty="0">
                <a:hlinkClick r:id="rId3"/>
              </a:rPr>
              <a:t>https://judge.softuni.bg/Contests/Practice/Index/155#7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93812" y="2661314"/>
            <a:ext cx="3581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772208" y="2661311"/>
            <a:ext cx="47418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59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095208"/>
            <a:ext cx="10667998" cy="53272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top part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string(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n,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string(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n,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string(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 &lt;&lt; endl;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- 2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b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part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bottom part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string(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n,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string(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n,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string(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 &lt;&lt; endl;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42212" y="3048000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1318140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r>
              <a:rPr lang="en-US" dirty="0"/>
              <a:t> </a:t>
            </a:r>
            <a:r>
              <a:rPr lang="bg-BG" dirty="0"/>
              <a:t>– решение</a:t>
            </a:r>
            <a:r>
              <a:rPr lang="en-US" dirty="0"/>
              <a:t>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43621"/>
            <a:ext cx="10667998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part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- 2; i++)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 == (n-1) / 2 - 1)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cout &lt;&lt; string(n, '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cout &lt;&lt; string(n, ' ');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endl;</a:t>
            </a:r>
            <a:endParaRPr lang="nn-NO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79775" y="1508208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32488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494799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число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(</a:t>
            </a:r>
            <a:r>
              <a:rPr lang="bg-BG" sz="3200" dirty="0"/>
              <a:t>2</a:t>
            </a:r>
            <a:r>
              <a:rPr lang="en-US" sz="3200" dirty="0"/>
              <a:t> ≤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/>
              <a:t> ≤ </a:t>
            </a:r>
            <a:r>
              <a:rPr lang="bg-BG" sz="3200" dirty="0"/>
              <a:t>100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печата къщичка </a:t>
            </a:r>
            <a:r>
              <a:rPr lang="bg-BG" sz="3200" dirty="0"/>
              <a:t>с размер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x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Къщичка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56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61412" y="1993590"/>
            <a:ext cx="260820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6031045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/>
              <a:t>Пращане</a:t>
            </a:r>
            <a:r>
              <a:rPr lang="en-US" sz="2600" dirty="0"/>
              <a:t> </a:t>
            </a:r>
            <a:r>
              <a:rPr lang="bg-BG" sz="2600" dirty="0"/>
              <a:t>на решения: </a:t>
            </a:r>
            <a:r>
              <a:rPr lang="en-US" sz="2600" dirty="0">
                <a:hlinkClick r:id="rId3"/>
              </a:rPr>
              <a:t>https://judge.softuni.bg/Contests/Practice/Index/155#8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56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761412" y="1295400"/>
            <a:ext cx="26082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8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993706" y="3229250"/>
            <a:ext cx="1905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993706" y="2531057"/>
            <a:ext cx="1905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370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|*|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370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</a:p>
        </p:txBody>
      </p:sp>
    </p:spTree>
    <p:extLst>
      <p:ext uri="{BB962C8B-B14F-4D97-AF65-F5344CB8AC3E}">
        <p14:creationId xmlns:p14="http://schemas.microsoft.com/office/powerpoint/2010/main" val="3680617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Къщичка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4" y="1194036"/>
            <a:ext cx="10943998" cy="51733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stars = 1;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 % 2 == 0) stars++;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(n+1) / 2; i++)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roof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padding = (n - stars) / 2);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string(padding, '-');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string(stars, '*');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string(padding, '-') &lt;&lt; endl;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stars = stars + 2;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/ 2; i++)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house body: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371012" y="2854656"/>
            <a:ext cx="19050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</p:txBody>
      </p:sp>
    </p:spTree>
    <p:extLst>
      <p:ext uri="{BB962C8B-B14F-4D97-AF65-F5344CB8AC3E}">
        <p14:creationId xmlns:p14="http://schemas.microsoft.com/office/powerpoint/2010/main" val="129667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7808997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Чертане на прости фигури с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n-US" dirty="0"/>
              <a:t>-</a:t>
            </a:r>
            <a:r>
              <a:rPr lang="bg-BG" dirty="0"/>
              <a:t>цикъл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Вложени цикли</a:t>
            </a:r>
            <a:r>
              <a:rPr lang="en-US" dirty="0"/>
              <a:t> (</a:t>
            </a:r>
            <a:r>
              <a:rPr lang="bg-BG" dirty="0"/>
              <a:t>цикъл в цикъл)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Задачи за чертане: правоъгълници, квадрати, триъгълници, ромбове, …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Чертане на по-сложни фигури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22" y="1423766"/>
            <a:ext cx="3800782" cy="490083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656129" y="1118195"/>
            <a:ext cx="2153283" cy="1787997"/>
            <a:chOff x="7340506" y="2208490"/>
            <a:chExt cx="4523032" cy="400006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90745" y="2208490"/>
              <a:ext cx="2172793" cy="2172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986807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цяло число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(1 ≤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/>
              <a:t> ≤ </a:t>
            </a:r>
            <a:r>
              <a:rPr lang="bg-BG" sz="3200" dirty="0"/>
              <a:t>100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печата диамант </a:t>
            </a:r>
            <a:r>
              <a:rPr lang="bg-BG" sz="3200" dirty="0"/>
              <a:t>с размер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Диамант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60612" y="3216861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599612" y="2462521"/>
            <a:ext cx="18288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6714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/>
              <a:t>Пращане</a:t>
            </a:r>
            <a:r>
              <a:rPr lang="en-US" sz="2600" dirty="0"/>
              <a:t> </a:t>
            </a:r>
            <a:r>
              <a:rPr lang="bg-BG" sz="2600" dirty="0"/>
              <a:t>на решения: </a:t>
            </a:r>
            <a:r>
              <a:rPr lang="en-US" sz="2600" dirty="0">
                <a:hlinkClick r:id="rId3"/>
              </a:rPr>
              <a:t>https://judge.softuni.bg/Contests/Practice/Index/155#9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606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599612" y="1764329"/>
            <a:ext cx="18288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7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713412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713412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84212" y="3216861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842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89063" y="5020704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9063" y="4322511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037012" y="3229740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037012" y="2531547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635816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7635816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64045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Диамант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143000"/>
            <a:ext cx="1066799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leftRight = (n - 1) / 2;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(n-1) / 2; i++)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top part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string(leftRight, '-');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"*";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mid = n - 2 * leftRight - 2;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(mid &gt;= 0)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string(mid, '-');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"*";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string(leftRight, '-') &lt;&lt; endl;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leftRight--;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Draw the bottom part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92854" y="3175716"/>
            <a:ext cx="1949700" cy="19297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92854" y="1447800"/>
            <a:ext cx="1949700" cy="14379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584024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</p:txBody>
      </p:sp>
    </p:spTree>
    <p:extLst>
      <p:ext uri="{BB962C8B-B14F-4D97-AF65-F5344CB8AC3E}">
        <p14:creationId xmlns:p14="http://schemas.microsoft.com/office/powerpoint/2010/main" val="1197176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чертаем фигури с</a:t>
            </a:r>
            <a:r>
              <a:rPr lang="en-US" sz="3200" dirty="0"/>
              <a:t> </a:t>
            </a:r>
            <a:r>
              <a:rPr lang="bg-BG" sz="3200" dirty="0"/>
              <a:t>вложени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цикли: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349" y="3106618"/>
            <a:ext cx="3413263" cy="25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97082"/>
            <a:ext cx="6885636" cy="42934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r++)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cout &lt;&lt; 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endl;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804" y="2104237"/>
            <a:ext cx="1926608" cy="1427116"/>
          </a:xfrm>
          <a:prstGeom prst="rect">
            <a:avLst/>
          </a:prstGeom>
        </p:spPr>
      </p:pic>
      <p:pic>
        <p:nvPicPr>
          <p:cNvPr id="11" name="Picture 2" descr="https://cdn4.iconfinder.com/data/icons/STROKE/text/png/400/color_fil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3243" flipH="1">
            <a:off x="7983545" y="1793075"/>
            <a:ext cx="1688659" cy="158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332" y="4547316"/>
            <a:ext cx="1816764" cy="18292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Чертане с 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en-US" dirty="0"/>
              <a:t>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Използване на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 за чертане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Да се начертае на конзолата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 от 10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1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0 звездички</a:t>
            </a:r>
            <a:r>
              <a:rPr lang="bg-BG" sz="3200" dirty="0"/>
              <a:t>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sz="3200" dirty="0"/>
              <a:t>Как работи примерът?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10 пъти печата стринг, който се състои от 10 на брой звездички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Правоъгълник от 10 </a:t>
            </a:r>
            <a:r>
              <a:rPr lang="en-US" dirty="0"/>
              <a:t>x</a:t>
            </a:r>
            <a:r>
              <a:rPr lang="bg-BG" dirty="0"/>
              <a:t> 10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6614" y="2057400"/>
            <a:ext cx="10515598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string(10, '*'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762" y="1845352"/>
            <a:ext cx="2065620" cy="32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Да се начертае на конзолата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 от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Правоъгълник от </a:t>
            </a:r>
            <a:r>
              <a:rPr lang="en-US" dirty="0"/>
              <a:t>N</a:t>
            </a:r>
            <a:r>
              <a:rPr lang="bg-BG" dirty="0"/>
              <a:t> </a:t>
            </a:r>
            <a:r>
              <a:rPr lang="en-US" dirty="0"/>
              <a:t>x</a:t>
            </a:r>
            <a:r>
              <a:rPr lang="bg-BG" dirty="0"/>
              <a:t> </a:t>
            </a:r>
            <a:r>
              <a:rPr lang="en-US" dirty="0"/>
              <a:t>N</a:t>
            </a:r>
            <a:r>
              <a:rPr lang="bg-BG" dirty="0"/>
              <a:t>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2130240"/>
            <a:ext cx="10667998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cin &gt;&gt; n;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string(n, '*'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58629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12" y="3426905"/>
            <a:ext cx="4786200" cy="203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0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92928" y="4267200"/>
            <a:ext cx="9854484" cy="163883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Вложени цикли </a:t>
            </a:r>
            <a:r>
              <a:rPr lang="bg-BG" dirty="0"/>
              <a:t>== цикъл съдържа в себе си друг цикъл</a:t>
            </a:r>
          </a:p>
          <a:p>
            <a:pPr lvl="1"/>
            <a:r>
              <a:rPr lang="bg-BG" dirty="0"/>
              <a:t>Двата цикъла въртят различни променливи</a:t>
            </a:r>
          </a:p>
          <a:p>
            <a:r>
              <a:rPr lang="bg-BG" dirty="0"/>
              <a:t>Пример: външен цикъл </a:t>
            </a:r>
            <a:r>
              <a:rPr lang="en-US" dirty="0"/>
              <a:t>(</a:t>
            </a:r>
            <a:r>
              <a:rPr lang="bg-BG" dirty="0"/>
              <a:t>по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en-US" dirty="0"/>
              <a:t>)</a:t>
            </a:r>
            <a:r>
              <a:rPr lang="bg-BG" dirty="0"/>
              <a:t> и вътрешен цикъл</a:t>
            </a:r>
            <a:r>
              <a:rPr lang="en-US" dirty="0"/>
              <a:t> </a:t>
            </a:r>
            <a:r>
              <a:rPr lang="bg-BG" dirty="0"/>
              <a:t>(по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27212" y="4827645"/>
            <a:ext cx="3886200" cy="49218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4" y="3388412"/>
            <a:ext cx="10820398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row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col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 &lt;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cout &lt;&lt; "*";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67610" y="3124200"/>
            <a:ext cx="4113213" cy="1041829"/>
          </a:xfrm>
          <a:prstGeom prst="wedgeRoundRectCallout">
            <a:avLst>
              <a:gd name="adj1" fmla="val -61116"/>
              <a:gd name="adj2" fmla="val 53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външния цикъл се повтаря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23012" y="4953000"/>
            <a:ext cx="4800600" cy="1041829"/>
          </a:xfrm>
          <a:prstGeom prst="wedgeRoundRectCallout">
            <a:avLst>
              <a:gd name="adj1" fmla="val -60044"/>
              <a:gd name="adj2" fmla="val -395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вътрешния цикъл се повтаря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</a:p>
        </p:txBody>
      </p:sp>
    </p:spTree>
    <p:extLst>
      <p:ext uri="{BB962C8B-B14F-4D97-AF65-F5344CB8AC3E}">
        <p14:creationId xmlns:p14="http://schemas.microsoft.com/office/powerpoint/2010/main" val="240949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Квадрат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Да се начертае на конзолата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квадрат от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2057400"/>
            <a:ext cx="10667998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cin &gt;&gt; 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 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 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cout &lt;&lt;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147" y="2873992"/>
            <a:ext cx="471747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4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Триъгълник от долари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Да се начертае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триъгълник от долари </a:t>
            </a:r>
            <a:r>
              <a:rPr lang="bg-BG" dirty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3326799"/>
            <a:ext cx="213359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 $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2057400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1674812" y="283255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64012" y="2057400"/>
            <a:ext cx="7888200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cin &gt;&gt; 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row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 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col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 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cout &lt;&lt; 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07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r>
              <a:rPr lang="bg-BG" dirty="0"/>
              <a:t>Да се начертае на конзолата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квадратна рамка </a:t>
            </a:r>
            <a:r>
              <a:rPr lang="bg-BG" dirty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Квадратна рамка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365285"/>
            <a:ext cx="2133597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1953904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598609" y="2797206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5011" y="1953904"/>
            <a:ext cx="8215198" cy="40195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top row: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"+";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- 2; i 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 -";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 +";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 = 0; row &lt; n - 2; row++)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 rows: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- - - |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bottom row: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- - - +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505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9575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1865</Words>
  <Application>Microsoft Office PowerPoint</Application>
  <PresentationFormat>По избор</PresentationFormat>
  <Paragraphs>403</Paragraphs>
  <Slides>26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SoftUni 16x9</vt:lpstr>
      <vt:lpstr>Чертане с цикли</vt:lpstr>
      <vt:lpstr>Съдържание</vt:lpstr>
      <vt:lpstr>Чертане на прости фигури</vt:lpstr>
      <vt:lpstr>Правоъгълник от 10 x 10 звездички</vt:lpstr>
      <vt:lpstr>Правоъгълник от N x N звездички</vt:lpstr>
      <vt:lpstr>Вложени цикли</vt:lpstr>
      <vt:lpstr>Квадрат от звездички</vt:lpstr>
      <vt:lpstr>Триъгълник от долари</vt:lpstr>
      <vt:lpstr>Квадратна рамка</vt:lpstr>
      <vt:lpstr>Ромбче от звездички</vt:lpstr>
      <vt:lpstr>Коледна елха</vt:lpstr>
      <vt:lpstr>Коледна елха – решение</vt:lpstr>
      <vt:lpstr>Чертане на прости фигури</vt:lpstr>
      <vt:lpstr>Чертане на по-сложни фигури</vt:lpstr>
      <vt:lpstr>Слънчеви очила</vt:lpstr>
      <vt:lpstr>Слънчеви очила – решение</vt:lpstr>
      <vt:lpstr>Слънчеви очила – решение (2)</vt:lpstr>
      <vt:lpstr>Къщичка</vt:lpstr>
      <vt:lpstr>Къщичка – решение</vt:lpstr>
      <vt:lpstr>Диамант</vt:lpstr>
      <vt:lpstr>Диамант – решение</vt:lpstr>
      <vt:lpstr>Чертане на по-сложни фигури</vt:lpstr>
      <vt:lpstr>Какво научихме днес?</vt:lpstr>
      <vt:lpstr>Чертане с цикли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2017-03-27T12:02:48Z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