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27"/>
  </p:notesMasterIdLst>
  <p:handoutMasterIdLst>
    <p:handoutMasterId r:id="rId28"/>
  </p:handoutMasterIdLst>
  <p:sldIdLst>
    <p:sldId id="274" r:id="rId4"/>
    <p:sldId id="276" r:id="rId5"/>
    <p:sldId id="449" r:id="rId6"/>
    <p:sldId id="451" r:id="rId7"/>
    <p:sldId id="395" r:id="rId8"/>
    <p:sldId id="452" r:id="rId9"/>
    <p:sldId id="472" r:id="rId10"/>
    <p:sldId id="461" r:id="rId11"/>
    <p:sldId id="447" r:id="rId12"/>
    <p:sldId id="445" r:id="rId13"/>
    <p:sldId id="454" r:id="rId14"/>
    <p:sldId id="460" r:id="rId15"/>
    <p:sldId id="446" r:id="rId16"/>
    <p:sldId id="456" r:id="rId17"/>
    <p:sldId id="458" r:id="rId18"/>
    <p:sldId id="457" r:id="rId19"/>
    <p:sldId id="448" r:id="rId20"/>
    <p:sldId id="455" r:id="rId21"/>
    <p:sldId id="459" r:id="rId22"/>
    <p:sldId id="349" r:id="rId23"/>
    <p:sldId id="471" r:id="rId24"/>
    <p:sldId id="413" r:id="rId25"/>
    <p:sldId id="414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4" autoAdjust="0"/>
    <p:restoredTop sz="94533" autoAdjust="0"/>
  </p:normalViewPr>
  <p:slideViewPr>
    <p:cSldViewPr>
      <p:cViewPr varScale="1">
        <p:scale>
          <a:sx n="116" d="100"/>
          <a:sy n="116" d="100"/>
        </p:scale>
        <p:origin x="102" y="33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3/26/2017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3/26/2017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65350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3/26/2017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5413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279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421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500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3/26/2017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6366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5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6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7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0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24.png"/><Relationship Id="rId7" Type="http://schemas.openxmlformats.org/officeDocument/2006/relationships/image" Target="../media/image17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23" Type="http://schemas.openxmlformats.org/officeDocument/2006/relationships/image" Target="../media/image25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3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8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0.png"/><Relationship Id="rId10" Type="http://schemas.openxmlformats.org/officeDocument/2006/relationships/image" Target="../media/image27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/>
              <a:t>Логически изрази и проверки Условна конструкция </a:t>
            </a:r>
            <a:r>
              <a:rPr lang="en-US" dirty="0"/>
              <a:t>if-else</a:t>
            </a:r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http://softuni.bg</a:t>
            </a:r>
            <a:endParaRPr lang="en-US" sz="1800" dirty="0"/>
          </a:p>
        </p:txBody>
      </p:sp>
      <p:pic>
        <p:nvPicPr>
          <p:cNvPr id="16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9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258532" y="3810000"/>
            <a:ext cx="4231578" cy="2438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TextBox 13"/>
          <p:cNvSpPr txBox="1"/>
          <p:nvPr/>
        </p:nvSpPr>
        <p:spPr>
          <a:xfrm rot="576164">
            <a:off x="4841725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напише програма, която чете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две цели числа </a:t>
            </a:r>
            <a:r>
              <a:rPr lang="bg-BG" dirty="0"/>
              <a:t>и извежда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по-голямото </a:t>
            </a:r>
            <a:r>
              <a:rPr lang="bg-BG" dirty="0"/>
              <a:t>от тях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2541896"/>
            <a:ext cx="10363202" cy="3427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"Enter two integers: 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num1; cin &gt;&gt; num1;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num2; cin &gt;&gt; num2;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(num1 &gt; num2)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"Greater number: " &lt;&lt; num1 &lt;&lt; "\n";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"Greater number: " &lt;&lt; num2 &lt;&lt; "\n";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61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/>
              <a:t>Прости </a:t>
            </a:r>
            <a:r>
              <a:rPr lang="en-US" dirty="0"/>
              <a:t>if </a:t>
            </a:r>
            <a:r>
              <a:rPr lang="bg-BG" dirty="0"/>
              <a:t>конструкции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556" y="1600200"/>
            <a:ext cx="6005016" cy="1676400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3" y="2667000"/>
            <a:ext cx="5588246" cy="164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79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Конструкцията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if-else-if-else </a:t>
            </a:r>
            <a:r>
              <a:rPr lang="bg-BG" sz="3200" dirty="0"/>
              <a:t>може да е в серия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Пример: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да се изпише с английски текст дадено число </a:t>
            </a:r>
            <a:r>
              <a:rPr lang="bg-BG" sz="3000" dirty="0"/>
              <a:t>(от 0 до 10)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5612" y="2383808"/>
            <a:ext cx="112776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num; cin &gt;&gt; num;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== 1)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"one\n";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(num == 2)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"two\n";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(num == 3)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"three\n"; // TODO: add more checks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"number too big\n";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https://judge.softuni.bg/Contests/Practice/Index/152#4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189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Дадено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цяло число </a:t>
            </a:r>
            <a:r>
              <a:rPr lang="bg-BG" dirty="0"/>
              <a:t>– брой точки</a:t>
            </a: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 100 </a:t>
            </a:r>
            <a:r>
              <a:rPr lang="bg-BG" dirty="0"/>
              <a:t>включително, бонус 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5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по-голямо от 100</a:t>
            </a:r>
            <a:r>
              <a:rPr lang="bg-BG" dirty="0"/>
              <a:t>, бонус 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20%</a:t>
            </a: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по-голямо от 1000</a:t>
            </a:r>
            <a:r>
              <a:rPr lang="bg-BG" dirty="0"/>
              <a:t>, бонус 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10%</a:t>
            </a:r>
          </a:p>
          <a:p>
            <a:pPr lvl="1"/>
            <a:r>
              <a:rPr lang="bg-BG" dirty="0"/>
              <a:t>Допълнителни бонус точки:</a:t>
            </a:r>
          </a:p>
          <a:p>
            <a:pPr lvl="2"/>
            <a:r>
              <a:rPr lang="bg-BG" dirty="0"/>
              <a:t>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четно </a:t>
            </a:r>
            <a:r>
              <a:rPr lang="bg-BG" dirty="0"/>
              <a:t>число </a:t>
            </a:r>
            <a:r>
              <a:rPr lang="bg-BG" dirty="0">
                <a:sym typeface="Wingdings" panose="05000000000000000000" pitchFamily="2" charset="2"/>
              </a:rPr>
              <a:t>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 т.</a:t>
            </a:r>
          </a:p>
          <a:p>
            <a:pPr lvl="2"/>
            <a:r>
              <a:rPr lang="bg-BG" dirty="0"/>
              <a:t>За число, което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завършва на 5 </a:t>
            </a:r>
            <a:r>
              <a:rPr lang="bg-BG" dirty="0">
                <a:sym typeface="Wingdings" panose="05000000000000000000" pitchFamily="2" charset="2"/>
              </a:rPr>
              <a:t>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 т.</a:t>
            </a:r>
          </a:p>
          <a:p>
            <a:r>
              <a:rPr lang="bg-BG" dirty="0"/>
              <a:t>Да се напише програма, която пресмята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бонус точките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общия брой точки </a:t>
            </a:r>
            <a:r>
              <a:rPr lang="bg-BG" dirty="0"/>
              <a:t>след прилагане на бонусите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 точки – задача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21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 точки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889" y="1143000"/>
            <a:ext cx="10521048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"Enter score: "; cin &gt;&gt;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bonusScore = 0.0;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&gt; 1000)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bonusScore = num * 0.10;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TODO: write more logic here …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% 10 == 5)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bonusScore +=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TODO: write more logic here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"Bonus score: " &lt;&lt; bonusScore &lt;&lt; "\n";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"Total score: " &lt;&lt; num &lt;&lt; " " &lt;&lt; bonusScore &lt;&lt; "\n";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https://judge.softuni.bg/Contests/Practice/Index/152#5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070460" y="1371600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622660" y="1368188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9602836" y="1686929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070460" y="2546097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212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622660" y="2542685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175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602836" y="2861426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070460" y="3720594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270.3 2973.3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622660" y="3717182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2703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9602836" y="4035923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91933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Трима спортни състезатели финишират за някакъв брой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секунди</a:t>
            </a:r>
            <a:r>
              <a:rPr lang="bg-BG" dirty="0"/>
              <a:t> (между </a:t>
            </a:r>
            <a:r>
              <a:rPr lang="en-US" dirty="0"/>
              <a:t>1</a:t>
            </a:r>
            <a:r>
              <a:rPr lang="bg-BG" dirty="0"/>
              <a:t> и 50). Да се пресметне сумарното им време във формат</a:t>
            </a:r>
            <a:r>
              <a:rPr lang="en-US" dirty="0"/>
              <a:t> '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минути:секунди</a:t>
            </a:r>
            <a:r>
              <a:rPr lang="en-US" dirty="0"/>
              <a:t>'</a:t>
            </a:r>
            <a:r>
              <a:rPr lang="bg-BG" dirty="0"/>
              <a:t>. Секундите да се изведат 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водеща нула </a:t>
            </a:r>
            <a:r>
              <a:rPr lang="bg-BG" dirty="0"/>
              <a:t>(2 </a:t>
            </a:r>
            <a:r>
              <a:rPr lang="bg-BG" dirty="0">
                <a:sym typeface="Wingdings" panose="05000000000000000000" pitchFamily="2" charset="2"/>
              </a:rPr>
              <a:t> '02', 7  '07', 35  '35').</a:t>
            </a:r>
            <a:endParaRPr lang="en-US" dirty="0"/>
          </a:p>
          <a:p>
            <a:pPr lvl="1"/>
            <a:r>
              <a:rPr lang="bg-BG" dirty="0"/>
              <a:t>Примери: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секунди</a:t>
            </a:r>
            <a:r>
              <a:rPr lang="en-US" dirty="0"/>
              <a:t> – </a:t>
            </a:r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58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285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6817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613123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725818" y="4333046"/>
            <a:ext cx="1036498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379018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346515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459210" y="4333046"/>
            <a:ext cx="1046305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7112410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90692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1819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36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98351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73647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секунди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143000"/>
            <a:ext cx="10363202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sec1;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also sec2 and sec3 …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secs = sec1 + sec2 + sec3;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mins = 0;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(secs &gt; 59) // TODO: Repeat this 2 times …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mins ++;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secs = sec - 60;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(secs &lt; 10)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mins &lt;&lt; ":0" &lt;&lt; secs &lt;&lt; "\n";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mins &lt;&lt; ":" &lt;&lt; secs &lt;&lt; "\n";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https://judge.softuni.bg/Contests/Practice/Index/152#6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73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напише програма, която преобразува разстояние между посочените в таблицата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мерни единици</a:t>
            </a:r>
            <a:r>
              <a:rPr lang="bg-BG" dirty="0"/>
              <a:t>:</a:t>
            </a:r>
          </a:p>
          <a:p>
            <a:pPr lvl="1"/>
            <a:r>
              <a:rPr lang="bg-BG" dirty="0"/>
              <a:t>Вход: число +</a:t>
            </a:r>
            <a:br>
              <a:rPr lang="bg-BG" dirty="0"/>
            </a:br>
            <a:r>
              <a:rPr lang="bg-BG" dirty="0"/>
              <a:t>входна мерна единица +</a:t>
            </a:r>
            <a:br>
              <a:rPr lang="bg-BG" dirty="0"/>
            </a:br>
            <a:r>
              <a:rPr lang="bg-BG" dirty="0"/>
              <a:t>изходна мерна единица</a:t>
            </a:r>
          </a:p>
          <a:p>
            <a:pPr lvl="1"/>
            <a:r>
              <a:rPr lang="bg-BG" dirty="0"/>
              <a:t>Примерен вход и изход:</a:t>
            </a:r>
            <a:br>
              <a:rPr lang="bg-BG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Конвертор за мерни единици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318204"/>
              </p:ext>
            </p:extLst>
          </p:nvPr>
        </p:nvGraphicFramePr>
        <p:xfrm>
          <a:off x="5484812" y="2612408"/>
          <a:ext cx="602723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входна</a:t>
                      </a:r>
                      <a:r>
                        <a:rPr lang="bg-BG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изходна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 millimeters (mm)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centimeters (cm)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0.000621371192 miles (mi)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39.3700787 inches (in)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 kilometers (km)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3.2808399 feet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(</a:t>
                      </a:r>
                      <a:r>
                        <a:rPr lang="en-US" noProof="1"/>
                        <a:t>ft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1.0936133 yards (</a:t>
                      </a:r>
                      <a:r>
                        <a:rPr lang="en-US" noProof="1"/>
                        <a:t>yd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4876800"/>
            <a:ext cx="838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ft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2012" y="4876800"/>
            <a:ext cx="2895600" cy="1384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39370.0788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ft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087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Конвертор за мерни единици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5002" y="821298"/>
            <a:ext cx="103632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size;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size;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sourceMetric, destMetric;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sourceMetric &gt;&gt; destMetric;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(auto&amp; letter : sourceMetric)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letter = tolower(letter);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 lower case for "destMetric"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(sourceMetric == 'km')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size = size / 0.001;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Check the other metrics: mm, cm, ft, yd,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(destMetric == 'ft')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size = size * 3.2808399;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size &lt;&lt; " " &lt;&lt; destMetric &lt;&lt; "\n";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95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/>
              <a:t>Задачи с 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12" y="1066800"/>
            <a:ext cx="5562600" cy="361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8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8815" y="1548233"/>
            <a:ext cx="8097481" cy="482833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Логически изрази и проверки</a:t>
            </a:r>
          </a:p>
          <a:p>
            <a:pPr marL="712788" lvl="1" indent="-409575"/>
            <a:r>
              <a:rPr lang="bg-BG" dirty="0"/>
              <a:t>Оператори за сравнение: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!=</a:t>
            </a:r>
            <a:r>
              <a:rPr lang="en-US" dirty="0"/>
              <a:t>, …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Конструкции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bg-BG" dirty="0"/>
          </a:p>
          <a:p>
            <a:pPr lvl="1"/>
            <a:r>
              <a:rPr lang="bg-BG" dirty="0"/>
              <a:t>Единична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 </a:t>
            </a:r>
            <a:r>
              <a:rPr lang="bg-BG" dirty="0"/>
              <a:t>проверка</a:t>
            </a:r>
            <a:endParaRPr lang="en-US" dirty="0"/>
          </a:p>
          <a:p>
            <a:pPr lvl="1"/>
            <a:r>
              <a:rPr lang="bg-BG" dirty="0"/>
              <a:t>Проверка с обратен случай: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en-US" dirty="0"/>
          </a:p>
          <a:p>
            <a:pPr lvl="1"/>
            <a:r>
              <a:rPr lang="bg-BG" dirty="0"/>
              <a:t>Серия от проверки: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else-if</a:t>
            </a:r>
            <a:r>
              <a:rPr lang="bg-BG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/>
              <a:t>…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Задачи с прости проверки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905000"/>
            <a:ext cx="31911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Конструкции за проверка на условие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1913121"/>
            <a:ext cx="318413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5" y="1774208"/>
            <a:ext cx="7208501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</a:t>
            </a:r>
            <a:r>
              <a:rPr lang="bg-BG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5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426258" y="4595656"/>
            <a:ext cx="3085262" cy="17778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https://softuni.bg/courses/programming-basics/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085751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'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'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'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C#'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'Софтуерен университет'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en-US" dirty="0"/>
              <a:t>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 програмирането можем да сравняваме стойности: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015388"/>
            <a:ext cx="10363200" cy="432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(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&lt; 5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// </a:t>
            </a:r>
            <a:r>
              <a:rPr lang="sv-SE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по-малко ли е от</a:t>
            </a:r>
            <a:r>
              <a:rPr lang="sv-SE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(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 &gt; 100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 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по-голямо ли е от 100?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(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// 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по-малко ли е или е равно на 5?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(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&gt;= 5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// 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по-голямо ли е или е равно на 5?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(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-10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-10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);// 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-10 равно ли е на -10?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(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-10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-10 различно ли е от 10?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bg-BG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Ако отговорът на въпроса е 'Да'</a:t>
            </a:r>
            <a:r>
              <a:rPr lang="sv-SE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bg-BG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резултатът от проверката ще е </a:t>
            </a:r>
            <a:r>
              <a:rPr lang="sv-SE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bg-BG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Ако отговорът на въпроса е 'Не'</a:t>
            </a:r>
            <a:r>
              <a:rPr lang="sv-SE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bg-BG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резултатът от проверката ще е </a:t>
            </a:r>
            <a:r>
              <a:rPr lang="sv-SE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782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4326510"/>
              </p:ext>
            </p:extLst>
          </p:nvPr>
        </p:nvGraphicFramePr>
        <p:xfrm>
          <a:off x="1000238" y="1143000"/>
          <a:ext cx="10351974" cy="3701288"/>
        </p:xfrm>
        <a:graphic>
          <a:graphicData uri="http://schemas.openxmlformats.org/drawingml/2006/table">
            <a:tbl>
              <a:tblPr/>
              <a:tblGrid>
                <a:gridCol w="6638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 </a:t>
                      </a:r>
                      <a:r>
                        <a:rPr lang="bg-BG" sz="2800" b="0" kern="1200" noProof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или равно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89011" y="5589896"/>
            <a:ext cx="10219729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result = (5 &lt;= 6)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result;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7012" y="4925704"/>
            <a:ext cx="8686800" cy="685800"/>
          </a:xfrm>
          <a:prstGeom prst="rect">
            <a:avLst/>
          </a:prstGeom>
        </p:spPr>
        <p:txBody>
          <a:bodyPr/>
          <a:lstStyle/>
          <a:p>
            <a:pPr marL="355600" marR="0" lvl="0" indent="-35560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bg-BG" sz="3400" dirty="0"/>
              <a:t>Пример</a:t>
            </a:r>
            <a:r>
              <a:rPr lang="en-US" sz="3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 програмирането често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проверяваме условия </a:t>
            </a:r>
            <a:r>
              <a:rPr lang="bg-BG" sz="3200" dirty="0"/>
              <a:t>и извършваме различни действия според резултата от проверката</a:t>
            </a:r>
            <a:endParaRPr lang="en-US" sz="3200" dirty="0"/>
          </a:p>
          <a:p>
            <a:pPr lvl="1"/>
            <a:r>
              <a:rPr lang="bg-BG" sz="3000" dirty="0"/>
              <a:t>Пример: въвеждаме оценка и проверяваме дали е отлична (</a:t>
            </a:r>
            <a:r>
              <a:rPr lang="en-US" sz="3000"/>
              <a:t>≥ </a:t>
            </a:r>
            <a:r>
              <a:rPr lang="en-US" sz="3000" dirty="0"/>
              <a:t>5.50)</a:t>
            </a:r>
            <a:endParaRPr lang="bg-BG" sz="3000" dirty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Прости проверки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3172122"/>
            <a:ext cx="103632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grade; cin &gt;&gt; grade;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&gt;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cout &lt;&lt;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Excellent!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59118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Въвеждаме оценка, проверяваме дали е отлична или не е</a:t>
            </a:r>
            <a:endParaRPr lang="bg-BG" sz="3000" dirty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Проверки с </a:t>
            </a:r>
            <a:r>
              <a:rPr lang="en-US" dirty="0"/>
              <a:t>if</a:t>
            </a:r>
            <a:r>
              <a:rPr lang="bg-BG" dirty="0"/>
              <a:t>-</a:t>
            </a:r>
            <a:r>
              <a:rPr lang="en-US" dirty="0"/>
              <a:t>else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1855579"/>
            <a:ext cx="10363200" cy="41326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grade;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grade;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&gt;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”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Excellent!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”;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”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 excellent.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”;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760412" y="6015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83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Въвеждаме оценка и </a:t>
            </a:r>
            <a:r>
              <a:rPr lang="bg-BG" dirty="0" err="1"/>
              <a:t>провеяваме</a:t>
            </a:r>
            <a:r>
              <a:rPr lang="bg-BG" dirty="0"/>
              <a:t> дали е отлична, лоша или друга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Проверки с </a:t>
            </a:r>
            <a:r>
              <a:rPr lang="sv-SE" dirty="0"/>
              <a:t>if</a:t>
            </a:r>
            <a:r>
              <a:rPr lang="en-US" dirty="0"/>
              <a:t>-else-if-else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2281923"/>
            <a:ext cx="10363200" cy="43413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grade;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grade;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&gt;</a:t>
            </a:r>
            <a:r>
              <a:rPr lang="bg-BG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it-IT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”</a:t>
            </a:r>
            <a:r>
              <a:rPr lang="it-IT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Excellent!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”;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(grade &lt; 3)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it-IT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”</a:t>
            </a:r>
            <a:r>
              <a:rPr lang="it-IT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Very bad!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”;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it-IT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”</a:t>
            </a:r>
            <a:r>
              <a:rPr lang="it-IT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 excellent.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”;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705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Табовете въвеждат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блок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</a:t>
            </a:r>
            <a:r>
              <a:rPr lang="bg-BG" sz="3200" dirty="0"/>
              <a:t>група команди</a:t>
            </a:r>
            <a:r>
              <a:rPr lang="en-US" sz="3200" dirty="0"/>
              <a:t>)</a:t>
            </a:r>
          </a:p>
          <a:p>
            <a:pPr lvl="1"/>
            <a:r>
              <a:rPr lang="bg-BG" sz="3000" dirty="0"/>
              <a:t>Ако се влезе в </a:t>
            </a:r>
            <a:r>
              <a:rPr lang="sv-SE" sz="3000" dirty="0"/>
              <a:t>if</a:t>
            </a:r>
            <a:r>
              <a:rPr lang="en-US" sz="3000" dirty="0"/>
              <a:t>-a</a:t>
            </a:r>
            <a:r>
              <a:rPr lang="bg-BG" sz="3000" dirty="0"/>
              <a:t>/</a:t>
            </a:r>
            <a:r>
              <a:rPr lang="en-US" sz="3000" dirty="0"/>
              <a:t>else/if-</a:t>
            </a:r>
            <a:r>
              <a:rPr lang="bg-BG" sz="3000" dirty="0"/>
              <a:t>а</a:t>
            </a:r>
            <a:r>
              <a:rPr lang="en-US" sz="3000" dirty="0"/>
              <a:t>/</a:t>
            </a:r>
            <a:r>
              <a:rPr lang="sv-SE" sz="3000" dirty="0"/>
              <a:t>else</a:t>
            </a:r>
            <a:r>
              <a:rPr lang="en-US" sz="3000" dirty="0"/>
              <a:t>-</a:t>
            </a:r>
            <a:r>
              <a:rPr lang="bg-BG" sz="3000" dirty="0"/>
              <a:t>то се изпълнява кода по-навътре</a:t>
            </a:r>
            <a:endParaRPr lang="en-US" sz="2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 табулациите в  </a:t>
            </a:r>
            <a:r>
              <a:rPr lang="en-US" dirty="0"/>
              <a:t>if</a:t>
            </a:r>
            <a:r>
              <a:rPr lang="bg-BG" dirty="0"/>
              <a:t> / </a:t>
            </a:r>
            <a:r>
              <a:rPr lang="en-US" dirty="0"/>
              <a:t>else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1812" y="2560537"/>
            <a:ext cx="5397003" cy="27515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</a:t>
            </a:r>
            <a:r>
              <a:rPr lang="de-DE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“tomato\n“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yellow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“banana\n“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“bye\n“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55002" y="5572254"/>
            <a:ext cx="1585800" cy="904746"/>
          </a:xfrm>
          <a:prstGeom prst="wedgeRoundRectCallout">
            <a:avLst>
              <a:gd name="adj1" fmla="val 51697"/>
              <a:gd name="adj2" fmla="val -876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263523" y="2560537"/>
            <a:ext cx="5397003" cy="38595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</a:t>
            </a:r>
            <a:r>
              <a:rPr lang="de-DE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</a:t>
            </a: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</a:t>
            </a:r>
            <a:r>
              <a:rPr lang="it-IT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it-IT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“tomato\n“</a:t>
            </a: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</a:t>
            </a:r>
            <a:r>
              <a:rPr lang="it-IT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yellow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“banana\n“</a:t>
            </a: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“bye\n“</a:t>
            </a: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570412" y="5816729"/>
            <a:ext cx="1585800" cy="904746"/>
          </a:xfrm>
          <a:prstGeom prst="wedgeRoundRectCallout">
            <a:avLst>
              <a:gd name="adj1" fmla="val 56372"/>
              <a:gd name="adj2" fmla="val -830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112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– пример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Проверка дали цяло число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четно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even) </a:t>
            </a:r>
            <a:r>
              <a:rPr lang="bg-BG" dirty="0"/>
              <a:t>или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нечетно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odd)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1981200"/>
            <a:ext cx="103632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2 ==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”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even\n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”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”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odd\n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”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</a:t>
            </a:r>
            <a:r>
              <a:rPr lang="bg-BG" dirty="0">
                <a:hlinkClick r:id="rId2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214302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1609</Words>
  <Application>Microsoft Office PowerPoint</Application>
  <PresentationFormat>По избор</PresentationFormat>
  <Paragraphs>326</Paragraphs>
  <Slides>23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23</vt:i4>
      </vt:variant>
    </vt:vector>
  </HeadingPairs>
  <TitlesOfParts>
    <vt:vector size="30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Прости проверки</vt:lpstr>
      <vt:lpstr>Съдържание</vt:lpstr>
      <vt:lpstr>Сравняване на числа</vt:lpstr>
      <vt:lpstr>Оператори за сравнение</vt:lpstr>
      <vt:lpstr>Прости проверки</vt:lpstr>
      <vt:lpstr>Проверки с if-else конструкция</vt:lpstr>
      <vt:lpstr>Проверки с if-else-if-else конструкция</vt:lpstr>
      <vt:lpstr>За табулациите в  if / else</vt:lpstr>
      <vt:lpstr>Четно или нечетно – пример</vt:lpstr>
      <vt:lpstr>По-голямото число – пример</vt:lpstr>
      <vt:lpstr>Прости if конструкции</vt:lpstr>
      <vt:lpstr>Серии от проверки</vt:lpstr>
      <vt:lpstr>Бонус точки – задача</vt:lpstr>
      <vt:lpstr>Бонус точки – решение</vt:lpstr>
      <vt:lpstr>Сумиране на секунди – задача</vt:lpstr>
      <vt:lpstr>Сумиране на секунди – решение</vt:lpstr>
      <vt:lpstr>Конвертор за мерни единици</vt:lpstr>
      <vt:lpstr>Конвертор за мерни единици – решение</vt:lpstr>
      <vt:lpstr>Задачи с прости проверки</vt:lpstr>
      <vt:lpstr>Какво научихме днес?</vt:lpstr>
      <vt:lpstr>Прости проверки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2017-03-26T20:50:31Z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