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3"/>
  </p:notesMasterIdLst>
  <p:handoutMasterIdLst>
    <p:handoutMasterId r:id="rId24"/>
  </p:handoutMasterIdLst>
  <p:sldIdLst>
    <p:sldId id="274" r:id="rId3"/>
    <p:sldId id="276" r:id="rId4"/>
    <p:sldId id="395" r:id="rId5"/>
    <p:sldId id="419" r:id="rId6"/>
    <p:sldId id="420" r:id="rId7"/>
    <p:sldId id="417" r:id="rId8"/>
    <p:sldId id="415" r:id="rId9"/>
    <p:sldId id="423" r:id="rId10"/>
    <p:sldId id="421" r:id="rId11"/>
    <p:sldId id="428" r:id="rId12"/>
    <p:sldId id="425" r:id="rId13"/>
    <p:sldId id="426" r:id="rId14"/>
    <p:sldId id="439" r:id="rId15"/>
    <p:sldId id="431" r:id="rId16"/>
    <p:sldId id="429" r:id="rId17"/>
    <p:sldId id="441" r:id="rId18"/>
    <p:sldId id="349" r:id="rId19"/>
    <p:sldId id="445" r:id="rId20"/>
    <p:sldId id="413" r:id="rId21"/>
    <p:sldId id="414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116" d="100"/>
          <a:sy n="116" d="100"/>
        </p:scale>
        <p:origin x="102" y="3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1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Четене на числа, аритметични операции, печатане на числа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5286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9985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4037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7442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4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37" y="3810000"/>
            <a:ext cx="4388914" cy="246914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576164">
            <a:off x="4841724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</a:t>
            </a:r>
            <a:r>
              <a:rPr lang="sv-SE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12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4356318"/>
            <a:ext cx="10363202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 cin &gt;&gt;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b; cin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result;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7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*,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bg-BG">
                <a:latin typeface="Consolas" panose="020B0609020204030204" pitchFamily="49" charset="0"/>
              </a:rPr>
              <a:t>, // и %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35007"/>
            <a:ext cx="1036320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35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356318"/>
            <a:ext cx="1036320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целочислено 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4;  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– остатък при целочислено деление</a:t>
            </a:r>
            <a:endParaRPr lang="en-US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error = a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0;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Съединяване на текст и число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1962303"/>
            <a:ext cx="10515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Ivanova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” ”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name &lt;&lt; “\n”;</a:t>
            </a:r>
            <a:endParaRPr lang="nn-NO" sz="28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5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програмирането можем да пресмятаме числени изрази</a:t>
            </a:r>
          </a:p>
          <a:p>
            <a:endParaRPr lang="bg-BG" dirty="0"/>
          </a:p>
          <a:p>
            <a:pPr>
              <a:spcBef>
                <a:spcPts val="1200"/>
              </a:spcBef>
            </a:pPr>
            <a:r>
              <a:rPr lang="bg-BG" dirty="0"/>
              <a:t>Пример: Изчисляване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 на трапец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Числени изрази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1907711"/>
            <a:ext cx="103632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expr = (3 + 5) * (4 – 2);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429000"/>
            <a:ext cx="10363202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a, b, 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a &gt;&gt; b &gt;&gt; h;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area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(a + b) * h / 2;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Trapezoid area 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”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area;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0739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</a:t>
            </a:r>
            <a:r>
              <a:rPr lang="bg-BG" dirty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въвежда радиуса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</a:t>
            </a:r>
            <a:r>
              <a:rPr lang="bg-BG" dirty="0"/>
              <a:t>на кръг и изчислява лицето и периметъра на кръга </a:t>
            </a:r>
            <a:r>
              <a:rPr lang="en-US" dirty="0"/>
              <a:t>/</a:t>
            </a:r>
            <a:r>
              <a:rPr lang="bg-BG" dirty="0"/>
              <a:t> окръжността</a:t>
            </a:r>
          </a:p>
          <a:p>
            <a:pPr lvl="1"/>
            <a:r>
              <a:rPr lang="bg-BG" dirty="0"/>
              <a:t>Лице =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r>
              <a:rPr lang="bg-BG" dirty="0"/>
              <a:t>Периметър 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bg-BG" dirty="0"/>
              <a:t> * </a:t>
            </a:r>
            <a:r>
              <a:rPr lang="el-GR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bg-BG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Периметър и лице на кръг –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8947"/>
            <a:ext cx="105156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&lt;cmath&gt;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. .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r; cin &gt;&gt; 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” &lt;&lt;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 * r * 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”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Perimeter 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”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(2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math.pi * 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824" y="618619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6212" y="2743200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l-GR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π</a:t>
            </a:r>
            <a:r>
              <a:rPr lang="el-GR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≈</a:t>
            </a:r>
            <a:r>
              <a:rPr lang="bg-BG" sz="3200" dirty="0"/>
              <a:t> </a:t>
            </a:r>
            <a:r>
              <a:rPr lang="en-US" sz="3200" dirty="0"/>
              <a:t>3</a:t>
            </a:r>
            <a:r>
              <a:rPr lang="bg-BG" sz="3200" dirty="0"/>
              <a:t>.</a:t>
            </a:r>
            <a:r>
              <a:rPr lang="en-US" sz="3200" dirty="0"/>
              <a:t>14159265358979323846</a:t>
            </a:r>
            <a:r>
              <a:rPr lang="bg-BG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166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</a:t>
            </a:r>
            <a:r>
              <a:rPr lang="bg-BG" sz="3200" dirty="0"/>
              <a:t> е зададен с координатите</a:t>
            </a:r>
            <a:br>
              <a:rPr lang="en-US" sz="3200" dirty="0"/>
            </a:br>
            <a:r>
              <a:rPr lang="bg-BG" sz="3200" dirty="0"/>
              <a:t>на два от своите срещуположни ъгъла</a:t>
            </a:r>
            <a:endParaRPr lang="en-US" sz="3200" dirty="0"/>
          </a:p>
          <a:p>
            <a:pPr lvl="1"/>
            <a:r>
              <a:rPr lang="bg-BG" sz="3000" dirty="0"/>
              <a:t>Да се пресметнат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площта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периметъра</a:t>
            </a:r>
            <a:r>
              <a:rPr lang="bg-BG" sz="3000" dirty="0"/>
              <a:t> му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700" dirty="0"/>
              <a:t>Лице на правоъгълник в равнината – пример</a:t>
            </a:r>
            <a:endParaRPr lang="en-US" sz="37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2" y="3080724"/>
            <a:ext cx="10944000" cy="3320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x1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y1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x2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y2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width = max(x1, x2) - min(x1, x2)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height = max(y1, y2) - min(y1, y2)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print('Area =', width * height)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print('Perimeter =', 2 * (width + height))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06" y="1275323"/>
            <a:ext cx="3158031" cy="2763277"/>
          </a:xfrm>
          <a:prstGeom prst="roundRect">
            <a:avLst>
              <a:gd name="adj" fmla="val 684"/>
            </a:avLst>
          </a:prstGeom>
        </p:spPr>
      </p:pic>
    </p:spTree>
    <p:extLst>
      <p:ext uri="{BB962C8B-B14F-4D97-AF65-F5344CB8AC3E}">
        <p14:creationId xmlns:p14="http://schemas.microsoft.com/office/powerpoint/2010/main" val="8079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879798"/>
            <a:ext cx="10972798" cy="820600"/>
          </a:xfrm>
        </p:spPr>
        <p:txBody>
          <a:bodyPr/>
          <a:lstStyle/>
          <a:p>
            <a:r>
              <a:rPr lang="bg-BG" dirty="0"/>
              <a:t>Лица и периметри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75" y="838200"/>
            <a:ext cx="3258537" cy="1855064"/>
          </a:xfrm>
          <a:prstGeom prst="roundRect">
            <a:avLst>
              <a:gd name="adj" fmla="val 1444"/>
            </a:avLst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90" y="2651444"/>
            <a:ext cx="2194922" cy="1920556"/>
          </a:xfrm>
          <a:prstGeom prst="roundRect">
            <a:avLst>
              <a:gd name="adj" fmla="val 6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846909"/>
            <a:ext cx="3713086" cy="1600200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92" y="2092022"/>
            <a:ext cx="4515012" cy="1519700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03" y="3132841"/>
            <a:ext cx="4419600" cy="17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Въвеждане на текст</a:t>
            </a:r>
            <a:endParaRPr lang="en-US" sz="3200" dirty="0"/>
          </a:p>
          <a:p>
            <a:endParaRPr lang="bg-BG" sz="3200" dirty="0"/>
          </a:p>
          <a:p>
            <a:r>
              <a:rPr lang="bg-BG" sz="3200" dirty="0"/>
              <a:t>Въвеждане на число</a:t>
            </a:r>
          </a:p>
          <a:p>
            <a:endParaRPr lang="en-US" sz="3200" dirty="0"/>
          </a:p>
          <a:p>
            <a:r>
              <a:rPr lang="bg-BG" sz="3200" dirty="0"/>
              <a:t>Пресмятания с числа: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 dirty="0"/>
          </a:p>
          <a:p>
            <a:r>
              <a:rPr lang="bg-BG" sz="3200" dirty="0"/>
              <a:t>Извеждане на текст по шаблон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140" y="1371600"/>
            <a:ext cx="3063472" cy="22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28800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str; cin &gt;&gt; str;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8824" y="3165431"/>
            <a:ext cx="80787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 cin &gt;&gt; num;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8824" y="4495800"/>
            <a:ext cx="92979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</a:t>
            </a:r>
            <a:r>
              <a:rPr lang="nn-NO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8824" y="5867400"/>
            <a:ext cx="1066958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3 &lt;&lt; “ + “ &lt;&lt; 5 &lt;&lt; “ = “ &lt;&lt; 3 + 5 &lt;&lt; “\n”;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пресмятания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4041977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'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'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'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C#'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712" y="1472033"/>
            <a:ext cx="8097481" cy="4675933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Четене на числа от конзолата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Променливи и типове данни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Печатане на числа на конзолата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Прости аритметични операции</a:t>
            </a:r>
            <a:endParaRPr lang="en-US" dirty="0"/>
          </a:p>
          <a:p>
            <a:pPr marL="723900" lvl="1" indent="-368300"/>
            <a:r>
              <a:rPr lang="bg-BG" dirty="0"/>
              <a:t>Събиране, изваждане, умножение, деление, съединяване на низ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Задачи с прости пресмятания с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7526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'Софтуерен университет'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en-US" dirty="0"/>
              <a:t>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 от конзолата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4031560"/>
            <a:ext cx="10668000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area = a *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Square 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“ &lt;&lt;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48998" y="1836537"/>
            <a:ext cx="10668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num;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стойност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обработка данните се записват отново в променливи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Пресмятания в програмирането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24771" y="4867832"/>
            <a:ext cx="3675062" cy="6193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951311" y="4037884"/>
            <a:ext cx="3721979" cy="578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812300" y="5487214"/>
            <a:ext cx="2452800" cy="578882"/>
          </a:xfrm>
          <a:prstGeom prst="wedgeRoundRectCallout">
            <a:avLst>
              <a:gd name="adj1" fmla="val -72705"/>
              <a:gd name="adj2" fmla="val -709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8012" y="4114800"/>
            <a:ext cx="3276600" cy="578882"/>
          </a:xfrm>
          <a:prstGeom prst="wedgeRoundRectCallout">
            <a:avLst>
              <a:gd name="adj1" fmla="val 46809"/>
              <a:gd name="adj2" fmla="val 1211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променлива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текст (стринг),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bg-BG" dirty="0"/>
              <a:t>Тип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стринг)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Здрасти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“Hi“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“Beer“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2" y="3483592"/>
            <a:ext cx="2195400" cy="2919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дробно число</a:t>
            </a:r>
            <a:r>
              <a:rPr lang="en-US" sz="3200" dirty="0"/>
              <a:t> </a:t>
            </a:r>
            <a:r>
              <a:rPr lang="bg-BG" sz="3200" dirty="0"/>
              <a:t>от конзолата: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Пример: прехвърляне от инчове в сантиметри: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1181" y="4400967"/>
            <a:ext cx="10668000" cy="18589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“Inches = ”;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inches * 2.54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Centimeters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 &lt;&lt;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centimeters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71181" y="1727638"/>
            <a:ext cx="10668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num;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“Some text: ”;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inches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758824" y="625152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2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текст (стринг) от конзолата:</a:t>
            </a:r>
            <a:endParaRPr lang="en-US" sz="3200" dirty="0"/>
          </a:p>
          <a:p>
            <a:r>
              <a:rPr lang="bg-BG" sz="3200" dirty="0"/>
              <a:t>Добавяте този ред в началото на файла</a:t>
            </a:r>
            <a:endParaRPr lang="en-US" sz="3200" dirty="0"/>
          </a:p>
          <a:p>
            <a:pPr>
              <a:spcBef>
                <a:spcPts val="1800"/>
              </a:spcBef>
            </a:pPr>
            <a:endParaRPr lang="bg-BG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Пример: поздрав по име: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и печатане на текст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8824" y="3071943"/>
            <a:ext cx="10823576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str;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четене от стандартният вход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4861858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 &gt;&gt;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“Hi, “ &lt;&lt; name &lt;&lt; “\n”;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6255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8824" y="2381954"/>
            <a:ext cx="108235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#include &lt;string&gt;</a:t>
            </a:r>
            <a:endParaRPr lang="nn-NO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90413" y="1041412"/>
            <a:ext cx="11804822" cy="5570355"/>
          </a:xfrm>
        </p:spPr>
        <p:txBody>
          <a:bodyPr>
            <a:normAutofit/>
          </a:bodyPr>
          <a:lstStyle/>
          <a:p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печат на текст можем да съединим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такива, използвайки оператор +. Можем да </a:t>
            </a:r>
            <a:r>
              <a:rPr lang="it-IT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стрингосваме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други типове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9824" y="2152192"/>
            <a:ext cx="108060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age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&gt;&gt; town;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are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 “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lastName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a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&lt;&lt;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&lt;&lt;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“;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824" y="613006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2"/>
              </a:rPr>
              <a:t>https://judge.softuni.bg/Contests/Practice/Index/151#3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879798"/>
            <a:ext cx="10363200" cy="820600"/>
          </a:xfrm>
        </p:spPr>
        <p:txBody>
          <a:bodyPr/>
          <a:lstStyle/>
          <a:p>
            <a:r>
              <a:rPr lang="bg-BG" dirty="0"/>
              <a:t>Задачи с прости изчисления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311901"/>
            <a:ext cx="4037880" cy="140023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632697"/>
            <a:ext cx="4230896" cy="1503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781974"/>
            <a:ext cx="5444453" cy="24600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/>
          <a:scene3d>
            <a:camera prst="perspectiveContrastingLeftFacing">
              <a:rot lat="300000" lon="1800000" rev="0"/>
            </a:camera>
            <a:lightRig rig="soft" dir="t"/>
          </a:scene3d>
          <a:sp3d contourW="12700"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299056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1235</Words>
  <Application>Microsoft Office PowerPoint</Application>
  <PresentationFormat>По избор</PresentationFormat>
  <Paragraphs>216</Paragraphs>
  <Slides>20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 16x9</vt:lpstr>
      <vt:lpstr>Прости пресмятания</vt:lpstr>
      <vt:lpstr>Съдържание</vt:lpstr>
      <vt:lpstr>Четене на числа от конзолата</vt:lpstr>
      <vt:lpstr>Пресмятания в програмирането</vt:lpstr>
      <vt:lpstr>Типове данни и променливи</vt:lpstr>
      <vt:lpstr>Четене на дробно число</vt:lpstr>
      <vt:lpstr>Четене и печатане на текст</vt:lpstr>
      <vt:lpstr>Съединяване на текст и числа</vt:lpstr>
      <vt:lpstr>Задачи с прости изчисления</vt:lpstr>
      <vt:lpstr>Аритметични операции: + и -</vt:lpstr>
      <vt:lpstr>Аритметични операции: *, /, // и %</vt:lpstr>
      <vt:lpstr>Съединяване на текст и число</vt:lpstr>
      <vt:lpstr>Числени изрази</vt:lpstr>
      <vt:lpstr>Периметър и лице на кръг – пример</vt:lpstr>
      <vt:lpstr>Лице на правоъгълник в равнината – пример</vt:lpstr>
      <vt:lpstr>Лица и периметри на фигури</vt:lpstr>
      <vt:lpstr>Какво научихме днес?</vt:lpstr>
      <vt:lpstr>Прости пресмятания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2017-03-26T17:34:05Z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