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7"/>
  </p:notesMasterIdLst>
  <p:handoutMasterIdLst>
    <p:handoutMasterId r:id="rId28"/>
  </p:handoutMasterIdLst>
  <p:sldIdLst>
    <p:sldId id="274" r:id="rId4"/>
    <p:sldId id="276" r:id="rId5"/>
    <p:sldId id="449" r:id="rId6"/>
    <p:sldId id="451" r:id="rId7"/>
    <p:sldId id="395" r:id="rId8"/>
    <p:sldId id="452" r:id="rId9"/>
    <p:sldId id="472" r:id="rId10"/>
    <p:sldId id="461" r:id="rId11"/>
    <p:sldId id="447" r:id="rId12"/>
    <p:sldId id="445" r:id="rId13"/>
    <p:sldId id="454" r:id="rId14"/>
    <p:sldId id="460" r:id="rId15"/>
    <p:sldId id="446" r:id="rId16"/>
    <p:sldId id="456" r:id="rId17"/>
    <p:sldId id="458" r:id="rId18"/>
    <p:sldId id="457" r:id="rId19"/>
    <p:sldId id="448" r:id="rId20"/>
    <p:sldId id="455" r:id="rId21"/>
    <p:sldId id="459" r:id="rId22"/>
    <p:sldId id="349" r:id="rId23"/>
    <p:sldId id="471" r:id="rId24"/>
    <p:sldId id="413" r:id="rId25"/>
    <p:sldId id="41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86" d="100"/>
          <a:sy n="86" d="100"/>
        </p:scale>
        <p:origin x="-72" y="-21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5/31/2017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0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1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1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1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1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и проверки Условна конструкция </a:t>
            </a:r>
            <a:r>
              <a:rPr lang="en-US" dirty="0"/>
              <a:t>if-else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/>
              <a:t>и извежда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427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"Enter two integers: 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num1; cin &gt;&gt; num1;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num2; cin &gt;&gt; num2;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"Greater number: " &lt;&lt; num1 &lt;&lt; "\n";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"Greater number: " &lt;&lt; num2 &lt;&lt; "\n";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judge.softuni.bg/Contests/Practice/Index/530#9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53" y="1219200"/>
            <a:ext cx="5973059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Прости </a:t>
            </a:r>
            <a:r>
              <a:rPr lang="en-US" dirty="0"/>
              <a:t>if </a:t>
            </a:r>
            <a:r>
              <a:rPr lang="bg-BG" dirty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2438400"/>
            <a:ext cx="5190034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 </a:t>
            </a:r>
            <a:r>
              <a:rPr lang="bg-BG" sz="3200" dirty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Пример: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 cin &gt;&gt; num;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==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"one\n";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"two\n";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3)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"three\n"; // TODO: add more checks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"number too big\n";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judge.softuni.bg/Contests/Practice/Index/530#4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Дадено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/>
              <a:t>Да се напише програма, която пресмята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"Enter score: "; 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bonusScore = 0.0;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= num * 0.10;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write more logic here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+=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write more logic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"Bonus score: " &lt;&lt; bonusScore &lt;&lt; "\n";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"Total score: " &lt;&lt; num &lt;&lt; " " &lt;&lt; bonusScore &lt;&lt; "\n";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judge.softuni.bg/Contests/Practice/Index/520#0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Трима спортни състезатели финишират за някакъв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/>
              <a:t> (между </a:t>
            </a:r>
            <a:r>
              <a:rPr lang="en-US" dirty="0"/>
              <a:t>1</a:t>
            </a:r>
            <a:r>
              <a:rPr lang="bg-BG" dirty="0"/>
              <a:t> и 50). Да се пресметне сумарното им време във формат</a:t>
            </a:r>
            <a:r>
              <a:rPr lang="en-US" dirty="0"/>
              <a:t>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'</a:t>
            </a:r>
            <a:r>
              <a:rPr lang="bg-BG" dirty="0"/>
              <a:t>. Секундите да се изведат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/>
              <a:t>(2 </a:t>
            </a:r>
            <a:r>
              <a:rPr lang="bg-BG" dirty="0">
                <a:sym typeface="Wingdings" panose="05000000000000000000" pitchFamily="2" charset="2"/>
              </a:rPr>
              <a:t> '02', 7  '07', 35  '35').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sec1;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secs 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mins 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&gt; 59) //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mins ++;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secs = sec - 60;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mins &lt;&lt; ":0" &lt;&lt; secs &lt;&lt; "\n";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mins &lt;&lt; ":" &lt;&lt; secs &lt;&lt; "\n";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judge.softuni.bg/Contests/Practice/Index/530#13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 +</a:t>
            </a:r>
            <a:br>
              <a:rPr lang="bg-BG" dirty="0"/>
            </a:br>
            <a:r>
              <a:rPr lang="bg-BG" dirty="0"/>
              <a:t>входна мерна единица +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5002" y="821298"/>
            <a:ext cx="103632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size;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size;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sourceMetric, destMetric;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sourceMetric &gt;&gt; destMetric;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(auto&amp; letter : sourceMetric) // C++11 – for each char in 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letter = tolower(letter);     // convert it to lower case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 lower case for "destMetric"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'km')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/ 0.001;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'ft')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* 3.2808399;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size &lt;&lt; " " &lt;&lt; destMetric &lt;&lt; "\n";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judge.softuni.bg/Contests/Practice/Index/530#7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66800"/>
            <a:ext cx="5562600" cy="36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1548233"/>
            <a:ext cx="8097481" cy="4828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/>
          </a:p>
          <a:p>
            <a:pPr lvl="1"/>
            <a:r>
              <a:rPr lang="bg-BG" dirty="0"/>
              <a:t>Единична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проверка</a:t>
            </a:r>
            <a:endParaRPr lang="en-US" dirty="0"/>
          </a:p>
          <a:p>
            <a:pPr lvl="1"/>
            <a:r>
              <a:rPr lang="bg-BG" dirty="0"/>
              <a:t>Проверка с обратен случай: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/>
              <a:t>Серия от проверки: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…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5" y="1774208"/>
            <a:ext cx="7208501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bg-BG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'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C#'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&lt; 5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sv-SE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по-малко ли е от</a:t>
            </a:r>
            <a:r>
              <a:rPr lang="sv-SE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&gt; 100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по-голямо ли е от 100?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по-малко ли е или е равно на 5?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&gt;= 5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по-голямо ли е или е равно на 5?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);//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равно ли е на -10?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различно ли е от 10?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'Да'</a:t>
            </a:r>
            <a:r>
              <a:rPr lang="sv-SE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резултатът от проверката ще е </a:t>
            </a:r>
            <a:r>
              <a:rPr lang="sv-SE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'Не'</a:t>
            </a:r>
            <a:r>
              <a:rPr lang="sv-SE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резултатът от проверката ще е </a:t>
            </a:r>
            <a:r>
              <a:rPr lang="sv-SE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26510"/>
              </p:ext>
            </p:extLst>
          </p:nvPr>
        </p:nvGraphicFramePr>
        <p:xfrm>
          <a:off x="1000238" y="1143000"/>
          <a:ext cx="10351974" cy="3701288"/>
        </p:xfrm>
        <a:graphic>
          <a:graphicData uri="http://schemas.openxmlformats.org/drawingml/2006/table">
            <a:tbl>
              <a:tblPr/>
              <a:tblGrid>
                <a:gridCol w="6638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130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result;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/>
              <a:t>Пример</a:t>
            </a:r>
            <a:r>
              <a:rPr lang="en-US" sz="3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различни действия според резултата от проверката</a:t>
            </a:r>
            <a:endParaRPr lang="en-US" sz="3200" dirty="0"/>
          </a:p>
          <a:p>
            <a:pPr lvl="2"/>
            <a:r>
              <a:rPr lang="bg-BG" sz="2800" dirty="0"/>
              <a:t>Пример: въвеждаме оценка и проверяваме дали е отлична (</a:t>
            </a:r>
            <a:r>
              <a:rPr lang="en-US" sz="2800" dirty="0"/>
              <a:t>≥ 5.50)</a:t>
            </a:r>
            <a:endParaRPr lang="bg-BG" sz="28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grade; 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judge.softuni.bg/Contests/Practice/Index/530#12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оценка, проверяваме дали е отлична или не е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en-US" dirty="0"/>
              <a:t>if</a:t>
            </a:r>
            <a:r>
              <a:rPr lang="bg-BG" dirty="0"/>
              <a:t>-</a:t>
            </a:r>
            <a:r>
              <a:rPr lang="en-US" dirty="0"/>
              <a:t>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855579"/>
            <a:ext cx="1036320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Excellent!\n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excellent.\n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judge.softuni.bg/Contests/Practice/Index/530#10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Въвеждаме оценка и </a:t>
            </a:r>
            <a:r>
              <a:rPr lang="bg-BG" dirty="0" err="1"/>
              <a:t>провеяваме</a:t>
            </a:r>
            <a:r>
              <a:rPr lang="bg-BG" dirty="0"/>
              <a:t> дали е отлична, лоша или друга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sv-SE" dirty="0"/>
              <a:t>if</a:t>
            </a:r>
            <a:r>
              <a:rPr lang="en-US" dirty="0"/>
              <a:t>-else-if-else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2362200"/>
            <a:ext cx="10363200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grade; 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(grade &lt; 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Very bad!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excellent.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70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Табовете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Ако се влезе в </a:t>
            </a:r>
            <a:r>
              <a:rPr lang="sv-SE" sz="3000" dirty="0"/>
              <a:t>if</a:t>
            </a:r>
            <a:r>
              <a:rPr lang="en-US" sz="3000" dirty="0"/>
              <a:t>-a</a:t>
            </a:r>
            <a:r>
              <a:rPr lang="bg-BG" sz="3000" dirty="0"/>
              <a:t>/</a:t>
            </a:r>
            <a:r>
              <a:rPr lang="en-US" sz="3000" dirty="0"/>
              <a:t>else/if-</a:t>
            </a:r>
            <a:r>
              <a:rPr lang="bg-BG" sz="3000" dirty="0"/>
              <a:t>а</a:t>
            </a:r>
            <a:r>
              <a:rPr lang="en-US" sz="3000" dirty="0"/>
              <a:t>/</a:t>
            </a:r>
            <a:r>
              <a:rPr lang="sv-SE" sz="3000" dirty="0"/>
              <a:t>else</a:t>
            </a:r>
            <a:r>
              <a:rPr lang="en-US" sz="3000" dirty="0"/>
              <a:t>-</a:t>
            </a:r>
            <a:r>
              <a:rPr lang="bg-BG" sz="3000" dirty="0"/>
              <a:t>то се изпълнява кода по-навътре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табулациите в  </a:t>
            </a:r>
            <a:r>
              <a:rPr lang="en-US" dirty="0"/>
              <a:t>if</a:t>
            </a:r>
            <a:r>
              <a:rPr lang="bg-BG" dirty="0"/>
              <a:t> / </a:t>
            </a:r>
            <a:r>
              <a:rPr lang="en-US" dirty="0"/>
              <a:t>else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2560537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</a:t>
            </a:r>
            <a:r>
              <a:rPr lang="de-DE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"tomato\n"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"banana\n"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"bye\n"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263523" y="2560537"/>
            <a:ext cx="5397003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</a:t>
            </a:r>
            <a:r>
              <a:rPr lang="de-DE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"tomato\n"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"banana\n"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"bye\n"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570412" y="5816729"/>
            <a:ext cx="1585800" cy="904746"/>
          </a:xfrm>
          <a:prstGeom prst="wedgeRoundRectCallout">
            <a:avLst>
              <a:gd name="adj1" fmla="val 56372"/>
              <a:gd name="adj2" fmla="val -830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Проверка дали цяло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81200"/>
            <a:ext cx="10363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even\n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odd\n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judge.softuni.bg/Contests/Practice/Index/530#14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1624</Words>
  <Application>Microsoft Office PowerPoint</Application>
  <PresentationFormat>Custom</PresentationFormat>
  <Paragraphs>325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SoftUni 16x9</vt:lpstr>
      <vt:lpstr>1_SoftUni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Проверки с if-else-if-else конструкция</vt:lpstr>
      <vt:lpstr>За табулациите в 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2017-05-31T16:26:37Z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