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6" r:id="rId5"/>
    <p:sldId id="353" r:id="rId6"/>
    <p:sldId id="389" r:id="rId7"/>
    <p:sldId id="395" r:id="rId8"/>
    <p:sldId id="394" r:id="rId9"/>
    <p:sldId id="397" r:id="rId10"/>
    <p:sldId id="396" r:id="rId11"/>
    <p:sldId id="398" r:id="rId12"/>
    <p:sldId id="399" r:id="rId13"/>
    <p:sldId id="403" r:id="rId14"/>
    <p:sldId id="400" r:id="rId15"/>
    <p:sldId id="411" r:id="rId16"/>
    <p:sldId id="426" r:id="rId17"/>
    <p:sldId id="349" r:id="rId18"/>
    <p:sldId id="432" r:id="rId19"/>
    <p:sldId id="413" r:id="rId20"/>
    <p:sldId id="41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533" autoAdjust="0"/>
  </p:normalViewPr>
  <p:slideViewPr>
    <p:cSldViewPr>
      <p:cViewPr varScale="1">
        <p:scale>
          <a:sx n="85" d="100"/>
          <a:sy n="85" d="100"/>
        </p:scale>
        <p:origin x="-78" y="-2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5/17/2017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528/&#1055;&#1098;&#1088;&#1074;&#1080;-&#1089;&#1090;&#1098;&#1087;&#1082;&#1080;-&#1074;-&#1087;&#1088;&#1086;&#1075;&#1088;&#1072;&#1084;&#1080;&#1088;&#1072;&#1085;&#1077;&#1090;&#1086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/2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C++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55713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1609176"/>
            <a:ext cx="7734764" cy="445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1036" y="2079852"/>
            <a:ext cx="108235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"Hello, C++\n";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r>
              <a:rPr lang="bg-BG" sz="3200" dirty="0"/>
              <a:t>Резултатът ще се изпише на конзолата (новият черен прозорец):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58" y="2818380"/>
            <a:ext cx="6320276" cy="35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judge.softuni.bg/Contests/528/</a:t>
            </a:r>
            <a:r>
              <a:rPr lang="bg-BG" dirty="0" smtClean="0">
                <a:hlinkClick r:id="rId2"/>
              </a:rPr>
              <a:t>Първи-стъпки-в-програмирането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612" y="2895600"/>
            <a:ext cx="864945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Картина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8" y="450955"/>
            <a:ext cx="7353764" cy="4239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064697"/>
            <a:ext cx="5223368" cy="28977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6364" y="2362200"/>
            <a:ext cx="5747323" cy="2402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C++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r>
              <a:rPr lang="bg-BG" sz="3000" dirty="0"/>
              <a:t/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Code::Blocks)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C++ </a:t>
            </a:r>
            <a:r>
              <a:rPr lang="bg-BG" sz="3200" dirty="0"/>
              <a:t>командите се</a:t>
            </a:r>
            <a:r>
              <a:rPr lang="en-US" sz="3200" dirty="0"/>
              <a:t> </a:t>
            </a:r>
            <a:r>
              <a:rPr lang="bg-BG" sz="3200" dirty="0"/>
              <a:t>пишат в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sz="3200" dirty="0"/>
              <a:t> </a:t>
            </a:r>
            <a:r>
              <a:rPr lang="bg-BG" sz="3200" dirty="0"/>
              <a:t>функцията:</a:t>
            </a:r>
            <a:endParaRPr lang="en-US" sz="3200" dirty="0"/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cout &lt;&lt; …</a:t>
            </a:r>
            <a:r>
              <a:rPr lang="en-US" sz="3000" dirty="0"/>
              <a:t>, a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390" y="4343400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7100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"Hello";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2874" y="4009815"/>
            <a:ext cx="4220303" cy="1476585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C++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C++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'програмиране'?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Да 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/>
              <a:t>' означава да даваме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/>
              <a:t> на компютъра какво да прави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Така те образуват 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Python, C#, Java, JavaScript, PHP</a:t>
            </a:r>
            <a:r>
              <a:rPr lang="bg-BG" dirty="0"/>
              <a:t>, </a:t>
            </a:r>
            <a:r>
              <a:rPr lang="en-US" dirty="0"/>
              <a:t>C</a:t>
            </a:r>
            <a:r>
              <a:rPr lang="bg-BG" dirty="0"/>
              <a:t>, </a:t>
            </a:r>
            <a:r>
              <a:rPr lang="en-US" dirty="0"/>
              <a:t>C++, </a:t>
            </a:r>
            <a:r>
              <a:rPr lang="bg-BG" dirty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Използва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/>
              <a:t>(например </a:t>
            </a:r>
            <a:r>
              <a:rPr lang="en-US" dirty="0"/>
              <a:t>Code::Blocks)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dirty="0"/>
              <a:t>C++</a:t>
            </a:r>
            <a:r>
              <a:rPr lang="bg-BG" sz="3200" dirty="0"/>
              <a:t>, която печата текст </a:t>
            </a:r>
          </a:p>
          <a:p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1036" y="2079852"/>
            <a:ext cx="108235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 namespace std;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"Hello, C++\n";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компилира</a:t>
            </a:r>
            <a:r>
              <a:rPr lang="bg-BG" dirty="0"/>
              <a:t> (превръща се в изпълним файл)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Например в </a:t>
            </a:r>
            <a:r>
              <a:rPr lang="sv-SE" dirty="0"/>
              <a:t>C</a:t>
            </a:r>
            <a:r>
              <a:rPr lang="bg-BG" dirty="0"/>
              <a:t>++</a:t>
            </a:r>
            <a:r>
              <a:rPr lang="sv-SE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Program.cpp</a:t>
            </a:r>
            <a:r>
              <a:rPr lang="en-US" dirty="0"/>
              <a:t> </a:t>
            </a:r>
            <a:r>
              <a:rPr lang="bg-BG" dirty="0"/>
              <a:t>се компилира до </a:t>
            </a:r>
            <a:r>
              <a:rPr lang="sv-SE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Program.exe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 други езици (като </a:t>
            </a:r>
            <a:r>
              <a:rPr lang="en-US" dirty="0"/>
              <a:t>Python</a:t>
            </a:r>
            <a:r>
              <a:rPr lang="bg-BG" dirty="0"/>
              <a:t>) кодът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интерпретира</a:t>
            </a:r>
            <a:r>
              <a:rPr lang="en-US" dirty="0"/>
              <a:t>, </a:t>
            </a:r>
            <a:r>
              <a:rPr lang="bg-BG" dirty="0"/>
              <a:t>т.е. изпълнява  се директно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53" y="5427800"/>
            <a:ext cx="11399520" cy="820600"/>
          </a:xfrm>
        </p:spPr>
        <p:txBody>
          <a:bodyPr/>
          <a:lstStyle/>
          <a:p>
            <a:r>
              <a:rPr lang="bg-BG" dirty="0"/>
              <a:t>Да направим конзолна програмка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23" y="1295400"/>
            <a:ext cx="6863780" cy="38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C++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/>
              <a:t>Code::Blocks, Python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noProof="1">
                <a:sym typeface="Wingdings" panose="05000000000000000000" pitchFamily="2" charset="2"/>
              </a:rPr>
              <a:t>PyCharm</a:t>
            </a:r>
            <a:r>
              <a:rPr lang="en-US" dirty="0">
                <a:sym typeface="Wingdings" panose="05000000000000000000" pitchFamily="2" charset="2"/>
              </a:rPr>
              <a:t>;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</a:t>
            </a:r>
            <a:r>
              <a:rPr lang="en-US" dirty="0" err="1">
                <a:sym typeface="Wingdings" panose="05000000000000000000" pitchFamily="2" charset="2"/>
              </a:rPr>
              <a:t>PhpStorm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dirty="0"/>
              <a:t>Инсталирайте си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Code::Blocks</a:t>
            </a:r>
          </a:p>
          <a:p>
            <a:pPr lvl="1"/>
            <a:r>
              <a:rPr lang="en-US" dirty="0">
                <a:hlinkClick r:id="rId2"/>
              </a:rPr>
              <a:t>http://www.codeblocks.org/downloads/26</a:t>
            </a:r>
            <a:endParaRPr lang="en-US" dirty="0"/>
          </a:p>
          <a:p>
            <a:pPr lvl="1"/>
            <a:r>
              <a:rPr lang="bg-BG" dirty="0"/>
              <a:t>Изтеглете версия с включен </a:t>
            </a:r>
            <a:r>
              <a:rPr lang="en-US" noProof="1"/>
              <a:t>MinGW</a:t>
            </a:r>
            <a:r>
              <a:rPr lang="bg-BG" dirty="0"/>
              <a:t> компилатор!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Code::Blocks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проект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[File] </a:t>
            </a:r>
            <a:r>
              <a:rPr lang="en-US" dirty="0">
                <a:sym typeface="Wingdings" panose="05000000000000000000" pitchFamily="2" charset="2"/>
              </a:rPr>
              <a:t> [New]  [Project]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[Console Application]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[GO]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[Next]  [Next]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[</a:t>
            </a:r>
            <a:r>
              <a:rPr lang="bg-BG" dirty="0"/>
              <a:t>Въведете името и директорията на проекта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9948">
            <a:off x="7190868" y="1056256"/>
            <a:ext cx="3886200" cy="4643619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60835">
            <a:off x="7007654" y="3575021"/>
            <a:ext cx="3261208" cy="24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742</Words>
  <Application>Microsoft Office PowerPoint</Application>
  <PresentationFormat>Custom</PresentationFormat>
  <Paragraphs>147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SoftUni 16x9</vt:lpstr>
      <vt:lpstr>1_SoftUni 16x9</vt:lpstr>
      <vt:lpstr>Първи стъпки в кодирането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C++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2017-05-17T16:33:13Z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