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394" r:id="rId4"/>
    <p:sldId id="529" r:id="rId5"/>
    <p:sldId id="493" r:id="rId6"/>
    <p:sldId id="541" r:id="rId7"/>
    <p:sldId id="495" r:id="rId8"/>
    <p:sldId id="523" r:id="rId9"/>
    <p:sldId id="537" r:id="rId10"/>
    <p:sldId id="538" r:id="rId11"/>
    <p:sldId id="524" r:id="rId12"/>
    <p:sldId id="539" r:id="rId13"/>
    <p:sldId id="530" r:id="rId14"/>
    <p:sldId id="531" r:id="rId15"/>
    <p:sldId id="532" r:id="rId16"/>
    <p:sldId id="519" r:id="rId17"/>
    <p:sldId id="533" r:id="rId18"/>
    <p:sldId id="496" r:id="rId19"/>
    <p:sldId id="497" r:id="rId20"/>
    <p:sldId id="540" r:id="rId21"/>
    <p:sldId id="525" r:id="rId22"/>
    <p:sldId id="535" r:id="rId23"/>
    <p:sldId id="536" r:id="rId24"/>
    <p:sldId id="352" r:id="rId25"/>
    <p:sldId id="528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671068-C552-45AA-841F-018D0F23D87D}">
          <p14:sldIdLst>
            <p14:sldId id="394"/>
            <p14:sldId id="529"/>
            <p14:sldId id="493"/>
            <p14:sldId id="541"/>
            <p14:sldId id="495"/>
            <p14:sldId id="523"/>
            <p14:sldId id="537"/>
            <p14:sldId id="538"/>
            <p14:sldId id="524"/>
            <p14:sldId id="539"/>
            <p14:sldId id="530"/>
            <p14:sldId id="531"/>
            <p14:sldId id="532"/>
            <p14:sldId id="519"/>
            <p14:sldId id="533"/>
          </p14:sldIdLst>
        </p14:section>
        <p14:section name="Directory Class in .NET" id="{072A57DB-7E8E-44C9-AB4B-DE5AACFD56AF}">
          <p14:sldIdLst>
            <p14:sldId id="496"/>
            <p14:sldId id="497"/>
            <p14:sldId id="540"/>
            <p14:sldId id="525"/>
            <p14:sldId id="535"/>
            <p14:sldId id="536"/>
            <p14:sldId id="352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in Nakov" initials="SN" lastIdx="0" clrIdx="0">
    <p:extLst>
      <p:ext uri="{19B8F6BF-5375-455C-9EA6-DF929625EA0E}">
        <p15:presenceInfo xmlns:p15="http://schemas.microsoft.com/office/powerpoint/2012/main" userId="Svetlin N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595" autoAdjust="0"/>
  </p:normalViewPr>
  <p:slideViewPr>
    <p:cSldViewPr>
      <p:cViewPr varScale="1">
        <p:scale>
          <a:sx n="73" d="100"/>
          <a:sy n="73" d="100"/>
        </p:scale>
        <p:origin x="64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3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02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08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Files</a:t>
            </a:r>
            <a:r>
              <a:rPr lang="en-US" dirty="0"/>
              <a:t> </a:t>
            </a:r>
            <a:r>
              <a:rPr lang="en-US" dirty="0" smtClean="0"/>
              <a:t>and Directories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1032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Working with the File </a:t>
            </a:r>
            <a:r>
              <a:rPr lang="en-US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9132" y="46810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79133" y="51509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79132" y="55561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79132" y="58966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70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74387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87978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34141" y="3979589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8602C-8E9B-44D9-AE61-43A86B400A52}"/>
              </a:ext>
            </a:extLst>
          </p:cNvPr>
          <p:cNvGrpSpPr/>
          <p:nvPr/>
        </p:nvGrpSpPr>
        <p:grpSpPr>
          <a:xfrm>
            <a:off x="7249975" y="3522899"/>
            <a:ext cx="4309330" cy="2838689"/>
            <a:chOff x="7249975" y="3522899"/>
            <a:chExt cx="4309330" cy="283868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C99AC-2FD4-400F-A374-13E52415A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3407F8-DA42-4201-A8D1-9F12490F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55898DDD-2866-4C7C-BBD6-13687C1B2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" t="3235" r="3137" b="3235"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5E006F-BAF4-4659-960F-5792C65480AE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os.rename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current_name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new_name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600" b="1" dirty="0" smtClean="0"/>
              <a:t> </a:t>
            </a:r>
            <a:r>
              <a:rPr lang="en-US" sz="3600" b="1" dirty="0"/>
              <a:t>– </a:t>
            </a:r>
            <a:r>
              <a:rPr lang="en-US" sz="3600" dirty="0" smtClean="0"/>
              <a:t>renames a file</a:t>
            </a:r>
          </a:p>
          <a:p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os.remove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</a:rPr>
              <a:t>file_name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600" b="1" dirty="0"/>
              <a:t> – </a:t>
            </a:r>
            <a:r>
              <a:rPr lang="en-US" sz="3600" dirty="0" smtClean="0"/>
              <a:t>deletes a file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and deleting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531812" y="3393492"/>
            <a:ext cx="10820400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import </a:t>
            </a:r>
            <a:r>
              <a:rPr lang="en-US" sz="2600" dirty="0" err="1" smtClean="0"/>
              <a:t>os</a:t>
            </a:r>
            <a:endParaRPr lang="en-US" sz="2600" dirty="0" smtClean="0"/>
          </a:p>
          <a:p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os.rename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'takovata.py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', 'task0.py')</a:t>
            </a:r>
          </a:p>
          <a:p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os.remove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'deleteme.txt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')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839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odd lines 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4" y="2438400"/>
            <a:ext cx="10667998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 dirty="0" err="1" smtClean="0">
                <a:effectLst/>
              </a:rPr>
              <a:t>File.ReadAllLines</a:t>
            </a:r>
            <a:r>
              <a:rPr lang="en-US" sz="2600" dirty="0">
                <a:effectLst/>
              </a:rPr>
              <a:t>(…) method opens a text file,</a:t>
            </a:r>
          </a:p>
          <a:p>
            <a:pPr fontAlgn="t"/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</a:p>
          <a:p>
            <a:pPr fontAlgn="t"/>
            <a:r>
              <a:rPr lang="en-US" sz="2600" dirty="0">
                <a:effectLst/>
              </a:rPr>
              <a:t>This method attempts to automatically detect the encoding</a:t>
            </a:r>
          </a:p>
          <a:p>
            <a:pPr fontAlgn="t"/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</a:p>
          <a:p>
            <a:pPr fontAlgn="t"/>
            <a:r>
              <a:rPr lang="en-US" sz="2600" dirty="0">
                <a:effectLst/>
              </a:rPr>
              <a:t>Encoding formats UTF-8 and UTF-32 (both big-endian and</a:t>
            </a:r>
          </a:p>
          <a:p>
            <a:pPr fontAlgn="t"/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6A48E43-D6AA-40DF-B495-92E5865D51F9}"/>
              </a:ext>
            </a:extLst>
          </p:cNvPr>
          <p:cNvSpPr txBox="1">
            <a:spLocks/>
          </p:cNvSpPr>
          <p:nvPr/>
        </p:nvSpPr>
        <p:spPr>
          <a:xfrm>
            <a:off x="760414" y="5058562"/>
            <a:ext cx="10667998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939F345F-B51E-4C00-ACB7-65A0AE694EC8}"/>
              </a:ext>
            </a:extLst>
          </p:cNvPr>
          <p:cNvSpPr/>
          <p:nvPr/>
        </p:nvSpPr>
        <p:spPr>
          <a:xfrm>
            <a:off x="11214001" y="4343400"/>
            <a:ext cx="566822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3823" y="2590800"/>
            <a:ext cx="111870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 smtClean="0"/>
              <a:t># TODO: open the file lines.txt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lines </a:t>
            </a:r>
            <a:r>
              <a:rPr lang="en-US" sz="2600" dirty="0"/>
              <a:t>=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input.read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().split('\n')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# TODO: open odd-lines.txt</a:t>
            </a:r>
          </a:p>
          <a:p>
            <a:pPr>
              <a:lnSpc>
                <a:spcPct val="120000"/>
              </a:lnSpc>
            </a:pPr>
            <a:r>
              <a:rPr lang="en-US" sz="2600" dirty="0" err="1" smtClean="0"/>
              <a:t>output.write</a:t>
            </a:r>
            <a:r>
              <a:rPr lang="en-US" sz="2600" dirty="0" smtClean="0"/>
              <a:t>('\</a:t>
            </a:r>
            <a:r>
              <a:rPr lang="en-US" sz="2600" dirty="0" err="1" smtClean="0"/>
              <a:t>n'.join</a:t>
            </a:r>
            <a:r>
              <a:rPr lang="en-US" sz="2600" dirty="0" smtClean="0"/>
              <a:t>([lines[</a:t>
            </a:r>
            <a:r>
              <a:rPr lang="en-US" sz="2600" dirty="0" err="1" smtClean="0"/>
              <a:t>i</a:t>
            </a:r>
            <a:r>
              <a:rPr lang="en-US" sz="2600" dirty="0" smtClean="0"/>
              <a:t>] for </a:t>
            </a:r>
            <a:r>
              <a:rPr lang="en-US" sz="2600" dirty="0" err="1" smtClean="0"/>
              <a:t>i</a:t>
            </a:r>
            <a:r>
              <a:rPr lang="en-US" sz="2600" dirty="0" smtClean="0"/>
              <a:t> in range(</a:t>
            </a:r>
            <a:r>
              <a:rPr lang="en-US" sz="2600" dirty="0" err="1" smtClean="0"/>
              <a:t>len</a:t>
            </a:r>
            <a:r>
              <a:rPr lang="en-US" sz="2600" dirty="0" smtClean="0"/>
              <a:t>(lines)) 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                                          if </a:t>
            </a:r>
            <a:r>
              <a:rPr lang="en-US" sz="2600" dirty="0" err="1" smtClean="0"/>
              <a:t>i</a:t>
            </a:r>
            <a:r>
              <a:rPr lang="en-US" sz="2600" dirty="0" smtClean="0"/>
              <a:t> % 2 == 0]))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3823" y="1600200"/>
            <a:ext cx="111870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 smtClean="0"/>
              <a:t># TODO: open the file lines.txt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lines </a:t>
            </a:r>
            <a:r>
              <a:rPr lang="en-US" sz="2600" dirty="0"/>
              <a:t>=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input.read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().split('\n')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# TODO: open odd-lines.txt</a:t>
            </a:r>
          </a:p>
          <a:p>
            <a:pPr>
              <a:lnSpc>
                <a:spcPct val="120000"/>
              </a:lnSpc>
            </a:pPr>
            <a:r>
              <a:rPr lang="en-US" sz="2600" dirty="0" err="1" smtClean="0"/>
              <a:t>output.write</a:t>
            </a:r>
            <a:r>
              <a:rPr lang="en-US" sz="2600" dirty="0" smtClean="0"/>
              <a:t>('\</a:t>
            </a:r>
            <a:r>
              <a:rPr lang="en-US" sz="2600" dirty="0" err="1" smtClean="0"/>
              <a:t>n'.join</a:t>
            </a:r>
            <a:r>
              <a:rPr lang="en-US" sz="2600" dirty="0" smtClean="0"/>
              <a:t>([</a:t>
            </a:r>
            <a:r>
              <a:rPr lang="en-US" sz="2600" dirty="0" err="1" smtClean="0"/>
              <a:t>str</a:t>
            </a:r>
            <a:r>
              <a:rPr lang="en-US" sz="2600" dirty="0" smtClean="0"/>
              <a:t>(i+1) + '.' + lines[</a:t>
            </a:r>
            <a:r>
              <a:rPr lang="en-US" sz="2600" dirty="0" err="1" smtClean="0"/>
              <a:t>i</a:t>
            </a:r>
            <a:r>
              <a:rPr lang="en-US" sz="2600" dirty="0" smtClean="0"/>
              <a:t>] for </a:t>
            </a:r>
            <a:r>
              <a:rPr lang="en-US" sz="2600" dirty="0" err="1" smtClean="0"/>
              <a:t>i</a:t>
            </a:r>
            <a:r>
              <a:rPr lang="en-US" sz="2600" dirty="0" smtClean="0"/>
              <a:t> in 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                                       range(</a:t>
            </a:r>
            <a:r>
              <a:rPr lang="en-US" sz="2600" dirty="0" err="1" smtClean="0"/>
              <a:t>len</a:t>
            </a:r>
            <a:r>
              <a:rPr lang="en-US" sz="2600" dirty="0" smtClean="0"/>
              <a:t>(lines))]))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3200" dirty="0"/>
              <a:t> a list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words.txt</a:t>
            </a:r>
            <a:r>
              <a:rPr lang="en-US" sz="3200" dirty="0"/>
              <a:t> and find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many times </a:t>
            </a:r>
            <a:r>
              <a:rPr lang="en-US" sz="3200" dirty="0"/>
              <a:t>each word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occurs</a:t>
            </a:r>
            <a:r>
              <a:rPr lang="en-US" sz="3200" dirty="0"/>
              <a:t> (as case-insensitive) in a text file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text.txt</a:t>
            </a:r>
            <a:r>
              <a:rPr 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3000" dirty="0"/>
              <a:t> the results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results.txt</a:t>
            </a:r>
            <a:endParaRPr lang="en-US" sz="30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 the words by frequency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A9891B-67A6-419F-8373-74C39BB1DBD4}"/>
              </a:ext>
            </a:extLst>
          </p:cNvPr>
          <p:cNvGrpSpPr/>
          <p:nvPr/>
        </p:nvGrpSpPr>
        <p:grpSpPr>
          <a:xfrm>
            <a:off x="628404" y="3664038"/>
            <a:ext cx="10876207" cy="1326107"/>
            <a:chOff x="628404" y="3664038"/>
            <a:chExt cx="10876207" cy="1326107"/>
          </a:xfrm>
        </p:grpSpPr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628404" y="3664038"/>
              <a:ext cx="10876207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-I was quick to judge him, but it wasn't his fault.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-Is this some kind of joke?! Is it?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-Quick, hide here…It is safer.</a:t>
              </a:r>
              <a:endParaRPr lang="bg-BG" sz="1200" b="0" dirty="0"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2DD831-AE2D-4C5A-8765-6BFD778697A8}"/>
                </a:ext>
              </a:extLst>
            </p:cNvPr>
            <p:cNvSpPr txBox="1"/>
            <p:nvPr/>
          </p:nvSpPr>
          <p:spPr>
            <a:xfrm>
              <a:off x="9766412" y="4475407"/>
              <a:ext cx="1738199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text.txt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CD1035-31F3-4DAF-A5C2-1CD3C035F8AA}"/>
              </a:ext>
            </a:extLst>
          </p:cNvPr>
          <p:cNvGrpSpPr/>
          <p:nvPr/>
        </p:nvGrpSpPr>
        <p:grpSpPr>
          <a:xfrm>
            <a:off x="628404" y="5392491"/>
            <a:ext cx="4441813" cy="956775"/>
            <a:chOff x="628404" y="5392491"/>
            <a:chExt cx="4441813" cy="956775"/>
          </a:xfrm>
        </p:grpSpPr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28404" y="5392491"/>
              <a:ext cx="4441813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quick is fault</a:t>
              </a:r>
              <a:endParaRPr lang="bg-BG" dirty="0">
                <a:effectLst/>
              </a:endParaRPr>
            </a:p>
            <a:p>
              <a:endParaRPr lang="bg-BG" dirty="0">
                <a:effectLst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D5AB24-6FC9-4667-8E3C-DAD23E90C578}"/>
                </a:ext>
              </a:extLst>
            </p:cNvPr>
            <p:cNvSpPr txBox="1"/>
            <p:nvPr/>
          </p:nvSpPr>
          <p:spPr>
            <a:xfrm>
              <a:off x="3275011" y="5834528"/>
              <a:ext cx="1795206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words.txt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B59F9E-E7CC-49CA-9EEC-AC2DA2FB10AF}"/>
              </a:ext>
            </a:extLst>
          </p:cNvPr>
          <p:cNvGrpSpPr/>
          <p:nvPr/>
        </p:nvGrpSpPr>
        <p:grpSpPr>
          <a:xfrm>
            <a:off x="6705216" y="5189662"/>
            <a:ext cx="4799395" cy="1326105"/>
            <a:chOff x="6705216" y="5189662"/>
            <a:chExt cx="4799395" cy="1326105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6705216" y="5189662"/>
              <a:ext cx="4799395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is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3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quick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2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fault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1</a:t>
              </a:r>
              <a:endParaRPr lang="bg-BG" sz="1800" dirty="0">
                <a:effectLst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90375B-A778-4D2B-93BD-3F5393C2548B}"/>
                </a:ext>
              </a:extLst>
            </p:cNvPr>
            <p:cNvSpPr txBox="1"/>
            <p:nvPr/>
          </p:nvSpPr>
          <p:spPr>
            <a:xfrm>
              <a:off x="9311640" y="6001029"/>
              <a:ext cx="2192971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results.txt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B2C17-FB24-49AC-AF01-B4A732EEC2F9}"/>
              </a:ext>
            </a:extLst>
          </p:cNvPr>
          <p:cNvGrpSpPr/>
          <p:nvPr/>
        </p:nvGrpSpPr>
        <p:grpSpPr>
          <a:xfrm>
            <a:off x="5508210" y="5181600"/>
            <a:ext cx="944987" cy="1181768"/>
            <a:chOff x="5508210" y="5333999"/>
            <a:chExt cx="944987" cy="1181768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A652099D-4DA7-485D-B1BA-0C7FE99197C0}"/>
                </a:ext>
              </a:extLst>
            </p:cNvPr>
            <p:cNvSpPr/>
            <p:nvPr/>
          </p:nvSpPr>
          <p:spPr>
            <a:xfrm flipV="1">
              <a:off x="5508210" y="5333999"/>
              <a:ext cx="944986" cy="625971"/>
            </a:xfrm>
            <a:prstGeom prst="bentArrow">
              <a:avLst>
                <a:gd name="adj1" fmla="val 36362"/>
                <a:gd name="adj2" fmla="val 34739"/>
                <a:gd name="adj3" fmla="val 36362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5508211" y="6043598"/>
              <a:ext cx="944986" cy="4721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2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Working with directories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844">
            <a:off x="4120533" y="1455121"/>
            <a:ext cx="3144489" cy="31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directory (with all its subdirectories at the specified path), unless they already exists: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Deleting a </a:t>
            </a:r>
            <a:r>
              <a:rPr lang="en-US" dirty="0" smtClean="0"/>
              <a:t>directory (directory must be empty):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os.mkdir</a:t>
            </a:r>
            <a:r>
              <a:rPr lang="en-US" sz="2800" dirty="0" smtClean="0"/>
              <a:t>("</a:t>
            </a:r>
            <a:r>
              <a:rPr lang="en-US" sz="2800" dirty="0" err="1"/>
              <a:t>TestFolder</a:t>
            </a:r>
            <a:r>
              <a:rPr lang="en-US" sz="2800" dirty="0" smtClean="0"/>
              <a:t>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97304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os.rmdir</a:t>
            </a:r>
            <a:r>
              <a:rPr lang="en-US" sz="2800" dirty="0" smtClean="0"/>
              <a:t>("</a:t>
            </a:r>
            <a:r>
              <a:rPr lang="en-US" sz="2800" dirty="0" err="1"/>
              <a:t>TestFolder</a:t>
            </a:r>
            <a:r>
              <a:rPr lang="en-US" sz="2800" dirty="0" smtClean="0"/>
              <a:t>")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Directory Contents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5156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import </a:t>
            </a:r>
            <a:r>
              <a:rPr lang="en-US" sz="2800" dirty="0" err="1" smtClean="0"/>
              <a:t>os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 err="1"/>
              <a:t>dirname</a:t>
            </a:r>
            <a:r>
              <a:rPr lang="en-US" sz="2800" dirty="0"/>
              <a:t>, </a:t>
            </a:r>
            <a:r>
              <a:rPr lang="en-US" sz="2800" dirty="0" err="1"/>
              <a:t>dirnames</a:t>
            </a:r>
            <a:r>
              <a:rPr lang="en-US" sz="2800" dirty="0"/>
              <a:t>, filenames in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os.walk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('.')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#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print path to all subdirectories first.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  for </a:t>
            </a:r>
            <a:r>
              <a:rPr lang="en-US" sz="2800" dirty="0" err="1"/>
              <a:t>subdirname</a:t>
            </a:r>
            <a:r>
              <a:rPr lang="en-US" sz="2800" dirty="0"/>
              <a:t> in </a:t>
            </a:r>
            <a:r>
              <a:rPr lang="en-US" sz="2800" dirty="0" err="1"/>
              <a:t>dirnames</a:t>
            </a:r>
            <a:r>
              <a:rPr lang="en-US" sz="2800" dirty="0"/>
              <a:t>: </a:t>
            </a:r>
            <a:r>
              <a:rPr lang="en-US" sz="2800" dirty="0" smtClean="0"/>
              <a:t>	</a:t>
            </a:r>
          </a:p>
          <a:p>
            <a:r>
              <a:rPr lang="en-US" sz="2800" dirty="0" smtClean="0"/>
              <a:t>    print(</a:t>
            </a:r>
            <a:r>
              <a:rPr lang="en-US" sz="2800" dirty="0" err="1" smtClean="0"/>
              <a:t>subdirname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# print path to all filenames. </a:t>
            </a:r>
          </a:p>
          <a:p>
            <a:r>
              <a:rPr lang="en-US" sz="2800" dirty="0" smtClean="0"/>
              <a:t>  for filename in filenames: 	</a:t>
            </a:r>
          </a:p>
          <a:p>
            <a:r>
              <a:rPr lang="en-US" sz="2800" dirty="0" smtClean="0"/>
              <a:t>    print(filename)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92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2415" y="2735925"/>
            <a:ext cx="11804822" cy="2085133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5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600" dirty="0"/>
              <a:t> Operations</a:t>
            </a:r>
          </a:p>
          <a:p>
            <a:pPr marL="442913" indent="-442913">
              <a:lnSpc>
                <a:spcPct val="15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3600" dirty="0"/>
              <a:t> </a:t>
            </a:r>
            <a:r>
              <a:rPr lang="en-US" sz="3600" dirty="0" smtClean="0"/>
              <a:t>Operations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745748"/>
            <a:ext cx="3429000" cy="4421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844">
            <a:off x="10022297" y="1406010"/>
            <a:ext cx="1295505" cy="129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D5825-3B8E-443A-8C32-EB3D65AC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3330">
            <a:off x="6557768" y="1305807"/>
            <a:ext cx="1193223" cy="157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3136480"/>
            <a:ext cx="8146505" cy="1668279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Working with files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Working with directories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2D7F58-ACB7-4B86-BF9D-F6850AEE9441}"/>
              </a:ext>
            </a:extLst>
          </p:cNvPr>
          <p:cNvGrpSpPr/>
          <p:nvPr/>
        </p:nvGrpSpPr>
        <p:grpSpPr>
          <a:xfrm>
            <a:off x="8584294" y="1447800"/>
            <a:ext cx="3400643" cy="4703328"/>
            <a:chOff x="8182344" y="1447800"/>
            <a:chExt cx="3400643" cy="4703328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344" y="1447800"/>
              <a:ext cx="3400643" cy="252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1DCC4F-9D15-4A1E-93A3-A0088603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05877">
              <a:off x="10443461" y="4909936"/>
              <a:ext cx="1070665" cy="12244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4C9A0F-8F26-4E5F-A613-072E69F8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393330">
              <a:off x="8803485" y="4845764"/>
              <a:ext cx="986135" cy="1305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</a:t>
            </a:r>
            <a:r>
              <a:rPr lang="en-US"/>
              <a:t>, Directories </a:t>
            </a:r>
            <a:r>
              <a:rPr lang="en-US" dirty="0"/>
              <a:t>and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3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60026" y="571368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48241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70121" y="3676194"/>
            <a:ext cx="1214784" cy="12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468" y="5334000"/>
            <a:ext cx="1173889" cy="1168529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881" y="2514972"/>
            <a:ext cx="2514818" cy="27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3200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PythonFundamentals</a:t>
            </a:r>
            <a:endParaRPr lang="en-US" sz="5400" b="1" noProof="1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96D5825-3B8E-443A-8C32-EB3D65AC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3330">
            <a:off x="4698997" y="1261363"/>
            <a:ext cx="2432902" cy="32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noProof="1" smtClean="0"/>
              <a:t>To work wit a specified file in Python we first must 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noProof="1" smtClean="0"/>
              <a:t> it: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noProof="1" smtClean="0"/>
          </a:p>
          <a:p>
            <a:pPr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mode:</a:t>
            </a:r>
          </a:p>
          <a:p>
            <a:pPr lvl="1">
              <a:lnSpc>
                <a:spcPct val="100000"/>
              </a:lnSpc>
            </a:pPr>
            <a:r>
              <a:rPr lang="en-US" sz="2400" b="1" dirty="0" smtClean="0"/>
              <a:t>'r(b)' – read only</a:t>
            </a:r>
          </a:p>
          <a:p>
            <a:pPr lvl="1">
              <a:lnSpc>
                <a:spcPct val="100000"/>
              </a:lnSpc>
            </a:pPr>
            <a:r>
              <a:rPr lang="en-US" sz="2400" b="1" dirty="0" smtClean="0"/>
              <a:t>'r(b)+' – reading and writing (the pointer is at the beginning of the file)</a:t>
            </a:r>
          </a:p>
          <a:p>
            <a:pPr lvl="1">
              <a:lnSpc>
                <a:spcPct val="100000"/>
              </a:lnSpc>
            </a:pPr>
            <a:r>
              <a:rPr lang="en-US" sz="2400" b="1" dirty="0" smtClean="0"/>
              <a:t>'w(b)' – write only</a:t>
            </a:r>
          </a:p>
          <a:p>
            <a:pPr lvl="1">
              <a:lnSpc>
                <a:spcPct val="100000"/>
              </a:lnSpc>
            </a:pPr>
            <a:r>
              <a:rPr lang="en-US" sz="2400" b="1" dirty="0" smtClean="0"/>
              <a:t>'w(b)+' – writing and reading (overwrites the file if existing)</a:t>
            </a:r>
          </a:p>
          <a:p>
            <a:pPr lvl="1">
              <a:lnSpc>
                <a:spcPct val="100000"/>
              </a:lnSpc>
            </a:pPr>
            <a:r>
              <a:rPr lang="en-US" sz="2400" b="1" dirty="0" smtClean="0"/>
              <a:t>'a(b)' – appending (writing if file doesn’t exist)</a:t>
            </a:r>
          </a:p>
          <a:p>
            <a:pPr lvl="1">
              <a:lnSpc>
                <a:spcPct val="100000"/>
              </a:lnSpc>
            </a:pPr>
            <a:r>
              <a:rPr lang="en-US" sz="2400" b="1" dirty="0" smtClean="0"/>
              <a:t>'a(b)+' – appending and reading</a:t>
            </a:r>
          </a:p>
          <a:p>
            <a:pPr lvl="1">
              <a:lnSpc>
                <a:spcPct val="100000"/>
              </a:lnSpc>
            </a:pPr>
            <a:r>
              <a:rPr lang="en-US" sz="2400" b="1" dirty="0" smtClean="0"/>
              <a:t>If the 'b‘ is added the file is being opened in binary format</a:t>
            </a:r>
          </a:p>
          <a:p>
            <a:pPr lvl="1">
              <a:lnSpc>
                <a:spcPct val="100000"/>
              </a:lnSpc>
            </a:pP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25510" y="1676400"/>
            <a:ext cx="10653602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/>
              <a:t>file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file_name</a:t>
            </a:r>
            <a:r>
              <a:rPr lang="en-US" sz="2800" dirty="0" smtClean="0">
                <a:solidFill>
                  <a:schemeClr val="tx1"/>
                </a:solidFill>
              </a:rPr>
              <a:t> [,</a:t>
            </a:r>
            <a:r>
              <a:rPr lang="en-US" sz="2800" dirty="0" err="1" smtClean="0">
                <a:solidFill>
                  <a:schemeClr val="tx1"/>
                </a:solidFill>
              </a:rPr>
              <a:t>access_mode</a:t>
            </a:r>
            <a:r>
              <a:rPr lang="en-US" sz="2800" dirty="0" smtClean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file.closed</a:t>
            </a:r>
            <a:r>
              <a:rPr lang="en-US" b="1" dirty="0" smtClean="0"/>
              <a:t> –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if file is closed,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 </a:t>
            </a:r>
            <a:r>
              <a:rPr lang="en-US" dirty="0"/>
              <a:t>otherwise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file.mode</a:t>
            </a:r>
            <a:r>
              <a:rPr lang="en-US" b="1" dirty="0" smtClean="0"/>
              <a:t> – </a:t>
            </a:r>
            <a:r>
              <a:rPr lang="en-US" dirty="0" smtClean="0"/>
              <a:t>returns the mode in which the file has been opened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file.name</a:t>
            </a:r>
            <a:r>
              <a:rPr lang="en-US" b="1" dirty="0" smtClean="0"/>
              <a:t> </a:t>
            </a:r>
            <a:r>
              <a:rPr lang="en-US" b="1" dirty="0"/>
              <a:t>– </a:t>
            </a:r>
            <a:r>
              <a:rPr lang="en-US" dirty="0"/>
              <a:t>returns </a:t>
            </a:r>
            <a:r>
              <a:rPr lang="en-US" dirty="0" smtClean="0"/>
              <a:t>the name of the file 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object attributes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531812" y="3363113"/>
            <a:ext cx="10820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info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('info.txt', 'w+') # Open for writing and reading</a:t>
            </a:r>
          </a:p>
          <a:p>
            <a:r>
              <a:rPr lang="en-US" dirty="0" smtClean="0"/>
              <a:t>print('Name:',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info.name</a:t>
            </a:r>
            <a:r>
              <a:rPr lang="en-US" dirty="0" smtClean="0"/>
              <a:t>)</a:t>
            </a:r>
          </a:p>
          <a:p>
            <a:r>
              <a:rPr lang="en-US" dirty="0"/>
              <a:t>print</a:t>
            </a:r>
            <a:r>
              <a:rPr lang="en-US" dirty="0" smtClean="0"/>
              <a:t>('Mode:',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info.mode</a:t>
            </a:r>
            <a:r>
              <a:rPr lang="en-US" dirty="0" smtClean="0"/>
              <a:t>)</a:t>
            </a:r>
          </a:p>
          <a:p>
            <a:r>
              <a:rPr lang="en-US" dirty="0"/>
              <a:t>print</a:t>
            </a:r>
            <a:r>
              <a:rPr lang="en-US" dirty="0" smtClean="0"/>
              <a:t>('Is </a:t>
            </a:r>
            <a:r>
              <a:rPr lang="en-US" dirty="0" smtClean="0"/>
              <a:t>the </a:t>
            </a:r>
            <a:r>
              <a:rPr lang="en-US" dirty="0" smtClean="0"/>
              <a:t>file opened:', !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info.closed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file.close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3200" b="1" dirty="0" smtClean="0"/>
              <a:t> </a:t>
            </a:r>
            <a:r>
              <a:rPr lang="en-US" sz="3200" b="1" dirty="0"/>
              <a:t>– </a:t>
            </a:r>
            <a:r>
              <a:rPr lang="en-US" sz="3200" dirty="0" smtClean="0"/>
              <a:t>closes the file</a:t>
            </a:r>
          </a:p>
          <a:p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file.write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(string)</a:t>
            </a:r>
            <a:r>
              <a:rPr lang="en-US" sz="3200" b="1" dirty="0" smtClean="0"/>
              <a:t> </a:t>
            </a:r>
            <a:r>
              <a:rPr lang="en-US" sz="3200" b="1" dirty="0"/>
              <a:t>– </a:t>
            </a:r>
            <a:r>
              <a:rPr lang="en-US" sz="3200" dirty="0" smtClean="0"/>
              <a:t>writes the string to the opened file</a:t>
            </a:r>
          </a:p>
          <a:p>
            <a:pPr lvl="1"/>
            <a:r>
              <a:rPr lang="en-US" sz="2800" dirty="0" smtClean="0"/>
              <a:t>Accepts only strings and doesn’t add new line in the end</a:t>
            </a:r>
          </a:p>
          <a:p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file.read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([count])</a:t>
            </a:r>
            <a:r>
              <a:rPr lang="en-US" sz="3200" b="1" dirty="0" smtClean="0"/>
              <a:t> – reads a string from a opened file</a:t>
            </a:r>
          </a:p>
          <a:p>
            <a:pPr lvl="1"/>
            <a:r>
              <a:rPr lang="en-US" sz="2800" b="1" dirty="0" smtClean="0"/>
              <a:t>Count tell how many bytes to be read</a:t>
            </a:r>
            <a:endParaRPr lang="en-US" sz="28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object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89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methods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531812" y="2057400"/>
            <a:ext cx="108204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file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open</a:t>
            </a:r>
            <a:r>
              <a:rPr lang="en-US" sz="2800" dirty="0" smtClean="0"/>
              <a:t>('file.txt', 'w+') # Open for writing and                        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# reading</a:t>
            </a:r>
          </a:p>
          <a:p>
            <a:r>
              <a:rPr lang="en-US" sz="2800" dirty="0" smtClean="0"/>
              <a:t>print('Is the file opened:', !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info.closed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backup = </a:t>
            </a:r>
            <a:r>
              <a:rPr lang="en-US" sz="2800" dirty="0" err="1" smtClean="0"/>
              <a:t>file.read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file.write</a:t>
            </a:r>
            <a:r>
              <a:rPr lang="en-US" sz="2800" dirty="0" smtClean="0"/>
              <a:t>('some\</a:t>
            </a:r>
            <a:r>
              <a:rPr lang="en-US" sz="2800" dirty="0" err="1" smtClean="0"/>
              <a:t>nlines</a:t>
            </a:r>
            <a:r>
              <a:rPr lang="en-US" sz="2800" dirty="0" smtClean="0"/>
              <a:t>\</a:t>
            </a:r>
            <a:r>
              <a:rPr lang="en-US" sz="2800" dirty="0" err="1" smtClean="0"/>
              <a:t>nwith</a:t>
            </a:r>
            <a:r>
              <a:rPr lang="en-US" sz="2800" dirty="0" smtClean="0"/>
              <a:t>\</a:t>
            </a:r>
            <a:r>
              <a:rPr lang="en-US" sz="2800" dirty="0" err="1" smtClean="0"/>
              <a:t>ntext</a:t>
            </a:r>
            <a:r>
              <a:rPr lang="en-US" sz="2800" dirty="0" smtClean="0"/>
              <a:t>\n')</a:t>
            </a:r>
          </a:p>
          <a:p>
            <a:r>
              <a:rPr lang="en-US" sz="2800" dirty="0" err="1" smtClean="0"/>
              <a:t>file.close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print('Is </a:t>
            </a:r>
            <a:r>
              <a:rPr lang="en-US" sz="2800" dirty="0" smtClean="0"/>
              <a:t>the </a:t>
            </a:r>
            <a:r>
              <a:rPr lang="en-US" sz="2800" dirty="0"/>
              <a:t>file opened:', !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info.closed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3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os.stat('filename')</a:t>
            </a:r>
            <a:r>
              <a:rPr lang="en-US" dirty="0" smtClean="0"/>
              <a:t> </a:t>
            </a:r>
            <a:r>
              <a:rPr lang="en-US" dirty="0"/>
              <a:t>to get information about a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2624" y="2730783"/>
            <a:ext cx="10820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import </a:t>
            </a:r>
            <a:r>
              <a:rPr lang="en-US" sz="2600" dirty="0" err="1" smtClean="0"/>
              <a:t>os</a:t>
            </a:r>
            <a:r>
              <a:rPr lang="en-US" sz="2600" dirty="0" smtClean="0"/>
              <a:t>, </a:t>
            </a:r>
            <a:r>
              <a:rPr lang="en-US" sz="2600" dirty="0" err="1" smtClean="0"/>
              <a:t>datetime</a:t>
            </a:r>
            <a:endParaRPr lang="en-US" sz="2600" dirty="0" smtClean="0"/>
          </a:p>
          <a:p>
            <a:r>
              <a:rPr lang="en-US" sz="2600" dirty="0" smtClean="0"/>
              <a:t>info </a:t>
            </a:r>
            <a:r>
              <a:rPr lang="en-US" sz="2600" dirty="0"/>
              <a:t>= 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os.stat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('info.txt')</a:t>
            </a:r>
            <a:endParaRPr lang="en-US" sz="2600" dirty="0"/>
          </a:p>
          <a:p>
            <a:r>
              <a:rPr lang="en-US" sz="2600" dirty="0" smtClean="0"/>
              <a:t>print("</a:t>
            </a:r>
            <a:r>
              <a:rPr lang="en-US" sz="2600" dirty="0"/>
              <a:t>File </a:t>
            </a:r>
            <a:r>
              <a:rPr lang="en-US" sz="2600" dirty="0" smtClean="0"/>
              <a:t>size:", </a:t>
            </a:r>
            <a:r>
              <a:rPr lang="en-US" sz="2600" dirty="0" err="1" smtClean="0"/>
              <a:t>info.st_size</a:t>
            </a:r>
            <a:r>
              <a:rPr lang="en-US" sz="2600" dirty="0" smtClean="0"/>
              <a:t>, </a:t>
            </a:r>
            <a:r>
              <a:rPr lang="en-US" sz="2600" dirty="0"/>
              <a:t>"bytes</a:t>
            </a:r>
            <a:r>
              <a:rPr lang="en-US" sz="2600" dirty="0" smtClean="0"/>
              <a:t>")</a:t>
            </a:r>
            <a:endParaRPr lang="en-US" sz="2600" dirty="0"/>
          </a:p>
          <a:p>
            <a:r>
              <a:rPr lang="en-US" sz="2600" dirty="0" smtClean="0"/>
              <a:t>print("</a:t>
            </a:r>
            <a:r>
              <a:rPr lang="en-US" sz="2600" dirty="0"/>
              <a:t>Created at</a:t>
            </a:r>
            <a:r>
              <a:rPr lang="en-US" sz="2600" dirty="0" smtClean="0"/>
              <a:t>:",    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     </a:t>
            </a:r>
            <a:r>
              <a:rPr lang="en-US" sz="2600" dirty="0" err="1" smtClean="0"/>
              <a:t>datetime.datetime.fromtimestamp</a:t>
            </a:r>
            <a:r>
              <a:rPr lang="en-US" sz="2600" dirty="0" smtClean="0"/>
              <a:t>(</a:t>
            </a:r>
            <a:r>
              <a:rPr lang="en-US" sz="2600" dirty="0" err="1" smtClean="0"/>
              <a:t>info.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st_ctime</a:t>
            </a:r>
            <a:r>
              <a:rPr lang="en-US" sz="2600" dirty="0" smtClean="0"/>
              <a:t>))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345</TotalTime>
  <Words>975</Words>
  <Application>Microsoft Office PowerPoint</Application>
  <PresentationFormat>По избор</PresentationFormat>
  <Paragraphs>187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Files and Directories</vt:lpstr>
      <vt:lpstr>Table of Contents</vt:lpstr>
      <vt:lpstr>Questions?</vt:lpstr>
      <vt:lpstr>Working with files</vt:lpstr>
      <vt:lpstr>Opening Files</vt:lpstr>
      <vt:lpstr>File object attributes</vt:lpstr>
      <vt:lpstr>File object methods</vt:lpstr>
      <vt:lpstr>File object methods</vt:lpstr>
      <vt:lpstr>Inspecting Files</vt:lpstr>
      <vt:lpstr>Renaming and deleting</vt:lpstr>
      <vt:lpstr>Problem: Odd Lines</vt:lpstr>
      <vt:lpstr>Solution: Odd Lines</vt:lpstr>
      <vt:lpstr>Problem: Insert Line Numbers</vt:lpstr>
      <vt:lpstr>Solution: Line Numbers</vt:lpstr>
      <vt:lpstr>Problem: Word Count</vt:lpstr>
      <vt:lpstr>Working with directories</vt:lpstr>
      <vt:lpstr>Basic Directory Operations</vt:lpstr>
      <vt:lpstr>Listing Directory Contents</vt:lpstr>
      <vt:lpstr>Problem: Calculate Folder Size</vt:lpstr>
      <vt:lpstr>Summary</vt:lpstr>
      <vt:lpstr>Files, Directories and Exceptions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>Software University Foundation</dc:creator>
  <cp:keywords>C#, programming, course, SoftUni, Software University</cp:keywords>
  <dc:description>Programming Fundamentals Course @ SoftUni - https://softuni.bg/courses/programming-fundamentals</dc:description>
  <cp:lastModifiedBy>Димо Чанев</cp:lastModifiedBy>
  <cp:revision>55</cp:revision>
  <dcterms:created xsi:type="dcterms:W3CDTF">2014-01-02T17:00:34Z</dcterms:created>
  <dcterms:modified xsi:type="dcterms:W3CDTF">2017-08-04T06:47:28Z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