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394" r:id="rId3"/>
    <p:sldId id="395" r:id="rId4"/>
    <p:sldId id="598" r:id="rId5"/>
    <p:sldId id="605" r:id="rId6"/>
    <p:sldId id="606" r:id="rId7"/>
    <p:sldId id="607" r:id="rId8"/>
    <p:sldId id="608" r:id="rId9"/>
    <p:sldId id="609" r:id="rId10"/>
    <p:sldId id="622" r:id="rId11"/>
    <p:sldId id="610" r:id="rId12"/>
    <p:sldId id="614" r:id="rId13"/>
    <p:sldId id="615" r:id="rId14"/>
    <p:sldId id="616" r:id="rId15"/>
    <p:sldId id="618" r:id="rId16"/>
    <p:sldId id="619" r:id="rId17"/>
    <p:sldId id="620" r:id="rId18"/>
    <p:sldId id="421" r:id="rId19"/>
    <p:sldId id="621" r:id="rId20"/>
    <p:sldId id="352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394"/>
            <p14:sldId id="395"/>
            <p14:sldId id="598"/>
          </p14:sldIdLst>
        </p14:section>
        <p14:section name="Associative Arrays" id="{012AE789-A5BB-4E68-801D-6E4F68291B4F}">
          <p14:sldIdLst>
            <p14:sldId id="605"/>
            <p14:sldId id="606"/>
            <p14:sldId id="607"/>
            <p14:sldId id="608"/>
            <p14:sldId id="609"/>
            <p14:sldId id="622"/>
            <p14:sldId id="610"/>
            <p14:sldId id="614"/>
            <p14:sldId id="615"/>
            <p14:sldId id="616"/>
            <p14:sldId id="618"/>
            <p14:sldId id="619"/>
            <p14:sldId id="620"/>
          </p14:sldIdLst>
        </p14:section>
        <p14:section name="Conclusion" id="{D381C85F-8217-41F6-A48D-185145FF4A0E}">
          <p14:sldIdLst>
            <p14:sldId id="421"/>
            <p14:sldId id="621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BAB398"/>
    <a:srgbClr val="ADA485"/>
    <a:srgbClr val="F37D3B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5" autoAdjust="0"/>
    <p:restoredTop sz="94595" autoAdjust="0"/>
  </p:normalViewPr>
  <p:slideViewPr>
    <p:cSldViewPr>
      <p:cViewPr varScale="1">
        <p:scale>
          <a:sx n="73" d="100"/>
          <a:sy n="73" d="100"/>
        </p:scale>
        <p:origin x="6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286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2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72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1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724684"/>
            <a:ext cx="17876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EBE4B-D8AC-49E1-96D5-94CEEC840917}"/>
              </a:ext>
            </a:extLst>
          </p:cNvPr>
          <p:cNvGrpSpPr/>
          <p:nvPr/>
        </p:nvGrpSpPr>
        <p:grpSpPr>
          <a:xfrm>
            <a:off x="7163489" y="3366217"/>
            <a:ext cx="4310874" cy="2836186"/>
            <a:chOff x="8069640" y="3761503"/>
            <a:chExt cx="3376573" cy="2440899"/>
          </a:xfrm>
        </p:grpSpPr>
        <p:pic>
          <p:nvPicPr>
            <p:cNvPr id="17" name="Picture 2" descr="Image result for dictionary icon modern">
              <a:extLst>
                <a:ext uri="{FF2B5EF4-FFF2-40B4-BE49-F238E27FC236}">
                  <a16:creationId xmlns:a16="http://schemas.microsoft.com/office/drawing/2014/main" id="{09BBCFEA-5558-43A3-8722-4FB9DE16F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74CE56-9634-42DB-8D29-73E4F498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919555-2952-4DB8-A79C-207AF892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Find key / value:</a:t>
            </a:r>
            <a:endParaRPr lang="en-US" noProof="1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.has_key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noProof="1">
                <a:latin typeface="Consolas" pitchFamily="49" charset="0"/>
                <a:cs typeface="Consolas" pitchFamily="49" charset="0"/>
              </a:rPr>
              <a:t>key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dict.values()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checks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key,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default=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if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bg-BG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value</a:t>
            </a:r>
            <a:r>
              <a:rPr lang="bg-BG" noProof="1">
                <a:latin typeface="Consolas" pitchFamily="49" charset="0"/>
                <a:cs typeface="Consolas" pitchFamily="49" charset="0"/>
              </a:rPr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</a:t>
            </a:r>
            <a:r>
              <a:rPr lang="en-US" noProof="1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4003770" y="3657600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6018212" y="4697234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4037012" y="4697234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036262" y="42418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6017463" y="42418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036264" y="46927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6017464" y="46927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036264" y="422987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6017464" y="422987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6262" y="3738324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4036263" y="51562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6017464" y="51562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4036264" y="51499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6017464" y="51499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6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 Demo</a:t>
            </a:r>
            <a:endParaRPr lang="en-US" sz="66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4037012" y="514935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6018212" y="514935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4037012" y="422987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6018212" y="422987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6018212" y="46927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4037012" y="469215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</a:t>
            </a:r>
            <a:r>
              <a:rPr lang="en-US" dirty="0" smtClean="0"/>
              <a:t>ine = input().lower()</a:t>
            </a:r>
            <a:endParaRPr lang="en-US" dirty="0"/>
          </a:p>
          <a:p>
            <a:r>
              <a:rPr lang="en-US" dirty="0" smtClean="0"/>
              <a:t>words </a:t>
            </a:r>
            <a:r>
              <a:rPr lang="en-US" dirty="0"/>
              <a:t>= </a:t>
            </a:r>
            <a:r>
              <a:rPr lang="en-US" dirty="0" err="1" smtClean="0"/>
              <a:t>line.split</a:t>
            </a:r>
            <a:r>
              <a:rPr lang="en-US" dirty="0"/>
              <a:t>(' </a:t>
            </a:r>
            <a:r>
              <a:rPr lang="en-US" dirty="0" smtClean="0"/>
              <a:t>')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counts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dirty="0"/>
          </a:p>
          <a:p>
            <a:r>
              <a:rPr lang="en-US" dirty="0" smtClean="0"/>
              <a:t>for word </a:t>
            </a:r>
            <a:r>
              <a:rPr lang="en-US" dirty="0"/>
              <a:t>in </a:t>
            </a:r>
            <a:r>
              <a:rPr lang="en-US" dirty="0" smtClean="0"/>
              <a:t>words</a:t>
            </a:r>
            <a:r>
              <a:rPr lang="en-US" dirty="0"/>
              <a:t>:</a:t>
            </a:r>
          </a:p>
          <a:p>
            <a:r>
              <a:rPr lang="en-US" dirty="0"/>
              <a:t>   if </a:t>
            </a:r>
            <a:r>
              <a:rPr lang="en-US" dirty="0" smtClean="0"/>
              <a:t>word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 smtClean="0"/>
              <a:t> counts:</a:t>
            </a:r>
            <a:endParaRPr lang="en-US" dirty="0"/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] += 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 counts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 smtClean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results </a:t>
            </a:r>
            <a:r>
              <a:rPr lang="en-US" dirty="0"/>
              <a:t>= </a:t>
            </a:r>
            <a:r>
              <a:rPr lang="en-US" dirty="0" smtClean="0"/>
              <a:t>[]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key, value </a:t>
            </a:r>
            <a:r>
              <a:rPr lang="en-US" dirty="0"/>
              <a:t>in </a:t>
            </a:r>
            <a:r>
              <a:rPr lang="en-US" dirty="0" smtClean="0"/>
              <a:t>counts: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#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odd</a:t>
            </a:r>
          </a:p>
          <a:p>
            <a:pPr>
              <a:spcBef>
                <a:spcPts val="1200"/>
              </a:spcBef>
            </a:pPr>
            <a:r>
              <a:rPr lang="en-US" dirty="0"/>
              <a:t>print(", </a:t>
            </a:r>
            <a:r>
              <a:rPr lang="en-US" dirty="0" smtClean="0"/>
              <a:t>".join(results))</a:t>
            </a:r>
            <a:endParaRPr lang="en-US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1447800"/>
            <a:ext cx="3200400" cy="1920272"/>
          </a:xfrm>
          <a:prstGeom prst="wedgeRoundRectCallout">
            <a:avLst>
              <a:gd name="adj1" fmla="val -201746"/>
              <a:gd name="adj2" fmla="val -2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3201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nums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list(map(float, input().</a:t>
            </a:r>
            <a:r>
              <a:rPr lang="en-US" sz="2800" dirty="0"/>
              <a:t>s</a:t>
            </a:r>
            <a:r>
              <a:rPr lang="en-US" sz="2800" dirty="0" smtClean="0"/>
              <a:t>plit</a:t>
            </a:r>
            <a:r>
              <a:rPr lang="en-US" sz="2800" dirty="0"/>
              <a:t>(' </a:t>
            </a:r>
            <a:r>
              <a:rPr lang="en-US" sz="2800" dirty="0" smtClean="0"/>
              <a:t>')))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counts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or 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err="1" smtClean="0"/>
              <a:t>nums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   if 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sz="2800" dirty="0" smtClean="0"/>
              <a:t>counts:</a:t>
            </a:r>
            <a:endParaRPr lang="en-US" sz="2800" dirty="0"/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err="1"/>
              <a:t>num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 += 1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else:</a:t>
            </a:r>
            <a:endParaRPr lang="en-US" sz="2800" dirty="0"/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for 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smtClean="0"/>
              <a:t>sorted(</a:t>
            </a:r>
            <a:r>
              <a:rPr lang="en-US" sz="2800" dirty="0" err="1" smtClean="0"/>
              <a:t>counts.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print("{} </a:t>
            </a:r>
            <a:r>
              <a:rPr lang="en-US" sz="2800" dirty="0"/>
              <a:t>-&gt; </a:t>
            </a:r>
            <a:r>
              <a:rPr lang="en-US" sz="2800" dirty="0" smtClean="0"/>
              <a:t>{}".format(</a:t>
            </a:r>
            <a:r>
              <a:rPr lang="en-US" sz="2800" dirty="0" err="1" smtClean="0"/>
              <a:t>num</a:t>
            </a:r>
            <a:r>
              <a:rPr lang="en-US" sz="2800" dirty="0" smtClean="0"/>
              <a:t>, counts[</a:t>
            </a:r>
            <a:r>
              <a:rPr lang="en-US" sz="2800" dirty="0" err="1" smtClean="0"/>
              <a:t>num</a:t>
            </a:r>
            <a:r>
              <a:rPr lang="en-US" sz="2800" dirty="0" smtClean="0"/>
              <a:t>]))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1905000"/>
            <a:ext cx="3598276" cy="1524000"/>
          </a:xfrm>
          <a:prstGeom prst="wedgeRoundRectCallout">
            <a:avLst>
              <a:gd name="adj1" fmla="val -175174"/>
              <a:gd name="adj2" fmla="val -405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holds a set of unique keys</a:t>
            </a:r>
          </a:p>
          <a:p>
            <a:pPr lvl="1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holds a collection of </a:t>
            </a:r>
            <a:r>
              <a:rPr lang="en-US" sz="3000" dirty="0" smtClean="0">
                <a:sym typeface="Wingdings" panose="05000000000000000000" pitchFamily="2" charset="2"/>
              </a:rPr>
              <a:t>values</a:t>
            </a:r>
            <a:endParaRPr lang="en-US" sz="30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12788" lvl="1" indent="-409575"/>
            <a:r>
              <a:rPr lang="en-US" dirty="0" smtClean="0"/>
              <a:t>Mapping Keys to Values</a:t>
            </a:r>
          </a:p>
          <a:p>
            <a:pPr marL="712788" lvl="1" indent="-409575"/>
            <a:r>
              <a:rPr lang="en-US" dirty="0" smtClean="0"/>
              <a:t>Dictionary </a:t>
            </a:r>
            <a:r>
              <a:rPr lang="en-US" dirty="0"/>
              <a:t>methods – </a:t>
            </a:r>
            <a:r>
              <a:rPr lang="en-US" dirty="0" smtClean="0"/>
              <a:t>operator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pop()</a:t>
            </a:r>
            <a:r>
              <a:rPr lang="en-US" dirty="0" smtClean="0"/>
              <a:t>, </a:t>
            </a:r>
          </a:p>
          <a:p>
            <a:pPr marL="303213" lvl="1" indent="0">
              <a:buNone/>
            </a:pPr>
            <a:r>
              <a:rPr lang="en-US" dirty="0"/>
              <a:t>o</a:t>
            </a:r>
            <a:r>
              <a:rPr lang="en-US" dirty="0" smtClean="0"/>
              <a:t>perator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41114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55402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94992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88815" y="24384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2400" b="1" dirty="0" smtClean="0"/>
              <a:t>#</a:t>
            </a:r>
            <a:r>
              <a:rPr lang="en-US" sz="12400" b="1" noProof="1" smtClean="0"/>
              <a:t>PythonFundamentals</a:t>
            </a:r>
            <a:endParaRPr lang="en-US" sz="124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are arrays indexed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4911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>
                <a:solidFill>
                  <a:schemeClr val="tx2"/>
                </a:solidFill>
              </a:rPr>
              <a:t>phonebook </a:t>
            </a:r>
            <a:r>
              <a:rPr lang="en-US" sz="3000" dirty="0">
                <a:solidFill>
                  <a:schemeClr val="tx2"/>
                </a:solidFill>
              </a:rPr>
              <a:t>=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endParaRPr lang="en-US" sz="30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</a:t>
            </a:r>
            <a:r>
              <a:rPr lang="en-US" sz="3000" dirty="0" smtClean="0">
                <a:solidFill>
                  <a:schemeClr val="tx2"/>
                </a:solidFill>
              </a:rPr>
              <a:t>"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 err="1" smtClean="0">
                <a:solidFill>
                  <a:schemeClr val="tx2"/>
                </a:solidFill>
              </a:rPr>
              <a:t>phonebook.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pop</a:t>
            </a:r>
            <a:r>
              <a:rPr lang="en-US" sz="3000" dirty="0" smtClean="0">
                <a:solidFill>
                  <a:schemeClr val="tx2"/>
                </a:solidFill>
              </a:rPr>
              <a:t>("</a:t>
            </a:r>
            <a:r>
              <a:rPr lang="en-US" sz="3000" dirty="0">
                <a:solidFill>
                  <a:schemeClr val="tx2"/>
                </a:solidFill>
              </a:rPr>
              <a:t>John </a:t>
            </a:r>
            <a:r>
              <a:rPr lang="en-US" sz="3000" dirty="0" smtClean="0">
                <a:solidFill>
                  <a:schemeClr val="tx2"/>
                </a:solidFill>
              </a:rPr>
              <a:t>Smith", None)</a:t>
            </a:r>
            <a:endParaRPr lang="en-US" sz="30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000" dirty="0" smtClean="0">
                <a:solidFill>
                  <a:schemeClr val="tx2"/>
                </a:solidFill>
              </a:rPr>
              <a:t> key, value </a:t>
            </a:r>
            <a:r>
              <a:rPr lang="en-US" sz="3000" dirty="0">
                <a:solidFill>
                  <a:schemeClr val="tx2"/>
                </a:solidFill>
              </a:rPr>
              <a:t>in </a:t>
            </a:r>
            <a:r>
              <a:rPr lang="en-US" sz="3000" dirty="0" smtClean="0">
                <a:solidFill>
                  <a:schemeClr val="tx2"/>
                </a:solidFill>
              </a:rPr>
              <a:t>phonebook: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en-US" sz="3000" dirty="0" smtClean="0">
                <a:solidFill>
                  <a:schemeClr val="tx2"/>
                </a:solidFill>
              </a:rPr>
              <a:t>print("{</a:t>
            </a:r>
            <a:r>
              <a:rPr lang="en-US" sz="3000" dirty="0">
                <a:solidFill>
                  <a:schemeClr val="tx2"/>
                </a:solidFill>
              </a:rPr>
              <a:t>0} --&gt; {1</a:t>
            </a:r>
            <a:r>
              <a:rPr lang="en-US" sz="3000" dirty="0" smtClean="0">
                <a:solidFill>
                  <a:schemeClr val="tx2"/>
                </a:solidFill>
              </a:rPr>
              <a:t>}".format(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 smtClean="0">
                <a:solidFill>
                  <a:schemeClr val="tx2"/>
                </a:solidFill>
              </a:rPr>
              <a:t>))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 smtClean="0"/>
              <a:t> or </a:t>
            </a: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Keep </a:t>
            </a:r>
            <a:r>
              <a:rPr lang="en-US" dirty="0"/>
              <a:t>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3030" y="3429000"/>
            <a:ext cx="10791582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>
                <a:solidFill>
                  <a:schemeClr val="tx2"/>
                </a:solidFill>
              </a:rPr>
              <a:t>phonebook </a:t>
            </a:r>
            <a:r>
              <a:rPr lang="en-US" sz="3000" dirty="0">
                <a:solidFill>
                  <a:schemeClr val="tx2"/>
                </a:solidFill>
              </a:rPr>
              <a:t>=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    "John Smith“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dirty="0" smtClean="0">
                <a:solidFill>
                  <a:schemeClr val="tx2"/>
                </a:solidFill>
              </a:rPr>
              <a:t> "+1-555-8976",</a:t>
            </a: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    </a:t>
            </a:r>
            <a:r>
              <a:rPr lang="en-US" sz="3000" dirty="0" smtClean="0">
                <a:solidFill>
                  <a:schemeClr val="tx2"/>
                </a:solidFill>
              </a:rPr>
              <a:t>"Lisa Smith"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dirty="0" smtClean="0">
                <a:solidFill>
                  <a:schemeClr val="tx2"/>
                </a:solidFill>
              </a:rPr>
              <a:t>"+1-555-1234",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>
                <a:solidFill>
                  <a:schemeClr val="tx2"/>
                </a:solidFill>
              </a:rPr>
              <a:t>Sam </a:t>
            </a:r>
            <a:r>
              <a:rPr lang="en-US" sz="3000" dirty="0" smtClean="0">
                <a:solidFill>
                  <a:schemeClr val="tx2"/>
                </a:solidFill>
              </a:rPr>
              <a:t>Doe"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>
                <a:solidFill>
                  <a:schemeClr val="tx2"/>
                </a:solidFill>
              </a:rPr>
              <a:t>"+</a:t>
            </a:r>
            <a:r>
              <a:rPr lang="en-US" sz="3000" dirty="0" smtClean="0">
                <a:solidFill>
                  <a:schemeClr val="tx2"/>
                </a:solidFill>
              </a:rPr>
              <a:t>1-555-5030",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    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 err="1" smtClean="0">
                <a:solidFill>
                  <a:schemeClr val="tx2"/>
                </a:solidFill>
              </a:rPr>
              <a:t>Nakov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dirty="0" smtClean="0">
                <a:solidFill>
                  <a:schemeClr val="tx2"/>
                </a:solidFill>
              </a:rPr>
              <a:t>"+359-899-555-592" 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returns the </a:t>
            </a:r>
            <a:r>
              <a:rPr lang="en-US" dirty="0"/>
              <a:t>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.keys()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returns list of keys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.values()</a:t>
            </a:r>
            <a:r>
              <a:rPr lang="en-US" dirty="0" smtClean="0"/>
              <a:t> </a:t>
            </a:r>
            <a:r>
              <a:rPr lang="en-US" dirty="0"/>
              <a:t>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dict </a:t>
            </a:r>
            <a:r>
              <a:rPr lang="en-US" noProof="1"/>
              <a:t>=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noProof="1"/>
          </a:p>
          <a:p>
            <a:r>
              <a:rPr lang="en-US" noProof="1"/>
              <a:t>f</a:t>
            </a:r>
            <a:r>
              <a:rPr lang="en-US" noProof="1" smtClean="0"/>
              <a:t>or key in dict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.keys()</a:t>
            </a:r>
            <a:r>
              <a:rPr lang="en-US" dirty="0" smtClean="0"/>
              <a:t>:</a:t>
            </a:r>
            <a:endParaRPr lang="en-US" noProof="1"/>
          </a:p>
          <a:p>
            <a:r>
              <a:rPr lang="en-US" noProof="1"/>
              <a:t>  </a:t>
            </a:r>
            <a:r>
              <a:rPr lang="en-US" noProof="1" smtClean="0"/>
              <a:t>print(key)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print(", ".</a:t>
            </a:r>
            <a:r>
              <a:rPr lang="en-US" noProof="1" smtClean="0"/>
              <a:t>join(dict.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 smtClean="0"/>
              <a:t>))</a:t>
            </a:r>
            <a:endParaRPr lang="en-US" noProof="1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Basic operations: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– get/set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value for key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Member function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.pop() – remove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key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Member function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.clear()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dictionary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</a:t>
            </a:r>
            <a:r>
              <a:rPr lang="en-US" noProof="1" smtClean="0"/>
              <a:t>Functionality (2)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812" y="25146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print(dict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noProof="1"/>
              <a:t>'key</a:t>
            </a:r>
            <a:r>
              <a:rPr lang="en-US" noProof="1" smtClean="0"/>
              <a:t>'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noProof="1" smtClean="0"/>
              <a:t>))</a:t>
            </a:r>
            <a:endParaRPr lang="en-US" noProof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2812" y="37338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dict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.pop(</a:t>
            </a:r>
            <a:r>
              <a:rPr lang="en-US" noProof="1" smtClean="0"/>
              <a:t>'key'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, None )</a:t>
            </a:r>
            <a:endParaRPr lang="en-US" noProof="1"/>
          </a:p>
        </p:txBody>
      </p:sp>
      <p:sp>
        <p:nvSpPr>
          <p:cNvPr id="7" name="Правоъгълник 6"/>
          <p:cNvSpPr/>
          <p:nvPr/>
        </p:nvSpPr>
        <p:spPr>
          <a:xfrm>
            <a:off x="4037012" y="3733800"/>
            <a:ext cx="1066800" cy="5762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None</a:t>
            </a:r>
            <a:endParaRPr lang="bg-BG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2812" y="5062507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dict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.clear()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641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930</Words>
  <Application>Microsoft Office PowerPoint</Application>
  <PresentationFormat>По избор</PresentationFormat>
  <Paragraphs>217</Paragraphs>
  <Slides>20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Dictionaries</vt:lpstr>
      <vt:lpstr>Table of Contents</vt:lpstr>
      <vt:lpstr>Questions?</vt:lpstr>
      <vt:lpstr>Associative Arrays</vt:lpstr>
      <vt:lpstr>Associative Arrays (Maps, Dictionaries)</vt:lpstr>
      <vt:lpstr>Dictionary Example – Phonebook</vt:lpstr>
      <vt:lpstr>Dictionary</vt:lpstr>
      <vt:lpstr>Dictionaries: Functionality</vt:lpstr>
      <vt:lpstr>Dictionaries: Functionality (2)</vt:lpstr>
      <vt:lpstr>Dictionaries: Functionality (2)</vt:lpstr>
      <vt:lpstr>Iterating through Dictionaries</vt:lpstr>
      <vt:lpstr>Problem: Odd Occurrences</vt:lpstr>
      <vt:lpstr>Solution: Odd Occurrences</vt:lpstr>
      <vt:lpstr>Problem: Count Real Numbers </vt:lpstr>
      <vt:lpstr>Solution: Count Real Numbers</vt:lpstr>
      <vt:lpstr>Associative Arrays</vt:lpstr>
      <vt:lpstr>Summary</vt:lpstr>
      <vt:lpstr>Dictionaries, Lambda and LINQ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2017-07-12T11:27:31Z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