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394" r:id="rId3"/>
    <p:sldId id="395" r:id="rId4"/>
    <p:sldId id="598" r:id="rId5"/>
    <p:sldId id="605" r:id="rId6"/>
    <p:sldId id="606" r:id="rId7"/>
    <p:sldId id="607" r:id="rId8"/>
    <p:sldId id="608" r:id="rId9"/>
    <p:sldId id="609" r:id="rId10"/>
    <p:sldId id="622" r:id="rId11"/>
    <p:sldId id="610" r:id="rId12"/>
    <p:sldId id="614" r:id="rId13"/>
    <p:sldId id="615" r:id="rId14"/>
    <p:sldId id="616" r:id="rId15"/>
    <p:sldId id="618" r:id="rId16"/>
    <p:sldId id="619" r:id="rId17"/>
    <p:sldId id="620" r:id="rId18"/>
    <p:sldId id="421" r:id="rId19"/>
    <p:sldId id="621" r:id="rId20"/>
    <p:sldId id="352" r:id="rId21"/>
    <p:sldId id="393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F2AEBBA-3877-4F6E-8DAE-9B98BB7F6988}">
          <p14:sldIdLst>
            <p14:sldId id="394"/>
            <p14:sldId id="395"/>
            <p14:sldId id="598"/>
          </p14:sldIdLst>
        </p14:section>
        <p14:section name="Associative Arrays" id="{012AE789-A5BB-4E68-801D-6E4F68291B4F}">
          <p14:sldIdLst>
            <p14:sldId id="605"/>
            <p14:sldId id="606"/>
            <p14:sldId id="607"/>
            <p14:sldId id="608"/>
            <p14:sldId id="609"/>
            <p14:sldId id="622"/>
            <p14:sldId id="610"/>
            <p14:sldId id="614"/>
            <p14:sldId id="615"/>
            <p14:sldId id="616"/>
            <p14:sldId id="618"/>
            <p14:sldId id="619"/>
            <p14:sldId id="620"/>
          </p14:sldIdLst>
        </p14:section>
        <p14:section name="Conclusion" id="{D381C85F-8217-41F6-A48D-185145FF4A0E}">
          <p14:sldIdLst>
            <p14:sldId id="421"/>
            <p14:sldId id="621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BAB398"/>
    <a:srgbClr val="ADA485"/>
    <a:srgbClr val="F37D3B"/>
    <a:srgbClr val="FF6600"/>
    <a:srgbClr val="603A14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95" autoAdjust="0"/>
    <p:restoredTop sz="94595" autoAdjust="0"/>
  </p:normalViewPr>
  <p:slideViewPr>
    <p:cSldViewPr>
      <p:cViewPr>
        <p:scale>
          <a:sx n="50" d="100"/>
          <a:sy n="50" d="100"/>
        </p:scale>
        <p:origin x="-90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28681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Notes Placeholder 5"/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foreach (KeyValuePair&lt;string, int&gt; keyValuePair in phonebook)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Console.WriteLine("name: {0}, mobile number: {1}",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keyValuePair.Key,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keyValuePair.Value);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826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43726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119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44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9#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9#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9#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9#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0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17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3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8.png"/><Relationship Id="rId14" Type="http://schemas.openxmlformats.org/officeDocument/2006/relationships/hyperlink" Target="http://www.telenor.b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24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655268"/>
            <a:ext cx="8125251" cy="13850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Dictionaries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286000"/>
            <a:ext cx="8125251" cy="1298864"/>
          </a:xfrm>
        </p:spPr>
        <p:txBody>
          <a:bodyPr>
            <a:normAutofit/>
          </a:bodyPr>
          <a:lstStyle/>
          <a:p>
            <a:r>
              <a:rPr lang="en-US" dirty="0"/>
              <a:t>Associative 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2212" y="38307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075472" y="3724684"/>
            <a:ext cx="1787669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Dictionaries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FA7EBE4B-D8AC-49E1-96D5-94CEEC840917}"/>
              </a:ext>
            </a:extLst>
          </p:cNvPr>
          <p:cNvGrpSpPr/>
          <p:nvPr/>
        </p:nvGrpSpPr>
        <p:grpSpPr>
          <a:xfrm>
            <a:off x="7163489" y="3366217"/>
            <a:ext cx="4310874" cy="2836186"/>
            <a:chOff x="8069640" y="3761503"/>
            <a:chExt cx="3376573" cy="2440899"/>
          </a:xfrm>
        </p:grpSpPr>
        <p:pic>
          <p:nvPicPr>
            <p:cNvPr id="17" name="Picture 2" descr="Image result for dictionary icon modern">
              <a:extLst>
                <a:ext uri="{FF2B5EF4-FFF2-40B4-BE49-F238E27FC236}">
                  <a16:creationId xmlns:a16="http://schemas.microsoft.com/office/drawing/2014/main" xmlns="" id="{09BBCFEA-5558-43A3-8722-4FB9DE16FA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xmlns="" id="{3074CE56-9634-42DB-8D29-73E4F498A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C6919555-2952-4DB8-A79C-207AF8923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Find key / value:</a:t>
            </a:r>
            <a:endParaRPr lang="en-US" noProof="1"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.has_key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 – checks if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 is present in the dictionary (fast operation)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noProof="1">
                <a:latin typeface="Consolas" pitchFamily="49" charset="0"/>
                <a:cs typeface="Consolas" pitchFamily="49" charset="0"/>
              </a:rPr>
              <a:t>key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dict.values()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–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checks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if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 is present in the dictionary (slow operation)</a:t>
            </a:r>
          </a:p>
          <a:p>
            <a:pPr lvl="1">
              <a:spcBef>
                <a:spcPts val="12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key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default=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–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check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if a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is present in the dictionary and ouputs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bg-BG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or returns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 value</a:t>
            </a:r>
            <a:r>
              <a:rPr lang="bg-BG" noProof="1">
                <a:latin typeface="Consolas" pitchFamily="49" charset="0"/>
                <a:cs typeface="Consolas" pitchFamily="49" charset="0"/>
              </a:rPr>
              <a:t>)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Dictionaries: Functionality </a:t>
            </a:r>
            <a:r>
              <a:rPr lang="en-US" noProof="1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 txBox="1">
            <a:spLocks/>
          </p:cNvSpPr>
          <p:nvPr/>
        </p:nvSpPr>
        <p:spPr>
          <a:xfrm>
            <a:off x="4003770" y="3657600"/>
            <a:ext cx="3962401" cy="2000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6018212" y="4697234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4037012" y="4697234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036262" y="42418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6017463" y="42418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Dictionaries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4036264" y="469276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6017464" y="469276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4036264" y="4229874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6017464" y="4229874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36262" y="3738324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4036263" y="51562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6017464" y="51562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4036264" y="514996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6017464" y="514996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87479" y="1749703"/>
            <a:ext cx="74440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6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Live Demo</a:t>
            </a:r>
            <a:endParaRPr lang="en-US" sz="6600" b="1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4037012" y="5149354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6018212" y="5149354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4037012" y="4229874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6018212" y="4229874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6018212" y="469276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4037012" y="4692154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</p:spTree>
    <p:extLst>
      <p:ext uri="{BB962C8B-B14F-4D97-AF65-F5344CB8AC3E}">
        <p14:creationId xmlns:p14="http://schemas.microsoft.com/office/powerpoint/2010/main" val="123851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3.7037E-6 L -0.49518 0.125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627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3.7037E-6 L -0.43892 0.1238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2.59259E-6 L -0.49518 0.059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29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2.59259E-6 L -0.43892 0.0592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-4.07407E-6 L -0.43892 -0.007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-37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-4.07407E-6 L -0.49518 -0.007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130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300" dirty="0"/>
              <a:t>Write a program to extract from given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sequence of words </a:t>
            </a:r>
            <a:r>
              <a:rPr lang="en-US" sz="3300" dirty="0"/>
              <a:t>all elements that present in it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odd number of times</a:t>
            </a:r>
            <a:r>
              <a:rPr lang="en-US" sz="3300" dirty="0"/>
              <a:t> (case-insensitive)</a:t>
            </a:r>
          </a:p>
          <a:p>
            <a:pPr lvl="1"/>
            <a:r>
              <a:rPr lang="en-US" sz="3100" dirty="0"/>
              <a:t>Words are given in a single line,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space</a:t>
            </a:r>
            <a:r>
              <a:rPr lang="en-US" sz="3100" dirty="0"/>
              <a:t> separated</a:t>
            </a:r>
          </a:p>
          <a:p>
            <a:pPr lvl="1"/>
            <a:r>
              <a:rPr lang="en-US" sz="3100" dirty="0"/>
              <a:t>Print the result elements in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lowercase</a:t>
            </a:r>
            <a:r>
              <a:rPr lang="en-US" sz="3100" dirty="0"/>
              <a:t>, in their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order</a:t>
            </a:r>
            <a:r>
              <a:rPr lang="en-US" sz="3100" dirty="0"/>
              <a:t> of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appearance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Odd Occurrences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1052" y="37093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 C# PHP PHP JAVA C java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494651" y="38508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64650" y="37093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java, c#,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1052" y="45475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5 hi pi HO Hi 5 ho 3 hi pi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494651" y="46890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64650" y="45475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5, hi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https://judge.softuni.bg/Contests/Practice/Index/429#0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81052" y="5383654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 A SQL xx a xx a A a XX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94651" y="552518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64650" y="5383654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a, sql, xx,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66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Occurrences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4116" y="1208841"/>
            <a:ext cx="10528096" cy="50390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l</a:t>
            </a:r>
            <a:r>
              <a:rPr lang="en-US" dirty="0" smtClean="0"/>
              <a:t>ine = input().lower()</a:t>
            </a:r>
            <a:endParaRPr lang="en-US" dirty="0"/>
          </a:p>
          <a:p>
            <a:r>
              <a:rPr lang="en-US" dirty="0" smtClean="0"/>
              <a:t>words </a:t>
            </a:r>
            <a:r>
              <a:rPr lang="en-US" dirty="0"/>
              <a:t>= </a:t>
            </a:r>
            <a:r>
              <a:rPr lang="en-US" dirty="0" err="1" smtClean="0"/>
              <a:t>line.split</a:t>
            </a:r>
            <a:r>
              <a:rPr lang="en-US" dirty="0"/>
              <a:t>(' </a:t>
            </a:r>
            <a:r>
              <a:rPr lang="en-US" dirty="0" smtClean="0"/>
              <a:t>')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counts </a:t>
            </a:r>
            <a:r>
              <a:rPr lang="en-US" dirty="0"/>
              <a:t>=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{}</a:t>
            </a:r>
            <a:endParaRPr lang="en-US" dirty="0"/>
          </a:p>
          <a:p>
            <a:r>
              <a:rPr lang="en-US" dirty="0" smtClean="0"/>
              <a:t>for word </a:t>
            </a:r>
            <a:r>
              <a:rPr lang="en-US" dirty="0"/>
              <a:t>in </a:t>
            </a:r>
            <a:r>
              <a:rPr lang="en-US" dirty="0" smtClean="0"/>
              <a:t>words</a:t>
            </a:r>
            <a:r>
              <a:rPr lang="en-US" dirty="0"/>
              <a:t>:</a:t>
            </a:r>
            <a:endParaRPr lang="en-US" dirty="0"/>
          </a:p>
          <a:p>
            <a:r>
              <a:rPr lang="en-US" dirty="0"/>
              <a:t>   if </a:t>
            </a:r>
            <a:r>
              <a:rPr lang="en-US" dirty="0" smtClean="0"/>
              <a:t>word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</a:t>
            </a:r>
            <a:r>
              <a:rPr lang="en-US" dirty="0" smtClean="0"/>
              <a:t> counts:</a:t>
            </a:r>
            <a:endParaRPr lang="en-US" dirty="0"/>
          </a:p>
          <a:p>
            <a:r>
              <a:rPr lang="en-US" dirty="0"/>
              <a:t>     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] += 1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smtClean="0"/>
              <a:t>else: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/>
              <a:t>counts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 smtClean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results </a:t>
            </a:r>
            <a:r>
              <a:rPr lang="en-US" dirty="0"/>
              <a:t>= </a:t>
            </a:r>
            <a:r>
              <a:rPr lang="en-US" dirty="0" smtClean="0"/>
              <a:t>[]</a:t>
            </a:r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or key, value </a:t>
            </a:r>
            <a:r>
              <a:rPr lang="en-US" dirty="0"/>
              <a:t>in </a:t>
            </a:r>
            <a:r>
              <a:rPr lang="en-US" dirty="0" smtClean="0"/>
              <a:t>counts: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#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TODO: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add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results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value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is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odd</a:t>
            </a:r>
          </a:p>
          <a:p>
            <a:pPr>
              <a:spcBef>
                <a:spcPts val="1200"/>
              </a:spcBef>
            </a:pPr>
            <a:r>
              <a:rPr lang="en-US" dirty="0"/>
              <a:t>print(", </a:t>
            </a:r>
            <a:r>
              <a:rPr lang="en-US" dirty="0" smtClean="0"/>
              <a:t>".join(</a:t>
            </a:r>
            <a:r>
              <a:rPr lang="en-US" dirty="0" smtClean="0"/>
              <a:t>results))</a:t>
            </a:r>
            <a:endParaRPr lang="en-US" dirty="0"/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1447800"/>
            <a:ext cx="3200400" cy="1920272"/>
          </a:xfrm>
          <a:prstGeom prst="wedgeRoundRectCallout">
            <a:avLst>
              <a:gd name="adj1" fmla="val -201746"/>
              <a:gd name="adj2" fmla="val -29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counts[word]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3201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https://judge.softuni.bg/Contests/Practice/Index/429#0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real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them in ascending order </a:t>
            </a:r>
            <a:r>
              <a:rPr lang="en-US" dirty="0"/>
              <a:t>along with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occurrences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8380" y="2707741"/>
            <a:ext cx="33528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8 2.5 2.5 8 2.5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8380" y="3907506"/>
            <a:ext cx="3352801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2.5 -&gt; 3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</a:p>
        </p:txBody>
      </p:sp>
      <p:sp>
        <p:nvSpPr>
          <p:cNvPr id="7" name="Down Arrow 6"/>
          <p:cNvSpPr/>
          <p:nvPr/>
        </p:nvSpPr>
        <p:spPr>
          <a:xfrm>
            <a:off x="2272380" y="3449361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34580" y="2707741"/>
            <a:ext cx="304186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1.5 5 1.5 3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50496" y="3907506"/>
            <a:ext cx="302555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1.5 -&gt; 2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5 -&gt; 1</a:t>
            </a:r>
          </a:p>
        </p:txBody>
      </p:sp>
      <p:sp>
        <p:nvSpPr>
          <p:cNvPr id="10" name="Down Arrow 9"/>
          <p:cNvSpPr/>
          <p:nvPr/>
        </p:nvSpPr>
        <p:spPr>
          <a:xfrm>
            <a:off x="6003112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03261" y="2707741"/>
            <a:ext cx="326659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-2 0.33 0.33 2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219202" y="3907506"/>
            <a:ext cx="324907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0.33 -&gt; 2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691340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https://judge.softuni.bg/Contests/Practice/Index/429#1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0316" y="1181545"/>
            <a:ext cx="10375696" cy="43311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 smtClean="0"/>
              <a:t>nums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list(map(float, input().</a:t>
            </a:r>
            <a:r>
              <a:rPr lang="en-US" sz="2800" dirty="0"/>
              <a:t>s</a:t>
            </a:r>
            <a:r>
              <a:rPr lang="en-US" sz="2800" dirty="0" smtClean="0"/>
              <a:t>plit</a:t>
            </a:r>
            <a:r>
              <a:rPr lang="en-US" sz="2800" dirty="0"/>
              <a:t>(' </a:t>
            </a:r>
            <a:r>
              <a:rPr lang="en-US" sz="2800" dirty="0" smtClean="0"/>
              <a:t>')))</a:t>
            </a:r>
            <a:endParaRPr lang="en-US" sz="2800" dirty="0"/>
          </a:p>
          <a:p>
            <a:pPr>
              <a:spcBef>
                <a:spcPts val="1200"/>
              </a:spcBef>
            </a:pPr>
            <a:r>
              <a:rPr lang="en-US" sz="2800" dirty="0" smtClean="0"/>
              <a:t>counts </a:t>
            </a:r>
            <a:r>
              <a:rPr lang="en-US" sz="2800" dirty="0"/>
              <a:t>=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{}</a:t>
            </a:r>
            <a:endParaRPr lang="en-US" sz="2800" dirty="0"/>
          </a:p>
          <a:p>
            <a:r>
              <a:rPr lang="en-US" sz="2800" dirty="0"/>
              <a:t>f</a:t>
            </a:r>
            <a:r>
              <a:rPr lang="en-US" sz="2800" dirty="0" smtClean="0"/>
              <a:t>or </a:t>
            </a:r>
            <a:r>
              <a:rPr lang="en-US" sz="2800" dirty="0" err="1" smtClean="0"/>
              <a:t>num</a:t>
            </a:r>
            <a:r>
              <a:rPr lang="en-US" sz="2800" dirty="0" smtClean="0"/>
              <a:t> </a:t>
            </a:r>
            <a:r>
              <a:rPr lang="en-US" sz="2800" dirty="0"/>
              <a:t>in </a:t>
            </a:r>
            <a:r>
              <a:rPr lang="en-US" sz="2800" dirty="0" err="1" smtClean="0"/>
              <a:t>nums</a:t>
            </a:r>
            <a:r>
              <a:rPr lang="en-US" sz="2800" dirty="0" smtClean="0"/>
              <a:t>:</a:t>
            </a:r>
            <a:endParaRPr lang="en-US" sz="2800" dirty="0"/>
          </a:p>
          <a:p>
            <a:r>
              <a:rPr lang="en-US" sz="2800" dirty="0"/>
              <a:t>   if </a:t>
            </a:r>
            <a:r>
              <a:rPr lang="en-US" sz="2800" dirty="0" err="1" smtClean="0"/>
              <a:t>num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in </a:t>
            </a:r>
            <a:r>
              <a:rPr lang="en-US" sz="2800" dirty="0" smtClean="0"/>
              <a:t>counts</a:t>
            </a:r>
            <a:r>
              <a:rPr lang="en-US" sz="2800" dirty="0" smtClean="0"/>
              <a:t>:</a:t>
            </a:r>
            <a:endParaRPr lang="en-US" sz="2800" dirty="0"/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 err="1"/>
              <a:t>num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] += 1</a:t>
            </a:r>
            <a:endParaRPr lang="en-US" sz="2800" dirty="0"/>
          </a:p>
          <a:p>
            <a:r>
              <a:rPr lang="en-US" sz="2800" dirty="0"/>
              <a:t>   </a:t>
            </a:r>
            <a:r>
              <a:rPr lang="en-US" sz="2800" dirty="0" smtClean="0"/>
              <a:t>else:</a:t>
            </a:r>
            <a:endParaRPr lang="en-US" sz="2800" dirty="0"/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sz="2800" dirty="0"/>
          </a:p>
          <a:p>
            <a:pPr>
              <a:spcBef>
                <a:spcPts val="1200"/>
              </a:spcBef>
            </a:pPr>
            <a:r>
              <a:rPr lang="en-US" sz="2800" dirty="0" smtClean="0"/>
              <a:t>for </a:t>
            </a:r>
            <a:r>
              <a:rPr lang="en-US" sz="2800" dirty="0" err="1" smtClean="0"/>
              <a:t>num</a:t>
            </a:r>
            <a:r>
              <a:rPr lang="en-US" sz="2800" dirty="0" smtClean="0"/>
              <a:t> </a:t>
            </a:r>
            <a:r>
              <a:rPr lang="en-US" sz="2800" dirty="0"/>
              <a:t>in </a:t>
            </a:r>
            <a:r>
              <a:rPr lang="en-US" sz="2800" dirty="0" smtClean="0"/>
              <a:t>sorted(</a:t>
            </a:r>
            <a:r>
              <a:rPr lang="en-US" sz="2800" dirty="0" err="1" smtClean="0"/>
              <a:t>counts.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eys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US" sz="2800" dirty="0" smtClean="0"/>
              <a:t>)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sz="2800" dirty="0"/>
          </a:p>
          <a:p>
            <a:r>
              <a:rPr lang="en-US" sz="2800" dirty="0"/>
              <a:t>    </a:t>
            </a:r>
            <a:r>
              <a:rPr lang="en-US" sz="2800" dirty="0" smtClean="0"/>
              <a:t>print("{} </a:t>
            </a:r>
            <a:r>
              <a:rPr lang="en-US" sz="2800" dirty="0"/>
              <a:t>-&gt; </a:t>
            </a:r>
            <a:r>
              <a:rPr lang="en-US" sz="2800" dirty="0" smtClean="0"/>
              <a:t>{}".</a:t>
            </a:r>
            <a:r>
              <a:rPr lang="en-US" sz="2800" dirty="0" smtClean="0"/>
              <a:t>format(</a:t>
            </a:r>
            <a:r>
              <a:rPr lang="en-US" sz="2800" dirty="0" err="1" smtClean="0"/>
              <a:t>num</a:t>
            </a:r>
            <a:r>
              <a:rPr lang="en-US" sz="2800" dirty="0" smtClean="0"/>
              <a:t>, counts[</a:t>
            </a:r>
            <a:r>
              <a:rPr lang="en-US" sz="2800" dirty="0" err="1" smtClean="0"/>
              <a:t>num</a:t>
            </a:r>
            <a:r>
              <a:rPr lang="en-US" sz="2800" dirty="0" smtClean="0"/>
              <a:t>]</a:t>
            </a:r>
            <a:r>
              <a:rPr lang="en-US" sz="2800" dirty="0" smtClean="0"/>
              <a:t>))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1905000"/>
            <a:ext cx="3598276" cy="1524000"/>
          </a:xfrm>
          <a:prstGeom prst="wedgeRoundRectCallout">
            <a:avLst>
              <a:gd name="adj1" fmla="val -175174"/>
              <a:gd name="adj2" fmla="val -405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will hold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https://judge.softuni.bg/Contests/Practice/Index/429#1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46008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719034"/>
          </a:xfrm>
        </p:spPr>
        <p:txBody>
          <a:bodyPr/>
          <a:lstStyle/>
          <a:p>
            <a:r>
              <a:rPr lang="en-US" dirty="0"/>
              <a:t>Live Exercises in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12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7885199" cy="557035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Dictionaries</a:t>
            </a:r>
            <a:r>
              <a:rPr lang="en-US" sz="3200" dirty="0"/>
              <a:t> hold {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value</a:t>
            </a:r>
            <a:r>
              <a:rPr lang="en-US" sz="3200" dirty="0">
                <a:sym typeface="Wingdings" panose="05000000000000000000" pitchFamily="2" charset="2"/>
              </a:rPr>
              <a:t>} pairs</a:t>
            </a:r>
          </a:p>
          <a:p>
            <a:pPr lvl="1"/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.keys</a:t>
            </a:r>
            <a:r>
              <a:rPr lang="en-US" sz="3000" dirty="0" smtClean="0">
                <a:sym typeface="Wingdings" panose="05000000000000000000" pitchFamily="2" charset="2"/>
              </a:rPr>
              <a:t> </a:t>
            </a:r>
            <a:r>
              <a:rPr lang="en-US" sz="3000" dirty="0">
                <a:sym typeface="Wingdings" panose="05000000000000000000" pitchFamily="2" charset="2"/>
              </a:rPr>
              <a:t>holds a set of unique keys</a:t>
            </a:r>
          </a:p>
          <a:p>
            <a:pPr lvl="1"/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.values</a:t>
            </a:r>
            <a:r>
              <a:rPr lang="en-US" sz="3000" dirty="0" smtClean="0">
                <a:sym typeface="Wingdings" panose="05000000000000000000" pitchFamily="2" charset="2"/>
              </a:rPr>
              <a:t> </a:t>
            </a:r>
            <a:r>
              <a:rPr lang="en-US" sz="3000" dirty="0">
                <a:sym typeface="Wingdings" panose="05000000000000000000" pitchFamily="2" charset="2"/>
              </a:rPr>
              <a:t>holds a collection of </a:t>
            </a:r>
            <a:r>
              <a:rPr lang="en-US" sz="3000" dirty="0" smtClean="0">
                <a:sym typeface="Wingdings" panose="05000000000000000000" pitchFamily="2" charset="2"/>
              </a:rPr>
              <a:t>values</a:t>
            </a:r>
            <a:endParaRPr lang="en-US" sz="3000" dirty="0"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822" y="1371600"/>
            <a:ext cx="3196990" cy="237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Dictionaries, Lambda and LINQ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75691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Arrays</a:t>
            </a:r>
          </a:p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Dictionaries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712788" lvl="1" indent="-409575"/>
            <a:r>
              <a:rPr lang="en-US" dirty="0" smtClean="0"/>
              <a:t>Mapping Keys to Values</a:t>
            </a:r>
          </a:p>
          <a:p>
            <a:pPr marL="712788" lvl="1" indent="-409575"/>
            <a:r>
              <a:rPr lang="en-US" dirty="0" smtClean="0"/>
              <a:t>Dictionary </a:t>
            </a:r>
            <a:r>
              <a:rPr lang="en-US" dirty="0"/>
              <a:t>methods – </a:t>
            </a:r>
            <a:r>
              <a:rPr lang="en-US" dirty="0" smtClean="0"/>
              <a:t>operator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pop()</a:t>
            </a:r>
            <a:r>
              <a:rPr lang="en-US" dirty="0" smtClean="0"/>
              <a:t>, </a:t>
            </a:r>
          </a:p>
          <a:p>
            <a:pPr marL="303213" lvl="1" indent="0">
              <a:buNone/>
            </a:pPr>
            <a:r>
              <a:rPr lang="en-US" dirty="0"/>
              <a:t>o</a:t>
            </a:r>
            <a:r>
              <a:rPr lang="en-US" dirty="0" smtClean="0"/>
              <a:t>perator</a:t>
            </a:r>
            <a:r>
              <a:rPr lang="en-US" dirty="0" smtClean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</a:t>
            </a:r>
            <a:r>
              <a:rPr lang="en-US" dirty="0" smtClean="0"/>
              <a:t>, </a:t>
            </a:r>
            <a:r>
              <a:rPr lang="en-US" dirty="0"/>
              <a:t>etc</a:t>
            </a:r>
            <a:r>
              <a:rPr lang="en-US" dirty="0" smtClean="0"/>
              <a:t>.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828800"/>
            <a:ext cx="3074424" cy="396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dirty="0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411140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2554022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94992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6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extended-softuni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7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64639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35190"/>
            <a:ext cx="8938472" cy="689410"/>
          </a:xfrm>
        </p:spPr>
        <p:txBody>
          <a:bodyPr/>
          <a:lstStyle/>
          <a:p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360612" y="1600200"/>
            <a:ext cx="2743200" cy="26391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ivan</a:t>
            </a:r>
            <a:r>
              <a:rPr lang="bg-BG" sz="2800" dirty="0"/>
              <a:t> </a:t>
            </a:r>
            <a:endParaRPr lang="en-US" sz="2800" dirty="0"/>
          </a:p>
          <a:p>
            <a:pPr algn="ctr"/>
            <a:r>
              <a:rPr lang="en-US" sz="2800" dirty="0"/>
              <a:t>gosho</a:t>
            </a:r>
          </a:p>
          <a:p>
            <a:pPr algn="ctr"/>
            <a:r>
              <a:rPr lang="en-US" sz="2800" dirty="0"/>
              <a:t>pesho</a:t>
            </a:r>
          </a:p>
        </p:txBody>
      </p:sp>
      <p:cxnSp>
        <p:nvCxnSpPr>
          <p:cNvPr id="9" name="Straight Arrow Connector 8"/>
          <p:cNvCxnSpPr>
            <a:endCxn id="18" idx="1"/>
          </p:cNvCxnSpPr>
          <p:nvPr/>
        </p:nvCxnSpPr>
        <p:spPr>
          <a:xfrm>
            <a:off x="4265612" y="2514600"/>
            <a:ext cx="2743200" cy="5055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9" idx="1"/>
          </p:cNvCxnSpPr>
          <p:nvPr/>
        </p:nvCxnSpPr>
        <p:spPr>
          <a:xfrm>
            <a:off x="4265612" y="2916997"/>
            <a:ext cx="2743200" cy="655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endCxn id="17" idx="1"/>
          </p:cNvCxnSpPr>
          <p:nvPr/>
        </p:nvCxnSpPr>
        <p:spPr>
          <a:xfrm flipV="1">
            <a:off x="4265612" y="2466201"/>
            <a:ext cx="2743200" cy="8294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7"/>
          <p:cNvSpPr txBox="1">
            <a:spLocks/>
          </p:cNvSpPr>
          <p:nvPr/>
        </p:nvSpPr>
        <p:spPr>
          <a:xfrm>
            <a:off x="7008812" y="2189202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0845-346-356</a:t>
            </a:r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008812" y="2743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2350-452-167</a:t>
            </a:r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008812" y="329565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1255-377-131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8068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arrays</a:t>
            </a:r>
            <a:r>
              <a:rPr lang="en-US" dirty="0"/>
              <a:t> are arrays indexed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 (like traditional arrays)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 (Maps, Dictionaries)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206471" y="3143375"/>
            <a:ext cx="5486400" cy="3318902"/>
            <a:chOff x="6206471" y="3143375"/>
            <a:chExt cx="5486400" cy="3318902"/>
          </a:xfrm>
        </p:grpSpPr>
        <p:sp>
          <p:nvSpPr>
            <p:cNvPr id="7" name="Rectangle 6"/>
            <p:cNvSpPr/>
            <p:nvPr/>
          </p:nvSpPr>
          <p:spPr>
            <a:xfrm>
              <a:off x="6206471" y="3143375"/>
              <a:ext cx="5486400" cy="641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en-US" sz="3400" dirty="0">
                  <a:solidFill>
                    <a:prstClr val="white"/>
                  </a:solidFill>
                </a:rPr>
                <a:t>Associative array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/>
            </p:nvPr>
          </p:nvGraphicFramePr>
          <p:xfrm>
            <a:off x="6532879" y="4600769"/>
            <a:ext cx="4856798" cy="1554480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value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9612" y="3151094"/>
            <a:ext cx="5359306" cy="3311183"/>
            <a:chOff x="479612" y="3151094"/>
            <a:chExt cx="5359306" cy="3311183"/>
          </a:xfrm>
        </p:grpSpPr>
        <p:sp>
          <p:nvSpPr>
            <p:cNvPr id="6" name="Rectangle 5"/>
            <p:cNvSpPr/>
            <p:nvPr/>
          </p:nvSpPr>
          <p:spPr>
            <a:xfrm>
              <a:off x="479612" y="3151094"/>
              <a:ext cx="5359306" cy="641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en-US" sz="3400" dirty="0">
                  <a:solidFill>
                    <a:prstClr val="white"/>
                  </a:solidFill>
                </a:rPr>
                <a:t>Traditional array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79612" y="3931801"/>
              <a:ext cx="5359306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1831089" y="4603959"/>
              <a:ext cx="3536546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1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2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3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4</a:t>
              </a:r>
            </a:p>
          </p:txBody>
        </p:sp>
        <p:graphicFrame>
          <p:nvGraphicFramePr>
            <p:cNvPr id="10" name="Group 134"/>
            <p:cNvGraphicFramePr>
              <a:graphicFrameLocks/>
            </p:cNvGraphicFramePr>
            <p:nvPr>
              <p:extLst/>
            </p:nvPr>
          </p:nvGraphicFramePr>
          <p:xfrm>
            <a:off x="1680500" y="5166240"/>
            <a:ext cx="3858870" cy="638447"/>
          </p:xfrm>
          <a:graphic>
            <a:graphicData uri="http://schemas.openxmlformats.org/drawingml/2006/table">
              <a:tbl>
                <a:tblPr/>
                <a:tblGrid>
                  <a:gridCol w="771774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xmlns="" val="20002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xmlns="" val="20003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xmlns="" val="20004"/>
                      </a:ext>
                    </a:extLst>
                  </a:gridCol>
                </a:tblGrid>
                <a:tr h="638447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-3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12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408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33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</a:tbl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586404" y="4607368"/>
              <a:ext cx="101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6404" y="5240523"/>
              <a:ext cx="10122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value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Example</a:t>
            </a:r>
            <a:r>
              <a:rPr lang="bg-BG" dirty="0"/>
              <a:t> – </a:t>
            </a:r>
            <a:r>
              <a:rPr lang="en-US" dirty="0"/>
              <a:t>Phonebook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3030" y="1143000"/>
            <a:ext cx="10791582" cy="49117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smtClean="0">
                <a:solidFill>
                  <a:schemeClr val="tx2"/>
                </a:solidFill>
              </a:rPr>
              <a:t>phonebook </a:t>
            </a:r>
            <a:r>
              <a:rPr lang="en-US" sz="3000" dirty="0">
                <a:solidFill>
                  <a:schemeClr val="tx2"/>
                </a:solidFill>
              </a:rPr>
              <a:t>=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{}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"John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"+1-555-8976</a:t>
            </a:r>
            <a:r>
              <a:rPr lang="en-US" sz="3000" dirty="0" smtClean="0">
                <a:solidFill>
                  <a:schemeClr val="tx2"/>
                </a:solidFill>
              </a:rPr>
              <a:t>"</a:t>
            </a:r>
            <a:r>
              <a:rPr lang="en-US" sz="3000" dirty="0">
                <a:solidFill>
                  <a:schemeClr val="tx2"/>
                </a:solidFill>
              </a:rPr>
              <a:t/>
            </a: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"Lisa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"+1-555-1234</a:t>
            </a:r>
            <a:r>
              <a:rPr lang="en-US" sz="3000" dirty="0" smtClean="0">
                <a:solidFill>
                  <a:schemeClr val="tx2"/>
                </a:solidFill>
              </a:rPr>
              <a:t>"</a:t>
            </a:r>
            <a:endParaRPr lang="en-US" sz="3000" dirty="0">
              <a:solidFill>
                <a:schemeClr val="tx2"/>
              </a:solidFill>
            </a:endParaRPr>
          </a:p>
          <a:p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"Sam Doe"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"+1-555-5030</a:t>
            </a:r>
            <a:r>
              <a:rPr lang="en-US" sz="3000" dirty="0" smtClean="0">
                <a:solidFill>
                  <a:schemeClr val="tx2"/>
                </a:solidFill>
              </a:rPr>
              <a:t>"</a:t>
            </a:r>
            <a:endParaRPr lang="en-US" sz="3000" dirty="0">
              <a:solidFill>
                <a:schemeClr val="tx2"/>
              </a:solidFill>
            </a:endParaRPr>
          </a:p>
          <a:p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"Nakov"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"+359-899-555-592</a:t>
            </a:r>
            <a:r>
              <a:rPr lang="en-US" sz="3000" dirty="0" smtClean="0">
                <a:solidFill>
                  <a:schemeClr val="tx2"/>
                </a:solidFill>
              </a:rPr>
              <a:t>"</a:t>
            </a:r>
            <a:endParaRPr lang="en-US" sz="3000" dirty="0">
              <a:solidFill>
                <a:schemeClr val="tx2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"Nakov"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"+359-2-981-9819</a:t>
            </a:r>
            <a:r>
              <a:rPr lang="en-US" sz="3000" dirty="0" smtClean="0">
                <a:solidFill>
                  <a:schemeClr val="tx2"/>
                </a:solidFill>
              </a:rPr>
              <a:t>"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// Replace</a:t>
            </a:r>
          </a:p>
          <a:p>
            <a:pPr>
              <a:spcBef>
                <a:spcPts val="1200"/>
              </a:spcBef>
            </a:pPr>
            <a:r>
              <a:rPr lang="en-US" sz="3000" dirty="0" err="1" smtClean="0">
                <a:solidFill>
                  <a:schemeClr val="tx2"/>
                </a:solidFill>
              </a:rPr>
              <a:t>phonebook.</a:t>
            </a:r>
            <a:r>
              <a:rPr lang="en-US" sz="3000" dirty="0" err="1" smtClean="0">
                <a:solidFill>
                  <a:schemeClr val="tx2">
                    <a:lumMod val="75000"/>
                  </a:schemeClr>
                </a:solidFill>
              </a:rPr>
              <a:t>pop</a:t>
            </a:r>
            <a:r>
              <a:rPr lang="en-US" sz="3000" dirty="0" smtClean="0">
                <a:solidFill>
                  <a:schemeClr val="tx2"/>
                </a:solidFill>
              </a:rPr>
              <a:t>("</a:t>
            </a:r>
            <a:r>
              <a:rPr lang="en-US" sz="3000" dirty="0">
                <a:solidFill>
                  <a:schemeClr val="tx2"/>
                </a:solidFill>
              </a:rPr>
              <a:t>John </a:t>
            </a:r>
            <a:r>
              <a:rPr lang="en-US" sz="3000" dirty="0" smtClean="0">
                <a:solidFill>
                  <a:schemeClr val="tx2"/>
                </a:solidFill>
              </a:rPr>
              <a:t>Smith", None)</a:t>
            </a:r>
            <a:endParaRPr lang="en-US" sz="3000" dirty="0">
              <a:solidFill>
                <a:schemeClr val="tx2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sz="3000" dirty="0" smtClean="0">
                <a:solidFill>
                  <a:schemeClr val="tx2"/>
                </a:solidFill>
              </a:rPr>
              <a:t> key, value </a:t>
            </a:r>
            <a:r>
              <a:rPr lang="en-US" sz="3000" dirty="0">
                <a:solidFill>
                  <a:schemeClr val="tx2"/>
                </a:solidFill>
              </a:rPr>
              <a:t>in </a:t>
            </a:r>
            <a:r>
              <a:rPr lang="en-US" sz="3000" dirty="0" smtClean="0">
                <a:solidFill>
                  <a:schemeClr val="tx2"/>
                </a:solidFill>
              </a:rPr>
              <a:t>phonebook:</a:t>
            </a:r>
            <a:endParaRPr lang="en-US" sz="3000" dirty="0">
              <a:solidFill>
                <a:schemeClr val="tx2"/>
              </a:solidFill>
            </a:endParaRPr>
          </a:p>
          <a:p>
            <a:r>
              <a:rPr lang="en-US" sz="3000" dirty="0">
                <a:solidFill>
                  <a:schemeClr val="tx2"/>
                </a:solidFill>
              </a:rPr>
              <a:t>  </a:t>
            </a:r>
            <a:r>
              <a:rPr lang="en-US" sz="3000" dirty="0" smtClean="0">
                <a:solidFill>
                  <a:schemeClr val="tx2"/>
                </a:solidFill>
              </a:rPr>
              <a:t>print("{</a:t>
            </a:r>
            <a:r>
              <a:rPr lang="en-US" sz="3000" dirty="0">
                <a:solidFill>
                  <a:schemeClr val="tx2"/>
                </a:solidFill>
              </a:rPr>
              <a:t>0} --&gt; {1</a:t>
            </a:r>
            <a:r>
              <a:rPr lang="en-US" sz="3000" dirty="0" smtClean="0">
                <a:solidFill>
                  <a:schemeClr val="tx2"/>
                </a:solidFill>
              </a:rPr>
              <a:t>}".format(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000" dirty="0">
                <a:solidFill>
                  <a:schemeClr val="tx2"/>
                </a:solidFill>
              </a:rPr>
              <a:t>,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3000" dirty="0" smtClean="0">
                <a:solidFill>
                  <a:schemeClr val="tx2"/>
                </a:solidFill>
              </a:rPr>
              <a:t>))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  <a:p>
            <a:pPr lvl="1"/>
            <a:r>
              <a:rPr lang="en-US" dirty="0"/>
              <a:t>Uses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hash-table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/>
              <a:t> </a:t>
            </a:r>
            <a:r>
              <a:rPr lang="en-US" dirty="0" smtClean="0"/>
              <a:t> or </a:t>
            </a:r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balanced search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tree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Keep </a:t>
            </a:r>
            <a:r>
              <a:rPr lang="en-US" dirty="0"/>
              <a:t>the keys in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addition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76200"/>
            <a:ext cx="9577597" cy="1046346"/>
          </a:xfrm>
        </p:spPr>
        <p:txBody>
          <a:bodyPr>
            <a:normAutofit/>
          </a:bodyPr>
          <a:lstStyle/>
          <a:p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Dictionary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13030" y="3429000"/>
            <a:ext cx="10791582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smtClean="0">
                <a:solidFill>
                  <a:schemeClr val="tx2"/>
                </a:solidFill>
              </a:rPr>
              <a:t>phonebook </a:t>
            </a:r>
            <a:r>
              <a:rPr lang="en-US" sz="3000" dirty="0">
                <a:solidFill>
                  <a:schemeClr val="tx2"/>
                </a:solidFill>
              </a:rPr>
              <a:t>=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r>
              <a:rPr lang="en-US" sz="3000" dirty="0" smtClean="0">
                <a:solidFill>
                  <a:schemeClr val="tx2"/>
                </a:solidFill>
              </a:rPr>
              <a:t>    "John Smith“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3000" dirty="0" smtClean="0">
                <a:solidFill>
                  <a:schemeClr val="tx2"/>
                </a:solidFill>
              </a:rPr>
              <a:t> "+1-555-8976",</a:t>
            </a:r>
            <a:r>
              <a:rPr lang="en-US" sz="3000" dirty="0">
                <a:solidFill>
                  <a:schemeClr val="tx2"/>
                </a:solidFill>
              </a:rPr>
              <a:t/>
            </a: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    </a:t>
            </a:r>
            <a:r>
              <a:rPr lang="en-US" sz="3000" dirty="0" smtClean="0">
                <a:solidFill>
                  <a:schemeClr val="tx2"/>
                </a:solidFill>
              </a:rPr>
              <a:t>"</a:t>
            </a:r>
            <a:r>
              <a:rPr lang="en-US" sz="3000" dirty="0" smtClean="0">
                <a:solidFill>
                  <a:schemeClr val="tx2"/>
                </a:solidFill>
              </a:rPr>
              <a:t>Lisa Smith"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3000" dirty="0" smtClean="0">
                <a:solidFill>
                  <a:schemeClr val="tx2"/>
                </a:solidFill>
              </a:rPr>
              <a:t>"+1-555-1234",</a:t>
            </a:r>
          </a:p>
          <a:p>
            <a:r>
              <a:rPr lang="en-US" sz="3000" dirty="0">
                <a:solidFill>
                  <a:schemeClr val="tx2"/>
                </a:solidFill>
              </a:rPr>
              <a:t>    </a:t>
            </a:r>
            <a:r>
              <a:rPr lang="en-US" sz="3000" dirty="0" smtClean="0">
                <a:solidFill>
                  <a:schemeClr val="tx2"/>
                </a:solidFill>
              </a:rPr>
              <a:t>"</a:t>
            </a:r>
            <a:r>
              <a:rPr lang="en-US" sz="3000" dirty="0">
                <a:solidFill>
                  <a:schemeClr val="tx2"/>
                </a:solidFill>
              </a:rPr>
              <a:t>Sam </a:t>
            </a:r>
            <a:r>
              <a:rPr lang="en-US" sz="3000" dirty="0" smtClean="0">
                <a:solidFill>
                  <a:schemeClr val="tx2"/>
                </a:solidFill>
              </a:rPr>
              <a:t>Doe"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>
                <a:solidFill>
                  <a:schemeClr val="tx2"/>
                </a:solidFill>
              </a:rPr>
              <a:t>"+</a:t>
            </a:r>
            <a:r>
              <a:rPr lang="en-US" sz="3000" dirty="0" smtClean="0">
                <a:solidFill>
                  <a:schemeClr val="tx2"/>
                </a:solidFill>
              </a:rPr>
              <a:t>1-555-5030",</a:t>
            </a:r>
            <a:endParaRPr lang="en-US" sz="3000" dirty="0">
              <a:solidFill>
                <a:schemeClr val="tx2"/>
              </a:solidFill>
            </a:endParaRPr>
          </a:p>
          <a:p>
            <a:r>
              <a:rPr lang="en-US" sz="3000" dirty="0">
                <a:solidFill>
                  <a:schemeClr val="tx2"/>
                </a:solidFill>
              </a:rPr>
              <a:t>    </a:t>
            </a:r>
            <a:r>
              <a:rPr lang="en-US" sz="3000" dirty="0" smtClean="0">
                <a:solidFill>
                  <a:schemeClr val="tx2"/>
                </a:solidFill>
              </a:rPr>
              <a:t>"</a:t>
            </a:r>
            <a:r>
              <a:rPr lang="en-US" sz="3000" dirty="0" err="1" smtClean="0">
                <a:solidFill>
                  <a:schemeClr val="tx2"/>
                </a:solidFill>
              </a:rPr>
              <a:t>Nakov</a:t>
            </a:r>
            <a:r>
              <a:rPr lang="en-US" sz="3000" dirty="0" smtClean="0">
                <a:solidFill>
                  <a:schemeClr val="tx2"/>
                </a:solidFill>
              </a:rPr>
              <a:t>"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3000" dirty="0" smtClean="0">
                <a:solidFill>
                  <a:schemeClr val="tx2"/>
                </a:solidFill>
              </a:rPr>
              <a:t>"+359-899-555-592" </a:t>
            </a:r>
          </a:p>
          <a:p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sz="3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6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smtClean="0"/>
              <a:t>– returns the </a:t>
            </a:r>
            <a:r>
              <a:rPr lang="en-US" dirty="0"/>
              <a:t>number of key-value pairs</a:t>
            </a: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.keys()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smtClean="0">
                <a:solidFill>
                  <a:schemeClr val="tx2"/>
                </a:solidFill>
              </a:rPr>
              <a:t>returns list of keys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.values()</a:t>
            </a:r>
            <a:r>
              <a:rPr lang="en-US" dirty="0" smtClean="0"/>
              <a:t> </a:t>
            </a:r>
            <a:r>
              <a:rPr lang="en-US" dirty="0"/>
              <a:t>– a collection of all values</a:t>
            </a:r>
            <a:endParaRPr lang="bg-BG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6612" y="2743200"/>
            <a:ext cx="105156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dict </a:t>
            </a:r>
            <a:r>
              <a:rPr lang="en-US" noProof="1"/>
              <a:t>=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{}</a:t>
            </a:r>
            <a:endParaRPr lang="en-US" noProof="1"/>
          </a:p>
          <a:p>
            <a:r>
              <a:rPr lang="en-US" noProof="1"/>
              <a:t>f</a:t>
            </a:r>
            <a:r>
              <a:rPr lang="en-US" noProof="1" smtClean="0"/>
              <a:t>or key in dict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.keys()</a:t>
            </a:r>
            <a:r>
              <a:rPr lang="en-US" dirty="0" smtClean="0"/>
              <a:t>:</a:t>
            </a:r>
            <a:endParaRPr lang="en-US" noProof="1"/>
          </a:p>
          <a:p>
            <a:r>
              <a:rPr lang="en-US" noProof="1"/>
              <a:t>  </a:t>
            </a:r>
            <a:r>
              <a:rPr lang="en-US" noProof="1" smtClean="0"/>
              <a:t>print(key)</a:t>
            </a:r>
            <a:endParaRPr lang="en-US" noProof="1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6612" y="5048250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print(", </a:t>
            </a:r>
            <a:r>
              <a:rPr lang="en-US" noProof="1"/>
              <a:t>".</a:t>
            </a:r>
            <a:r>
              <a:rPr lang="en-US" noProof="1" smtClean="0"/>
              <a:t>join(</a:t>
            </a:r>
            <a:r>
              <a:rPr lang="en-US" noProof="1" smtClean="0"/>
              <a:t>dict.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alues</a:t>
            </a:r>
            <a:r>
              <a:rPr lang="en-US" noProof="1" smtClean="0"/>
              <a:t>))</a:t>
            </a:r>
            <a:endParaRPr lang="en-US" noProof="1"/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Dictionaries: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0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Basic operations: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– get/set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value for key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Member function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.pop() – remove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value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key</a:t>
            </a:r>
          </a:p>
          <a:p>
            <a:pPr lvl="1"/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Member function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.clear()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dictionary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Dictionaries</a:t>
            </a:r>
            <a:r>
              <a:rPr lang="en-US" noProof="1"/>
              <a:t>: </a:t>
            </a:r>
            <a:r>
              <a:rPr lang="en-US" noProof="1" smtClean="0"/>
              <a:t>Functionality (2)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2812" y="2514600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print(</a:t>
            </a:r>
            <a:r>
              <a:rPr lang="en-US" noProof="1" smtClean="0"/>
              <a:t>dict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noProof="1"/>
              <a:t>'key</a:t>
            </a:r>
            <a:r>
              <a:rPr lang="en-US" noProof="1" smtClean="0"/>
              <a:t>'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noProof="1" smtClean="0"/>
              <a:t>))</a:t>
            </a:r>
            <a:endParaRPr lang="en-US" noProof="1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2812" y="3733800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dict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.pop(</a:t>
            </a:r>
            <a:r>
              <a:rPr lang="en-US" noProof="1" smtClean="0"/>
              <a:t>'key'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, None )</a:t>
            </a:r>
            <a:endParaRPr lang="en-US" noProof="1"/>
          </a:p>
        </p:txBody>
      </p:sp>
      <p:sp>
        <p:nvSpPr>
          <p:cNvPr id="7" name="Правоъгълник 6"/>
          <p:cNvSpPr/>
          <p:nvPr/>
        </p:nvSpPr>
        <p:spPr>
          <a:xfrm>
            <a:off x="4037012" y="3733800"/>
            <a:ext cx="1066800" cy="57629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None</a:t>
            </a:r>
            <a:endParaRPr lang="bg-BG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12812" y="5062507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dict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.clear()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76411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930</Words>
  <Application>Microsoft Office PowerPoint</Application>
  <PresentationFormat>По избор</PresentationFormat>
  <Paragraphs>217</Paragraphs>
  <Slides>20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20</vt:i4>
      </vt:variant>
    </vt:vector>
  </HeadingPairs>
  <TitlesOfParts>
    <vt:vector size="21" baseType="lpstr">
      <vt:lpstr>SoftUni 16x9</vt:lpstr>
      <vt:lpstr>Dictionaries</vt:lpstr>
      <vt:lpstr>Table of Contents</vt:lpstr>
      <vt:lpstr>Questions?</vt:lpstr>
      <vt:lpstr>Associative Arrays</vt:lpstr>
      <vt:lpstr>Associative Arrays (Maps, Dictionaries)</vt:lpstr>
      <vt:lpstr>Dictionary Example – Phonebook</vt:lpstr>
      <vt:lpstr>Dictionary</vt:lpstr>
      <vt:lpstr>Dictionaries: Functionality</vt:lpstr>
      <vt:lpstr>Dictionaries: Functionality (2)</vt:lpstr>
      <vt:lpstr>Dictionaries: Functionality (2)</vt:lpstr>
      <vt:lpstr>Iterating through Dictionaries</vt:lpstr>
      <vt:lpstr>Problem: Odd Occurrences</vt:lpstr>
      <vt:lpstr>Solution: Odd Occurrences</vt:lpstr>
      <vt:lpstr>Problem: Count Real Numbers </vt:lpstr>
      <vt:lpstr>Solution: Count Real Numbers</vt:lpstr>
      <vt:lpstr>Associative Arrays</vt:lpstr>
      <vt:lpstr>Summary</vt:lpstr>
      <vt:lpstr>Dictionaries, Lambda and LINQ</vt:lpstr>
      <vt:lpstr>License</vt:lpstr>
      <vt:lpstr>Trainings @ Software University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2017-07-09T17:35:00Z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