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6" r:id="rId5"/>
    <p:sldId id="353" r:id="rId6"/>
    <p:sldId id="389" r:id="rId7"/>
    <p:sldId id="395" r:id="rId8"/>
    <p:sldId id="394" r:id="rId9"/>
    <p:sldId id="397" r:id="rId10"/>
    <p:sldId id="396" r:id="rId11"/>
    <p:sldId id="398" r:id="rId12"/>
    <p:sldId id="399" r:id="rId13"/>
    <p:sldId id="403" r:id="rId14"/>
    <p:sldId id="400" r:id="rId15"/>
    <p:sldId id="411" r:id="rId16"/>
    <p:sldId id="426" r:id="rId17"/>
    <p:sldId id="349" r:id="rId18"/>
    <p:sldId id="432" r:id="rId19"/>
    <p:sldId id="413" r:id="rId20"/>
    <p:sldId id="41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533" autoAdjust="0"/>
  </p:normalViewPr>
  <p:slideViewPr>
    <p:cSldViewPr>
      <p:cViewPr varScale="1">
        <p:scale>
          <a:sx n="73" d="100"/>
          <a:sy n="73" d="100"/>
        </p:scale>
        <p:origin x="37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Да напишем първата си програма с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80" y="1891115"/>
            <a:ext cx="7696200" cy="40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3" y="1182497"/>
            <a:ext cx="4495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print('Hello')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895433"/>
            <a:ext cx="8686800" cy="46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стартиране на програмата натиснете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 smtClean="0"/>
              <a:t>Резултатът ще се изпише на конзолата (</a:t>
            </a:r>
            <a:r>
              <a:rPr lang="bg-BG" sz="3200" dirty="0" err="1" smtClean="0"/>
              <a:t>подпрозореца</a:t>
            </a:r>
            <a:r>
              <a:rPr lang="bg-BG" sz="3200" dirty="0" smtClean="0"/>
              <a:t> отдолу):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28" y="2085862"/>
            <a:ext cx="1552792" cy="80973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3012" y="4267200"/>
            <a:ext cx="7543801" cy="15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Тествайте кода си в онлайн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програмата в </a:t>
            </a:r>
            <a:r>
              <a:rPr lang="en-US" dirty="0" smtClean="0"/>
              <a:t>Judge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8"/>
          <a:stretch/>
        </p:blipFill>
        <p:spPr>
          <a:xfrm>
            <a:off x="2284412" y="2514600"/>
            <a:ext cx="7297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Конзолни програмки със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Упражнения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75844"/>
            <a:ext cx="7086600" cy="3776754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1612" y="1156926"/>
            <a:ext cx="9220200" cy="99060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8"/>
          <a:stretch/>
        </p:blipFill>
        <p:spPr>
          <a:xfrm>
            <a:off x="4341812" y="1652226"/>
            <a:ext cx="6200940" cy="31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 smtClean="0"/>
              <a:t> означава да пишеш</a:t>
            </a:r>
            <a:r>
              <a:rPr lang="en-US" sz="3200" dirty="0" smtClean="0"/>
              <a:t> </a:t>
            </a:r>
            <a:r>
              <a:rPr lang="bg-BG" sz="3200" dirty="0" smtClean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Компютърна програма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Използва се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Python</a:t>
            </a:r>
            <a:r>
              <a:rPr lang="bg-BG" sz="3000" dirty="0" smtClean="0"/>
              <a:t>)</a:t>
            </a:r>
            <a:r>
              <a:rPr lang="en-US" sz="3000" dirty="0" smtClean="0"/>
              <a:t> +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 smtClean="0"/>
              <a:t>(например </a:t>
            </a:r>
            <a:r>
              <a:rPr lang="en-US" sz="3000" dirty="0" err="1" smtClean="0"/>
              <a:t>PyCharm</a:t>
            </a:r>
            <a:r>
              <a:rPr lang="en-US" sz="3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На </a:t>
            </a:r>
            <a:r>
              <a:rPr lang="en-US" sz="3200" dirty="0" smtClean="0"/>
              <a:t>Python </a:t>
            </a:r>
            <a:r>
              <a:rPr lang="bg-BG" sz="3200" dirty="0" smtClean="0"/>
              <a:t>командите се</a:t>
            </a:r>
            <a:r>
              <a:rPr lang="en-US" sz="3200" dirty="0" smtClean="0"/>
              <a:t> </a:t>
            </a:r>
            <a:r>
              <a:rPr lang="bg-BG" sz="3200" dirty="0" smtClean="0"/>
              <a:t>пишат във файла</a:t>
            </a:r>
            <a:endParaRPr lang="en-US" sz="3200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 smtClean="0"/>
              <a:t>Печатаме с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print(…)</a:t>
            </a:r>
            <a:r>
              <a:rPr lang="en-US" sz="3000" dirty="0" smtClean="0"/>
              <a:t>, </a:t>
            </a:r>
            <a:r>
              <a:rPr lang="bg-BG" sz="3000" dirty="0" smtClean="0"/>
              <a:t>стартираме с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95297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</a:t>
            </a:r>
            <a:r>
              <a:rPr lang="bg-BG" smtClean="0"/>
              <a:t>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Първа </a:t>
            </a:r>
            <a:r>
              <a:rPr lang="bg-BG" smtClean="0"/>
              <a:t>програмка с </a:t>
            </a:r>
            <a:r>
              <a:rPr lang="en-US" dirty="0" smtClean="0"/>
              <a:t>Python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Да направим конзолна програма</a:t>
            </a:r>
          </a:p>
          <a:p>
            <a:pPr marL="712788" lvl="1" indent="-409575"/>
            <a:r>
              <a:rPr lang="bg-BG" dirty="0" smtClean="0"/>
              <a:t>Създаване на конзолна </a:t>
            </a:r>
            <a:r>
              <a:rPr lang="en-US" dirty="0" smtClean="0"/>
              <a:t>Python </a:t>
            </a:r>
            <a:r>
              <a:rPr lang="bg-BG" dirty="0" smtClean="0"/>
              <a:t>програма</a:t>
            </a:r>
          </a:p>
          <a:p>
            <a:pPr marL="712788" lvl="1" indent="-409575"/>
            <a:r>
              <a:rPr lang="bg-BG" dirty="0" smtClean="0"/>
              <a:t>Стартиране на програмата</a:t>
            </a:r>
          </a:p>
          <a:p>
            <a:pPr marL="712788" lvl="1" indent="-409575"/>
            <a:r>
              <a:rPr lang="bg-BG" dirty="0" smtClean="0"/>
              <a:t>Тестване в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Какво означава</a:t>
            </a:r>
            <a:br>
              <a:rPr lang="bg-BG" dirty="0" smtClean="0"/>
            </a:br>
            <a:r>
              <a:rPr lang="bg-BG" dirty="0" smtClean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</a:t>
            </a:r>
            <a:r>
              <a:rPr lang="bg-BG" dirty="0" smtClean="0"/>
              <a:t>'програмиране'?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Да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 smtClean="0"/>
              <a:t>' означава да даваме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 smtClean="0"/>
              <a:t> на компютъра какво да прави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Така те образуват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се пишат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Python, C#, Java, JavaScript, PHP</a:t>
            </a:r>
            <a:r>
              <a:rPr lang="bg-BG" dirty="0" smtClean="0"/>
              <a:t>, </a:t>
            </a:r>
            <a:r>
              <a:rPr lang="en-US" dirty="0" smtClean="0"/>
              <a:t>C</a:t>
            </a:r>
            <a:r>
              <a:rPr lang="bg-BG" dirty="0" smtClean="0"/>
              <a:t>, </a:t>
            </a:r>
            <a:r>
              <a:rPr lang="en-US" dirty="0" smtClean="0"/>
              <a:t>C++, </a:t>
            </a:r>
            <a:r>
              <a:rPr lang="bg-BG" dirty="0" smtClean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Използва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 smtClean="0"/>
              <a:t>(например 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</a:t>
            </a:r>
            <a:r>
              <a:rPr lang="bg-BG" sz="3200" dirty="0" smtClean="0"/>
              <a:t>печата текст </a:t>
            </a:r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печата латинската азбука:</a:t>
            </a: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конвертира от </a:t>
            </a:r>
            <a:r>
              <a:rPr lang="bg-BG" sz="3200" dirty="0"/>
              <a:t>левове в евро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map(chr, range(97, 123)):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leva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euro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leva /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1.95583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print(euro)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</a:t>
            </a:r>
            <a:r>
              <a:rPr lang="bg-BG" dirty="0" smtClean="0"/>
              <a:t>пресмятания, проверки</a:t>
            </a:r>
            <a:r>
              <a:rPr lang="bg-BG" dirty="0"/>
              <a:t>, </a:t>
            </a:r>
            <a:r>
              <a:rPr lang="bg-BG" dirty="0" smtClean="0"/>
              <a:t>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</a:t>
            </a:r>
            <a:r>
              <a:rPr lang="bg-BG" dirty="0"/>
              <a:t>се пишат </a:t>
            </a:r>
            <a:r>
              <a:rPr lang="bg-BG" dirty="0" smtClean="0"/>
              <a:t>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Текстът на програмата се нарича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Сорс кодът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интерпретира</a:t>
            </a:r>
            <a:r>
              <a:rPr lang="bg-BG" dirty="0" smtClean="0"/>
              <a:t> (изпълнява се директно)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python program.py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noProof="1" smtClean="0">
                <a:latin typeface="Consolas" panose="020B0609020204030204" pitchFamily="49" charset="0"/>
              </a:rPr>
              <a:t>изпълнява програмата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Или се компилира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в </a:t>
            </a:r>
            <a:r>
              <a:rPr lang="sv-SE" dirty="0" smtClean="0"/>
              <a:t>C# </a:t>
            </a:r>
            <a:r>
              <a:rPr lang="en-US" dirty="0" err="1" smtClean="0"/>
              <a:t>Program.cs</a:t>
            </a:r>
            <a:r>
              <a:rPr lang="en-US" dirty="0" smtClean="0"/>
              <a:t> </a:t>
            </a:r>
            <a:r>
              <a:rPr lang="bg-BG" dirty="0" smtClean="0"/>
              <a:t>се компилира до </a:t>
            </a:r>
            <a:r>
              <a:rPr lang="sv-SE" dirty="0" smtClean="0"/>
              <a:t>Program.exe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114800"/>
            <a:ext cx="10363200" cy="820600"/>
          </a:xfrm>
        </p:spPr>
        <p:txBody>
          <a:bodyPr/>
          <a:lstStyle/>
          <a:p>
            <a:r>
              <a:rPr lang="bg-BG" dirty="0" smtClean="0"/>
              <a:t>Да направим конзолна програмка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53" y="2286000"/>
            <a:ext cx="11614520" cy="95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програмирате, ви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Integrated Development Environment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За </a:t>
            </a:r>
            <a:r>
              <a:rPr lang="en-US" dirty="0" smtClean="0"/>
              <a:t>Python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PyCharm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  <a:r>
              <a:rPr lang="en-US" dirty="0" smtClean="0"/>
              <a:t> C# </a:t>
            </a:r>
            <a:r>
              <a:rPr lang="en-US" dirty="0">
                <a:sym typeface="Wingdings" panose="05000000000000000000" pitchFamily="2" charset="2"/>
              </a:rPr>
              <a:t> Visual </a:t>
            </a:r>
            <a:r>
              <a:rPr lang="en-US" dirty="0" smtClean="0">
                <a:sym typeface="Wingdings" panose="05000000000000000000" pitchFamily="2" charset="2"/>
              </a:rPr>
              <a:t>Studio;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Java  </a:t>
            </a:r>
            <a:r>
              <a:rPr lang="en-US" dirty="0" err="1" smtClean="0">
                <a:sym typeface="Wingdings" panose="05000000000000000000" pitchFamily="2" charset="2"/>
              </a:rPr>
              <a:t>IntellyJ</a:t>
            </a:r>
            <a:r>
              <a:rPr lang="en-US" dirty="0" smtClean="0">
                <a:sym typeface="Wingdings" panose="05000000000000000000" pitchFamily="2" charset="2"/>
              </a:rPr>
              <a:t> Idea;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PHP  PHP Storm</a:t>
            </a:r>
            <a:endParaRPr lang="bg-BG" dirty="0" smtClean="0"/>
          </a:p>
          <a:p>
            <a:r>
              <a:rPr lang="bg-BG" dirty="0" smtClean="0"/>
              <a:t>Инсталирайте си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Community</a:t>
            </a:r>
            <a:endParaRPr lang="sv-SE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www.jetbrains.com/pycharm/download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Стартирайте </a:t>
            </a:r>
            <a:r>
              <a:rPr lang="en-US" dirty="0" err="1" smtClean="0"/>
              <a:t>PyCharm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Нов проект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[Create New Project]</a:t>
            </a:r>
            <a:r>
              <a:rPr lang="en-US" dirty="0" smtClean="0">
                <a:sym typeface="Wingdings" panose="05000000000000000000" pitchFamily="2" charset="2"/>
              </a:rPr>
              <a:t> [</a:t>
            </a:r>
            <a:r>
              <a:rPr lang="bg-BG" dirty="0" smtClean="0">
                <a:sym typeface="Wingdings" panose="05000000000000000000" pitchFamily="2" charset="2"/>
              </a:rPr>
              <a:t>Въведете име и място</a:t>
            </a:r>
            <a:r>
              <a:rPr lang="en-US" dirty="0" smtClean="0">
                <a:sym typeface="Wingdings" panose="05000000000000000000" pitchFamily="2" charset="2"/>
              </a:rPr>
              <a:t>]  [Create] 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…</a:t>
            </a:r>
            <a:r>
              <a:rPr lang="bg-BG" dirty="0" smtClean="0">
                <a:sym typeface="Wingdings" panose="05000000000000000000" pitchFamily="2" charset="2"/>
              </a:rPr>
              <a:t>Чакане…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bg-BG" dirty="0" smtClean="0">
                <a:sym typeface="Wingdings" panose="05000000000000000000" pitchFamily="2" charset="2"/>
              </a:rPr>
              <a:t>Дясно копче върху името</a:t>
            </a:r>
            <a:r>
              <a:rPr lang="en-US" dirty="0" smtClean="0">
                <a:sym typeface="Wingdings" panose="05000000000000000000" pitchFamily="2" charset="2"/>
              </a:rPr>
              <a:t>]  [New</a:t>
            </a:r>
            <a:r>
              <a:rPr lang="en-US" dirty="0">
                <a:sym typeface="Wingdings" panose="05000000000000000000" pitchFamily="2" charset="2"/>
              </a:rPr>
              <a:t>] </a:t>
            </a:r>
            <a:r>
              <a:rPr lang="en-US" dirty="0" smtClean="0">
                <a:sym typeface="Wingdings" panose="05000000000000000000" pitchFamily="2" charset="2"/>
              </a:rPr>
              <a:t> [Python File]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[</a:t>
            </a:r>
            <a:r>
              <a:rPr lang="bg-BG" dirty="0" smtClean="0"/>
              <a:t>Въведете името на файла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endParaRPr lang="en-US" dirty="0"/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65"/>
          <a:stretch/>
        </p:blipFill>
        <p:spPr>
          <a:xfrm>
            <a:off x="5637212" y="1894347"/>
            <a:ext cx="6287377" cy="1361301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68" y="3818734"/>
            <a:ext cx="533474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694</Words>
  <Application>Microsoft Office PowerPoint</Application>
  <PresentationFormat>По избор</PresentationFormat>
  <Paragraphs>138</Paragraphs>
  <Slides>18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Първи стъпки в кодирането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Python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2017-02-21T17:16:37Z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