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29"/>
  </p:notesMasterIdLst>
  <p:handoutMasterIdLst>
    <p:handoutMasterId r:id="rId30"/>
  </p:handoutMasterIdLst>
  <p:sldIdLst>
    <p:sldId id="274" r:id="rId3"/>
    <p:sldId id="276" r:id="rId4"/>
    <p:sldId id="420" r:id="rId5"/>
    <p:sldId id="418" r:id="rId6"/>
    <p:sldId id="428" r:id="rId7"/>
    <p:sldId id="433" r:id="rId8"/>
    <p:sldId id="429" r:id="rId9"/>
    <p:sldId id="434" r:id="rId10"/>
    <p:sldId id="430" r:id="rId11"/>
    <p:sldId id="436" r:id="rId12"/>
    <p:sldId id="438" r:id="rId13"/>
    <p:sldId id="439" r:id="rId14"/>
    <p:sldId id="437" r:id="rId15"/>
    <p:sldId id="442" r:id="rId16"/>
    <p:sldId id="443" r:id="rId17"/>
    <p:sldId id="444" r:id="rId18"/>
    <p:sldId id="451" r:id="rId19"/>
    <p:sldId id="445" r:id="rId20"/>
    <p:sldId id="446" r:id="rId21"/>
    <p:sldId id="440" r:id="rId22"/>
    <p:sldId id="441" r:id="rId23"/>
    <p:sldId id="448" r:id="rId24"/>
    <p:sldId id="427" r:id="rId25"/>
    <p:sldId id="412" r:id="rId26"/>
    <p:sldId id="413" r:id="rId27"/>
    <p:sldId id="414" r:id="rId28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7CC"/>
    <a:srgbClr val="FFF0D9"/>
    <a:srgbClr val="FFA72A"/>
    <a:srgbClr val="F0F5FA"/>
    <a:srgbClr val="1A8AFA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533" autoAdjust="0"/>
  </p:normalViewPr>
  <p:slideViewPr>
    <p:cSldViewPr>
      <p:cViewPr varScale="1">
        <p:scale>
          <a:sx n="73" d="100"/>
          <a:sy n="73" d="100"/>
        </p:scale>
        <p:origin x="414" y="7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2/28/2017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2/28/2017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1603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9647951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6093447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2008127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8573614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5105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smtClean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smtClean="0">
              <a:solidFill>
                <a:prstClr val="black"/>
              </a:solidFill>
            </a:endParaRPr>
          </a:p>
          <a:p>
            <a:r>
              <a:rPr lang="en-US" sz="1000" smtClean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 smtClean="0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 smtClean="0">
                <a:solidFill>
                  <a:prstClr val="black"/>
                </a:solidFill>
              </a:rPr>
              <a:t> </a:t>
            </a:r>
            <a:r>
              <a:rPr lang="en-US" sz="1000" smtClean="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39581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940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2/28/2017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bg-BG" sz="66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Въпроси</a:t>
            </a:r>
            <a:r>
              <a:rPr lang="en-US" sz="66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?</a:t>
            </a:r>
            <a:endParaRPr lang="en-US" sz="6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88799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2" r:id="rId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softuni.bg/" TargetMode="External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oftuni.org/" TargetMode="External"/><Relationship Id="rId5" Type="http://schemas.openxmlformats.org/officeDocument/2006/relationships/image" Target="../media/image9.png"/><Relationship Id="rId10" Type="http://schemas.openxmlformats.org/officeDocument/2006/relationships/image" Target="../media/image11.png"/><Relationship Id="rId4" Type="http://schemas.openxmlformats.org/officeDocument/2006/relationships/image" Target="../media/image8.png"/><Relationship Id="rId9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5#5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155#6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155#7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155#8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155#9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://komfo.com/" TargetMode="External"/><Relationship Id="rId13" Type="http://schemas.openxmlformats.org/officeDocument/2006/relationships/image" Target="../media/image23.png"/><Relationship Id="rId18" Type="http://schemas.openxmlformats.org/officeDocument/2006/relationships/hyperlink" Target="http://netpeak.bg/" TargetMode="External"/><Relationship Id="rId3" Type="http://schemas.openxmlformats.org/officeDocument/2006/relationships/hyperlink" Target="https://softuni.bg/courses/programming-basics/" TargetMode="External"/><Relationship Id="rId21" Type="http://schemas.openxmlformats.org/officeDocument/2006/relationships/image" Target="../media/image27.png"/><Relationship Id="rId7" Type="http://schemas.openxmlformats.org/officeDocument/2006/relationships/image" Target="../media/image20.png"/><Relationship Id="rId12" Type="http://schemas.openxmlformats.org/officeDocument/2006/relationships/hyperlink" Target="http://www.softwaregroup-bg.com/" TargetMode="External"/><Relationship Id="rId17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6" Type="http://schemas.openxmlformats.org/officeDocument/2006/relationships/hyperlink" Target="http://www.infragistics.com/" TargetMode="External"/><Relationship Id="rId20" Type="http://schemas.openxmlformats.org/officeDocument/2006/relationships/hyperlink" Target="http://www.superhosting.bg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22.png"/><Relationship Id="rId5" Type="http://schemas.openxmlformats.org/officeDocument/2006/relationships/image" Target="../media/image19.png"/><Relationship Id="rId15" Type="http://schemas.openxmlformats.org/officeDocument/2006/relationships/image" Target="../media/image24.png"/><Relationship Id="rId10" Type="http://schemas.openxmlformats.org/officeDocument/2006/relationships/hyperlink" Target="http://smartit.bg/" TargetMode="External"/><Relationship Id="rId19" Type="http://schemas.openxmlformats.org/officeDocument/2006/relationships/image" Target="../media/image26.png"/><Relationship Id="rId4" Type="http://schemas.openxmlformats.org/officeDocument/2006/relationships/hyperlink" Target="http://www.luxoft.com/" TargetMode="External"/><Relationship Id="rId9" Type="http://schemas.openxmlformats.org/officeDocument/2006/relationships/image" Target="../media/image21.png"/><Relationship Id="rId14" Type="http://schemas.openxmlformats.org/officeDocument/2006/relationships/hyperlink" Target="http://www.indeavr.com/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://www.introprogramming.info/intro-csharp-book/" TargetMode="Externa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31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s://softuni.bg/forum" TargetMode="External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33.png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30.png"/><Relationship Id="rId5" Type="http://schemas.openxmlformats.org/officeDocument/2006/relationships/hyperlink" Target="https://www.facebook.com/SoftwareUniversity" TargetMode="External"/><Relationship Id="rId15" Type="http://schemas.openxmlformats.org/officeDocument/2006/relationships/image" Target="../media/image32.png"/><Relationship Id="rId10" Type="http://schemas.openxmlformats.org/officeDocument/2006/relationships/image" Target="../media/image29.png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://www.facebook.com/SoftwareUniversity" TargetMode="External"/><Relationship Id="rId1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judge.softuni.bg/Contests/Practice/Index/155#0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judge.softuni.bg/Contests/Practice/Index/155#1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judge.softuni.bg/Contests/Practice/Index/155#2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5#3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5#4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275012" y="685800"/>
            <a:ext cx="8215099" cy="1095352"/>
          </a:xfrm>
        </p:spPr>
        <p:txBody>
          <a:bodyPr>
            <a:normAutofit/>
          </a:bodyPr>
          <a:lstStyle/>
          <a:p>
            <a:r>
              <a:rPr lang="bg-BG" dirty="0" smtClean="0"/>
              <a:t>Чертане с цикли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275012" y="1861402"/>
            <a:ext cx="8215099" cy="701700"/>
          </a:xfrm>
        </p:spPr>
        <p:txBody>
          <a:bodyPr>
            <a:normAutofit/>
          </a:bodyPr>
          <a:lstStyle/>
          <a:p>
            <a:r>
              <a:rPr lang="bg-BG" dirty="0" smtClean="0"/>
              <a:t>Чертане на фигурки на конзолата</a:t>
            </a:r>
            <a:endParaRPr lang="en-US" dirty="0"/>
          </a:p>
        </p:txBody>
      </p:sp>
      <p:pic>
        <p:nvPicPr>
          <p:cNvPr id="102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12" descr="http://softuni.bg" title="SoftUni Code Wizard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037011" y="3505200"/>
            <a:ext cx="2405705" cy="2640106"/>
          </a:xfrm>
          <a:prstGeom prst="rect">
            <a:avLst/>
          </a:prstGeom>
        </p:spPr>
      </p:pic>
      <p:pic>
        <p:nvPicPr>
          <p:cNvPr id="17" name="Picture 16" descr="http://softuni.org" title="Software University Foundation">
            <a:hlinkClick r:id="rId6" tooltip="Software University Foundation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745783" y="2057400"/>
            <a:ext cx="2175525" cy="83855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sp>
        <p:nvSpPr>
          <p:cNvPr id="23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604899"/>
            <a:ext cx="3187613" cy="525135"/>
          </a:xfrm>
        </p:spPr>
        <p:txBody>
          <a:bodyPr/>
          <a:lstStyle/>
          <a:p>
            <a:r>
              <a:rPr lang="bg-BG" noProof="1" smtClean="0"/>
              <a:t>СофтУни</a:t>
            </a:r>
            <a:endParaRPr lang="en-US" noProof="1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5074798"/>
            <a:ext cx="3187614" cy="444343"/>
          </a:xfrm>
        </p:spPr>
        <p:txBody>
          <a:bodyPr/>
          <a:lstStyle/>
          <a:p>
            <a:r>
              <a:rPr lang="bg-BG" noProof="1" smtClean="0"/>
              <a:t>трейнърски</a:t>
            </a:r>
            <a:r>
              <a:rPr lang="bg-BG" dirty="0" smtClean="0"/>
              <a:t> екип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84212" y="5479925"/>
            <a:ext cx="3187613" cy="382788"/>
          </a:xfrm>
        </p:spPr>
        <p:txBody>
          <a:bodyPr/>
          <a:lstStyle/>
          <a:p>
            <a:r>
              <a:rPr lang="bg-BG" sz="2000" dirty="0" smtClean="0"/>
              <a:t>Софтуерен университет</a:t>
            </a:r>
            <a:endParaRPr lang="en-US" sz="2000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684212" y="5820446"/>
            <a:ext cx="3187613" cy="351754"/>
          </a:xfrm>
        </p:spPr>
        <p:txBody>
          <a:bodyPr/>
          <a:lstStyle/>
          <a:p>
            <a:r>
              <a:rPr lang="en-US" sz="1800" dirty="0">
                <a:hlinkClick r:id="rId8"/>
              </a:rPr>
              <a:t>http://</a:t>
            </a:r>
            <a:r>
              <a:rPr lang="en-US" sz="1800" dirty="0" smtClean="0">
                <a:hlinkClick r:id="rId8"/>
              </a:rPr>
              <a:t>softuni.bg</a:t>
            </a:r>
            <a:endParaRPr lang="en-US" sz="1800" dirty="0"/>
          </a:p>
        </p:txBody>
      </p:sp>
      <p:grpSp>
        <p:nvGrpSpPr>
          <p:cNvPr id="2" name="Group 1"/>
          <p:cNvGrpSpPr/>
          <p:nvPr/>
        </p:nvGrpSpPr>
        <p:grpSpPr>
          <a:xfrm>
            <a:off x="7558417" y="2590216"/>
            <a:ext cx="4173548" cy="3618333"/>
            <a:chOff x="7340506" y="2293756"/>
            <a:chExt cx="4594703" cy="3914794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340506" y="3160286"/>
              <a:ext cx="4115157" cy="3048264"/>
            </a:xfrm>
            <a:prstGeom prst="rect">
              <a:avLst/>
            </a:prstGeom>
          </p:spPr>
        </p:pic>
        <p:pic>
          <p:nvPicPr>
            <p:cNvPr id="1026" name="Picture 2" descr="https://cdn4.iconfinder.com/data/icons/STROKE/text/png/400/color_fill.png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93243">
              <a:off x="9634963" y="2293756"/>
              <a:ext cx="2300246" cy="20955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6" name="TextBox 15"/>
          <p:cNvSpPr txBox="1"/>
          <p:nvPr/>
        </p:nvSpPr>
        <p:spPr>
          <a:xfrm rot="576164">
            <a:off x="5187468" y="3423421"/>
            <a:ext cx="2510495" cy="722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bg-BG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Основи на </a:t>
            </a:r>
          </a:p>
          <a:p>
            <a:pPr algn="ctr">
              <a:lnSpc>
                <a:spcPct val="85000"/>
              </a:lnSpc>
            </a:pPr>
            <a:r>
              <a:rPr lang="bg-BG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програмирането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Ромбче от звездички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bg-BG" dirty="0" smtClean="0"/>
              <a:t>Да се начертае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ромбче от звездички </a:t>
            </a:r>
            <a:r>
              <a:rPr lang="bg-BG" dirty="0" smtClean="0"/>
              <a:t>с размер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2811" y="3396068"/>
            <a:ext cx="1450975" cy="249447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72000" rIns="180000" bIns="72000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*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* *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* *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*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*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912811" y="1997172"/>
            <a:ext cx="1450975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3</a:t>
            </a:r>
            <a:endParaRPr lang="bg-BG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Down Arrow 7"/>
          <p:cNvSpPr/>
          <p:nvPr/>
        </p:nvSpPr>
        <p:spPr>
          <a:xfrm>
            <a:off x="1484311" y="2827492"/>
            <a:ext cx="304801" cy="4168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083009" y="2261901"/>
            <a:ext cx="8193002" cy="31916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row in range(n):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col in range(n-row-1):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end='')</a:t>
            </a:r>
            <a:endParaRPr lang="en-US" sz="26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print('*',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end='')</a:t>
            </a:r>
            <a:endParaRPr lang="en-US" sz="3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col in range(row):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print(' *',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end='')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print()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TODO: </a:t>
            </a:r>
            <a:r>
              <a:rPr lang="en-US" sz="26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 the down side of the rhomb</a:t>
            </a:r>
          </a:p>
        </p:txBody>
      </p:sp>
      <p:sp>
        <p:nvSpPr>
          <p:cNvPr id="10" name="Rectangle 9"/>
          <p:cNvSpPr/>
          <p:nvPr/>
        </p:nvSpPr>
        <p:spPr>
          <a:xfrm>
            <a:off x="760412" y="6140439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judge.softuni.bg/Contests/Practice/Index/15</a:t>
            </a:r>
            <a:r>
              <a:rPr lang="bg-BG" dirty="0" smtClean="0">
                <a:hlinkClick r:id="rId2"/>
              </a:rPr>
              <a:t>5</a:t>
            </a:r>
            <a:r>
              <a:rPr lang="en-US" dirty="0" smtClean="0">
                <a:hlinkClick r:id="rId2"/>
              </a:rPr>
              <a:t>#5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134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Напишете програма, която въвежда число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dirty="0" smtClean="0"/>
              <a:t> (1 ≤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dirty="0" smtClean="0"/>
              <a:t> ≤ 100) </a:t>
            </a:r>
            <a:r>
              <a:rPr lang="bg-BG" dirty="0" smtClean="0"/>
              <a:t>и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печата коледна елха </a:t>
            </a:r>
            <a:r>
              <a:rPr lang="bg-BG" dirty="0" smtClean="0"/>
              <a:t>с размер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bg-BG" dirty="0" smtClean="0"/>
              <a:t> като в примерите по-долу: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Коледна елха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335991" y="2667000"/>
            <a:ext cx="1447800" cy="30960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2</a:t>
            </a:r>
            <a:endParaRPr lang="bg-BG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|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* | 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 | **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240990" y="2667000"/>
            <a:ext cx="1752600" cy="30960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3</a:t>
            </a:r>
            <a:endParaRPr lang="bg-BG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|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* | 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** | **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 | ***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9061531" y="2668487"/>
            <a:ext cx="2443081" cy="30945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5</a:t>
            </a:r>
            <a:endParaRPr lang="bg-BG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|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* | 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** | **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*** | ***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**** | ****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 | *****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84212" y="2667000"/>
            <a:ext cx="1117600" cy="30960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1</a:t>
            </a:r>
            <a:endParaRPr lang="bg-BG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|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| *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461791" y="2667000"/>
            <a:ext cx="2088000" cy="30945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endParaRPr lang="bg-BG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| 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 | **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 | ***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93724" y="6049028"/>
            <a:ext cx="1098390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600" dirty="0" smtClean="0"/>
              <a:t>Пращане</a:t>
            </a:r>
            <a:r>
              <a:rPr lang="en-US" sz="2600" dirty="0" smtClean="0"/>
              <a:t> </a:t>
            </a:r>
            <a:r>
              <a:rPr lang="bg-BG" sz="2600" dirty="0" smtClean="0"/>
              <a:t>на решения: </a:t>
            </a:r>
            <a:r>
              <a:rPr lang="en-US" sz="2600" dirty="0">
                <a:hlinkClick r:id="rId3"/>
              </a:rPr>
              <a:t>https://</a:t>
            </a:r>
            <a:r>
              <a:rPr lang="en-US" sz="2600" dirty="0" smtClean="0">
                <a:hlinkClick r:id="rId3"/>
              </a:rPr>
              <a:t>judge.softuni.bg/Contests/Practice/Index/155#6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867826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Коледна </a:t>
            </a:r>
            <a:r>
              <a:rPr lang="bg-BG" dirty="0" smtClean="0"/>
              <a:t>елха – решение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60414" y="1231310"/>
            <a:ext cx="10667998" cy="428076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30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30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int(input())</a:t>
            </a:r>
            <a:endParaRPr lang="en-US" sz="3000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30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i in range(n+1):</a:t>
            </a:r>
            <a:endParaRPr lang="en-US" sz="3000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80000"/>
              </a:lnSpc>
            </a:pP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stars</a:t>
            </a:r>
            <a:r>
              <a:rPr lang="en-US" sz="30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'*' * i</a:t>
            </a:r>
            <a:endParaRPr lang="en-US" sz="3000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spaces</a:t>
            </a:r>
            <a:r>
              <a:rPr lang="en-US" sz="30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30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 ' * (n - i)</a:t>
            </a:r>
            <a:endParaRPr lang="en-US" sz="3000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30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print(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spaces</a:t>
            </a:r>
            <a:r>
              <a:rPr lang="en-US" sz="30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end='')</a:t>
            </a:r>
            <a:endParaRPr lang="en-US" sz="3000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30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stars</a:t>
            </a:r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end='')</a:t>
            </a:r>
          </a:p>
          <a:p>
            <a:r>
              <a:rPr lang="en-US" sz="30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print('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 </a:t>
            </a:r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 end='')</a:t>
            </a:r>
          </a:p>
          <a:p>
            <a:r>
              <a:rPr lang="en-US" sz="30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print(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stars</a:t>
            </a:r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end='')</a:t>
            </a:r>
          </a:p>
          <a:p>
            <a:r>
              <a:rPr lang="en-US" sz="30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print(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spaces</a:t>
            </a:r>
            <a:r>
              <a:rPr lang="en-US" sz="30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en-US" sz="3000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761412" y="3763196"/>
            <a:ext cx="2443081" cy="23802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* | 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** | **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*** | ***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**** | ****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 | *****</a:t>
            </a:r>
          </a:p>
        </p:txBody>
      </p:sp>
    </p:spTree>
    <p:extLst>
      <p:ext uri="{BB962C8B-B14F-4D97-AF65-F5344CB8AC3E}">
        <p14:creationId xmlns:p14="http://schemas.microsoft.com/office/powerpoint/2010/main" val="2541423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751696"/>
            <a:ext cx="10363200" cy="820600"/>
          </a:xfrm>
        </p:spPr>
        <p:txBody>
          <a:bodyPr/>
          <a:lstStyle/>
          <a:p>
            <a:r>
              <a:rPr lang="bg-BG" dirty="0" smtClean="0"/>
              <a:t>Чертане на прости фигури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651472"/>
            <a:ext cx="10363200" cy="719034"/>
          </a:xfrm>
        </p:spPr>
        <p:txBody>
          <a:bodyPr/>
          <a:lstStyle/>
          <a:p>
            <a:r>
              <a:rPr lang="bg-BG" dirty="0"/>
              <a:t>Работа на живо в клас (</a:t>
            </a:r>
            <a:r>
              <a:rPr lang="bg-BG" noProof="1"/>
              <a:t>лаб</a:t>
            </a:r>
            <a:r>
              <a:rPr lang="bg-BG" dirty="0"/>
              <a:t>)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979612" y="587881"/>
            <a:ext cx="4328441" cy="3831719"/>
            <a:chOff x="7340506" y="2376831"/>
            <a:chExt cx="4328441" cy="383171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40506" y="3160286"/>
              <a:ext cx="4115157" cy="3048264"/>
            </a:xfrm>
            <a:prstGeom prst="rect">
              <a:avLst/>
            </a:prstGeom>
          </p:spPr>
        </p:pic>
        <p:pic>
          <p:nvPicPr>
            <p:cNvPr id="10" name="Picture 2" descr="https://cdn4.iconfinder.com/data/icons/STROKE/text/png/400/color_fill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93243">
              <a:off x="9679388" y="2376831"/>
              <a:ext cx="1989559" cy="19895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3495" y="1552276"/>
            <a:ext cx="3023317" cy="2692822"/>
          </a:xfrm>
          <a:prstGeom prst="roundRect">
            <a:avLst>
              <a:gd name="adj" fmla="val 4420"/>
            </a:avLst>
          </a:prstGeom>
          <a:ln>
            <a:solidFill>
              <a:schemeClr val="tx1">
                <a:lumMod val="50000"/>
              </a:schemeClr>
            </a:solidFill>
          </a:ln>
          <a:scene3d>
            <a:camera prst="perspectiveHeroicExtremeLeftFacing" fov="3600000">
              <a:rot lat="53248" lon="784136" rev="159792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2323404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751696"/>
            <a:ext cx="10363200" cy="820600"/>
          </a:xfrm>
        </p:spPr>
        <p:txBody>
          <a:bodyPr/>
          <a:lstStyle/>
          <a:p>
            <a:r>
              <a:rPr lang="bg-BG" dirty="0" smtClean="0"/>
              <a:t>Чертане на по-сложни фигури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651472"/>
            <a:ext cx="10363200" cy="719034"/>
          </a:xfrm>
        </p:spPr>
        <p:txBody>
          <a:bodyPr/>
          <a:lstStyle/>
          <a:p>
            <a:r>
              <a:rPr lang="bg-BG" dirty="0" smtClean="0"/>
              <a:t>Работа с вложени цикли и проверки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836612" y="664081"/>
            <a:ext cx="4328441" cy="3831719"/>
            <a:chOff x="7340506" y="2376831"/>
            <a:chExt cx="4328441" cy="383171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40506" y="3160286"/>
              <a:ext cx="4115157" cy="3048264"/>
            </a:xfrm>
            <a:prstGeom prst="rect">
              <a:avLst/>
            </a:prstGeom>
          </p:spPr>
        </p:pic>
        <p:pic>
          <p:nvPicPr>
            <p:cNvPr id="10" name="Picture 2" descr="https://cdn4.iconfinder.com/data/icons/STROKE/text/png/400/color_fill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93243">
              <a:off x="9679388" y="2376831"/>
              <a:ext cx="1989559" cy="19895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" name="Rounded Rectangle 10"/>
          <p:cNvSpPr>
            <a:spLocks noChangeArrowheads="1"/>
          </p:cNvSpPr>
          <p:nvPr/>
        </p:nvSpPr>
        <p:spPr bwMode="auto">
          <a:xfrm>
            <a:off x="5484812" y="1676400"/>
            <a:ext cx="5808604" cy="2498143"/>
          </a:xfrm>
          <a:prstGeom prst="roundRect">
            <a:avLst>
              <a:gd name="adj" fmla="val 2463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**********     **********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////////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    *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////////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////////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*|||||*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////////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////////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    *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////////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**********     **********</a:t>
            </a:r>
            <a:endParaRPr lang="en-US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7481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 smtClean="0"/>
              <a:t>Напишете програма, която въвежда цяло число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sz="3200" dirty="0" smtClean="0"/>
              <a:t> (3 ≤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sz="3200" dirty="0" smtClean="0"/>
              <a:t> ≤ </a:t>
            </a:r>
            <a:r>
              <a:rPr lang="bg-BG" sz="3200" dirty="0" smtClean="0"/>
              <a:t>100</a:t>
            </a:r>
            <a:r>
              <a:rPr lang="en-US" sz="3200" dirty="0" smtClean="0"/>
              <a:t>) </a:t>
            </a:r>
            <a:r>
              <a:rPr lang="bg-BG" sz="3200" dirty="0" smtClean="0"/>
              <a:t>и </a:t>
            </a: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печата слънчеви очила </a:t>
            </a:r>
            <a:r>
              <a:rPr lang="bg-BG" sz="3200" dirty="0" smtClean="0"/>
              <a:t>с размер </a:t>
            </a: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5*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n </a:t>
            </a:r>
            <a:r>
              <a:rPr lang="en-US" sz="3200" dirty="0" smtClean="0"/>
              <a:t>x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bg-BG" sz="3200" dirty="0" smtClean="0"/>
              <a:t> като в примерите:</a:t>
            </a:r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Слънчеви очила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293812" y="3359507"/>
            <a:ext cx="3581400" cy="16945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   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*|||*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   ******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772208" y="3359504"/>
            <a:ext cx="4741804" cy="21268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********    ********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*||||*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   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********    ********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93724" y="5943600"/>
            <a:ext cx="1098390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600" dirty="0" smtClean="0"/>
              <a:t>Пращане</a:t>
            </a:r>
            <a:r>
              <a:rPr lang="en-US" sz="2600" dirty="0" smtClean="0"/>
              <a:t> </a:t>
            </a:r>
            <a:r>
              <a:rPr lang="bg-BG" sz="2600" dirty="0" smtClean="0"/>
              <a:t>на решения: </a:t>
            </a:r>
            <a:r>
              <a:rPr lang="en-US" sz="2600" dirty="0">
                <a:hlinkClick r:id="rId3"/>
              </a:rPr>
              <a:t>https://</a:t>
            </a:r>
            <a:r>
              <a:rPr lang="en-US" sz="2600" dirty="0" smtClean="0">
                <a:hlinkClick r:id="rId3"/>
              </a:rPr>
              <a:t>judge.softuni.bg/Contests/Practice/Index/155#7</a:t>
            </a:r>
            <a:endParaRPr lang="en-US" sz="2600" dirty="0"/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1293812" y="2661314"/>
            <a:ext cx="3581400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</a:t>
            </a:r>
            <a:r>
              <a:rPr lang="bg-BG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endParaRPr lang="en-US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5772208" y="2661311"/>
            <a:ext cx="4741804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</a:t>
            </a:r>
            <a:r>
              <a:rPr lang="bg-BG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endParaRPr lang="en-US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9759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Слънчеви </a:t>
            </a:r>
            <a:r>
              <a:rPr lang="bg-BG" dirty="0" smtClean="0"/>
              <a:t>очила</a:t>
            </a:r>
            <a:r>
              <a:rPr lang="en-US" dirty="0" smtClean="0"/>
              <a:t> </a:t>
            </a:r>
            <a:r>
              <a:rPr lang="bg-BG" dirty="0" smtClean="0"/>
              <a:t>– решение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60414" y="1095208"/>
            <a:ext cx="10667998" cy="465009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r>
              <a:rPr lang="en-US" sz="26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</a:t>
            </a:r>
            <a:r>
              <a:rPr lang="en-US" sz="26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 the top part</a:t>
            </a:r>
          </a:p>
          <a:p>
            <a:r>
              <a:rPr lang="en-US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print('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 *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 *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end</a:t>
            </a:r>
            <a:r>
              <a:rPr lang="en-US" sz="28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='')</a:t>
            </a:r>
            <a:endParaRPr lang="en-US" sz="2600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print('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 *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end</a:t>
            </a:r>
            <a:r>
              <a:rPr lang="en-US" sz="28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='')</a:t>
            </a:r>
            <a:endParaRPr lang="en-US" sz="2600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print('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 *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 * n</a:t>
            </a:r>
            <a:r>
              <a:rPr lang="en-US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spcBef>
                <a:spcPts val="1200"/>
              </a:spcBef>
            </a:pPr>
            <a:r>
              <a:rPr lang="nn-NO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i in range(n - 2)</a:t>
            </a:r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  <a:endParaRPr lang="nn-NO" sz="2600" b="1" noProof="1" smtClean="0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TODO: </a:t>
            </a:r>
            <a:r>
              <a:rPr lang="en-US" sz="26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 the middle </a:t>
            </a:r>
            <a:r>
              <a:rPr lang="en-US" sz="26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part</a:t>
            </a:r>
            <a:endParaRPr lang="en-US" sz="2600" b="1" noProof="1" smtClean="0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1200"/>
              </a:spcBef>
            </a:pPr>
            <a:r>
              <a:rPr lang="en-US" sz="26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</a:t>
            </a:r>
            <a:r>
              <a:rPr lang="en-US" sz="26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Print the bottom part</a:t>
            </a:r>
          </a:p>
          <a:p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print('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 *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 * n</a:t>
            </a:r>
            <a:r>
              <a:rPr lang="en-US" sz="28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end='')</a:t>
            </a:r>
            <a:endParaRPr lang="en-US" sz="2600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print('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 *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end='')</a:t>
            </a:r>
            <a:endParaRPr lang="en-US" sz="2600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print('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 *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 * n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7542212" y="3048000"/>
            <a:ext cx="3581400" cy="16945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   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*|||*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   ******</a:t>
            </a:r>
          </a:p>
        </p:txBody>
      </p:sp>
    </p:spTree>
    <p:extLst>
      <p:ext uri="{BB962C8B-B14F-4D97-AF65-F5344CB8AC3E}">
        <p14:creationId xmlns:p14="http://schemas.microsoft.com/office/powerpoint/2010/main" val="1318140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Слънчеви </a:t>
            </a:r>
            <a:r>
              <a:rPr lang="bg-BG" dirty="0" smtClean="0"/>
              <a:t>очила</a:t>
            </a:r>
            <a:r>
              <a:rPr lang="en-US" dirty="0" smtClean="0"/>
              <a:t> </a:t>
            </a:r>
            <a:r>
              <a:rPr lang="bg-BG" dirty="0" smtClean="0"/>
              <a:t>– решение</a:t>
            </a:r>
            <a:r>
              <a:rPr lang="en-US" dirty="0" smtClean="0"/>
              <a:t> (2)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60414" y="1243621"/>
            <a:ext cx="10667998" cy="428076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 </a:t>
            </a:r>
            <a:r>
              <a:rPr lang="en-US" sz="26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middle </a:t>
            </a:r>
            <a:r>
              <a:rPr lang="en-US" sz="26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part</a:t>
            </a:r>
          </a:p>
          <a:p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</a:t>
            </a:r>
            <a:r>
              <a:rPr lang="nn-NO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 in range(n</a:t>
            </a:r>
            <a:r>
              <a:rPr lang="en-US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-2):</a:t>
            </a:r>
            <a:endParaRPr lang="nn-NO" sz="2600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nn-NO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</a:t>
            </a:r>
            <a:r>
              <a:rPr lang="nn-NO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TODO: </a:t>
            </a:r>
            <a:r>
              <a:rPr lang="nn-NO" sz="26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</a:t>
            </a:r>
            <a:r>
              <a:rPr lang="nn-NO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nn-NO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</a:t>
            </a:r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>
              <a:spcBef>
                <a:spcPts val="1200"/>
              </a:spcBef>
            </a:pPr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nn-NO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i </a:t>
            </a:r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 (n-1) / 2 -</a:t>
            </a:r>
            <a:r>
              <a:rPr lang="nn-NO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1:</a:t>
            </a:r>
            <a:endParaRPr lang="nn-NO" sz="2600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nn-NO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</a:t>
            </a:r>
            <a:r>
              <a:rPr lang="nn-NO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</a:t>
            </a:r>
            <a:r>
              <a:rPr lang="nn-NO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</a:t>
            </a:r>
            <a:r>
              <a:rPr lang="nn-NO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 * n</a:t>
            </a:r>
            <a:r>
              <a:rPr lang="en-US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end</a:t>
            </a:r>
            <a:r>
              <a:rPr lang="en-US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='')</a:t>
            </a:r>
            <a:endParaRPr lang="nn-NO" sz="2600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nn-NO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else:</a:t>
            </a:r>
            <a:endParaRPr lang="nn-NO" sz="2600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nn-NO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print(' ' * n</a:t>
            </a:r>
            <a:r>
              <a:rPr lang="en-US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end</a:t>
            </a:r>
            <a:r>
              <a:rPr lang="en-US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='')</a:t>
            </a:r>
            <a:endParaRPr lang="nn-NO" sz="2600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1200"/>
              </a:spcBef>
            </a:pPr>
            <a:r>
              <a:rPr lang="nn-NO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nn-NO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</a:t>
            </a:r>
            <a:r>
              <a:rPr lang="nn-NO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nn-NO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TODO: </a:t>
            </a:r>
            <a:r>
              <a:rPr lang="nn-NO" sz="26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</a:t>
            </a:r>
            <a:r>
              <a:rPr lang="nn-NO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nn-NO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</a:t>
            </a:r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>
              <a:spcBef>
                <a:spcPts val="1200"/>
              </a:spcBef>
            </a:pPr>
            <a:r>
              <a:rPr lang="nn-NO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print()</a:t>
            </a:r>
            <a:endParaRPr lang="nn-NO" sz="2600" b="1" noProof="1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7579775" y="1508208"/>
            <a:ext cx="3581400" cy="16945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   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*|||*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   ******</a:t>
            </a:r>
          </a:p>
        </p:txBody>
      </p:sp>
    </p:spTree>
    <p:extLst>
      <p:ext uri="{BB962C8B-B14F-4D97-AF65-F5344CB8AC3E}">
        <p14:creationId xmlns:p14="http://schemas.microsoft.com/office/powerpoint/2010/main" val="32488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8494799" cy="5570355"/>
          </a:xfrm>
        </p:spPr>
        <p:txBody>
          <a:bodyPr>
            <a:normAutofit/>
          </a:bodyPr>
          <a:lstStyle/>
          <a:p>
            <a:r>
              <a:rPr lang="bg-BG" sz="3200" dirty="0" smtClean="0"/>
              <a:t>Напишете програма, която въвежда число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sz="3200" dirty="0" smtClean="0"/>
              <a:t> (</a:t>
            </a:r>
            <a:r>
              <a:rPr lang="bg-BG" sz="3200" dirty="0" smtClean="0"/>
              <a:t>2</a:t>
            </a:r>
            <a:r>
              <a:rPr lang="en-US" sz="3200" dirty="0" smtClean="0"/>
              <a:t> ≤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sz="3200" dirty="0" smtClean="0"/>
              <a:t> ≤ </a:t>
            </a:r>
            <a:r>
              <a:rPr lang="bg-BG" sz="3200" dirty="0" smtClean="0"/>
              <a:t>100</a:t>
            </a:r>
            <a:r>
              <a:rPr lang="en-US" sz="3200" dirty="0" smtClean="0"/>
              <a:t>) </a:t>
            </a:r>
            <a:r>
              <a:rPr lang="bg-BG" sz="3200" dirty="0" smtClean="0"/>
              <a:t>и </a:t>
            </a: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печата къщичка </a:t>
            </a:r>
            <a:r>
              <a:rPr lang="bg-BG" sz="3200" dirty="0" smtClean="0"/>
              <a:t>с размер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sz="3200" dirty="0"/>
              <a:t> x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bg-BG" sz="3200" dirty="0" smtClean="0"/>
              <a:t>:</a:t>
            </a:r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Къщичка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3656012" y="3229250"/>
            <a:ext cx="1524000" cy="24981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-**-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|**|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|**|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761412" y="1993590"/>
            <a:ext cx="2608204" cy="37338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---**---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--****--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-******-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********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|******|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|******|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|******|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|******|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93724" y="6031045"/>
            <a:ext cx="1098390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600" dirty="0" smtClean="0"/>
              <a:t>Пращане</a:t>
            </a:r>
            <a:r>
              <a:rPr lang="en-US" sz="2600" dirty="0" smtClean="0"/>
              <a:t> </a:t>
            </a:r>
            <a:r>
              <a:rPr lang="bg-BG" sz="2600" dirty="0" smtClean="0"/>
              <a:t>на решения: </a:t>
            </a:r>
            <a:r>
              <a:rPr lang="en-US" sz="2600" dirty="0">
                <a:hlinkClick r:id="rId3"/>
              </a:rPr>
              <a:t>https://</a:t>
            </a:r>
            <a:r>
              <a:rPr lang="en-US" sz="2600" dirty="0" smtClean="0">
                <a:hlinkClick r:id="rId3"/>
              </a:rPr>
              <a:t>judge.softuni.bg/Contests/Practice/Index/155#8</a:t>
            </a:r>
            <a:endParaRPr lang="en-US" sz="2600" dirty="0"/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3656012" y="2531057"/>
            <a:ext cx="1524000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4</a:t>
            </a: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8761412" y="1295400"/>
            <a:ext cx="2608204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8</a:t>
            </a: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5993706" y="3229250"/>
            <a:ext cx="1905000" cy="24981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--*--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-***-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|***|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|***|</a:t>
            </a: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5993706" y="2531057"/>
            <a:ext cx="1905000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</a:t>
            </a:r>
            <a:r>
              <a:rPr lang="bg-BG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endParaRPr lang="en-US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1370012" y="3229250"/>
            <a:ext cx="1524000" cy="24981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-*-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|*|</a:t>
            </a:r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1370012" y="2531057"/>
            <a:ext cx="1524000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endParaRPr lang="en-US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617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Къщичка</a:t>
            </a:r>
            <a:r>
              <a:rPr lang="en-US" dirty="0" smtClean="0"/>
              <a:t> </a:t>
            </a:r>
            <a:r>
              <a:rPr lang="bg-BG" dirty="0" smtClean="0"/>
              <a:t>– решение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22414" y="895930"/>
            <a:ext cx="10943998" cy="578886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r>
              <a:rPr lang="en-US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stars 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endParaRPr lang="en-US" sz="2600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en-US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% 2 == </a:t>
            </a:r>
            <a:r>
              <a:rPr lang="en-US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0:</a:t>
            </a:r>
          </a:p>
          <a:p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stars+=1</a:t>
            </a:r>
            <a:endParaRPr lang="en-US" sz="2600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</a:t>
            </a:r>
            <a:r>
              <a:rPr lang="en-US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 in range((n+1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</a:t>
            </a:r>
            <a:r>
              <a:rPr lang="en-US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2):</a:t>
            </a:r>
          </a:p>
          <a:p>
            <a:r>
              <a:rPr lang="en-US" sz="2600" b="1" i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</a:t>
            </a:r>
            <a:r>
              <a:rPr lang="en-US" sz="26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Draw the roof</a:t>
            </a:r>
          </a:p>
          <a:p>
            <a:r>
              <a:rPr lang="en-US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padding = 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 - stars) </a:t>
            </a:r>
            <a:r>
              <a:rPr lang="en-US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2</a:t>
            </a:r>
          </a:p>
          <a:p>
            <a:r>
              <a:rPr lang="en-US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print('-' * padding</a:t>
            </a:r>
            <a:r>
              <a:rPr lang="en-US" sz="28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end</a:t>
            </a:r>
            <a:r>
              <a:rPr lang="en-US" sz="28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='')</a:t>
            </a:r>
            <a:endParaRPr lang="en-US" sz="2600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print('*' * stars</a:t>
            </a:r>
            <a:r>
              <a:rPr lang="en-US" sz="28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end</a:t>
            </a:r>
            <a:r>
              <a:rPr lang="en-US" sz="28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='')</a:t>
            </a:r>
            <a:endParaRPr lang="en-US" sz="2600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print('-' * padding)</a:t>
            </a:r>
            <a:endParaRPr lang="en-US" sz="2600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stars 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stars + </a:t>
            </a:r>
            <a:r>
              <a:rPr lang="en-US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endParaRPr lang="en-US" sz="2600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endParaRPr lang="en-US" sz="2600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1200"/>
              </a:spcBef>
            </a:pPr>
            <a:r>
              <a:rPr lang="en-US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i in range(n 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 </a:t>
            </a:r>
            <a:r>
              <a:rPr lang="en-US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2):</a:t>
            </a:r>
          </a:p>
          <a:p>
            <a:pPr>
              <a:spcBef>
                <a:spcPts val="1200"/>
              </a:spcBef>
            </a:pPr>
            <a:r>
              <a:rPr lang="en-US" sz="2600" b="1" i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i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 Draw </a:t>
            </a:r>
            <a:r>
              <a:rPr lang="en-US" sz="26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house </a:t>
            </a:r>
            <a:r>
              <a:rPr lang="en-US" sz="26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body: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|*****|</a:t>
            </a:r>
            <a:endParaRPr lang="en-US" sz="2600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9371012" y="2590800"/>
            <a:ext cx="1905000" cy="325247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---*---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--***--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-*****-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|*****|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|*****|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|*****|</a:t>
            </a:r>
          </a:p>
        </p:txBody>
      </p:sp>
    </p:spTree>
    <p:extLst>
      <p:ext uri="{BB962C8B-B14F-4D97-AF65-F5344CB8AC3E}">
        <p14:creationId xmlns:p14="http://schemas.microsoft.com/office/powerpoint/2010/main" val="1296678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Съдържание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215530" y="2107716"/>
            <a:ext cx="7808997" cy="3532933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bg-BG" dirty="0"/>
              <a:t>Чертане на прости </a:t>
            </a:r>
            <a:r>
              <a:rPr lang="bg-BG" dirty="0" smtClean="0"/>
              <a:t>фигури с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for</a:t>
            </a:r>
            <a:r>
              <a:rPr lang="en-US" dirty="0" smtClean="0"/>
              <a:t>-</a:t>
            </a:r>
            <a:r>
              <a:rPr lang="bg-BG" dirty="0" smtClean="0"/>
              <a:t>цикъл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bg-BG" dirty="0" smtClean="0"/>
              <a:t>Вложени цикли</a:t>
            </a:r>
            <a:r>
              <a:rPr lang="en-US" dirty="0" smtClean="0"/>
              <a:t> (</a:t>
            </a:r>
            <a:r>
              <a:rPr lang="bg-BG" dirty="0" smtClean="0"/>
              <a:t>цикъл в цикъл)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bg-BG" dirty="0" smtClean="0"/>
              <a:t>Задачи за чертане: правоъгълници, квадрати, триъгълници, ромбове, …</a:t>
            </a:r>
            <a:endParaRPr lang="en-US" dirty="0" smtClean="0"/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bg-BG" dirty="0" smtClean="0"/>
              <a:t>Чертане на по-сложни фигури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4222" y="1423766"/>
            <a:ext cx="3800782" cy="4900834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9656129" y="1118195"/>
            <a:ext cx="2153283" cy="1787997"/>
            <a:chOff x="7340506" y="2208490"/>
            <a:chExt cx="4523032" cy="4000060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340506" y="3160286"/>
              <a:ext cx="4115157" cy="3048264"/>
            </a:xfrm>
            <a:prstGeom prst="rect">
              <a:avLst/>
            </a:prstGeom>
          </p:spPr>
        </p:pic>
        <p:pic>
          <p:nvPicPr>
            <p:cNvPr id="10" name="Picture 2" descr="https://cdn4.iconfinder.com/data/icons/STROKE/text/png/400/color_fill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93243">
              <a:off x="9690745" y="2208490"/>
              <a:ext cx="2172793" cy="21727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8986807" cy="5570355"/>
          </a:xfrm>
        </p:spPr>
        <p:txBody>
          <a:bodyPr>
            <a:normAutofit/>
          </a:bodyPr>
          <a:lstStyle/>
          <a:p>
            <a:r>
              <a:rPr lang="bg-BG" sz="3200" dirty="0" smtClean="0"/>
              <a:t>Напишете програма, която въвежда цяло число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sz="3200" dirty="0" smtClean="0"/>
              <a:t> (1 ≤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sz="3200" dirty="0" smtClean="0"/>
              <a:t> ≤ </a:t>
            </a:r>
            <a:r>
              <a:rPr lang="bg-BG" sz="3200" dirty="0" smtClean="0"/>
              <a:t>100</a:t>
            </a:r>
            <a:r>
              <a:rPr lang="en-US" sz="3200" dirty="0" smtClean="0"/>
              <a:t>) </a:t>
            </a:r>
            <a:r>
              <a:rPr lang="bg-BG" sz="3200" dirty="0" smtClean="0"/>
              <a:t>и </a:t>
            </a: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печата диамант </a:t>
            </a:r>
            <a:r>
              <a:rPr lang="bg-BG" sz="3200" dirty="0" smtClean="0"/>
              <a:t>с размер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bg-BG" sz="3200" dirty="0" smtClean="0"/>
              <a:t>:</a:t>
            </a:r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Диамант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360612" y="3216861"/>
            <a:ext cx="1295400" cy="24981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9599612" y="2462521"/>
            <a:ext cx="1828800" cy="325247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93724" y="5967140"/>
            <a:ext cx="1098390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600" dirty="0" smtClean="0"/>
              <a:t>Пращане</a:t>
            </a:r>
            <a:r>
              <a:rPr lang="en-US" sz="2600" dirty="0" smtClean="0"/>
              <a:t> </a:t>
            </a:r>
            <a:r>
              <a:rPr lang="bg-BG" sz="2600" dirty="0" smtClean="0"/>
              <a:t>на решения: </a:t>
            </a:r>
            <a:r>
              <a:rPr lang="en-US" sz="2600" dirty="0">
                <a:hlinkClick r:id="rId3"/>
              </a:rPr>
              <a:t>https://</a:t>
            </a:r>
            <a:r>
              <a:rPr lang="en-US" sz="2600" dirty="0" smtClean="0">
                <a:hlinkClick r:id="rId3"/>
              </a:rPr>
              <a:t>judge.softuni.bg/Contests/Practice/Index/155#9</a:t>
            </a:r>
            <a:endParaRPr lang="en-US" sz="2600" dirty="0"/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2360612" y="2518668"/>
            <a:ext cx="1295400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9599612" y="1764329"/>
            <a:ext cx="1828800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5713412" y="3216861"/>
            <a:ext cx="1541404" cy="24981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5713412" y="2518668"/>
            <a:ext cx="1541404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684212" y="3216861"/>
            <a:ext cx="1295400" cy="6845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684212" y="2518668"/>
            <a:ext cx="1295400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Rectangle 5"/>
          <p:cNvSpPr>
            <a:spLocks noChangeArrowheads="1"/>
          </p:cNvSpPr>
          <p:nvPr/>
        </p:nvSpPr>
        <p:spPr bwMode="auto">
          <a:xfrm>
            <a:off x="689063" y="5020704"/>
            <a:ext cx="1295400" cy="6845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689063" y="4322511"/>
            <a:ext cx="1295400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4037012" y="3229740"/>
            <a:ext cx="1295400" cy="24981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Rectangle 5"/>
          <p:cNvSpPr>
            <a:spLocks noChangeArrowheads="1"/>
          </p:cNvSpPr>
          <p:nvPr/>
        </p:nvSpPr>
        <p:spPr bwMode="auto">
          <a:xfrm>
            <a:off x="4037012" y="2531547"/>
            <a:ext cx="1295400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Rectangle 5"/>
          <p:cNvSpPr>
            <a:spLocks noChangeArrowheads="1"/>
          </p:cNvSpPr>
          <p:nvPr/>
        </p:nvSpPr>
        <p:spPr bwMode="auto">
          <a:xfrm>
            <a:off x="7635816" y="3216861"/>
            <a:ext cx="1541404" cy="24981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Rectangle 5"/>
          <p:cNvSpPr>
            <a:spLocks noChangeArrowheads="1"/>
          </p:cNvSpPr>
          <p:nvPr/>
        </p:nvSpPr>
        <p:spPr bwMode="auto">
          <a:xfrm>
            <a:off x="7635816" y="2518668"/>
            <a:ext cx="1541404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=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664045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Диамант</a:t>
            </a:r>
            <a:r>
              <a:rPr lang="en-US" dirty="0" smtClean="0"/>
              <a:t> </a:t>
            </a:r>
            <a:r>
              <a:rPr lang="bg-BG" dirty="0" smtClean="0"/>
              <a:t>– решение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60414" y="1143000"/>
            <a:ext cx="10667998" cy="545031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r>
              <a:rPr lang="en-US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leftRight </a:t>
            </a:r>
            <a:r>
              <a:rPr lang="en-US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(n - 1) </a:t>
            </a:r>
            <a:r>
              <a:rPr lang="en-US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2</a:t>
            </a:r>
            <a:endParaRPr lang="en-US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</a:t>
            </a:r>
            <a:r>
              <a:rPr lang="en-US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 in range(((n-1</a:t>
            </a:r>
            <a:r>
              <a:rPr lang="en-US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</a:t>
            </a:r>
            <a:r>
              <a:rPr lang="en-US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2) + 1):</a:t>
            </a:r>
            <a:endParaRPr lang="en-US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# Draw the top part</a:t>
            </a:r>
            <a:endParaRPr lang="en-US" b="1" i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print('-' * leftRight, </a:t>
            </a:r>
            <a:r>
              <a:rPr lang="en-US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end='')</a:t>
            </a:r>
          </a:p>
          <a:p>
            <a:r>
              <a:rPr lang="en-US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print('*', </a:t>
            </a:r>
            <a:r>
              <a:rPr lang="en-US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end='')</a:t>
            </a:r>
          </a:p>
          <a:p>
            <a:r>
              <a:rPr lang="en-US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mid </a:t>
            </a:r>
            <a:r>
              <a:rPr lang="en-US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n - 2 * </a:t>
            </a:r>
            <a:r>
              <a:rPr lang="en-US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leftRight - 2</a:t>
            </a:r>
          </a:p>
          <a:p>
            <a:endParaRPr lang="en-US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en-US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mid </a:t>
            </a:r>
            <a:r>
              <a:rPr lang="en-US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&gt;= </a:t>
            </a:r>
            <a:r>
              <a:rPr lang="en-US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en-US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</a:p>
          <a:p>
            <a:r>
              <a:rPr lang="en-US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print('-' * mid, </a:t>
            </a:r>
            <a:r>
              <a:rPr lang="en-US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end='')</a:t>
            </a:r>
          </a:p>
          <a:p>
            <a:r>
              <a:rPr lang="en-US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print('*', </a:t>
            </a:r>
            <a:r>
              <a:rPr lang="en-US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end='')</a:t>
            </a:r>
            <a:endParaRPr lang="en-US" b="1" noProof="1" smtClean="0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endParaRPr lang="en-US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print('-' * leftRight</a:t>
            </a:r>
            <a:r>
              <a:rPr lang="bg-BG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en-US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leftRight-=1</a:t>
            </a:r>
            <a:endParaRPr lang="en-US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TODO:</a:t>
            </a:r>
            <a:r>
              <a:rPr lang="en-US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Draw the </a:t>
            </a:r>
            <a:r>
              <a:rPr lang="en-US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bottom part</a:t>
            </a:r>
            <a:endParaRPr lang="en-US" b="1" i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9192854" y="3490567"/>
            <a:ext cx="1949700" cy="192978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92854" y="1447800"/>
            <a:ext cx="1949700" cy="19050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endParaRPr lang="bg-BG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-----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4024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751696"/>
            <a:ext cx="10363200" cy="820600"/>
          </a:xfrm>
        </p:spPr>
        <p:txBody>
          <a:bodyPr/>
          <a:lstStyle/>
          <a:p>
            <a:r>
              <a:rPr lang="bg-BG" dirty="0" smtClean="0"/>
              <a:t>Чертане на по-сложни фигури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651472"/>
            <a:ext cx="10363200" cy="719034"/>
          </a:xfrm>
        </p:spPr>
        <p:txBody>
          <a:bodyPr/>
          <a:lstStyle/>
          <a:p>
            <a:r>
              <a:rPr lang="bg-BG" dirty="0"/>
              <a:t>Работа на живо в клас (</a:t>
            </a:r>
            <a:r>
              <a:rPr lang="bg-BG" noProof="1"/>
              <a:t>лаб</a:t>
            </a:r>
            <a:r>
              <a:rPr lang="bg-BG" dirty="0"/>
              <a:t>)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836612" y="664081"/>
            <a:ext cx="4328441" cy="3831719"/>
            <a:chOff x="7340506" y="2376831"/>
            <a:chExt cx="4328441" cy="383171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40506" y="3160286"/>
              <a:ext cx="4115157" cy="3048264"/>
            </a:xfrm>
            <a:prstGeom prst="rect">
              <a:avLst/>
            </a:prstGeom>
          </p:spPr>
        </p:pic>
        <p:pic>
          <p:nvPicPr>
            <p:cNvPr id="10" name="Picture 2" descr="https://cdn4.iconfinder.com/data/icons/STROKE/text/png/400/color_fill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93243">
              <a:off x="9679388" y="2376831"/>
              <a:ext cx="1989559" cy="19895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" name="Rounded Rectangle 10"/>
          <p:cNvSpPr>
            <a:spLocks noChangeArrowheads="1"/>
          </p:cNvSpPr>
          <p:nvPr/>
        </p:nvSpPr>
        <p:spPr bwMode="auto">
          <a:xfrm>
            <a:off x="5484812" y="1676400"/>
            <a:ext cx="5808604" cy="2498143"/>
          </a:xfrm>
          <a:prstGeom prst="roundRect">
            <a:avLst>
              <a:gd name="adj" fmla="val 2463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**********     **********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////////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    *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////////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////////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*|||||*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////////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////////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    *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////////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**********     **********</a:t>
            </a:r>
            <a:endParaRPr lang="en-US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7176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066800"/>
            <a:ext cx="11804822" cy="548215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000" dirty="0" smtClean="0"/>
              <a:t>Можем да печатаме без нов ред накрая:</a:t>
            </a:r>
            <a:endParaRPr lang="en-US" sz="3000" dirty="0" smtClean="0"/>
          </a:p>
          <a:p>
            <a:pPr marL="0" indent="0">
              <a:lnSpc>
                <a:spcPct val="100000"/>
              </a:lnSpc>
              <a:buNone/>
            </a:pPr>
            <a:endParaRPr lang="en-US" sz="3000" dirty="0" smtClean="0"/>
          </a:p>
          <a:p>
            <a:pPr marL="0" indent="0">
              <a:lnSpc>
                <a:spcPct val="100000"/>
              </a:lnSpc>
              <a:buNone/>
            </a:pPr>
            <a:endParaRPr lang="en-US" sz="3000" dirty="0" smtClean="0"/>
          </a:p>
          <a:p>
            <a:pPr>
              <a:lnSpc>
                <a:spcPct val="100000"/>
              </a:lnSpc>
            </a:pPr>
            <a:r>
              <a:rPr lang="bg-BG" sz="3000" dirty="0" smtClean="0"/>
              <a:t>Можем да чертаем фигури с</a:t>
            </a:r>
            <a:r>
              <a:rPr lang="en-US" sz="3000" dirty="0" smtClean="0"/>
              <a:t> </a:t>
            </a:r>
            <a:r>
              <a:rPr lang="bg-BG" sz="3000" dirty="0" smtClean="0"/>
              <a:t>вложени цикли:</a:t>
            </a:r>
            <a:endParaRPr lang="en-US" sz="3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Какво научихме днес?</a:t>
            </a:r>
            <a:endParaRPr lang="en-US" dirty="0"/>
          </a:p>
        </p:txBody>
      </p:sp>
      <p:pic>
        <p:nvPicPr>
          <p:cNvPr id="7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1349" y="3106618"/>
            <a:ext cx="3413263" cy="2532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755536" y="3431848"/>
            <a:ext cx="6885636" cy="309315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3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r in range(5):</a:t>
            </a:r>
          </a:p>
          <a:p>
            <a:pPr eaLnBrk="0" hangingPunct="0">
              <a:lnSpc>
                <a:spcPct val="13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print('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end='')</a:t>
            </a:r>
            <a:endParaRPr lang="en-US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3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 in range(5):</a:t>
            </a:r>
            <a:endParaRPr lang="en-US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3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*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end='')</a:t>
            </a:r>
            <a:endParaRPr lang="en-US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3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print()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01804" y="2104237"/>
            <a:ext cx="1926608" cy="1427116"/>
          </a:xfrm>
          <a:prstGeom prst="rect">
            <a:avLst/>
          </a:prstGeom>
        </p:spPr>
      </p:pic>
      <p:pic>
        <p:nvPicPr>
          <p:cNvPr id="11" name="Picture 2" descr="https://cdn4.iconfinder.com/data/icons/STROKE/text/png/400/color_fill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93243" flipH="1">
            <a:off x="7983545" y="1793075"/>
            <a:ext cx="1688659" cy="1581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76854" y="4793947"/>
            <a:ext cx="1816764" cy="1829293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</a:ln>
        </p:spPr>
      </p:pic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755536" y="1901610"/>
            <a:ext cx="6713944" cy="6780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3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sv-SE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'Some text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end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='')</a:t>
            </a:r>
            <a:endParaRPr lang="en-US" sz="3000" b="1" noProof="1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9952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Чертане с цикли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://softuni.bg/courses/programming-basics</a:t>
            </a:r>
            <a:r>
              <a:rPr lang="en-US" dirty="0" smtClean="0">
                <a:hlinkClick r:id="rId3"/>
              </a:rPr>
              <a:t>/</a:t>
            </a:r>
            <a:endParaRPr lang="en-US" dirty="0"/>
          </a:p>
        </p:txBody>
      </p:sp>
      <p:pic>
        <p:nvPicPr>
          <p:cNvPr id="14" name="Picture 13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0612" y="2729472"/>
            <a:ext cx="1726158" cy="932887"/>
          </a:xfrm>
          <a:prstGeom prst="roundRect">
            <a:avLst>
              <a:gd name="adj" fmla="val 2953"/>
            </a:avLst>
          </a:prstGeom>
        </p:spPr>
      </p:pic>
      <p:pic>
        <p:nvPicPr>
          <p:cNvPr id="15" name="Picture 14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2764" y="1295401"/>
            <a:ext cx="1752600" cy="804224"/>
          </a:xfrm>
          <a:prstGeom prst="roundRect">
            <a:avLst>
              <a:gd name="adj" fmla="val 3159"/>
            </a:avLst>
          </a:prstGeom>
        </p:spPr>
      </p:pic>
      <p:pic>
        <p:nvPicPr>
          <p:cNvPr id="17" name="Picture 16">
            <a:hlinkClick r:id="rId8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68146" y="1295400"/>
            <a:ext cx="2040956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19" name="Picture 18">
            <a:hlinkClick r:id="rId10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824428" y="1295400"/>
            <a:ext cx="2093874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20" name="Picture 19">
            <a:hlinkClick r:id="rId12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12764" y="5373443"/>
            <a:ext cx="3352800" cy="849557"/>
          </a:xfrm>
          <a:prstGeom prst="roundRect">
            <a:avLst>
              <a:gd name="adj" fmla="val 3159"/>
            </a:avLst>
          </a:prstGeom>
        </p:spPr>
      </p:pic>
      <p:pic>
        <p:nvPicPr>
          <p:cNvPr id="22" name="Picture 21">
            <a:hlinkClick r:id="rId14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358563" y="5373443"/>
            <a:ext cx="2753589" cy="849556"/>
          </a:xfrm>
          <a:prstGeom prst="roundRect">
            <a:avLst>
              <a:gd name="adj" fmla="val 2953"/>
            </a:avLst>
          </a:prstGeom>
        </p:spPr>
      </p:pic>
      <p:pic>
        <p:nvPicPr>
          <p:cNvPr id="23" name="Picture 22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633728" y="5373443"/>
            <a:ext cx="4073042" cy="84955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075612" y="1316222"/>
            <a:ext cx="3631158" cy="783191"/>
          </a:xfrm>
          <a:prstGeom prst="roundRect">
            <a:avLst>
              <a:gd name="adj" fmla="val 3159"/>
            </a:avLst>
          </a:prstGeom>
        </p:spPr>
      </p:pic>
      <p:pic>
        <p:nvPicPr>
          <p:cNvPr id="25" name="Picture 24">
            <a:hlinkClick r:id="rId20"/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713413" y="4251041"/>
            <a:ext cx="5993358" cy="550371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987552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 smtClean="0"/>
              <a:t>Настоящият курс </a:t>
            </a:r>
            <a:r>
              <a:rPr lang="en-US" dirty="0" smtClean="0"/>
              <a:t>(</a:t>
            </a:r>
            <a:r>
              <a:rPr lang="bg-BG" dirty="0" smtClean="0"/>
              <a:t>слайдове</a:t>
            </a:r>
            <a:r>
              <a:rPr lang="en-US" dirty="0" smtClean="0"/>
              <a:t>, </a:t>
            </a:r>
            <a:r>
              <a:rPr lang="bg-BG" dirty="0" smtClean="0"/>
              <a:t>примери</a:t>
            </a:r>
            <a:r>
              <a:rPr lang="en-US" dirty="0" smtClean="0"/>
              <a:t>, </a:t>
            </a:r>
            <a:r>
              <a:rPr lang="bg-BG" dirty="0" smtClean="0"/>
              <a:t>видео</a:t>
            </a:r>
            <a:r>
              <a:rPr lang="en-US" dirty="0" smtClean="0"/>
              <a:t>, </a:t>
            </a:r>
            <a:r>
              <a:rPr lang="bg-BG" dirty="0" smtClean="0"/>
              <a:t>задачи и др.</a:t>
            </a:r>
            <a:r>
              <a:rPr lang="en-US" dirty="0" smtClean="0"/>
              <a:t>)</a:t>
            </a:r>
            <a:r>
              <a:rPr lang="bg-BG" dirty="0" smtClean="0"/>
              <a:t> се разпространяват под свободен лиценз </a:t>
            </a:r>
            <a:r>
              <a:rPr lang="en-US" dirty="0" smtClean="0"/>
              <a:t>'</a:t>
            </a:r>
            <a:r>
              <a:rPr lang="en-US" dirty="0" smtClean="0">
                <a:hlinkClick r:id="rId3"/>
              </a:rPr>
              <a:t>Creative </a:t>
            </a:r>
            <a:r>
              <a:rPr lang="en-US" dirty="0">
                <a:hlinkClick r:id="rId3"/>
              </a:rPr>
              <a:t>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</a:t>
            </a:r>
            <a:r>
              <a:rPr lang="en-US" dirty="0" smtClean="0">
                <a:hlinkClick r:id="rId3"/>
              </a:rPr>
              <a:t>International</a:t>
            </a:r>
            <a:r>
              <a:rPr lang="en-US" dirty="0" smtClean="0"/>
              <a:t>'</a:t>
            </a:r>
            <a:endParaRPr lang="bg-BG" dirty="0" smtClean="0"/>
          </a:p>
          <a:p>
            <a:endParaRPr lang="bg-BG" sz="2400" dirty="0"/>
          </a:p>
          <a:p>
            <a:endParaRPr lang="bg-BG" sz="2400" dirty="0" smtClean="0"/>
          </a:p>
          <a:p>
            <a:endParaRPr lang="bg-BG" sz="2400" dirty="0" smtClean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bg-BG" sz="2400" dirty="0" smtClean="0"/>
              <a:t>Благодарности</a:t>
            </a:r>
            <a:r>
              <a:rPr lang="en-US" sz="2400" dirty="0" smtClean="0"/>
              <a:t>: </a:t>
            </a:r>
            <a:r>
              <a:rPr lang="bg-BG" sz="2400" dirty="0" smtClean="0"/>
              <a:t>настоящият материал може да съдържа части от следните източници</a:t>
            </a:r>
            <a:endParaRPr lang="en-US" sz="2400" dirty="0" smtClean="0"/>
          </a:p>
          <a:p>
            <a:pPr lvl="1"/>
            <a:r>
              <a:rPr lang="bg-BG" sz="2000" dirty="0" smtClean="0"/>
              <a:t>Книга </a:t>
            </a:r>
            <a:r>
              <a:rPr lang="en-US" sz="2000" dirty="0" smtClean="0"/>
              <a:t>'</a:t>
            </a:r>
            <a:r>
              <a:rPr lang="bg-BG" sz="2000" dirty="0" smtClean="0">
                <a:hlinkClick r:id="rId4"/>
              </a:rPr>
              <a:t>Основи на програмирането със </a:t>
            </a:r>
            <a:r>
              <a:rPr lang="en-US" sz="2000" dirty="0" smtClean="0">
                <a:hlinkClick r:id="rId4"/>
              </a:rPr>
              <a:t>C#'</a:t>
            </a:r>
            <a:r>
              <a:rPr lang="bg-BG" sz="2000" dirty="0" smtClean="0"/>
              <a:t> от Светлин Наков и колектив с лиценз</a:t>
            </a:r>
            <a:r>
              <a:rPr lang="en-US" sz="2000" dirty="0" smtClean="0"/>
              <a:t> </a:t>
            </a:r>
            <a:r>
              <a:rPr lang="en-US" sz="2000" dirty="0" smtClean="0">
                <a:hlinkClick r:id="rId5"/>
              </a:rPr>
              <a:t>CC-BY-SA</a:t>
            </a:r>
            <a:endParaRPr lang="bg-BG" sz="20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Лиценз</a:t>
            </a:r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7637" y="351721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5485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04426" y="103188"/>
            <a:ext cx="8869723" cy="936625"/>
          </a:xfrm>
        </p:spPr>
        <p:txBody>
          <a:bodyPr>
            <a:normAutofit/>
          </a:bodyPr>
          <a:lstStyle/>
          <a:p>
            <a:r>
              <a:rPr lang="bg-BG" dirty="0" smtClean="0"/>
              <a:t>Безплатни обучения в </a:t>
            </a:r>
            <a:r>
              <a:rPr lang="bg-BG" noProof="1" smtClean="0"/>
              <a:t>СофтУни</a:t>
            </a:r>
            <a:endParaRPr lang="bg-BG" noProof="1"/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27012" y="1039813"/>
            <a:ext cx="9429532" cy="56388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bg-BG" sz="3200" dirty="0" smtClean="0"/>
              <a:t>Фондация 'Софтуерен университет' </a:t>
            </a:r>
            <a:r>
              <a:rPr lang="en-US" sz="3200" dirty="0" smtClean="0"/>
              <a:t>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bg-BG" sz="3200" dirty="0" smtClean="0"/>
              <a:t>Софтуерен университет </a:t>
            </a:r>
            <a:r>
              <a:rPr lang="en-US" sz="3200" dirty="0" smtClean="0"/>
              <a:t>– </a:t>
            </a:r>
            <a:r>
              <a:rPr lang="bg-BG" sz="3200" dirty="0" smtClean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 smtClean="0"/>
              <a:t>СофтУни</a:t>
            </a:r>
            <a:r>
              <a:rPr lang="bg-BG" dirty="0" smtClean="0"/>
              <a:t> </a:t>
            </a:r>
            <a:r>
              <a:rPr lang="en-US" dirty="0" smtClean="0"/>
              <a:t>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 smtClean="0"/>
              <a:t>СофтУни</a:t>
            </a:r>
            <a:r>
              <a:rPr lang="en-US" dirty="0" smtClean="0"/>
              <a:t> </a:t>
            </a:r>
            <a:r>
              <a:rPr lang="en-US" dirty="0"/>
              <a:t>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 smtClean="0"/>
              <a:t>СофтУни форуми</a:t>
            </a:r>
            <a:r>
              <a:rPr lang="en-US" noProof="1" smtClean="0"/>
              <a:t>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9510966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129404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/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0412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12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3202" y="5540172"/>
            <a:ext cx="970156" cy="965726"/>
          </a:xfrm>
          <a:prstGeom prst="rect">
            <a:avLst/>
          </a:prstGeom>
        </p:spPr>
      </p:pic>
      <p:pic>
        <p:nvPicPr>
          <p:cNvPr id="14" name="Picture 13" descr="http://softuni.bg" title="Software University">
            <a:hlinkClick r:id="rId14" tooltip="Software University"/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0268" y="1566110"/>
            <a:ext cx="1701050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9" name="Picture 8">
            <a:hlinkClick r:id="rId4"/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932612" y="3213098"/>
            <a:ext cx="2286198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276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724400"/>
            <a:ext cx="10363200" cy="820600"/>
          </a:xfrm>
        </p:spPr>
        <p:txBody>
          <a:bodyPr/>
          <a:lstStyle/>
          <a:p>
            <a:r>
              <a:rPr lang="bg-BG" dirty="0" smtClean="0"/>
              <a:t>Чертане на прости фигури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651472"/>
            <a:ext cx="10363200" cy="719034"/>
          </a:xfrm>
        </p:spPr>
        <p:txBody>
          <a:bodyPr/>
          <a:lstStyle/>
          <a:p>
            <a:r>
              <a:rPr lang="bg-BG" dirty="0" smtClean="0"/>
              <a:t>Използване на </a:t>
            </a:r>
            <a:r>
              <a:rPr lang="en-US" b="1" dirty="0" smtClean="0">
                <a:latin typeface="Consolas" panose="020B0609020204030204" pitchFamily="49" charset="0"/>
              </a:rPr>
              <a:t>for</a:t>
            </a:r>
            <a:r>
              <a:rPr lang="en-US" dirty="0" smtClean="0"/>
              <a:t>-</a:t>
            </a:r>
            <a:r>
              <a:rPr lang="bg-BG" dirty="0" smtClean="0"/>
              <a:t>цикъл за чертане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979612" y="587881"/>
            <a:ext cx="4328441" cy="3831719"/>
            <a:chOff x="7340506" y="2376831"/>
            <a:chExt cx="4328441" cy="383171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40506" y="3160286"/>
              <a:ext cx="4115157" cy="3048264"/>
            </a:xfrm>
            <a:prstGeom prst="rect">
              <a:avLst/>
            </a:prstGeom>
          </p:spPr>
        </p:pic>
        <p:pic>
          <p:nvPicPr>
            <p:cNvPr id="10" name="Picture 2" descr="https://cdn4.iconfinder.com/data/icons/STROKE/text/png/400/color_fill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93243">
              <a:off x="9679388" y="2376831"/>
              <a:ext cx="1989559" cy="19895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3495" y="1552276"/>
            <a:ext cx="3023317" cy="2692822"/>
          </a:xfrm>
          <a:prstGeom prst="roundRect">
            <a:avLst>
              <a:gd name="adj" fmla="val 4420"/>
            </a:avLst>
          </a:prstGeom>
          <a:ln>
            <a:solidFill>
              <a:schemeClr val="tx1">
                <a:lumMod val="50000"/>
              </a:schemeClr>
            </a:solidFill>
          </a:ln>
          <a:scene3d>
            <a:camera prst="perspectiveHeroicExtremeLeftFacing" fov="3600000">
              <a:rot lat="53248" lon="784136" rev="159792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372496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sz="3200" dirty="0" smtClean="0"/>
              <a:t>Да се начертае на конзолата </a:t>
            </a: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правоъгълник от 10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x 1</a:t>
            </a: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0 звездички</a:t>
            </a:r>
            <a:r>
              <a:rPr lang="bg-BG" sz="3200" dirty="0" smtClean="0"/>
              <a:t>:</a:t>
            </a:r>
            <a:endParaRPr lang="en-US" sz="3200" dirty="0" smtClean="0"/>
          </a:p>
          <a:p>
            <a:pPr>
              <a:lnSpc>
                <a:spcPct val="110000"/>
              </a:lnSpc>
            </a:pPr>
            <a:endParaRPr lang="en-US" sz="3200" dirty="0"/>
          </a:p>
          <a:p>
            <a:pPr>
              <a:lnSpc>
                <a:spcPct val="110000"/>
              </a:lnSpc>
            </a:pPr>
            <a:endParaRPr lang="en-US" sz="3200" dirty="0" smtClean="0"/>
          </a:p>
          <a:p>
            <a:pPr>
              <a:lnSpc>
                <a:spcPct val="110000"/>
              </a:lnSpc>
            </a:pPr>
            <a:endParaRPr lang="en-US" sz="3200" dirty="0"/>
          </a:p>
          <a:p>
            <a:pPr>
              <a:lnSpc>
                <a:spcPct val="110000"/>
              </a:lnSpc>
            </a:pPr>
            <a:endParaRPr lang="bg-BG" sz="3200" dirty="0" smtClean="0"/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bg-BG" sz="3200" dirty="0" smtClean="0"/>
              <a:t>Как работи примерът?</a:t>
            </a:r>
          </a:p>
          <a:p>
            <a:pPr lvl="1">
              <a:lnSpc>
                <a:spcPct val="110000"/>
              </a:lnSpc>
            </a:pPr>
            <a:r>
              <a:rPr lang="bg-BG" sz="3000" dirty="0" smtClean="0"/>
              <a:t>10 пъти печата стринг, който се състои от 10 на брой звездички</a:t>
            </a:r>
            <a:endParaRPr lang="en-US" sz="3000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Правоъгълник от 10 </a:t>
            </a:r>
            <a:r>
              <a:rPr lang="en-US" dirty="0" smtClean="0"/>
              <a:t>x</a:t>
            </a:r>
            <a:r>
              <a:rPr lang="bg-BG" dirty="0" smtClean="0"/>
              <a:t> 10 звездички</a:t>
            </a:r>
            <a:endParaRPr lang="en-US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835025" y="2574463"/>
            <a:ext cx="10515598" cy="11264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</a:t>
            </a:r>
            <a:r>
              <a:rPr lang="en-US" sz="2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 range(</a:t>
            </a:r>
            <a:r>
              <a:rPr lang="en-US" sz="2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print(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'*' * 10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60412" y="6019800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judge.softuni.bg/Contests/Practice/Index/15</a:t>
            </a:r>
            <a:r>
              <a:rPr lang="bg-BG" dirty="0" smtClean="0">
                <a:hlinkClick r:id="rId2"/>
              </a:rPr>
              <a:t>5</a:t>
            </a:r>
            <a:r>
              <a:rPr lang="en-US" dirty="0" smtClean="0">
                <a:hlinkClick r:id="rId2"/>
              </a:rPr>
              <a:t>#0</a:t>
            </a:r>
            <a:endParaRPr lang="en-US" dirty="0"/>
          </a:p>
        </p:txBody>
      </p:sp>
      <p:pic>
        <p:nvPicPr>
          <p:cNvPr id="5" name="Картина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7762" y="1788580"/>
            <a:ext cx="2477850" cy="2698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467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sz="3200" dirty="0" smtClean="0"/>
              <a:t>Да се начертае на конзолата </a:t>
            </a: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правоъгълник от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x N</a:t>
            </a: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 звездички</a:t>
            </a:r>
            <a:r>
              <a:rPr lang="bg-BG" sz="3200" dirty="0" smtClean="0"/>
              <a:t>:</a:t>
            </a:r>
            <a:endParaRPr lang="en-US" sz="3200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Правоъгълник от </a:t>
            </a:r>
            <a:r>
              <a:rPr lang="en-US" dirty="0" smtClean="0"/>
              <a:t>N</a:t>
            </a:r>
            <a:r>
              <a:rPr lang="bg-BG" dirty="0" smtClean="0"/>
              <a:t> </a:t>
            </a:r>
            <a:r>
              <a:rPr lang="en-US" dirty="0" smtClean="0"/>
              <a:t>x</a:t>
            </a:r>
            <a:r>
              <a:rPr lang="bg-BG" dirty="0" smtClean="0"/>
              <a:t> </a:t>
            </a:r>
            <a:r>
              <a:rPr lang="en-US" dirty="0" smtClean="0"/>
              <a:t>N</a:t>
            </a:r>
            <a:r>
              <a:rPr lang="bg-BG" dirty="0" smtClean="0"/>
              <a:t> звездички</a:t>
            </a:r>
            <a:endParaRPr lang="en-US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760414" y="2938838"/>
            <a:ext cx="10667998" cy="175432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int(input())</a:t>
            </a:r>
            <a:endParaRPr lang="en-US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 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 range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(n):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print(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'*' * n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60412" y="586293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judge.softuni.bg/Contests/Practice/Index/15</a:t>
            </a:r>
            <a:r>
              <a:rPr lang="bg-BG" dirty="0" smtClean="0">
                <a:hlinkClick r:id="rId2"/>
              </a:rPr>
              <a:t>5</a:t>
            </a:r>
            <a:r>
              <a:rPr lang="en-US" dirty="0" smtClean="0">
                <a:hlinkClick r:id="rId2"/>
              </a:rPr>
              <a:t>#1</a:t>
            </a:r>
            <a:endParaRPr lang="en-US" dirty="0"/>
          </a:p>
        </p:txBody>
      </p:sp>
      <p:pic>
        <p:nvPicPr>
          <p:cNvPr id="6" name="Картина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0053" y="2818540"/>
            <a:ext cx="4648359" cy="1994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700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293812" y="4399526"/>
            <a:ext cx="9854484" cy="1379256"/>
          </a:xfrm>
          <a:prstGeom prst="rect">
            <a:avLst/>
          </a:prstGeom>
          <a:solidFill>
            <a:schemeClr val="accent1">
              <a:alpha val="25000"/>
            </a:schemeClr>
          </a:solidFill>
          <a:ln w="28575">
            <a:solidFill>
              <a:schemeClr val="tx2">
                <a:lumMod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Вложени цикли </a:t>
            </a:r>
            <a:r>
              <a:rPr lang="bg-BG" dirty="0" smtClean="0"/>
              <a:t>== цикъл съдържа в себе си друг цикъл</a:t>
            </a:r>
          </a:p>
          <a:p>
            <a:pPr lvl="1"/>
            <a:r>
              <a:rPr lang="bg-BG" dirty="0" smtClean="0"/>
              <a:t>Двата цикъла въртят различни променливи</a:t>
            </a:r>
          </a:p>
          <a:p>
            <a:r>
              <a:rPr lang="bg-BG" dirty="0" smtClean="0"/>
              <a:t>Пример: външен цикъл </a:t>
            </a:r>
            <a:r>
              <a:rPr lang="en-US" dirty="0" smtClean="0"/>
              <a:t>(</a:t>
            </a:r>
            <a:r>
              <a:rPr lang="bg-BG" dirty="0" smtClean="0"/>
              <a:t>по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row</a:t>
            </a:r>
            <a:r>
              <a:rPr lang="en-US" dirty="0" smtClean="0"/>
              <a:t>)</a:t>
            </a:r>
            <a:r>
              <a:rPr lang="bg-BG" dirty="0" smtClean="0"/>
              <a:t> и вътрешен цикъл</a:t>
            </a:r>
            <a:r>
              <a:rPr lang="en-US" dirty="0" smtClean="0"/>
              <a:t> </a:t>
            </a:r>
            <a:r>
              <a:rPr lang="bg-BG" dirty="0" smtClean="0"/>
              <a:t>(по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col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Вложени цикли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851896" y="4847866"/>
            <a:ext cx="4267200" cy="492187"/>
          </a:xfrm>
          <a:prstGeom prst="rect">
            <a:avLst/>
          </a:prstGeom>
          <a:solidFill>
            <a:schemeClr val="accent1">
              <a:alpha val="25000"/>
            </a:schemeClr>
          </a:solidFill>
          <a:ln w="28575">
            <a:solidFill>
              <a:schemeClr val="tx2">
                <a:lumMod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2625" y="3889062"/>
            <a:ext cx="10820398" cy="19882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row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 range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(n):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for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range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(m):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print('*', end='')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print()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6221054" y="3721316"/>
            <a:ext cx="4113213" cy="1041829"/>
          </a:xfrm>
          <a:prstGeom prst="wedgeRoundRectCallout">
            <a:avLst>
              <a:gd name="adj1" fmla="val -70326"/>
              <a:gd name="adj2" fmla="val 3183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Тялото на външния цикъл се повтаря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</a:t>
            </a:r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пъти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6537402" y="5089154"/>
            <a:ext cx="4800600" cy="1041829"/>
          </a:xfrm>
          <a:prstGeom prst="wedgeRoundRectCallout">
            <a:avLst>
              <a:gd name="adj1" fmla="val -60044"/>
              <a:gd name="adj2" fmla="val -3956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Тялото на вътрешния цикъл се повтаря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 </a:t>
            </a:r>
            <a:r>
              <a:rPr lang="bg-BG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</a:t>
            </a:r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пъти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09497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Квадрат от звездички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sz="3200" dirty="0" smtClean="0"/>
              <a:t>Да се начертае на конзолата </a:t>
            </a: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квадрат от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x N</a:t>
            </a: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 звездички</a:t>
            </a:r>
            <a:r>
              <a:rPr lang="bg-BG" sz="3200" dirty="0" smtClean="0"/>
              <a:t>:</a:t>
            </a:r>
            <a:endParaRPr lang="en-US" sz="3200" dirty="0" smtClean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60414" y="2518294"/>
            <a:ext cx="10667998" cy="293618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int(input())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in range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):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print('*', end='')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 range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):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 *',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end='')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print()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60412" y="61232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judge.softuni.bg/Contests/Practice/Index/15</a:t>
            </a:r>
            <a:r>
              <a:rPr lang="bg-BG" dirty="0" smtClean="0">
                <a:hlinkClick r:id="rId2"/>
              </a:rPr>
              <a:t>5</a:t>
            </a:r>
            <a:r>
              <a:rPr lang="en-US" dirty="0" smtClean="0">
                <a:hlinkClick r:id="rId2"/>
              </a:rPr>
              <a:t>#2</a:t>
            </a:r>
            <a:endParaRPr lang="en-US" dirty="0"/>
          </a:p>
        </p:txBody>
      </p:sp>
      <p:pic>
        <p:nvPicPr>
          <p:cNvPr id="3" name="Картина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3581" y="2841396"/>
            <a:ext cx="4011653" cy="2289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148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Триъгълник от долари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bg-BG" dirty="0" smtClean="0"/>
              <a:t>Да се начертае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триъгълник от долари </a:t>
            </a:r>
            <a:r>
              <a:rPr lang="bg-BG" dirty="0" smtClean="0"/>
              <a:t>с размер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60414" y="3326799"/>
            <a:ext cx="2133598" cy="25879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 $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 $ $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 $ $ $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 $ $ $ $</a:t>
            </a:r>
            <a:endParaRPr lang="bg-BG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60414" y="2057400"/>
            <a:ext cx="2133598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5</a:t>
            </a:r>
            <a:endParaRPr lang="bg-BG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Down Arrow 2"/>
          <p:cNvSpPr/>
          <p:nvPr/>
        </p:nvSpPr>
        <p:spPr>
          <a:xfrm>
            <a:off x="1674812" y="2832558"/>
            <a:ext cx="304801" cy="4168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447184" y="2261901"/>
            <a:ext cx="7888200" cy="293618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int(input())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row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 range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):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('$',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end='')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for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range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(row):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print(' $',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end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='')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print()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60412" y="61232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judge.softuni.bg/Contests/Practice/Index/15</a:t>
            </a:r>
            <a:r>
              <a:rPr lang="bg-BG" dirty="0" smtClean="0">
                <a:hlinkClick r:id="rId2"/>
              </a:rPr>
              <a:t>5</a:t>
            </a:r>
            <a:r>
              <a:rPr lang="en-US" dirty="0" smtClean="0">
                <a:hlinkClick r:id="rId2"/>
              </a:rPr>
              <a:t>#3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207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96529"/>
            <a:ext cx="11804822" cy="5570355"/>
          </a:xfrm>
        </p:spPr>
        <p:txBody>
          <a:bodyPr/>
          <a:lstStyle/>
          <a:p>
            <a:r>
              <a:rPr lang="bg-BG" dirty="0" smtClean="0"/>
              <a:t>Да се начертае на конзолата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квадратна рамка </a:t>
            </a:r>
            <a:r>
              <a:rPr lang="bg-BG" dirty="0" smtClean="0"/>
              <a:t>с размер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Квадратна рамка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4212" y="3365285"/>
            <a:ext cx="2133597" cy="25879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- - - +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 - - - |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 - - - |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 - - - |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- - - +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4212" y="1953904"/>
            <a:ext cx="2133598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5</a:t>
            </a:r>
            <a:endParaRPr lang="bg-BG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Down Arrow 6"/>
          <p:cNvSpPr/>
          <p:nvPr/>
        </p:nvSpPr>
        <p:spPr>
          <a:xfrm>
            <a:off x="1598609" y="2797206"/>
            <a:ext cx="304801" cy="4168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275011" y="1953904"/>
            <a:ext cx="8215198" cy="40195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 the top row: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- - - +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print('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end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='')</a:t>
            </a:r>
            <a:endParaRPr lang="bg-BG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i in range(n-2):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print(' -',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end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='')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print(' +')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row in range(n-2):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TODO: </a:t>
            </a:r>
            <a:r>
              <a:rPr lang="en-US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 the mid rows: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| - - - |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TODO: 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 the bottom row</a:t>
            </a:r>
            <a:r>
              <a:rPr lang="en-US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+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 - -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</a:p>
        </p:txBody>
      </p:sp>
      <p:sp>
        <p:nvSpPr>
          <p:cNvPr id="9" name="Rectangle 8"/>
          <p:cNvSpPr/>
          <p:nvPr/>
        </p:nvSpPr>
        <p:spPr>
          <a:xfrm>
            <a:off x="760412" y="6150592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judge.softuni.bg/Contests/Practice/Index/15</a:t>
            </a:r>
            <a:r>
              <a:rPr lang="bg-BG" dirty="0" smtClean="0">
                <a:hlinkClick r:id="rId2"/>
              </a:rPr>
              <a:t>5</a:t>
            </a:r>
            <a:r>
              <a:rPr lang="en-US" dirty="0" smtClean="0">
                <a:hlinkClick r:id="rId2"/>
              </a:rPr>
              <a:t>#4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895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1696</Words>
  <Application>Microsoft Office PowerPoint</Application>
  <PresentationFormat>По избор</PresentationFormat>
  <Paragraphs>388</Paragraphs>
  <Slides>26</Slides>
  <Notes>10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26</vt:i4>
      </vt:variant>
    </vt:vector>
  </HeadingPairs>
  <TitlesOfParts>
    <vt:vector size="32" baseType="lpstr">
      <vt:lpstr>Arial</vt:lpstr>
      <vt:lpstr>Calibri</vt:lpstr>
      <vt:lpstr>Consolas</vt:lpstr>
      <vt:lpstr>Wingdings</vt:lpstr>
      <vt:lpstr>Wingdings 2</vt:lpstr>
      <vt:lpstr>SoftUni 16x9</vt:lpstr>
      <vt:lpstr>Чертане с цикли</vt:lpstr>
      <vt:lpstr>Съдържание</vt:lpstr>
      <vt:lpstr>Чертане на прости фигури</vt:lpstr>
      <vt:lpstr>Правоъгълник от 10 x 10 звездички</vt:lpstr>
      <vt:lpstr>Правоъгълник от N x N звездички</vt:lpstr>
      <vt:lpstr>Вложени цикли</vt:lpstr>
      <vt:lpstr>Квадрат от звездички</vt:lpstr>
      <vt:lpstr>Триъгълник от долари</vt:lpstr>
      <vt:lpstr>Квадратна рамка</vt:lpstr>
      <vt:lpstr>Ромбче от звездички</vt:lpstr>
      <vt:lpstr>Коледна елха</vt:lpstr>
      <vt:lpstr>Коледна елха – решение</vt:lpstr>
      <vt:lpstr>Чертане на прости фигури</vt:lpstr>
      <vt:lpstr>Чертане на по-сложни фигури</vt:lpstr>
      <vt:lpstr>Слънчеви очила</vt:lpstr>
      <vt:lpstr>Слънчеви очила – решение</vt:lpstr>
      <vt:lpstr>Слънчеви очила – решение (2)</vt:lpstr>
      <vt:lpstr>Къщичка</vt:lpstr>
      <vt:lpstr>Къщичка – решение</vt:lpstr>
      <vt:lpstr>Диамант</vt:lpstr>
      <vt:lpstr>Диамант – решение</vt:lpstr>
      <vt:lpstr>Чертане на по-сложни фигури</vt:lpstr>
      <vt:lpstr>Какво научихме днес?</vt:lpstr>
      <vt:lpstr>Чертане с цикли</vt:lpstr>
      <vt:lpstr>Лиценз</vt:lpstr>
      <vt:lpstr>Безплатни обучения в СофтУни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Чертане с цикли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2017-02-28T17:21:50Z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