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74" r:id="rId3"/>
    <p:sldId id="276" r:id="rId4"/>
    <p:sldId id="420" r:id="rId5"/>
    <p:sldId id="415" r:id="rId6"/>
    <p:sldId id="418" r:id="rId7"/>
    <p:sldId id="426" r:id="rId8"/>
    <p:sldId id="434" r:id="rId9"/>
    <p:sldId id="435" r:id="rId10"/>
    <p:sldId id="436" r:id="rId11"/>
    <p:sldId id="437" r:id="rId12"/>
    <p:sldId id="438" r:id="rId13"/>
    <p:sldId id="439" r:id="rId14"/>
    <p:sldId id="441" r:id="rId15"/>
    <p:sldId id="440" r:id="rId16"/>
    <p:sldId id="442" r:id="rId17"/>
    <p:sldId id="443" r:id="rId18"/>
    <p:sldId id="444" r:id="rId19"/>
    <p:sldId id="448" r:id="rId20"/>
    <p:sldId id="427" r:id="rId21"/>
    <p:sldId id="412" r:id="rId22"/>
    <p:sldId id="413" r:id="rId23"/>
    <p:sldId id="414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7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1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4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://www.indeavr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0.png"/><Relationship Id="rId10" Type="http://schemas.openxmlformats.org/officeDocument/2006/relationships/image" Target="../media/image27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89698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Повторения (цикли)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300"/>
            <a:ext cx="7910299" cy="701700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повторения с </a:t>
            </a:r>
            <a:r>
              <a:rPr lang="en-US" dirty="0" smtClean="0"/>
              <a:t>for-</a:t>
            </a:r>
            <a:r>
              <a:rPr lang="bg-BG" dirty="0" smtClean="0"/>
              <a:t>цикъл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989943" y="3660383"/>
            <a:ext cx="10470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цикли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0506" y="3160286"/>
            <a:ext cx="411515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най-голямо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19200"/>
            <a:ext cx="10363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('n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-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10000000000000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v-SE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sv-SE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(n)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max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('max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str(max))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246812" y="2588806"/>
            <a:ext cx="4800600" cy="523220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range(n) == range(0, n)</a:t>
            </a:r>
          </a:p>
        </p:txBody>
      </p:sp>
      <p:sp>
        <p:nvSpPr>
          <p:cNvPr id="3" name="Стрелка наляво 2"/>
          <p:cNvSpPr/>
          <p:nvPr/>
        </p:nvSpPr>
        <p:spPr>
          <a:xfrm>
            <a:off x="5053813" y="2590800"/>
            <a:ext cx="964399" cy="5212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най-малкото</a:t>
            </a:r>
            <a:r>
              <a:rPr lang="bg-BG" dirty="0"/>
              <a:t> измежду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Въвежда първо броя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, след тях още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</a:t>
            </a:r>
          </a:p>
          <a:p>
            <a:pPr lvl="1"/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  <a:r>
              <a:rPr lang="bg-BG" smtClean="0"/>
              <a:t>: най-малко </a:t>
            </a:r>
            <a:r>
              <a:rPr lang="bg-BG" dirty="0" smtClean="0"/>
              <a:t>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41585" y="3833855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19366" y="3832403"/>
            <a:ext cx="884835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765395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46212" y="3833855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23993" y="3832404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470288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90012" y="3833855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667793" y="3832404"/>
            <a:ext cx="92241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101182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</a:t>
            </a:r>
            <a:r>
              <a:rPr lang="bg-BG" dirty="0" smtClean="0">
                <a:hlinkClick r:id="rId2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2417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469" y="2134451"/>
            <a:ext cx="5676896" cy="1524000"/>
          </a:xfrm>
          <a:prstGeom prst="rect">
            <a:avLst/>
          </a:prstGeom>
          <a:scene3d>
            <a:camera prst="orthographicFront">
              <a:rot lat="108000" lon="888000" rev="21372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1990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bg-BG" dirty="0" smtClean="0"/>
              <a:t>Техники за използване на </a:t>
            </a:r>
            <a:r>
              <a:rPr lang="en-US" dirty="0" smtClean="0"/>
              <a:t>for-</a:t>
            </a:r>
            <a:r>
              <a:rPr lang="bg-BG" dirty="0" smtClean="0"/>
              <a:t>цикли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9288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159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0568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  <a:endParaRPr lang="en-US" sz="4400" b="1" spc="50" dirty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2*n</a:t>
            </a:r>
            <a:r>
              <a:rPr lang="en-US" sz="3200" dirty="0" smtClean="0"/>
              <a:t> </a:t>
            </a:r>
            <a:r>
              <a:rPr lang="bg-BG" sz="3200" dirty="0" smtClean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Проверява дали сумите на левите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 smtClean="0"/>
              <a:t> </a:t>
            </a:r>
            <a:r>
              <a:rPr lang="bg-BG" sz="3000" dirty="0" smtClean="0"/>
              <a:t>и десните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 smtClean="0"/>
              <a:t> </a:t>
            </a:r>
            <a:r>
              <a:rPr lang="bg-BG" sz="3000" dirty="0" smtClean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 равенство печата </a:t>
            </a:r>
            <a:r>
              <a:rPr lang="bg-BG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 smtClean="0"/>
              <a:t>' </a:t>
            </a:r>
            <a:r>
              <a:rPr lang="en-US" sz="3000" dirty="0" smtClean="0"/>
              <a:t>+</a:t>
            </a:r>
            <a:r>
              <a:rPr lang="bg-BG" sz="3000" dirty="0" smtClean="0"/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 smtClean="0"/>
              <a:t> иначе печата </a:t>
            </a: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 smtClean="0"/>
              <a:t>' </a:t>
            </a:r>
            <a:r>
              <a:rPr lang="en-US" sz="3000" dirty="0" smtClean="0"/>
              <a:t>+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(</a:t>
            </a:r>
            <a:r>
              <a:rPr lang="bg-BG" sz="3000" dirty="0" smtClean="0"/>
              <a:t>изчислена като положително число)</a:t>
            </a: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</a:t>
            </a:r>
            <a:r>
              <a:rPr lang="bg-BG" noProof="1" smtClean="0"/>
              <a:t>лява и дясна сума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93812" y="4170154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19193" y="4168703"/>
            <a:ext cx="2908453" cy="2231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50497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95828" y="4196620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10620" y="4195170"/>
            <a:ext cx="2555792" cy="2204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567943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8179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447800"/>
            <a:ext cx="10493756" cy="39987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leftSum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range(n):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leftSum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leftSum +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read and calculate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rightSum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leftSum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rightSum: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('Yes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str(leftSum))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('No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str(abs(rightSum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leftSum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)))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/>
              <a:t> </a:t>
            </a:r>
            <a:r>
              <a:rPr lang="bg-BG" sz="3200" dirty="0" smtClean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Проверява дали сумата на числата на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четни позиции </a:t>
            </a:r>
            <a:r>
              <a:rPr lang="bg-BG" sz="3000" dirty="0" smtClean="0"/>
              <a:t>е равна на сумата на числата на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 равенство печата </a:t>
            </a:r>
            <a:r>
              <a:rPr lang="bg-BG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 smtClean="0"/>
              <a:t>' </a:t>
            </a:r>
            <a:r>
              <a:rPr lang="en-US" sz="3000" dirty="0" smtClean="0"/>
              <a:t>+</a:t>
            </a:r>
            <a:r>
              <a:rPr lang="bg-BG" sz="3000" dirty="0" smtClean="0"/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 smtClean="0"/>
              <a:t> иначе печата </a:t>
            </a: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 smtClean="0"/>
              <a:t>' </a:t>
            </a:r>
            <a:r>
              <a:rPr lang="en-US" sz="3000" dirty="0" smtClean="0"/>
              <a:t>+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(</a:t>
            </a:r>
            <a:r>
              <a:rPr lang="bg-BG" sz="3000" dirty="0" smtClean="0"/>
              <a:t>положително число). 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</a:t>
            </a:r>
            <a:r>
              <a:rPr lang="bg-BG" noProof="1" smtClean="0"/>
              <a:t>четна / нечетна сума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2" y="4149921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09593" y="4148471"/>
            <a:ext cx="1775019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540897" y="51071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412" y="414847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977020" y="414847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16729" y="5110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80412" y="411480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787020" y="411480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226729" y="507689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143000"/>
            <a:ext cx="10493756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element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oddSum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else: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evenSum +=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print the sum / difference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050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921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1330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  <a:endParaRPr lang="en-US" sz="4400" b="1" spc="50" dirty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Можем да повтаряме блок код с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 smtClean="0"/>
              <a:t>-</a:t>
            </a:r>
            <a:r>
              <a:rPr lang="bg-BG" sz="3200" dirty="0" smtClean="0"/>
              <a:t>цикъл: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 smtClean="0"/>
          </a:p>
          <a:p>
            <a:pPr>
              <a:lnSpc>
                <a:spcPct val="100000"/>
              </a:lnSpc>
            </a:pPr>
            <a:endParaRPr lang="bg-BG" sz="3200" dirty="0" smtClean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 smtClean="0"/>
              <a:t>Можем да четем поредица от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/>
              <a:t> </a:t>
            </a:r>
            <a:r>
              <a:rPr lang="bg-BG" sz="3200" dirty="0" smtClean="0"/>
              <a:t>числа от конзолата: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2037114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32776" y="1823417"/>
            <a:ext cx="6837072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n, m):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('i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str(i))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3" y="4988509"/>
            <a:ext cx="1072793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(n):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int(input())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5604" y="1430218"/>
            <a:ext cx="1322453" cy="979594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7314" y="3189316"/>
            <a:ext cx="6723899" cy="769441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4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range(n, m) == [n, m)</a:t>
            </a: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8815" y="2069616"/>
            <a:ext cx="7429362" cy="33043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Повторения (цикли)</a:t>
            </a:r>
          </a:p>
          <a:p>
            <a:pPr marL="723900" lvl="1" indent="-420688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/>
              <a:t>цикъл в </a:t>
            </a:r>
            <a:r>
              <a:rPr lang="bg-BG" dirty="0" smtClean="0"/>
              <a:t>най-простата </a:t>
            </a:r>
            <a:r>
              <a:rPr lang="bg-BG" dirty="0"/>
              <a:t>му </a:t>
            </a:r>
            <a:r>
              <a:rPr lang="bg-BG" dirty="0" smtClean="0"/>
              <a:t>форма</a:t>
            </a:r>
          </a:p>
          <a:p>
            <a:pPr marL="723900" lvl="1" indent="-420688"/>
            <a:r>
              <a:rPr lang="bg-BG" dirty="0"/>
              <a:t>Задачи с прости </a:t>
            </a:r>
            <a:r>
              <a:rPr lang="bg-BG" dirty="0" smtClean="0"/>
              <a:t>повторения</a:t>
            </a:r>
          </a:p>
          <a:p>
            <a:pPr marL="723900" lvl="1" indent="-420688"/>
            <a:r>
              <a:rPr lang="bg-BG" dirty="0" smtClean="0"/>
              <a:t>Сума 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числа, най-голямо</a:t>
            </a:r>
            <a:br>
              <a:rPr lang="bg-BG" dirty="0" smtClean="0"/>
            </a:br>
            <a:r>
              <a:rPr lang="bg-BG" dirty="0" smtClean="0"/>
              <a:t>и най-малко число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80030" y="1271366"/>
            <a:ext cx="3800782" cy="4900834"/>
            <a:chOff x="7780030" y="1271366"/>
            <a:chExt cx="3800782" cy="49008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0030" y="1271366"/>
              <a:ext cx="3800782" cy="49008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31306" y="1420906"/>
              <a:ext cx="1489253" cy="110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'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'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'</a:t>
            </a:r>
            <a:r>
              <a:rPr lang="bg-BG" sz="2000" dirty="0" smtClean="0">
                <a:hlinkClick r:id="rId4"/>
              </a:rPr>
              <a:t>Основи </a:t>
            </a:r>
            <a:r>
              <a:rPr lang="bg-BG" sz="2000" dirty="0" smtClean="0">
                <a:hlinkClick r:id="rId4"/>
              </a:rPr>
              <a:t>на програмирането със </a:t>
            </a:r>
            <a:r>
              <a:rPr lang="en-US" sz="2000" dirty="0" smtClean="0">
                <a:hlinkClick r:id="rId4"/>
              </a:rPr>
              <a:t>C</a:t>
            </a:r>
            <a:r>
              <a:rPr lang="en-US" sz="2000" dirty="0" smtClean="0">
                <a:hlinkClick r:id="rId4"/>
              </a:rPr>
              <a:t>#'</a:t>
            </a:r>
            <a:r>
              <a:rPr lang="bg-BG" sz="2000" dirty="0" smtClean="0"/>
              <a:t> </a:t>
            </a:r>
            <a:r>
              <a:rPr lang="bg-BG" sz="2000" dirty="0" smtClean="0"/>
              <a:t>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</a:t>
            </a:r>
            <a:r>
              <a:rPr lang="bg-BG" sz="3200" dirty="0" smtClean="0"/>
              <a:t>'Софтуерен университет'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Конструкция за цикъл </a:t>
            </a:r>
            <a:r>
              <a:rPr lang="en-US" b="1" dirty="0" smtClean="0">
                <a:latin typeface="Consolas" panose="020B0609020204030204" pitchFamily="49" charset="0"/>
              </a:rPr>
              <a:t>for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469" y="2134451"/>
            <a:ext cx="5676896" cy="1524000"/>
          </a:xfrm>
          <a:prstGeom prst="rect">
            <a:avLst/>
          </a:prstGeom>
          <a:scene3d>
            <a:camera prst="orthographicFront">
              <a:rot lat="108000" lon="888000" rev="21372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607066" y="4643653"/>
            <a:ext cx="9372600" cy="6717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60592" y="6079385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В програмирането често пъти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За целта използваме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 smtClean="0"/>
              <a:t>-</a:t>
            </a:r>
            <a:r>
              <a:rPr lang="bg-BG" sz="3000" dirty="0" smtClean="0"/>
              <a:t>цикъл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84580" y="4147671"/>
            <a:ext cx="10385612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(1, 10)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('i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str(i))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02192" y="2830983"/>
            <a:ext cx="2672056" cy="1077621"/>
          </a:xfrm>
          <a:prstGeom prst="wedgeRoundRectCallout">
            <a:avLst>
              <a:gd name="adj1" fmla="val -23359"/>
              <a:gd name="adj2" fmla="val 863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 за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цикъл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599180" y="2819400"/>
            <a:ext cx="1971483" cy="1077621"/>
          </a:xfrm>
          <a:prstGeom prst="wedgeRoundRectCallout">
            <a:avLst>
              <a:gd name="adj1" fmla="val -21104"/>
              <a:gd name="adj2" fmla="val 922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 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718492" y="3090273"/>
            <a:ext cx="1971483" cy="1077621"/>
          </a:xfrm>
          <a:prstGeom prst="wedgeRoundRectCallout">
            <a:avLst>
              <a:gd name="adj1" fmla="val -82333"/>
              <a:gd name="adj2" fmla="val 581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 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516923" y="3440582"/>
            <a:ext cx="2824745" cy="1454624"/>
          </a:xfrm>
          <a:prstGeom prst="wedgeRoundRectCallout">
            <a:avLst>
              <a:gd name="adj1" fmla="val -128048"/>
              <a:gd name="adj2" fmla="val 542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цикъла: блок команди за изпълнение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Да се напише програма, която печата числата от 1 до 100:</a:t>
            </a: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6" name="Умножение 5"/>
          <p:cNvSpPr/>
          <p:nvPr/>
        </p:nvSpPr>
        <p:spPr>
          <a:xfrm>
            <a:off x="-4003676" y="1518580"/>
            <a:ext cx="20193000" cy="29196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Пример: числа от 1 до 100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58825" y="2156663"/>
            <a:ext cx="10667998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sv-SE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range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100):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print(i)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4 5 … 99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judge.softuni.bg/Contests/Practice/Index/154#0</a:t>
            </a:r>
            <a:endParaRPr lang="en-US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58825" y="4300092"/>
            <a:ext cx="10667998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sv-SE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range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101):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print(i)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4 5 … 100</a:t>
            </a:r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намира всички числа в интервала </a:t>
            </a:r>
            <a:r>
              <a:rPr lang="en-US" dirty="0" smtClean="0"/>
              <a:t>[1…1000], </a:t>
            </a:r>
            <a:r>
              <a:rPr lang="bg-BG" dirty="0" smtClean="0"/>
              <a:t>които завършват на 7: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числа до 1000, завършващи на 7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2590800"/>
            <a:ext cx="103632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sv-SE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range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1001):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% 10 == 7: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judge.softuni.bg/Contests/Practice/Index/154#1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1224" y="4863221"/>
            <a:ext cx="10363200" cy="769441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4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range(n, m) == [n, m)</a:t>
            </a:r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Да се напише програма, която въвежда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 и ги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От първия ред на входа се въвежда броят числа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 smtClean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реда се въвежда по едно число</a:t>
            </a:r>
          </a:p>
          <a:p>
            <a:pPr lvl="1"/>
            <a:r>
              <a:rPr lang="bg-BG" dirty="0" smtClean="0"/>
              <a:t>Числата се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сумират</a:t>
            </a:r>
            <a:r>
              <a:rPr lang="bg-BG" dirty="0" smtClean="0"/>
              <a:t> и накрая се отпечатва резултатът</a:t>
            </a:r>
            <a:endParaRPr lang="en-US" dirty="0" smtClean="0"/>
          </a:p>
          <a:p>
            <a:pPr lvl="1"/>
            <a:r>
              <a:rPr lang="bg-BG" dirty="0" smtClean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сумиране на числа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36985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14766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074443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70212" y="4116251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47993" y="4114801"/>
            <a:ext cx="792379" cy="21328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07936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066212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643993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091030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сумиране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463664"/>
            <a:ext cx="10363200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('Enter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numbers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:')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in range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sv-SE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sum +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str(sum))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judge.softuni.bg/Contests/Practice/Index/154#3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780212" y="1885793"/>
            <a:ext cx="4343400" cy="1384995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range(1, n):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… n – 1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– 1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на брой стъпки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780212" y="3489330"/>
            <a:ext cx="4343400" cy="1384995"/>
          </a:xfrm>
          <a:prstGeom prst="rect">
            <a:avLst/>
          </a:prstGeom>
          <a:solidFill>
            <a:srgbClr val="92D050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range(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n):</a:t>
            </a:r>
          </a:p>
          <a:p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 n – 1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на брой стъпки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73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Да се напише програма, която въвежда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 и намира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най-голямото </a:t>
            </a:r>
            <a:r>
              <a:rPr lang="bg-BG" dirty="0" smtClean="0"/>
              <a:t>измежду тях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От първия ред на входа въвежда броя числа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 smtClean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реда се въвежда по едно число</a:t>
            </a:r>
          </a:p>
          <a:p>
            <a:pPr lvl="1"/>
            <a:r>
              <a:rPr lang="bg-BG" dirty="0" smtClean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най-голямо 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05225" y="4193247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83006" y="4191795"/>
            <a:ext cx="792379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129035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38452" y="4193247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16233" y="4191796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62528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134452" y="4193247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712233" y="4191796"/>
            <a:ext cx="79237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0145622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7496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1178</Words>
  <Application>Microsoft Office PowerPoint</Application>
  <PresentationFormat>По избор</PresentationFormat>
  <Paragraphs>265</Paragraphs>
  <Slides>22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 16x9</vt:lpstr>
      <vt:lpstr>Повторения (цикли)</vt:lpstr>
      <vt:lpstr>Съдържание</vt:lpstr>
      <vt:lpstr>Повторения на блокове код</vt:lpstr>
      <vt:lpstr>Повторения (цикли)</vt:lpstr>
      <vt:lpstr>Пример: числа от 1 до 100</vt:lpstr>
      <vt:lpstr>Пример: числа до 1000, завършващи на 7</vt:lpstr>
      <vt:lpstr>Пример: сумиране на числа</vt:lpstr>
      <vt:lpstr>Решение: сумиране на числа</vt:lpstr>
      <vt:lpstr>Пример: най-голямо число</vt:lpstr>
      <vt:lpstr>Решение: най-голямо число</vt:lpstr>
      <vt:lpstr>Пример: най-малко число</vt:lpstr>
      <vt:lpstr>Повторения на блокове код</vt:lpstr>
      <vt:lpstr>Задачи с цикли</vt:lpstr>
      <vt:lpstr>Задача: лява и дясна сума</vt:lpstr>
      <vt:lpstr>Решение: лява и дясна сума</vt:lpstr>
      <vt:lpstr>Задача: четна / нечетна сума</vt:lpstr>
      <vt:lpstr>Решение: четна / нечетна сума</vt:lpstr>
      <vt:lpstr>Задачи с цикли</vt:lpstr>
      <vt:lpstr>Какво научихме днес?</vt:lpstr>
      <vt:lpstr>Повторения (цикли)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2017-02-10T17:04:20Z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