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3"/>
  </p:notesMasterIdLst>
  <p:handoutMasterIdLst>
    <p:handoutMasterId r:id="rId24"/>
  </p:handoutMasterIdLst>
  <p:sldIdLst>
    <p:sldId id="274" r:id="rId3"/>
    <p:sldId id="276" r:id="rId4"/>
    <p:sldId id="395" r:id="rId5"/>
    <p:sldId id="419" r:id="rId6"/>
    <p:sldId id="420" r:id="rId7"/>
    <p:sldId id="417" r:id="rId8"/>
    <p:sldId id="415" r:id="rId9"/>
    <p:sldId id="423" r:id="rId10"/>
    <p:sldId id="421" r:id="rId11"/>
    <p:sldId id="428" r:id="rId12"/>
    <p:sldId id="425" r:id="rId13"/>
    <p:sldId id="426" r:id="rId14"/>
    <p:sldId id="439" r:id="rId15"/>
    <p:sldId id="431" r:id="rId16"/>
    <p:sldId id="429" r:id="rId17"/>
    <p:sldId id="441" r:id="rId18"/>
    <p:sldId id="349" r:id="rId19"/>
    <p:sldId id="445" r:id="rId20"/>
    <p:sldId id="413" r:id="rId21"/>
    <p:sldId id="414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4" autoAdjust="0"/>
    <p:restoredTop sz="94533" autoAdjust="0"/>
  </p:normalViewPr>
  <p:slideViewPr>
    <p:cSldViewPr>
      <p:cViewPr varScale="1">
        <p:scale>
          <a:sx n="73" d="100"/>
          <a:sy n="73" d="100"/>
        </p:scale>
        <p:origin x="414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2/19/2017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2/19/2017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4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5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6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30.png"/><Relationship Id="rId7" Type="http://schemas.openxmlformats.org/officeDocument/2006/relationships/image" Target="../media/image23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23" Type="http://schemas.openxmlformats.org/officeDocument/2006/relationships/image" Target="../media/image31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9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4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5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4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36.png"/><Relationship Id="rId10" Type="http://schemas.openxmlformats.org/officeDocument/2006/relationships/image" Target="../media/image33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rds.yahoo.com/_ylt=A0WTb_k5eQpLX0oAzU.jzbkF/SIG=12b656ear/EXP=1259063993/**http:/www.radicalvalley.com/Images/PICS/data-entry.jp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Прости пресмятания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 smtClean="0"/>
              <a:t>Четене на числа, аритметични операции, печатане на числа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6447" y="3906914"/>
            <a:ext cx="2133598" cy="234148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5286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9985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60412" y="54037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60412" y="57442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pic>
        <p:nvPicPr>
          <p:cNvPr id="14" name="Picture 4" descr="http://edu.stemjobs.com/wp-content/uploads/2015/05/coding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837" y="3810000"/>
            <a:ext cx="4388914" cy="2469144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 rot="576164">
            <a:off x="4841724" y="3709530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 smtClean="0"/>
              <a:t>Събиране на числа</a:t>
            </a:r>
            <a:r>
              <a:rPr lang="en-US" dirty="0" smtClean="0"/>
              <a:t> (</a:t>
            </a:r>
            <a:r>
              <a:rPr lang="bg-BG" dirty="0" smtClean="0"/>
              <a:t>оператор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 smtClean="0"/>
              <a:t>Изваждане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35007"/>
            <a:ext cx="1036320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v-SE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12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4356318"/>
            <a:ext cx="10363202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=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print(result)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67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 smtClean="0"/>
              <a:t>Умножение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 smtClean="0"/>
              <a:t>Деление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Аритметични операции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bg-BG" dirty="0" smtClean="0">
                <a:latin typeface="Consolas" panose="020B0609020204030204" pitchFamily="49" charset="0"/>
              </a:rPr>
              <a:t>*,</a:t>
            </a:r>
            <a:r>
              <a:rPr lang="bg-BG" dirty="0" smtClean="0"/>
              <a:t> </a:t>
            </a:r>
            <a:r>
              <a:rPr lang="en-US" dirty="0" smtClean="0">
                <a:latin typeface="Consolas" panose="020B0609020204030204" pitchFamily="49" charset="0"/>
              </a:rPr>
              <a:t>/</a:t>
            </a:r>
            <a:r>
              <a:rPr lang="bg-BG" smtClean="0">
                <a:latin typeface="Consolas" panose="020B0609020204030204" pitchFamily="49" charset="0"/>
              </a:rPr>
              <a:t>, // и %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35007"/>
            <a:ext cx="1036320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# 35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1223" y="4356318"/>
            <a:ext cx="10363202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27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#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6.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75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–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деление </a:t>
            </a:r>
            <a:endParaRPr lang="en-US" sz="2800" b="1" i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целочислено деление</a:t>
            </a:r>
            <a:endParaRPr lang="en-US" sz="2800" b="1" i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 = 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4    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остатък при целочислено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деление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Грешка: деление на 0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7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Съединяване на текст и число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dirty="0" smtClean="0"/>
              <a:t>Съединяване на текст и число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bg-BG" dirty="0"/>
              <a:t> и </a:t>
            </a:r>
            <a:r>
              <a:rPr lang="bg-BG" dirty="0" smtClean="0"/>
              <a:t>'</a:t>
            </a:r>
            <a:r>
              <a:rPr lang="bg-BG" dirty="0" err="1" smtClean="0"/>
              <a:t>стрингосване</a:t>
            </a:r>
            <a:r>
              <a:rPr lang="bg-BG" dirty="0" smtClean="0"/>
              <a:t>'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1962303"/>
            <a:ext cx="105156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='Maria'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='Ivanova'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firstName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' 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lastName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' @ 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str(age)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print(name)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Maria Ivanova @ 19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36612" y="4536014"/>
            <a:ext cx="105156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1.5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2.5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='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sum is: 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print(sum)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The sum is 1.52.5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35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 програмирането можем да пресмятаме числени изрази</a:t>
            </a:r>
          </a:p>
          <a:p>
            <a:endParaRPr lang="bg-BG" dirty="0" smtClean="0"/>
          </a:p>
          <a:p>
            <a:pPr>
              <a:spcBef>
                <a:spcPts val="1200"/>
              </a:spcBef>
            </a:pPr>
            <a:r>
              <a:rPr lang="bg-BG" dirty="0" smtClean="0"/>
              <a:t>Пример: Изчисляване на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лице на трапец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Числени изрази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07711"/>
            <a:ext cx="103632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expr = (3 + 5) * (4 – 2)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3429000"/>
            <a:ext cx="10363202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b)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h /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print('Trapezoid area =' + str(area))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607399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</a:t>
            </a:r>
            <a:r>
              <a:rPr lang="bg-BG" dirty="0" smtClean="0">
                <a:hlinkClick r:id="rId2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4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Напишете програма, която въвежда радиуса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 smtClean="0"/>
              <a:t> </a:t>
            </a:r>
            <a:r>
              <a:rPr lang="bg-BG" dirty="0" smtClean="0"/>
              <a:t>на кръг и изчислява лицето и периметъра на кръга </a:t>
            </a:r>
            <a:r>
              <a:rPr lang="en-US" dirty="0" smtClean="0"/>
              <a:t>/</a:t>
            </a:r>
            <a:r>
              <a:rPr lang="bg-BG" dirty="0" smtClean="0"/>
              <a:t> окръжността</a:t>
            </a:r>
          </a:p>
          <a:p>
            <a:pPr lvl="1"/>
            <a:r>
              <a:rPr lang="bg-BG" dirty="0"/>
              <a:t>Лице =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r>
              <a:rPr lang="bg-BG" dirty="0" smtClean="0"/>
              <a:t>Периметър </a:t>
            </a:r>
            <a:r>
              <a:rPr lang="bg-BG" dirty="0"/>
              <a:t>=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bg-BG" dirty="0" smtClean="0"/>
              <a:t> * </a:t>
            </a:r>
            <a:r>
              <a:rPr lang="el-GR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 smtClean="0"/>
              <a:t> </a:t>
            </a:r>
            <a:r>
              <a:rPr lang="bg-BG" dirty="0"/>
              <a:t>*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Периметър </a:t>
            </a:r>
            <a:r>
              <a:rPr lang="bg-BG" dirty="0" smtClean="0"/>
              <a:t>и лице на кръг – 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688947"/>
            <a:ext cx="10515600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math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'Enter circle radius. r ='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print('Area ='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sv-SE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math.pi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r * r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print('Perimeter =' + str(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math.pi * r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8824" y="618619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56212" y="2743200"/>
            <a:ext cx="609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l-GR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el-GR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≈</a:t>
            </a:r>
            <a:r>
              <a:rPr lang="bg-BG" sz="3200" dirty="0" smtClean="0"/>
              <a:t> </a:t>
            </a:r>
            <a:r>
              <a:rPr lang="en-US" sz="3200" dirty="0" smtClean="0"/>
              <a:t>3</a:t>
            </a:r>
            <a:r>
              <a:rPr lang="bg-BG" sz="3200" dirty="0" smtClean="0"/>
              <a:t>.</a:t>
            </a:r>
            <a:r>
              <a:rPr lang="en-US" sz="3200" dirty="0" smtClean="0"/>
              <a:t>14159265358979323846</a:t>
            </a:r>
            <a:r>
              <a:rPr lang="bg-BG" sz="3200" dirty="0" smtClean="0"/>
              <a:t>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7166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Правоъгълник</a:t>
            </a:r>
            <a:r>
              <a:rPr lang="bg-BG" sz="3200" dirty="0" smtClean="0"/>
              <a:t> е зададен с координатите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bg-BG" sz="3200" dirty="0" smtClean="0"/>
              <a:t>на два от своите срещуположни ъгъла</a:t>
            </a:r>
            <a:endParaRPr lang="en-US" sz="3200" dirty="0" smtClean="0"/>
          </a:p>
          <a:p>
            <a:pPr lvl="1"/>
            <a:r>
              <a:rPr lang="bg-BG" sz="3000" dirty="0" smtClean="0"/>
              <a:t>Да се пресметнат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площта</a:t>
            </a:r>
            <a:r>
              <a:rPr lang="bg-BG" sz="3000" dirty="0" smtClean="0"/>
              <a:t> и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периметъра</a:t>
            </a:r>
            <a:r>
              <a:rPr lang="bg-BG" sz="3000" dirty="0" smtClean="0"/>
              <a:t> му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700" dirty="0" smtClean="0"/>
              <a:t>Лице на правоъгълник в равнината – пример</a:t>
            </a:r>
            <a:endParaRPr lang="en-US" sz="37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2412" y="3080724"/>
            <a:ext cx="10944000" cy="3320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x1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x2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y2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width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max(x1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x2) -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min(x1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x2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height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max(y1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y2) -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min(y1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y2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print('Area =',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width * height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print('Perimeter =',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(width + height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506" y="1275323"/>
            <a:ext cx="3158031" cy="2763277"/>
          </a:xfrm>
          <a:prstGeom prst="roundRect">
            <a:avLst>
              <a:gd name="adj" fmla="val 684"/>
            </a:avLst>
          </a:prstGeom>
        </p:spPr>
      </p:pic>
    </p:spTree>
    <p:extLst>
      <p:ext uri="{BB962C8B-B14F-4D97-AF65-F5344CB8AC3E}">
        <p14:creationId xmlns:p14="http://schemas.microsoft.com/office/powerpoint/2010/main" val="8079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8014" y="4879798"/>
            <a:ext cx="10972798" cy="820600"/>
          </a:xfrm>
        </p:spPr>
        <p:txBody>
          <a:bodyPr/>
          <a:lstStyle/>
          <a:p>
            <a:r>
              <a:rPr lang="bg-BG" dirty="0" smtClean="0"/>
              <a:t>Лица и периметри на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08014" y="5757966"/>
            <a:ext cx="10972798" cy="719034"/>
          </a:xfrm>
        </p:spPr>
        <p:txBody>
          <a:bodyPr/>
          <a:lstStyle/>
          <a:p>
            <a:r>
              <a:rPr lang="bg-BG" dirty="0" smtClean="0"/>
              <a:t>Работа на живо в клас (</a:t>
            </a:r>
            <a:r>
              <a:rPr lang="bg-BG" noProof="1" smtClean="0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875" y="838200"/>
            <a:ext cx="3258537" cy="1855064"/>
          </a:xfrm>
          <a:prstGeom prst="roundRect">
            <a:avLst>
              <a:gd name="adj" fmla="val 1444"/>
            </a:avLst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90" y="2651444"/>
            <a:ext cx="2194922" cy="1920556"/>
          </a:xfrm>
          <a:prstGeom prst="roundRect">
            <a:avLst>
              <a:gd name="adj" fmla="val 6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Картина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812" y="846909"/>
            <a:ext cx="3713086" cy="1600200"/>
          </a:xfrm>
          <a:prstGeom prst="rect">
            <a:avLst/>
          </a:prstGeom>
        </p:spPr>
      </p:pic>
      <p:pic>
        <p:nvPicPr>
          <p:cNvPr id="4" name="Картина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392" y="2092022"/>
            <a:ext cx="4515012" cy="1519700"/>
          </a:xfrm>
          <a:prstGeom prst="rect">
            <a:avLst/>
          </a:prstGeom>
        </p:spPr>
      </p:pic>
      <p:pic>
        <p:nvPicPr>
          <p:cNvPr id="9" name="Картина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403" y="3132841"/>
            <a:ext cx="4419600" cy="174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51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Въвеждане на текст</a:t>
            </a:r>
            <a:endParaRPr lang="en-US" sz="3200" dirty="0" smtClean="0"/>
          </a:p>
          <a:p>
            <a:endParaRPr lang="bg-BG" sz="3200" dirty="0" smtClean="0"/>
          </a:p>
          <a:p>
            <a:r>
              <a:rPr lang="bg-BG" sz="3200" dirty="0" smtClean="0"/>
              <a:t>Въвеждане на число</a:t>
            </a:r>
          </a:p>
          <a:p>
            <a:endParaRPr lang="en-US" sz="3200" dirty="0" smtClean="0"/>
          </a:p>
          <a:p>
            <a:r>
              <a:rPr lang="bg-BG" sz="3200" dirty="0" smtClean="0"/>
              <a:t>Пресмятания с числа: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%</a:t>
            </a:r>
            <a:r>
              <a:rPr lang="en-US" sz="3200" dirty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sz="3200" dirty="0"/>
          </a:p>
          <a:p>
            <a:r>
              <a:rPr lang="bg-BG" sz="3200" dirty="0" smtClean="0"/>
              <a:t>Извеждане на текст по шаблон</a:t>
            </a:r>
            <a:endParaRPr lang="en-US" sz="3200" dirty="0" smtClean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40" y="1371600"/>
            <a:ext cx="3063472" cy="227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1828800"/>
            <a:ext cx="685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58824" y="3165431"/>
            <a:ext cx="80787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nn-NO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(input())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58824" y="4495800"/>
            <a:ext cx="92979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58824" y="5867400"/>
            <a:ext cx="106695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str(3) + ' + ' + str(5) + ' = ' + str(3 + 5)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пресмятания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404197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'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'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'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C#'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9712" y="1472033"/>
            <a:ext cx="8097481" cy="4675933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bg-BG" dirty="0"/>
              <a:t>Четене на числа от конзолата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Променливи и типове данни</a:t>
            </a: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Печатане </a:t>
            </a:r>
            <a:r>
              <a:rPr lang="bg-BG" dirty="0"/>
              <a:t>на числа на конзолата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Прости аритметични </a:t>
            </a:r>
            <a:r>
              <a:rPr lang="bg-BG" dirty="0" smtClean="0"/>
              <a:t>операции</a:t>
            </a:r>
            <a:endParaRPr lang="en-US" dirty="0" smtClean="0"/>
          </a:p>
          <a:p>
            <a:pPr marL="723900" lvl="1" indent="-368300"/>
            <a:r>
              <a:rPr lang="bg-BG" dirty="0" smtClean="0"/>
              <a:t>Събиране, изваждане, умножение, деление, съединяване на низ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Задачи </a:t>
            </a:r>
            <a:r>
              <a:rPr lang="bg-BG" dirty="0"/>
              <a:t>с прости пресмятания с </a:t>
            </a:r>
            <a:r>
              <a:rPr lang="bg-BG" dirty="0" smtClean="0"/>
              <a:t>числа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895" y="1752600"/>
            <a:ext cx="319118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'Софтуерен университет'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Четене на цяло число:</a:t>
            </a:r>
            <a:endParaRPr lang="en-US" sz="3200" dirty="0"/>
          </a:p>
          <a:p>
            <a:pPr marL="0" indent="0">
              <a:spcBef>
                <a:spcPts val="1200"/>
              </a:spcBef>
              <a:buNone/>
            </a:pPr>
            <a:endParaRPr lang="en-US" sz="3200" dirty="0" smtClean="0"/>
          </a:p>
          <a:p>
            <a:pPr>
              <a:spcBef>
                <a:spcPts val="1200"/>
              </a:spcBef>
            </a:pPr>
            <a:endParaRPr lang="en-US" sz="3200" dirty="0" smtClean="0"/>
          </a:p>
          <a:p>
            <a:pPr>
              <a:spcBef>
                <a:spcPts val="1200"/>
              </a:spcBef>
            </a:pPr>
            <a:r>
              <a:rPr lang="bg-BG" sz="3200" dirty="0" smtClean="0"/>
              <a:t>Пример: пресмятане на лице на квадрат със страна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а</a:t>
            </a:r>
            <a:r>
              <a:rPr lang="bg-BG" sz="3200" dirty="0" smtClean="0"/>
              <a:t>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Четене на числа от конзолата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58824" y="4158288"/>
            <a:ext cx="106680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int(input('a = '))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*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rint('Square =',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58824" y="2058526"/>
            <a:ext cx="106680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</a:t>
            </a:r>
            <a:r>
              <a:rPr lang="nn-NO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('Some text'))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Компютрите са машини, които обработват данни</a:t>
            </a:r>
            <a:endParaRPr lang="en-US" dirty="0"/>
          </a:p>
          <a:p>
            <a:pPr lvl="1"/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Данните</a:t>
            </a:r>
            <a:r>
              <a:rPr lang="en-US" dirty="0" smtClean="0"/>
              <a:t> </a:t>
            </a:r>
            <a:r>
              <a:rPr lang="bg-BG" dirty="0" smtClean="0"/>
              <a:t>се записват в компютърната памет в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променливи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Променливите</a:t>
            </a:r>
            <a:r>
              <a:rPr lang="bg-BG" dirty="0" smtClean="0"/>
              <a:t> имат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име</a:t>
            </a:r>
            <a:r>
              <a:rPr lang="en-US" dirty="0" smtClean="0"/>
              <a:t>,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тип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стойност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 smtClean="0"/>
              <a:t>Дефиниране на променлива и присвояване на стойност: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bg-BG" dirty="0" smtClean="0"/>
              <a:t>След обработка данните се записват отново в променливи</a:t>
            </a:r>
            <a:endParaRPr lang="bg-BG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Пресмятания в програмирането</a:t>
            </a:r>
            <a:endParaRPr lang="bg-BG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624771" y="4867832"/>
            <a:ext cx="3675062" cy="6193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4570412" y="4111972"/>
            <a:ext cx="3721979" cy="578882"/>
          </a:xfrm>
          <a:prstGeom prst="wedgeRoundRectCallout">
            <a:avLst>
              <a:gd name="adj1" fmla="val -44501"/>
              <a:gd name="adj2" fmla="val 1171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променлива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6073433" y="5448839"/>
            <a:ext cx="2452800" cy="578882"/>
          </a:xfrm>
          <a:prstGeom prst="wedgeRoundRectCallout">
            <a:avLst>
              <a:gd name="adj1" fmla="val -70690"/>
              <a:gd name="adj2" fmla="val -666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42423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Променливите </a:t>
            </a:r>
            <a:r>
              <a:rPr lang="bg-BG" dirty="0" smtClean="0"/>
              <a:t>съхраняват стойност от даден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тип</a:t>
            </a:r>
          </a:p>
          <a:p>
            <a:pPr lvl="1"/>
            <a:r>
              <a:rPr lang="bg-BG" dirty="0" smtClean="0"/>
              <a:t>Число, текст (стринг), дата, цвят, картинка, списък, …</a:t>
            </a:r>
          </a:p>
          <a:p>
            <a:pPr>
              <a:spcBef>
                <a:spcPts val="1200"/>
              </a:spcBef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Типове данни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bg-BG" dirty="0" smtClean="0"/>
              <a:t>примери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bg-BG" dirty="0" smtClean="0"/>
              <a:t>Тип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  <a:r>
              <a:rPr lang="en-US" dirty="0" smtClean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 smtClean="0"/>
              <a:t>,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bg-BG" dirty="0"/>
              <a:t>Тип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дробно число</a:t>
            </a:r>
            <a:r>
              <a:rPr lang="en-US" dirty="0"/>
              <a:t>: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0.5</a:t>
            </a:r>
            <a:r>
              <a:rPr lang="en-US" dirty="0" smtClean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-1.5</a:t>
            </a:r>
            <a:r>
              <a:rPr lang="en-US" dirty="0" smtClean="0"/>
              <a:t>,</a:t>
            </a:r>
            <a:r>
              <a:rPr lang="bg-BG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bg-BG" dirty="0" smtClean="0"/>
              <a:t>Тип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(</a:t>
            </a:r>
            <a:r>
              <a:rPr lang="bg-BG" dirty="0" smtClean="0"/>
              <a:t>стринг)</a:t>
            </a:r>
            <a:r>
              <a:rPr lang="en-US" dirty="0"/>
              <a:t>: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'Здрасти'</a:t>
            </a:r>
            <a:r>
              <a:rPr lang="en-US" dirty="0" smtClean="0"/>
              <a:t>,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,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Beer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bg-BG" dirty="0" smtClean="0"/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Типове данни и променливи</a:t>
            </a:r>
            <a:endParaRPr lang="en-US" dirty="0"/>
          </a:p>
        </p:txBody>
      </p:sp>
      <p:pic>
        <p:nvPicPr>
          <p:cNvPr id="77826" name="Picture 2" descr="View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612" y="3483592"/>
            <a:ext cx="2195400" cy="29194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084433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Четене на дробно число</a:t>
            </a:r>
            <a:r>
              <a:rPr lang="en-US" sz="3200" dirty="0" smtClean="0"/>
              <a:t> </a:t>
            </a:r>
            <a:r>
              <a:rPr lang="bg-BG" sz="3200" dirty="0" smtClean="0"/>
              <a:t>от конзолата:</a:t>
            </a:r>
            <a:endParaRPr lang="en-US" sz="3200" dirty="0"/>
          </a:p>
          <a:p>
            <a:endParaRPr lang="en-US" sz="3200" dirty="0"/>
          </a:p>
          <a:p>
            <a:pPr>
              <a:spcBef>
                <a:spcPts val="1200"/>
              </a:spcBef>
            </a:pPr>
            <a:endParaRPr lang="en-US" sz="3200" dirty="0" smtClean="0"/>
          </a:p>
          <a:p>
            <a:pPr>
              <a:spcBef>
                <a:spcPts val="1200"/>
              </a:spcBef>
            </a:pPr>
            <a:r>
              <a:rPr lang="bg-BG" sz="3200" dirty="0" smtClean="0"/>
              <a:t>Пример: прехвърляне от инчове в сантиметри: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Четене на дробно число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4038600"/>
            <a:ext cx="106680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inches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nches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centimeters = inches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2.54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print('Centimeters =', centimeters)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2" y="2003772"/>
            <a:ext cx="106680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inches = float(input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 text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</a:p>
        </p:txBody>
      </p:sp>
      <p:sp>
        <p:nvSpPr>
          <p:cNvPr id="3" name="Rectangle 2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92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Четене на текст (стринг) от конзолата:</a:t>
            </a:r>
            <a:endParaRPr lang="en-US" sz="3200" dirty="0" smtClean="0"/>
          </a:p>
          <a:p>
            <a:endParaRPr lang="en-US" sz="3200" dirty="0"/>
          </a:p>
          <a:p>
            <a:pPr>
              <a:spcBef>
                <a:spcPts val="1800"/>
              </a:spcBef>
            </a:pPr>
            <a:endParaRPr lang="bg-BG" sz="3200" dirty="0" smtClean="0"/>
          </a:p>
          <a:p>
            <a:pPr>
              <a:spcBef>
                <a:spcPts val="1800"/>
              </a:spcBef>
            </a:pPr>
            <a:r>
              <a:rPr lang="bg-BG" sz="3200" dirty="0" smtClean="0"/>
              <a:t>Пример: поздрав по име: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Четене и печатане на текст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2" y="2010426"/>
            <a:ext cx="10823576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</a:t>
            </a:r>
            <a:endParaRPr lang="bg-BG" sz="28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8824" y="4495860"/>
            <a:ext cx="10668000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Enter your name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'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rint(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'Hello, ' +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+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'!')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0915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</a:t>
            </a:r>
            <a:r>
              <a:rPr lang="bg-BG" dirty="0" smtClean="0">
                <a:hlinkClick r:id="rId2"/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37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90413" y="1041412"/>
            <a:ext cx="11804822" cy="5570355"/>
          </a:xfrm>
        </p:spPr>
        <p:txBody>
          <a:bodyPr>
            <a:normAutofit/>
          </a:bodyPr>
          <a:lstStyle/>
          <a:p>
            <a:r>
              <a:rPr lang="bg-BG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печат на </a:t>
            </a:r>
            <a:r>
              <a:rPr lang="bg-BG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текст </a:t>
            </a:r>
            <a:r>
              <a:rPr lang="bg-BG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можем </a:t>
            </a:r>
            <a:r>
              <a:rPr lang="bg-BG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 съединим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няколко </a:t>
            </a:r>
            <a:r>
              <a:rPr lang="bg-BG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такива, </a:t>
            </a:r>
            <a:r>
              <a:rPr lang="bg-BG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използвайки оператор +. Можем да </a:t>
            </a:r>
            <a:r>
              <a:rPr lang="it-IT" sz="28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bg-BG" sz="28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стрингосваме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bg-BG" sz="28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други типове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Съединяване на текст и числа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9824" y="2152192"/>
            <a:ext cx="10806000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print('You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+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' ' +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lastName </a:t>
            </a:r>
            <a:r>
              <a:rPr lang="it-IT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a '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+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str(age)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'-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years old person from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 </a:t>
            </a:r>
            <a:r>
              <a:rPr lang="it-IT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'.'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8824" y="613006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1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879798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прости изчисления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 smtClean="0"/>
              <a:t>Работа на живо в клас (</a:t>
            </a:r>
            <a:r>
              <a:rPr lang="bg-BG" noProof="1" smtClean="0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11" name="Картина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2311901"/>
            <a:ext cx="4037880" cy="1400232"/>
          </a:xfrm>
          <a:prstGeom prst="rect">
            <a:avLst/>
          </a:prstGeom>
          <a:ln>
            <a:noFill/>
          </a:ln>
          <a:effectLst/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2" name="Картина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2" y="1632697"/>
            <a:ext cx="4230896" cy="15035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/>
        </p:spPr>
      </p:pic>
      <p:pic>
        <p:nvPicPr>
          <p:cNvPr id="13" name="Картина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612" y="1781974"/>
            <a:ext cx="5444453" cy="24600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/>
          <a:scene3d>
            <a:camera prst="perspectiveContrastingLeftFacing">
              <a:rot lat="300000" lon="1800000" rev="0"/>
            </a:camera>
            <a:lightRig rig="soft" dir="t"/>
          </a:scene3d>
          <a:sp3d contourW="12700" prstMaterial="matte"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5299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1177</Words>
  <Application>Microsoft Office PowerPoint</Application>
  <PresentationFormat>По избор</PresentationFormat>
  <Paragraphs>212</Paragraphs>
  <Slides>20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Wingdings</vt:lpstr>
      <vt:lpstr>Wingdings 2</vt:lpstr>
      <vt:lpstr>SoftUni 16x9</vt:lpstr>
      <vt:lpstr>Прости пресмятания</vt:lpstr>
      <vt:lpstr>Съдържание</vt:lpstr>
      <vt:lpstr>Четене на числа от конзолата</vt:lpstr>
      <vt:lpstr>Пресмятания в програмирането</vt:lpstr>
      <vt:lpstr>Типове данни и променливи</vt:lpstr>
      <vt:lpstr>Четене на дробно число</vt:lpstr>
      <vt:lpstr>Четене и печатане на текст</vt:lpstr>
      <vt:lpstr>Съединяване на текст и числа</vt:lpstr>
      <vt:lpstr>Задачи с прости изчисления</vt:lpstr>
      <vt:lpstr>Аритметични операции: + и -</vt:lpstr>
      <vt:lpstr>Аритметични операции: *, /, // и %</vt:lpstr>
      <vt:lpstr>Съединяване на текст и число</vt:lpstr>
      <vt:lpstr>Числени изрази</vt:lpstr>
      <vt:lpstr>Периметър и лице на кръг – пример</vt:lpstr>
      <vt:lpstr>Лице на правоъгълник в равнината – пример</vt:lpstr>
      <vt:lpstr>Лица и периметри на фигури</vt:lpstr>
      <vt:lpstr>Какво научихме днес?</vt:lpstr>
      <vt:lpstr>Прости пресмятания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пресмятания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2017-02-19T17:29:12Z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