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74" r:id="rId3"/>
    <p:sldId id="276" r:id="rId4"/>
    <p:sldId id="420" r:id="rId5"/>
    <p:sldId id="415" r:id="rId6"/>
    <p:sldId id="426" r:id="rId7"/>
    <p:sldId id="434" r:id="rId8"/>
    <p:sldId id="435" r:id="rId9"/>
    <p:sldId id="436" r:id="rId10"/>
    <p:sldId id="437" r:id="rId11"/>
    <p:sldId id="438" r:id="rId12"/>
    <p:sldId id="439" r:id="rId13"/>
    <p:sldId id="441" r:id="rId14"/>
    <p:sldId id="440" r:id="rId15"/>
    <p:sldId id="442" r:id="rId16"/>
    <p:sldId id="443" r:id="rId17"/>
    <p:sldId id="444" r:id="rId18"/>
    <p:sldId id="448" r:id="rId19"/>
    <p:sldId id="427" r:id="rId20"/>
    <p:sldId id="412" r:id="rId21"/>
    <p:sldId id="413" r:id="rId22"/>
    <p:sldId id="414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533" autoAdjust="0"/>
  </p:normalViewPr>
  <p:slideViewPr>
    <p:cSldViewPr>
      <p:cViewPr varScale="1">
        <p:scale>
          <a:sx n="73" d="100"/>
          <a:sy n="73" d="100"/>
        </p:scale>
        <p:origin x="414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smtClean="0">
              <a:solidFill>
                <a:prstClr val="black"/>
              </a:solidFill>
            </a:endParaRPr>
          </a:p>
          <a:p>
            <a:r>
              <a:rPr lang="en-US" sz="100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bg-BG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Въпроси</a:t>
            </a:r>
            <a:r>
              <a:rPr lang="en-US" sz="66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1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4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://www.indeavr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csharp-book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s://softuni.bg/forum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5" Type="http://schemas.openxmlformats.org/officeDocument/2006/relationships/image" Target="../media/image30.png"/><Relationship Id="rId10" Type="http://schemas.openxmlformats.org/officeDocument/2006/relationships/image" Target="../media/image27.png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www.facebook.com/SoftwareUniversity" TargetMode="External"/><Relationship Id="rId1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#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 smtClean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 smtClean="0"/>
              <a:t>Прости повторения с </a:t>
            </a:r>
            <a:r>
              <a:rPr lang="en-US" dirty="0" smtClean="0"/>
              <a:t>for-</a:t>
            </a:r>
            <a:r>
              <a:rPr lang="bg-BG" dirty="0" smtClean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37011" y="3505200"/>
            <a:ext cx="2405705" cy="2640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989943" y="3660383"/>
            <a:ext cx="1047083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 smtClean="0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 smtClean="0"/>
              <a:t>трейнърски</a:t>
            </a:r>
            <a:r>
              <a:rPr lang="bg-BG" dirty="0" smtClean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 smtClean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</a:t>
            </a:r>
            <a:r>
              <a:rPr lang="en-US" sz="1800" dirty="0" smtClean="0">
                <a:hlinkClick r:id="rId8"/>
              </a:rPr>
              <a:t>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0506" y="316028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програма, която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 и 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най-малкото</a:t>
            </a:r>
            <a:r>
              <a:rPr lang="bg-BG" dirty="0"/>
              <a:t> измежду тях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Въвежда първо броя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, след тях още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числа</a:t>
            </a:r>
          </a:p>
          <a:p>
            <a:pPr lvl="1"/>
            <a:r>
              <a:rPr lang="bg-BG" dirty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bg-BG" smtClean="0"/>
              <a:t>: най-малко </a:t>
            </a:r>
            <a:r>
              <a:rPr lang="bg-BG" dirty="0" smtClean="0"/>
              <a:t>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41585" y="3833855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19366" y="3832403"/>
            <a:ext cx="884835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65395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46212" y="3833855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23993" y="3832404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0288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90012" y="3833855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67793" y="3832404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101182" y="472717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1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 smtClean="0"/>
              <a:t>Техники за използване на </a:t>
            </a:r>
            <a:r>
              <a:rPr lang="en-US" dirty="0" smtClean="0"/>
              <a:t>for-</a:t>
            </a:r>
            <a:r>
              <a:rPr lang="bg-BG" dirty="0" smtClean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сумите на левите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и десните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 smtClean="0"/>
              <a:t> </a:t>
            </a:r>
            <a:r>
              <a:rPr lang="bg-BG" sz="3000" dirty="0" smtClean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</a:t>
            </a:r>
            <a:r>
              <a:rPr lang="bg-BG" sz="3000" dirty="0" smtClean="0"/>
              <a:t>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изчислена като положително число)</a:t>
            </a:r>
            <a:endParaRPr lang="en-US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лява и дясна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93812" y="4170154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19193" y="4168703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50497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95828" y="4196620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10620" y="4195170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567943" y="5127383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151121"/>
            <a:ext cx="10493756" cy="48713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i &lt; 10: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leftSum 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+= 1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read and calculate </a:t>
            </a:r>
            <a:r>
              <a:rPr lang="en-US" sz="27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rightSum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leftSum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rightSum: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str(leftSum))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" 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7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str(abs(rightSum - leftSum)))</a:t>
            </a:r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Да се напише програма, която въвежда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Проверява дали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 smtClean="0"/>
              <a:t>е равна на сумата на числата на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 равенство печата "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 smtClean="0"/>
              <a:t>" </a:t>
            </a:r>
            <a:r>
              <a:rPr lang="en-US" sz="3000" dirty="0" smtClean="0"/>
              <a:t>+</a:t>
            </a:r>
            <a:r>
              <a:rPr lang="bg-BG" sz="3000" dirty="0" smtClean="0"/>
              <a:t>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 smtClean="0"/>
              <a:t> </a:t>
            </a:r>
            <a:r>
              <a:rPr lang="bg-BG" sz="3000" dirty="0" smtClean="0"/>
              <a:t>иначе печата </a:t>
            </a:r>
            <a:r>
              <a:rPr lang="en-US" sz="3000" dirty="0" smtClean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 smtClean="0"/>
              <a:t>" + 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(</a:t>
            </a:r>
            <a:r>
              <a:rPr lang="bg-BG" sz="3000" dirty="0" smtClean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</a:t>
            </a:r>
            <a:r>
              <a:rPr lang="bg-BG" noProof="1" smtClean="0"/>
              <a:t>четна / нечетна сума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4149921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09593" y="4148471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40897" y="51071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0412" y="414847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77020" y="414847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16729" y="5110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80412" y="4114800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7020" y="4114801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26729" y="507689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25725"/>
            <a:ext cx="10493756" cy="5268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i &lt; n: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 2 ==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oddSum +=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evenSum +=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+= 1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TODO: print the sum / difference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3127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 smtClean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 smtClean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  <a:endParaRPr lang="en-US" sz="4400" b="1" spc="50" dirty="0">
                <a:ln w="9525" cmpd="sng">
                  <a:solidFill>
                    <a:srgbClr val="00B0F0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Можем да повтаряме блок код с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 smtClean="0"/>
              <a:t>-</a:t>
            </a:r>
            <a:r>
              <a:rPr lang="bg-BG" sz="3200" dirty="0" smtClean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 smtClean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Можем да четем поредица от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 smtClean="0"/>
              <a:t> </a:t>
            </a:r>
            <a:r>
              <a:rPr lang="bg-BG" sz="3200" dirty="0" smtClean="0"/>
              <a:t>числа от конзолата: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2037114"/>
            <a:ext cx="3314194" cy="245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2577" y="1599783"/>
            <a:ext cx="6837072" cy="19785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10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+= 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28858" y="4346680"/>
            <a:ext cx="963275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28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604" y="1430218"/>
            <a:ext cx="1322453" cy="9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://softuni.bg/courses/programming-basics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98755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Повторения (цикли)</a:t>
            </a:r>
          </a:p>
          <a:p>
            <a:pPr marL="723900" lvl="1" indent="-420688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bg-BG" dirty="0" smtClean="0"/>
              <a:t>цикъл</a:t>
            </a:r>
            <a:endParaRPr lang="en-US" dirty="0" smtClean="0"/>
          </a:p>
          <a:p>
            <a:pPr marL="723900" lvl="1" indent="-420688"/>
            <a:r>
              <a:rPr lang="bg-BG" dirty="0" smtClean="0"/>
              <a:t>Задачи </a:t>
            </a:r>
            <a:r>
              <a:rPr lang="bg-BG" dirty="0"/>
              <a:t>с прости </a:t>
            </a:r>
            <a:r>
              <a:rPr lang="bg-BG" dirty="0" smtClean="0"/>
              <a:t>повторения</a:t>
            </a:r>
          </a:p>
          <a:p>
            <a:pPr marL="723900" lvl="1" indent="-420688"/>
            <a:r>
              <a:rPr lang="bg-BG" dirty="0" smtClean="0"/>
              <a:t>Сума на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числа, най-голямо</a:t>
            </a:r>
            <a:br>
              <a:rPr lang="bg-BG" dirty="0" smtClean="0"/>
            </a:br>
            <a:r>
              <a:rPr lang="bg-BG" dirty="0" smtClean="0"/>
              <a:t>и най-малко число</a:t>
            </a:r>
            <a:endParaRPr lang="en-US" dirty="0" smtClean="0"/>
          </a:p>
          <a:p>
            <a:pPr marL="723900" lvl="1" indent="-420688"/>
            <a:r>
              <a:rPr lang="bg-BG" dirty="0" smtClean="0"/>
              <a:t>Сумиране на гласни </a:t>
            </a:r>
            <a:r>
              <a:rPr lang="bg-BG" dirty="0" smtClean="0"/>
              <a:t>букви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 smtClean="0"/>
              <a:t>Настоящият курс </a:t>
            </a:r>
            <a:r>
              <a:rPr lang="en-US" dirty="0" smtClean="0"/>
              <a:t>(</a:t>
            </a:r>
            <a:r>
              <a:rPr lang="bg-BG" dirty="0" smtClean="0"/>
              <a:t>слайдове</a:t>
            </a:r>
            <a:r>
              <a:rPr lang="en-US" dirty="0" smtClean="0"/>
              <a:t>, </a:t>
            </a:r>
            <a:r>
              <a:rPr lang="bg-BG" dirty="0" smtClean="0"/>
              <a:t>примери</a:t>
            </a:r>
            <a:r>
              <a:rPr lang="en-US" dirty="0" smtClean="0"/>
              <a:t>, </a:t>
            </a:r>
            <a:r>
              <a:rPr lang="bg-BG" dirty="0" smtClean="0"/>
              <a:t>видео</a:t>
            </a:r>
            <a:r>
              <a:rPr lang="en-US" dirty="0" smtClean="0"/>
              <a:t>, </a:t>
            </a:r>
            <a:r>
              <a:rPr lang="bg-BG" dirty="0" smtClean="0"/>
              <a:t>задачи и др.</a:t>
            </a:r>
            <a:r>
              <a:rPr lang="en-US" dirty="0" smtClean="0"/>
              <a:t>)</a:t>
            </a:r>
            <a:r>
              <a:rPr lang="bg-BG" dirty="0" smtClean="0"/>
              <a:t> се разпространяват под свободен лиценз </a:t>
            </a:r>
            <a:r>
              <a:rPr lang="en-US" dirty="0" smtClean="0"/>
              <a:t>"</a:t>
            </a:r>
            <a:r>
              <a:rPr lang="en-US" dirty="0" smtClean="0">
                <a:hlinkClick r:id="rId3"/>
              </a:rPr>
              <a:t>Creative </a:t>
            </a:r>
            <a:r>
              <a:rPr lang="en-US" dirty="0">
                <a:hlinkClick r:id="rId3"/>
              </a:rPr>
              <a:t>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</a:t>
            </a:r>
            <a:r>
              <a:rPr lang="en-US" dirty="0" smtClean="0">
                <a:hlinkClick r:id="rId3"/>
              </a:rPr>
              <a:t>International</a:t>
            </a:r>
            <a:r>
              <a:rPr lang="en-US" dirty="0" smtClean="0"/>
              <a:t>"</a:t>
            </a:r>
            <a:endParaRPr lang="bg-BG" dirty="0" smtClean="0"/>
          </a:p>
          <a:p>
            <a:endParaRPr lang="bg-BG" sz="2400" dirty="0"/>
          </a:p>
          <a:p>
            <a:endParaRPr lang="bg-BG" sz="2400" dirty="0" smtClean="0"/>
          </a:p>
          <a:p>
            <a:endParaRPr lang="bg-BG" sz="2400" dirty="0" smtClean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 smtClean="0"/>
              <a:t>Благодарности</a:t>
            </a:r>
            <a:r>
              <a:rPr lang="en-US" sz="2400" dirty="0" smtClean="0"/>
              <a:t>: </a:t>
            </a:r>
            <a:r>
              <a:rPr lang="bg-BG" sz="2400" dirty="0" smtClean="0"/>
              <a:t>настоящият материал може да съдържа части от следните източници</a:t>
            </a:r>
            <a:endParaRPr lang="en-US" sz="2400" dirty="0" smtClean="0"/>
          </a:p>
          <a:p>
            <a:pPr lvl="1"/>
            <a:r>
              <a:rPr lang="bg-BG" sz="2000" dirty="0" smtClean="0"/>
              <a:t>Книга </a:t>
            </a:r>
            <a:r>
              <a:rPr lang="en-US" sz="2000" dirty="0" smtClean="0"/>
              <a:t>"</a:t>
            </a:r>
            <a:r>
              <a:rPr lang="bg-BG" sz="2000" dirty="0" smtClean="0">
                <a:hlinkClick r:id="rId4"/>
              </a:rPr>
              <a:t>Основи на програмирането със </a:t>
            </a:r>
            <a:r>
              <a:rPr lang="en-US" sz="2000" dirty="0" smtClean="0">
                <a:hlinkClick r:id="rId4"/>
              </a:rPr>
              <a:t>C#"</a:t>
            </a:r>
            <a:r>
              <a:rPr lang="bg-BG" sz="2000" dirty="0" smtClean="0"/>
              <a:t> от Светлин Наков и колектив с лиценз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5"/>
              </a:rPr>
              <a:t>CC-BY-SA</a:t>
            </a:r>
            <a:endParaRPr lang="bg-BG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 smtClean="0"/>
              <a:t>Безплатни обучения в </a:t>
            </a:r>
            <a:r>
              <a:rPr lang="bg-BG" noProof="1" smtClean="0"/>
              <a:t>СофтУни</a:t>
            </a:r>
            <a:endParaRPr lang="bg-BG" noProof="1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Фондация "Софтуерен университет" </a:t>
            </a:r>
            <a:r>
              <a:rPr lang="en-US" sz="3200" dirty="0" smtClean="0"/>
              <a:t>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Софтуерен университет </a:t>
            </a:r>
            <a:r>
              <a:rPr lang="en-US" sz="3200" dirty="0" smtClean="0"/>
              <a:t>– </a:t>
            </a:r>
            <a:r>
              <a:rPr lang="bg-BG" sz="3200" dirty="0" smtClean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bg-BG" dirty="0" smtClean="0"/>
              <a:t> </a:t>
            </a:r>
            <a:r>
              <a:rPr lang="en-US" dirty="0" smtClean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</a:t>
            </a:r>
            <a:r>
              <a:rPr lang="en-US" dirty="0" smtClean="0"/>
              <a:t> </a:t>
            </a:r>
            <a:r>
              <a:rPr lang="en-US" dirty="0"/>
              <a:t>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 smtClean="0"/>
              <a:t>СофтУни форуми</a:t>
            </a:r>
            <a:r>
              <a:rPr lang="en-US" noProof="1" smtClean="0"/>
              <a:t>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12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5540172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4" tooltip="Software University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 smtClean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 smtClean="0"/>
              <a:t>Конструкция за цикъл </a:t>
            </a:r>
            <a:r>
              <a:rPr lang="en-US" b="1" dirty="0" smtClean="0"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143000"/>
            <a:ext cx="4115157" cy="3048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08612" y="1600201"/>
            <a:ext cx="5410200" cy="2298344"/>
          </a:xfrm>
          <a:prstGeom prst="roundRect">
            <a:avLst>
              <a:gd name="adj" fmla="val 14326"/>
            </a:avLst>
          </a:prstGeom>
          <a:scene3d>
            <a:camera prst="perspectiveHeroicExtremeLeftFacing">
              <a:rot lat="108663" lon="888915" rev="21374976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 програмирането често пъти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За целта използваме </a:t>
            </a:r>
            <a:r>
              <a:rPr lang="bg-BG" sz="3000" dirty="0" smtClean="0"/>
              <a:t>цикъл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Пример:</a:t>
            </a:r>
            <a:endParaRPr lang="bg-BG" sz="3000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812013"/>
            <a:ext cx="10363200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условие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…някакъв код…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11224" y="4576455"/>
            <a:ext cx="10363200" cy="2051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1</a:t>
            </a:r>
            <a:endParaRPr lang="bg-BG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&gt;= 10</a:t>
            </a: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print(a)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+= 1</a:t>
            </a:r>
            <a:endParaRPr lang="bg-BG" sz="26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 се напише програма, която намира всички числа в интервала </a:t>
            </a:r>
            <a:r>
              <a:rPr lang="en-US" dirty="0" smtClean="0"/>
              <a:t>[1…1000], </a:t>
            </a:r>
            <a:r>
              <a:rPr lang="bg-BG" dirty="0" smtClean="0"/>
              <a:t>които завършват на 7: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682657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 &lt;= 1000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i % 10 == 7: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+= 1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ги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се въвежда броят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Числата се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сумират</a:t>
            </a:r>
            <a:r>
              <a:rPr lang="bg-BG" dirty="0" smtClean="0"/>
              <a:t> и накрая се отпечатва резултатът</a:t>
            </a:r>
            <a:endParaRPr lang="en-US" dirty="0" smtClean="0"/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сумиране на числа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36985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14766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074443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0212" y="4116251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47993" y="4114801"/>
            <a:ext cx="792379" cy="21328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07936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066212" y="4116252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643993" y="4114800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0091030" y="50095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сумиране на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07323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numbers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:")</a:t>
            </a:r>
            <a:endParaRPr lang="en-US" sz="28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i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 num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+= 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" + </a:t>
            </a:r>
            <a:r>
              <a:rPr lang="en-US" sz="2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str(sum))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Да се напише програма, която въвежда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числа и намира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 smtClean="0"/>
              <a:t>измежду тях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От първия ред на входа въвежда броя числа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bg-BG" dirty="0" smtClean="0"/>
              <a:t>От следващите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реда се въвежда по едно число</a:t>
            </a:r>
          </a:p>
          <a:p>
            <a:pPr lvl="1"/>
            <a:r>
              <a:rPr lang="bg-BG" dirty="0" smtClean="0"/>
              <a:t>Примери: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най-голямо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05225" y="4193247"/>
            <a:ext cx="914399" cy="21264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83006" y="4191795"/>
            <a:ext cx="792379" cy="21279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129035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38452" y="4193247"/>
            <a:ext cx="914399" cy="21264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616233" y="4191796"/>
            <a:ext cx="792379" cy="21279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62528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34452" y="419324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712233" y="4191796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0145622" y="508656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Решение: най-голямо число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19200"/>
            <a:ext cx="10363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-9999999999999999999</a:t>
            </a: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1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i &lt;= n: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int(input())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max: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+= 1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" + </a:t>
            </a:r>
            <a:r>
              <a:rPr lang="en-US" sz="30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str(max))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 smtClean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judge.softuni.bg/Contests/Practice/Index/154#</a:t>
            </a:r>
            <a:r>
              <a:rPr lang="bg-BG" dirty="0" smtClean="0">
                <a:hlinkClick r:id="rId2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1069</Words>
  <Application>Microsoft Office PowerPoint</Application>
  <PresentationFormat>По избор</PresentationFormat>
  <Paragraphs>261</Paragraphs>
  <Slides>21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Съдържание</vt:lpstr>
      <vt:lpstr>Повторения на блокове код</vt:lpstr>
      <vt:lpstr>Повторения (цикли)</vt:lpstr>
      <vt:lpstr>Пример: числа до 1000, завършващи на 7</vt:lpstr>
      <vt:lpstr>Пример: сумиране на числа</vt:lpstr>
      <vt:lpstr>Решение: сумиране на числа</vt:lpstr>
      <vt:lpstr>Пример: най-голямо число</vt:lpstr>
      <vt:lpstr>Решение: най-голямо число</vt:lpstr>
      <vt:lpstr>Пример: най-малко число</vt:lpstr>
      <vt:lpstr>Повторения на блокове код</vt:lpstr>
      <vt:lpstr>Задачи с цикли</vt:lpstr>
      <vt:lpstr>Задача: лява и дясна сума</vt:lpstr>
      <vt:lpstr>Решение: лява и дясна сума</vt:lpstr>
      <vt:lpstr>Задача: четна / нечетна сума</vt:lpstr>
      <vt:lpstr>Решение: четна / нечетна сума</vt:lpstr>
      <vt:lpstr>Задачи с цикли</vt:lpstr>
      <vt:lpstr>Какво научихме днес?</vt:lpstr>
      <vt:lpstr>Повторения (цикли)</vt:lpstr>
      <vt:lpstr>Лиценз</vt:lpstr>
      <vt:lpstr>Безплатни обучения в СофтУни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2017-02-06T13:33:07Z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