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57" r:id="rId5"/>
    <p:sldId id="259" r:id="rId6"/>
    <p:sldId id="274" r:id="rId7"/>
    <p:sldId id="281" r:id="rId8"/>
    <p:sldId id="279" r:id="rId9"/>
    <p:sldId id="265" r:id="rId10"/>
    <p:sldId id="277" r:id="rId11"/>
    <p:sldId id="270" r:id="rId12"/>
    <p:sldId id="276" r:id="rId13"/>
    <p:sldId id="264" r:id="rId14"/>
    <p:sldId id="271" r:id="rId15"/>
    <p:sldId id="313" r:id="rId16"/>
    <p:sldId id="312" r:id="rId17"/>
    <p:sldId id="314" r:id="rId18"/>
    <p:sldId id="263" r:id="rId19"/>
    <p:sldId id="275" r:id="rId20"/>
    <p:sldId id="266" r:id="rId21"/>
    <p:sldId id="26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A5A6F"/>
    <a:srgbClr val="E06741"/>
    <a:srgbClr val="F9F9F9"/>
    <a:srgbClr val="F7C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0" d="100"/>
          <a:sy n="50" d="100"/>
        </p:scale>
        <p:origin x="1284" y="1170"/>
      </p:cViewPr>
      <p:guideLst>
        <p:guide orient="horz" pos="2195"/>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56F87-A81A-4EDE-81AE-3C76F245D5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DC7B0-EBAC-4569-9993-246641655C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1550481" y="2323407"/>
            <a:ext cx="1225190" cy="1559240"/>
          </a:xfrm>
          <a:custGeom>
            <a:avLst/>
            <a:gdLst>
              <a:gd name="connsiteX0" fmla="*/ 604372 w 1225190"/>
              <a:gd name="connsiteY0" fmla="*/ 0 h 1559240"/>
              <a:gd name="connsiteX1" fmla="*/ 1031441 w 1225190"/>
              <a:gd name="connsiteY1" fmla="*/ 124370 h 1559240"/>
              <a:gd name="connsiteX2" fmla="*/ 1182021 w 1225190"/>
              <a:gd name="connsiteY2" fmla="*/ 456363 h 1559240"/>
              <a:gd name="connsiteX3" fmla="*/ 877779 w 1225190"/>
              <a:gd name="connsiteY3" fmla="*/ 469725 h 1559240"/>
              <a:gd name="connsiteX4" fmla="*/ 794009 w 1225190"/>
              <a:gd name="connsiteY4" fmla="*/ 302701 h 1559240"/>
              <a:gd name="connsiteX5" fmla="*/ 601289 w 1225190"/>
              <a:gd name="connsiteY5" fmla="*/ 251822 h 1559240"/>
              <a:gd name="connsiteX6" fmla="*/ 393664 w 1225190"/>
              <a:gd name="connsiteY6" fmla="*/ 306298 h 1559240"/>
              <a:gd name="connsiteX7" fmla="*/ 345355 w 1225190"/>
              <a:gd name="connsiteY7" fmla="*/ 399832 h 1559240"/>
              <a:gd name="connsiteX8" fmla="*/ 390580 w 1225190"/>
              <a:gd name="connsiteY8" fmla="*/ 491310 h 1559240"/>
              <a:gd name="connsiteX9" fmla="*/ 670154 w 1225190"/>
              <a:gd name="connsiteY9" fmla="*/ 592039 h 1559240"/>
              <a:gd name="connsiteX10" fmla="*/ 998550 w 1225190"/>
              <a:gd name="connsiteY10" fmla="*/ 700476 h 1559240"/>
              <a:gd name="connsiteX11" fmla="*/ 1165061 w 1225190"/>
              <a:gd name="connsiteY11" fmla="*/ 853625 h 1559240"/>
              <a:gd name="connsiteX12" fmla="*/ 1225190 w 1225190"/>
              <a:gd name="connsiteY12" fmla="*/ 1093627 h 1559240"/>
              <a:gd name="connsiteX13" fmla="*/ 1153241 w 1225190"/>
              <a:gd name="connsiteY13" fmla="*/ 1336198 h 1559240"/>
              <a:gd name="connsiteX14" fmla="*/ 949728 w 1225190"/>
              <a:gd name="connsiteY14" fmla="*/ 1504251 h 1559240"/>
              <a:gd name="connsiteX15" fmla="*/ 621845 w 1225190"/>
              <a:gd name="connsiteY15" fmla="*/ 1559240 h 1559240"/>
              <a:gd name="connsiteX16" fmla="*/ 182956 w 1225190"/>
              <a:gd name="connsiteY16" fmla="*/ 1427162 h 1559240"/>
              <a:gd name="connsiteX17" fmla="*/ 0 w 1225190"/>
              <a:gd name="connsiteY17" fmla="*/ 1042235 h 1559240"/>
              <a:gd name="connsiteX18" fmla="*/ 296019 w 1225190"/>
              <a:gd name="connsiteY18" fmla="*/ 1013455 h 1559240"/>
              <a:gd name="connsiteX19" fmla="*/ 404456 w 1225190"/>
              <a:gd name="connsiteY19" fmla="*/ 1232386 h 1559240"/>
              <a:gd name="connsiteX20" fmla="*/ 624929 w 1225190"/>
              <a:gd name="connsiteY20" fmla="*/ 1302279 h 1559240"/>
              <a:gd name="connsiteX21" fmla="*/ 846429 w 1225190"/>
              <a:gd name="connsiteY21" fmla="*/ 1240095 h 1559240"/>
              <a:gd name="connsiteX22" fmla="*/ 920948 w 1225190"/>
              <a:gd name="connsiteY22" fmla="*/ 1094655 h 1559240"/>
              <a:gd name="connsiteX23" fmla="*/ 889599 w 1225190"/>
              <a:gd name="connsiteY23" fmla="*/ 1003690 h 1559240"/>
              <a:gd name="connsiteX24" fmla="*/ 780133 w 1225190"/>
              <a:gd name="connsiteY24" fmla="*/ 938422 h 1559240"/>
              <a:gd name="connsiteX25" fmla="*/ 536534 w 1225190"/>
              <a:gd name="connsiteY25" fmla="*/ 872640 h 1559240"/>
              <a:gd name="connsiteX26" fmla="*/ 193234 w 1225190"/>
              <a:gd name="connsiteY26" fmla="*/ 723603 h 1559240"/>
              <a:gd name="connsiteX27" fmla="*/ 54475 w 1225190"/>
              <a:gd name="connsiteY27" fmla="*/ 420389 h 1559240"/>
              <a:gd name="connsiteX28" fmla="*/ 119743 w 1225190"/>
              <a:gd name="connsiteY28" fmla="*/ 205055 h 1559240"/>
              <a:gd name="connsiteX29" fmla="*/ 307839 w 1225190"/>
              <a:gd name="connsiteY29" fmla="*/ 52420 h 1559240"/>
              <a:gd name="connsiteX30" fmla="*/ 604372 w 1225190"/>
              <a:gd name="connsiteY30" fmla="*/ 0 h 155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5190" h="1559240">
                <a:moveTo>
                  <a:pt x="604372" y="0"/>
                </a:moveTo>
                <a:cubicBezTo>
                  <a:pt x="793495" y="0"/>
                  <a:pt x="935852" y="41457"/>
                  <a:pt x="1031441" y="124370"/>
                </a:cubicBezTo>
                <a:cubicBezTo>
                  <a:pt x="1127031" y="207282"/>
                  <a:pt x="1177224" y="317947"/>
                  <a:pt x="1182021" y="456363"/>
                </a:cubicBezTo>
                <a:lnTo>
                  <a:pt x="877779" y="469725"/>
                </a:lnTo>
                <a:cubicBezTo>
                  <a:pt x="864759" y="392294"/>
                  <a:pt x="836836" y="336619"/>
                  <a:pt x="794009" y="302701"/>
                </a:cubicBezTo>
                <a:cubicBezTo>
                  <a:pt x="751182" y="268782"/>
                  <a:pt x="686942" y="251822"/>
                  <a:pt x="601289" y="251822"/>
                </a:cubicBezTo>
                <a:cubicBezTo>
                  <a:pt x="512894" y="251822"/>
                  <a:pt x="443686" y="269981"/>
                  <a:pt x="393664" y="306298"/>
                </a:cubicBezTo>
                <a:cubicBezTo>
                  <a:pt x="361458" y="329596"/>
                  <a:pt x="345355" y="360774"/>
                  <a:pt x="345355" y="399832"/>
                </a:cubicBezTo>
                <a:cubicBezTo>
                  <a:pt x="345355" y="435464"/>
                  <a:pt x="360430" y="465957"/>
                  <a:pt x="390580" y="491310"/>
                </a:cubicBezTo>
                <a:cubicBezTo>
                  <a:pt x="428953" y="523516"/>
                  <a:pt x="522145" y="557092"/>
                  <a:pt x="670154" y="592039"/>
                </a:cubicBezTo>
                <a:cubicBezTo>
                  <a:pt x="818164" y="626985"/>
                  <a:pt x="927629" y="663131"/>
                  <a:pt x="998550" y="700476"/>
                </a:cubicBezTo>
                <a:cubicBezTo>
                  <a:pt x="1069472" y="737821"/>
                  <a:pt x="1124975" y="788871"/>
                  <a:pt x="1165061" y="853625"/>
                </a:cubicBezTo>
                <a:cubicBezTo>
                  <a:pt x="1205147" y="918379"/>
                  <a:pt x="1225190" y="998380"/>
                  <a:pt x="1225190" y="1093627"/>
                </a:cubicBezTo>
                <a:cubicBezTo>
                  <a:pt x="1225190" y="1179966"/>
                  <a:pt x="1201207" y="1260823"/>
                  <a:pt x="1153241" y="1336198"/>
                </a:cubicBezTo>
                <a:cubicBezTo>
                  <a:pt x="1105275" y="1411573"/>
                  <a:pt x="1037437" y="1467591"/>
                  <a:pt x="949728" y="1504251"/>
                </a:cubicBezTo>
                <a:cubicBezTo>
                  <a:pt x="862018" y="1540910"/>
                  <a:pt x="752724" y="1559240"/>
                  <a:pt x="621845" y="1559240"/>
                </a:cubicBezTo>
                <a:cubicBezTo>
                  <a:pt x="431352" y="1559240"/>
                  <a:pt x="285055" y="1515214"/>
                  <a:pt x="182956" y="1427162"/>
                </a:cubicBezTo>
                <a:cubicBezTo>
                  <a:pt x="80857" y="1339110"/>
                  <a:pt x="19871" y="1210801"/>
                  <a:pt x="0" y="1042235"/>
                </a:cubicBezTo>
                <a:lnTo>
                  <a:pt x="296019" y="1013455"/>
                </a:lnTo>
                <a:cubicBezTo>
                  <a:pt x="313835" y="1112813"/>
                  <a:pt x="349981" y="1185790"/>
                  <a:pt x="404456" y="1232386"/>
                </a:cubicBezTo>
                <a:cubicBezTo>
                  <a:pt x="458932" y="1278981"/>
                  <a:pt x="532423" y="1302279"/>
                  <a:pt x="624929" y="1302279"/>
                </a:cubicBezTo>
                <a:cubicBezTo>
                  <a:pt x="722917" y="1302279"/>
                  <a:pt x="796750" y="1281551"/>
                  <a:pt x="846429" y="1240095"/>
                </a:cubicBezTo>
                <a:cubicBezTo>
                  <a:pt x="896108" y="1198638"/>
                  <a:pt x="920948" y="1150158"/>
                  <a:pt x="920948" y="1094655"/>
                </a:cubicBezTo>
                <a:cubicBezTo>
                  <a:pt x="920948" y="1059023"/>
                  <a:pt x="910498" y="1028701"/>
                  <a:pt x="889599" y="1003690"/>
                </a:cubicBezTo>
                <a:cubicBezTo>
                  <a:pt x="868699" y="978680"/>
                  <a:pt x="832211" y="956923"/>
                  <a:pt x="780133" y="938422"/>
                </a:cubicBezTo>
                <a:cubicBezTo>
                  <a:pt x="744501" y="926088"/>
                  <a:pt x="663302" y="904161"/>
                  <a:pt x="536534" y="872640"/>
                </a:cubicBezTo>
                <a:cubicBezTo>
                  <a:pt x="373450" y="832212"/>
                  <a:pt x="259016" y="782532"/>
                  <a:pt x="193234" y="723603"/>
                </a:cubicBezTo>
                <a:cubicBezTo>
                  <a:pt x="100728" y="640690"/>
                  <a:pt x="54475" y="539619"/>
                  <a:pt x="54475" y="420389"/>
                </a:cubicBezTo>
                <a:cubicBezTo>
                  <a:pt x="54475" y="343643"/>
                  <a:pt x="76231" y="271865"/>
                  <a:pt x="119743" y="205055"/>
                </a:cubicBezTo>
                <a:cubicBezTo>
                  <a:pt x="163255" y="138245"/>
                  <a:pt x="225954" y="87367"/>
                  <a:pt x="307839" y="52420"/>
                </a:cubicBezTo>
                <a:cubicBezTo>
                  <a:pt x="389724" y="17474"/>
                  <a:pt x="488568" y="0"/>
                  <a:pt x="604372" y="0"/>
                </a:cubicBezTo>
                <a:close/>
              </a:path>
            </a:pathLst>
          </a:custGeom>
          <a:ln w="28575">
            <a:solidFill>
              <a:schemeClr val="accent2"/>
            </a:solidFill>
          </a:ln>
        </p:spPr>
        <p:txBody>
          <a:bodyPr wrap="square">
            <a:noAutofit/>
          </a:bodyPr>
          <a:lstStyle/>
          <a:p>
            <a:endParaRPr lang="zh-CN" altLang="en-US"/>
          </a:p>
        </p:txBody>
      </p:sp>
      <p:sp>
        <p:nvSpPr>
          <p:cNvPr id="16" name="任意多边形: 形状 15"/>
          <p:cNvSpPr>
            <a:spLocks noGrp="1"/>
          </p:cNvSpPr>
          <p:nvPr>
            <p:ph type="pic" sz="quarter" idx="11"/>
          </p:nvPr>
        </p:nvSpPr>
        <p:spPr>
          <a:xfrm>
            <a:off x="3872219" y="2366363"/>
            <a:ext cx="1977572" cy="1506820"/>
          </a:xfrm>
          <a:custGeom>
            <a:avLst/>
            <a:gdLst>
              <a:gd name="connsiteX0" fmla="*/ 0 w 1977572"/>
              <a:gd name="connsiteY0" fmla="*/ 0 h 1506820"/>
              <a:gd name="connsiteX1" fmla="*/ 311436 w 1977572"/>
              <a:gd name="connsiteY1" fmla="*/ 0 h 1506820"/>
              <a:gd name="connsiteX2" fmla="*/ 538590 w 1977572"/>
              <a:gd name="connsiteY2" fmla="*/ 1035040 h 1506820"/>
              <a:gd name="connsiteX3" fmla="*/ 814052 w 1977572"/>
              <a:gd name="connsiteY3" fmla="*/ 0 h 1506820"/>
              <a:gd name="connsiteX4" fmla="*/ 1175853 w 1977572"/>
              <a:gd name="connsiteY4" fmla="*/ 0 h 1506820"/>
              <a:gd name="connsiteX5" fmla="*/ 1440009 w 1977572"/>
              <a:gd name="connsiteY5" fmla="*/ 1052513 h 1506820"/>
              <a:gd name="connsiteX6" fmla="*/ 1671274 w 1977572"/>
              <a:gd name="connsiteY6" fmla="*/ 0 h 1506820"/>
              <a:gd name="connsiteX7" fmla="*/ 1977572 w 1977572"/>
              <a:gd name="connsiteY7" fmla="*/ 0 h 1506820"/>
              <a:gd name="connsiteX8" fmla="*/ 1611659 w 1977572"/>
              <a:gd name="connsiteY8" fmla="*/ 1506820 h 1506820"/>
              <a:gd name="connsiteX9" fmla="*/ 1288916 w 1977572"/>
              <a:gd name="connsiteY9" fmla="*/ 1506820 h 1506820"/>
              <a:gd name="connsiteX10" fmla="*/ 988786 w 1977572"/>
              <a:gd name="connsiteY10" fmla="*/ 380303 h 1506820"/>
              <a:gd name="connsiteX11" fmla="*/ 689683 w 1977572"/>
              <a:gd name="connsiteY11" fmla="*/ 1506820 h 1506820"/>
              <a:gd name="connsiteX12" fmla="*/ 359745 w 1977572"/>
              <a:gd name="connsiteY12" fmla="*/ 1506820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7572" h="1506820">
                <a:moveTo>
                  <a:pt x="0" y="0"/>
                </a:moveTo>
                <a:lnTo>
                  <a:pt x="311436" y="0"/>
                </a:lnTo>
                <a:lnTo>
                  <a:pt x="538590" y="1035040"/>
                </a:lnTo>
                <a:lnTo>
                  <a:pt x="814052" y="0"/>
                </a:lnTo>
                <a:lnTo>
                  <a:pt x="1175853" y="0"/>
                </a:lnTo>
                <a:lnTo>
                  <a:pt x="1440009" y="1052513"/>
                </a:lnTo>
                <a:lnTo>
                  <a:pt x="1671274" y="0"/>
                </a:lnTo>
                <a:lnTo>
                  <a:pt x="1977572" y="0"/>
                </a:lnTo>
                <a:lnTo>
                  <a:pt x="1611659" y="1506820"/>
                </a:lnTo>
                <a:lnTo>
                  <a:pt x="1288916" y="1506820"/>
                </a:lnTo>
                <a:lnTo>
                  <a:pt x="988786" y="380303"/>
                </a:lnTo>
                <a:lnTo>
                  <a:pt x="689683" y="1506820"/>
                </a:lnTo>
                <a:lnTo>
                  <a:pt x="359745" y="1506820"/>
                </a:lnTo>
                <a:close/>
              </a:path>
            </a:pathLst>
          </a:custGeom>
          <a:ln w="28575">
            <a:solidFill>
              <a:schemeClr val="accent2"/>
            </a:solidFill>
          </a:ln>
        </p:spPr>
        <p:txBody>
          <a:bodyPr wrap="square">
            <a:noAutofit/>
          </a:bodyPr>
          <a:lstStyle/>
          <a:p>
            <a:endParaRPr lang="zh-CN" altLang="en-US"/>
          </a:p>
        </p:txBody>
      </p:sp>
      <p:sp>
        <p:nvSpPr>
          <p:cNvPr id="17" name="任意多边形: 形状 16"/>
          <p:cNvSpPr>
            <a:spLocks noGrp="1"/>
          </p:cNvSpPr>
          <p:nvPr>
            <p:ph type="pic" sz="quarter" idx="12"/>
          </p:nvPr>
        </p:nvSpPr>
        <p:spPr>
          <a:xfrm>
            <a:off x="6900561" y="2340667"/>
            <a:ext cx="1461594" cy="1558212"/>
          </a:xfrm>
          <a:custGeom>
            <a:avLst/>
            <a:gdLst>
              <a:gd name="connsiteX0" fmla="*/ 731825 w 1461594"/>
              <a:gd name="connsiteY0" fmla="*/ 260045 h 1558212"/>
              <a:gd name="connsiteX1" fmla="*/ 428611 w 1461594"/>
              <a:gd name="connsiteY1" fmla="*/ 389039 h 1558212"/>
              <a:gd name="connsiteX2" fmla="*/ 313492 w 1461594"/>
              <a:gd name="connsiteY2" fmla="*/ 778079 h 1558212"/>
              <a:gd name="connsiteX3" fmla="*/ 431694 w 1461594"/>
              <a:gd name="connsiteY3" fmla="*/ 1166090 h 1558212"/>
              <a:gd name="connsiteX4" fmla="*/ 731825 w 1461594"/>
              <a:gd name="connsiteY4" fmla="*/ 1298168 h 1558212"/>
              <a:gd name="connsiteX5" fmla="*/ 1030414 w 1461594"/>
              <a:gd name="connsiteY5" fmla="*/ 1167118 h 1558212"/>
              <a:gd name="connsiteX6" fmla="*/ 1147074 w 1461594"/>
              <a:gd name="connsiteY6" fmla="*/ 773967 h 1558212"/>
              <a:gd name="connsiteX7" fmla="*/ 1033497 w 1461594"/>
              <a:gd name="connsiteY7" fmla="*/ 387498 h 1558212"/>
              <a:gd name="connsiteX8" fmla="*/ 731825 w 1461594"/>
              <a:gd name="connsiteY8" fmla="*/ 260045 h 1558212"/>
              <a:gd name="connsiteX9" fmla="*/ 728741 w 1461594"/>
              <a:gd name="connsiteY9" fmla="*/ 0 h 1558212"/>
              <a:gd name="connsiteX10" fmla="*/ 1261679 w 1461594"/>
              <a:gd name="connsiteY10" fmla="*/ 206597 h 1558212"/>
              <a:gd name="connsiteX11" fmla="*/ 1461594 w 1461594"/>
              <a:gd name="connsiteY11" fmla="*/ 781162 h 1558212"/>
              <a:gd name="connsiteX12" fmla="*/ 1263220 w 1461594"/>
              <a:gd name="connsiteY12" fmla="*/ 1352130 h 1558212"/>
              <a:gd name="connsiteX13" fmla="*/ 732853 w 1461594"/>
              <a:gd name="connsiteY13" fmla="*/ 1558212 h 1558212"/>
              <a:gd name="connsiteX14" fmla="*/ 198374 w 1461594"/>
              <a:gd name="connsiteY14" fmla="*/ 1353157 h 1558212"/>
              <a:gd name="connsiteX15" fmla="*/ 0 w 1461594"/>
              <a:gd name="connsiteY15" fmla="*/ 788357 h 1558212"/>
              <a:gd name="connsiteX16" fmla="*/ 68865 w 1461594"/>
              <a:gd name="connsiteY16" fmla="*/ 401888 h 1558212"/>
              <a:gd name="connsiteX17" fmla="*/ 209166 w 1461594"/>
              <a:gd name="connsiteY17" fmla="*/ 195291 h 1558212"/>
              <a:gd name="connsiteX18" fmla="*/ 403943 w 1461594"/>
              <a:gd name="connsiteY18" fmla="*/ 59615 h 1558212"/>
              <a:gd name="connsiteX19" fmla="*/ 728741 w 1461594"/>
              <a:gd name="connsiteY19" fmla="*/ 0 h 155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1594" h="1558212">
                <a:moveTo>
                  <a:pt x="731825" y="260045"/>
                </a:moveTo>
                <a:cubicBezTo>
                  <a:pt x="606428" y="260045"/>
                  <a:pt x="505357" y="303043"/>
                  <a:pt x="428611" y="389039"/>
                </a:cubicBezTo>
                <a:cubicBezTo>
                  <a:pt x="351865" y="475036"/>
                  <a:pt x="313492" y="604715"/>
                  <a:pt x="313492" y="778079"/>
                </a:cubicBezTo>
                <a:cubicBezTo>
                  <a:pt x="313492" y="948701"/>
                  <a:pt x="352893" y="1078038"/>
                  <a:pt x="431694" y="1166090"/>
                </a:cubicBezTo>
                <a:cubicBezTo>
                  <a:pt x="510496" y="1254142"/>
                  <a:pt x="610539" y="1298168"/>
                  <a:pt x="731825" y="1298168"/>
                </a:cubicBezTo>
                <a:cubicBezTo>
                  <a:pt x="853111" y="1298168"/>
                  <a:pt x="952640" y="1254484"/>
                  <a:pt x="1030414" y="1167118"/>
                </a:cubicBezTo>
                <a:cubicBezTo>
                  <a:pt x="1108187" y="1079751"/>
                  <a:pt x="1147074" y="948701"/>
                  <a:pt x="1147074" y="773967"/>
                </a:cubicBezTo>
                <a:cubicBezTo>
                  <a:pt x="1147074" y="601289"/>
                  <a:pt x="1109215" y="472466"/>
                  <a:pt x="1033497" y="387498"/>
                </a:cubicBezTo>
                <a:cubicBezTo>
                  <a:pt x="957779" y="302529"/>
                  <a:pt x="857222" y="260045"/>
                  <a:pt x="731825" y="260045"/>
                </a:cubicBezTo>
                <a:close/>
                <a:moveTo>
                  <a:pt x="728741" y="0"/>
                </a:moveTo>
                <a:cubicBezTo>
                  <a:pt x="950756" y="0"/>
                  <a:pt x="1128402" y="68866"/>
                  <a:pt x="1261679" y="206597"/>
                </a:cubicBezTo>
                <a:cubicBezTo>
                  <a:pt x="1394956" y="344328"/>
                  <a:pt x="1461594" y="535850"/>
                  <a:pt x="1461594" y="781162"/>
                </a:cubicBezTo>
                <a:cubicBezTo>
                  <a:pt x="1461594" y="1024418"/>
                  <a:pt x="1395470" y="1214741"/>
                  <a:pt x="1263220" y="1352130"/>
                </a:cubicBezTo>
                <a:cubicBezTo>
                  <a:pt x="1130971" y="1489518"/>
                  <a:pt x="954182" y="1558212"/>
                  <a:pt x="732853" y="1558212"/>
                </a:cubicBezTo>
                <a:cubicBezTo>
                  <a:pt x="508783" y="1558212"/>
                  <a:pt x="330623" y="1489861"/>
                  <a:pt x="198374" y="1353157"/>
                </a:cubicBezTo>
                <a:cubicBezTo>
                  <a:pt x="66125" y="1216454"/>
                  <a:pt x="0" y="1028187"/>
                  <a:pt x="0" y="788357"/>
                </a:cubicBezTo>
                <a:cubicBezTo>
                  <a:pt x="0" y="634866"/>
                  <a:pt x="22955" y="506042"/>
                  <a:pt x="68865" y="401888"/>
                </a:cubicBezTo>
                <a:cubicBezTo>
                  <a:pt x="103127" y="325142"/>
                  <a:pt x="149894" y="256276"/>
                  <a:pt x="209166" y="195291"/>
                </a:cubicBezTo>
                <a:cubicBezTo>
                  <a:pt x="268438" y="134305"/>
                  <a:pt x="333364" y="89080"/>
                  <a:pt x="403943" y="59615"/>
                </a:cubicBezTo>
                <a:cubicBezTo>
                  <a:pt x="497819" y="19872"/>
                  <a:pt x="606085" y="0"/>
                  <a:pt x="728741" y="0"/>
                </a:cubicBezTo>
                <a:close/>
              </a:path>
            </a:pathLst>
          </a:custGeom>
          <a:ln w="28575">
            <a:solidFill>
              <a:schemeClr val="accent2"/>
            </a:solidFill>
          </a:ln>
        </p:spPr>
        <p:txBody>
          <a:bodyPr wrap="square">
            <a:noAutofit/>
          </a:bodyPr>
          <a:lstStyle/>
          <a:p>
            <a:endParaRPr lang="zh-CN" altLang="en-US"/>
          </a:p>
        </p:txBody>
      </p:sp>
      <p:sp>
        <p:nvSpPr>
          <p:cNvPr id="18" name="任意多边形: 形状 17"/>
          <p:cNvSpPr>
            <a:spLocks noGrp="1"/>
          </p:cNvSpPr>
          <p:nvPr>
            <p:ph type="pic" sz="quarter" idx="13"/>
          </p:nvPr>
        </p:nvSpPr>
        <p:spPr>
          <a:xfrm>
            <a:off x="9445691" y="2366363"/>
            <a:ext cx="1197438" cy="1506820"/>
          </a:xfrm>
          <a:custGeom>
            <a:avLst/>
            <a:gdLst>
              <a:gd name="connsiteX0" fmla="*/ 0 w 1197438"/>
              <a:gd name="connsiteY0" fmla="*/ 0 h 1506820"/>
              <a:gd name="connsiteX1" fmla="*/ 1197438 w 1197438"/>
              <a:gd name="connsiteY1" fmla="*/ 0 h 1506820"/>
              <a:gd name="connsiteX2" fmla="*/ 1197438 w 1197438"/>
              <a:gd name="connsiteY2" fmla="*/ 254906 h 1506820"/>
              <a:gd name="connsiteX3" fmla="*/ 751354 w 1197438"/>
              <a:gd name="connsiteY3" fmla="*/ 254906 h 1506820"/>
              <a:gd name="connsiteX4" fmla="*/ 751354 w 1197438"/>
              <a:gd name="connsiteY4" fmla="*/ 1506820 h 1506820"/>
              <a:gd name="connsiteX5" fmla="*/ 447112 w 1197438"/>
              <a:gd name="connsiteY5" fmla="*/ 1506820 h 1506820"/>
              <a:gd name="connsiteX6" fmla="*/ 447112 w 1197438"/>
              <a:gd name="connsiteY6" fmla="*/ 254906 h 1506820"/>
              <a:gd name="connsiteX7" fmla="*/ 0 w 1197438"/>
              <a:gd name="connsiteY7" fmla="*/ 254906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7438" h="1506820">
                <a:moveTo>
                  <a:pt x="0" y="0"/>
                </a:moveTo>
                <a:lnTo>
                  <a:pt x="1197438" y="0"/>
                </a:lnTo>
                <a:lnTo>
                  <a:pt x="1197438" y="254906"/>
                </a:lnTo>
                <a:lnTo>
                  <a:pt x="751354" y="254906"/>
                </a:lnTo>
                <a:lnTo>
                  <a:pt x="751354" y="1506820"/>
                </a:lnTo>
                <a:lnTo>
                  <a:pt x="447112" y="1506820"/>
                </a:lnTo>
                <a:lnTo>
                  <a:pt x="447112" y="254906"/>
                </a:lnTo>
                <a:lnTo>
                  <a:pt x="0" y="254906"/>
                </a:lnTo>
                <a:close/>
              </a:path>
            </a:pathLst>
          </a:custGeom>
          <a:ln w="28575">
            <a:solidFill>
              <a:schemeClr val="accent2"/>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8316913" y="2133600"/>
            <a:ext cx="2819400" cy="2819400"/>
          </a:xfrm>
          <a:custGeom>
            <a:avLst/>
            <a:gdLst>
              <a:gd name="connsiteX0" fmla="*/ 1409700 w 2819400"/>
              <a:gd name="connsiteY0" fmla="*/ 0 h 2819400"/>
              <a:gd name="connsiteX1" fmla="*/ 2819400 w 2819400"/>
              <a:gd name="connsiteY1" fmla="*/ 1409700 h 2819400"/>
              <a:gd name="connsiteX2" fmla="*/ 1409700 w 2819400"/>
              <a:gd name="connsiteY2" fmla="*/ 2819400 h 2819400"/>
              <a:gd name="connsiteX3" fmla="*/ 0 w 2819400"/>
              <a:gd name="connsiteY3" fmla="*/ 1409700 h 2819400"/>
              <a:gd name="connsiteX4" fmla="*/ 1409700 w 2819400"/>
              <a:gd name="connsiteY4" fmla="*/ 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400" h="2819400">
                <a:moveTo>
                  <a:pt x="1409700" y="0"/>
                </a:moveTo>
                <a:cubicBezTo>
                  <a:pt x="2188256" y="0"/>
                  <a:pt x="2819400" y="631144"/>
                  <a:pt x="2819400" y="1409700"/>
                </a:cubicBezTo>
                <a:cubicBezTo>
                  <a:pt x="2819400" y="2188256"/>
                  <a:pt x="2188256" y="2819400"/>
                  <a:pt x="1409700" y="2819400"/>
                </a:cubicBezTo>
                <a:cubicBezTo>
                  <a:pt x="631144" y="2819400"/>
                  <a:pt x="0" y="2188256"/>
                  <a:pt x="0" y="1409700"/>
                </a:cubicBezTo>
                <a:cubicBezTo>
                  <a:pt x="0" y="631144"/>
                  <a:pt x="631144" y="0"/>
                  <a:pt x="1409700"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1181348"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3" y="2062112"/>
                  <a:pt x="933886" y="2062112"/>
                  <a:pt x="830033" y="1958259"/>
                </a:cubicBezTo>
                <a:lnTo>
                  <a:pt x="77890" y="1206116"/>
                </a:lnTo>
                <a:cubicBezTo>
                  <a:pt x="-25963" y="1102263"/>
                  <a:pt x="-25963" y="933886"/>
                  <a:pt x="77890" y="830033"/>
                </a:cubicBezTo>
                <a:lnTo>
                  <a:pt x="830033" y="77890"/>
                </a:lnTo>
                <a:cubicBezTo>
                  <a:pt x="881959" y="25963"/>
                  <a:pt x="950017" y="0"/>
                  <a:pt x="1018075" y="0"/>
                </a:cubicBezTo>
                <a:close/>
              </a:path>
            </a:pathLst>
          </a:custGeom>
        </p:spPr>
        <p:txBody>
          <a:bodyPr wrap="square">
            <a:noAutofit/>
          </a:bodyPr>
          <a:lstStyle/>
          <a:p>
            <a:endParaRPr lang="zh-CN" altLang="en-US"/>
          </a:p>
        </p:txBody>
      </p:sp>
      <p:sp>
        <p:nvSpPr>
          <p:cNvPr id="17" name="任意多边形: 形状 16"/>
          <p:cNvSpPr>
            <a:spLocks noGrp="1"/>
          </p:cNvSpPr>
          <p:nvPr>
            <p:ph type="pic" sz="quarter" idx="11"/>
          </p:nvPr>
        </p:nvSpPr>
        <p:spPr>
          <a:xfrm>
            <a:off x="1181348"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3" y="2062112"/>
                  <a:pt x="933886" y="2062112"/>
                  <a:pt x="830033" y="1958259"/>
                </a:cubicBezTo>
                <a:lnTo>
                  <a:pt x="77890" y="1206116"/>
                </a:lnTo>
                <a:cubicBezTo>
                  <a:pt x="-25963" y="1102264"/>
                  <a:pt x="-25963" y="933886"/>
                  <a:pt x="77890" y="830033"/>
                </a:cubicBezTo>
                <a:lnTo>
                  <a:pt x="830033" y="77890"/>
                </a:lnTo>
                <a:cubicBezTo>
                  <a:pt x="881959" y="25964"/>
                  <a:pt x="950017" y="0"/>
                  <a:pt x="1018075" y="0"/>
                </a:cubicBezTo>
                <a:close/>
              </a:path>
            </a:pathLst>
          </a:custGeom>
        </p:spPr>
        <p:txBody>
          <a:bodyPr wrap="square">
            <a:noAutofit/>
          </a:bodyPr>
          <a:lstStyle/>
          <a:p>
            <a:endParaRPr lang="zh-CN" altLang="en-US"/>
          </a:p>
        </p:txBody>
      </p:sp>
      <p:sp>
        <p:nvSpPr>
          <p:cNvPr id="16" name="任意多边形: 形状 15"/>
          <p:cNvSpPr>
            <a:spLocks noGrp="1"/>
          </p:cNvSpPr>
          <p:nvPr>
            <p:ph type="pic" sz="quarter" idx="12"/>
          </p:nvPr>
        </p:nvSpPr>
        <p:spPr>
          <a:xfrm>
            <a:off x="6179706"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4" y="2062112"/>
                  <a:pt x="933886" y="2062112"/>
                  <a:pt x="830033" y="1958259"/>
                </a:cubicBezTo>
                <a:lnTo>
                  <a:pt x="77890" y="1206116"/>
                </a:lnTo>
                <a:cubicBezTo>
                  <a:pt x="-25963" y="1102263"/>
                  <a:pt x="-25963" y="933886"/>
                  <a:pt x="77890" y="830033"/>
                </a:cubicBezTo>
                <a:lnTo>
                  <a:pt x="830033" y="77890"/>
                </a:lnTo>
                <a:cubicBezTo>
                  <a:pt x="881960" y="25963"/>
                  <a:pt x="950017" y="0"/>
                  <a:pt x="1018075" y="0"/>
                </a:cubicBezTo>
                <a:close/>
              </a:path>
            </a:pathLst>
          </a:custGeom>
        </p:spPr>
        <p:txBody>
          <a:bodyPr wrap="square">
            <a:noAutofit/>
          </a:bodyPr>
          <a:lstStyle/>
          <a:p>
            <a:endParaRPr lang="zh-CN" altLang="en-US"/>
          </a:p>
        </p:txBody>
      </p:sp>
      <p:sp>
        <p:nvSpPr>
          <p:cNvPr id="18" name="任意多边形: 形状 17"/>
          <p:cNvSpPr>
            <a:spLocks noGrp="1"/>
          </p:cNvSpPr>
          <p:nvPr>
            <p:ph type="pic" sz="quarter" idx="13"/>
          </p:nvPr>
        </p:nvSpPr>
        <p:spPr>
          <a:xfrm>
            <a:off x="6179706"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4" y="2062112"/>
                  <a:pt x="933886" y="2062112"/>
                  <a:pt x="830033" y="1958259"/>
                </a:cubicBezTo>
                <a:lnTo>
                  <a:pt x="77890" y="1206116"/>
                </a:lnTo>
                <a:cubicBezTo>
                  <a:pt x="-25963" y="1102264"/>
                  <a:pt x="-25963" y="933886"/>
                  <a:pt x="77890" y="830033"/>
                </a:cubicBezTo>
                <a:lnTo>
                  <a:pt x="830033" y="77890"/>
                </a:lnTo>
                <a:cubicBezTo>
                  <a:pt x="881960" y="25964"/>
                  <a:pt x="950017" y="0"/>
                  <a:pt x="1018075" y="0"/>
                </a:cubicBez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67924"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59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59"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dirty="0"/>
          </a:p>
        </p:txBody>
      </p:sp>
      <p:sp>
        <p:nvSpPr>
          <p:cNvPr id="13" name="任意多边形: 形状 12"/>
          <p:cNvSpPr>
            <a:spLocks noGrp="1"/>
          </p:cNvSpPr>
          <p:nvPr>
            <p:ph type="pic" sz="quarter" idx="11"/>
          </p:nvPr>
        </p:nvSpPr>
        <p:spPr>
          <a:xfrm>
            <a:off x="4157912"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4" name="任意多边形: 形状 13"/>
          <p:cNvSpPr>
            <a:spLocks noGrp="1"/>
          </p:cNvSpPr>
          <p:nvPr>
            <p:ph type="pic" sz="quarter" idx="12"/>
          </p:nvPr>
        </p:nvSpPr>
        <p:spPr>
          <a:xfrm>
            <a:off x="6547900"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5" name="任意多边形: 形状 14"/>
          <p:cNvSpPr>
            <a:spLocks noGrp="1"/>
          </p:cNvSpPr>
          <p:nvPr>
            <p:ph type="pic" sz="quarter" idx="13"/>
          </p:nvPr>
        </p:nvSpPr>
        <p:spPr>
          <a:xfrm>
            <a:off x="8937889" y="1955800"/>
            <a:ext cx="1486188" cy="1697906"/>
          </a:xfrm>
          <a:custGeom>
            <a:avLst/>
            <a:gdLst>
              <a:gd name="connsiteX0" fmla="*/ 650986 w 1301972"/>
              <a:gd name="connsiteY0" fmla="*/ 0 h 1487448"/>
              <a:gd name="connsiteX1" fmla="*/ 672954 w 1301972"/>
              <a:gd name="connsiteY1" fmla="*/ 2215 h 1487448"/>
              <a:gd name="connsiteX2" fmla="*/ 690486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5 w 1301972"/>
              <a:gd name="connsiteY11" fmla="*/ 1183427 h 1487448"/>
              <a:gd name="connsiteX12" fmla="*/ 1253925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715337 w 1301972"/>
              <a:gd name="connsiteY16" fmla="*/ 1466022 h 1487448"/>
              <a:gd name="connsiteX17" fmla="*/ 683398 w 1301972"/>
              <a:gd name="connsiteY17" fmla="*/ 1481992 h 1487448"/>
              <a:gd name="connsiteX18" fmla="*/ 672954 w 1301972"/>
              <a:gd name="connsiteY18" fmla="*/ 1485233 h 1487448"/>
              <a:gd name="connsiteX19" fmla="*/ 650986 w 1301972"/>
              <a:gd name="connsiteY19" fmla="*/ 1487448 h 1487448"/>
              <a:gd name="connsiteX20" fmla="*/ 629017 w 1301972"/>
              <a:gd name="connsiteY20" fmla="*/ 1485233 h 1487448"/>
              <a:gd name="connsiteX21" fmla="*/ 618574 w 1301972"/>
              <a:gd name="connsiteY21" fmla="*/ 1481992 h 1487448"/>
              <a:gd name="connsiteX22" fmla="*/ 586634 w 1301972"/>
              <a:gd name="connsiteY22" fmla="*/ 1466022 h 1487448"/>
              <a:gd name="connsiteX23" fmla="*/ 70775 w 1301972"/>
              <a:gd name="connsiteY23" fmla="*/ 1208091 h 1487448"/>
              <a:gd name="connsiteX24" fmla="*/ 48047 w 1301972"/>
              <a:gd name="connsiteY24" fmla="*/ 1196727 h 1487448"/>
              <a:gd name="connsiteX25" fmla="*/ 31927 w 1301972"/>
              <a:gd name="connsiteY25" fmla="*/ 1183427 h 1487448"/>
              <a:gd name="connsiteX26" fmla="*/ 2214 w 1301972"/>
              <a:gd name="connsiteY26" fmla="*/ 1128317 h 1487448"/>
              <a:gd name="connsiteX27" fmla="*/ 0 w 1301972"/>
              <a:gd name="connsiteY27" fmla="*/ 1106352 h 1487448"/>
              <a:gd name="connsiteX28" fmla="*/ 0 w 1301972"/>
              <a:gd name="connsiteY28" fmla="*/ 1106345 h 1487448"/>
              <a:gd name="connsiteX29" fmla="*/ 0 w 1301972"/>
              <a:gd name="connsiteY29" fmla="*/ 381776 h 1487448"/>
              <a:gd name="connsiteX30" fmla="*/ 0 w 1301972"/>
              <a:gd name="connsiteY30" fmla="*/ 381775 h 1487448"/>
              <a:gd name="connsiteX31" fmla="*/ 0 w 1301972"/>
              <a:gd name="connsiteY31" fmla="*/ 381768 h 1487448"/>
              <a:gd name="connsiteX32" fmla="*/ 2214 w 1301972"/>
              <a:gd name="connsiteY32" fmla="*/ 359803 h 1487448"/>
              <a:gd name="connsiteX33" fmla="*/ 26581 w 1301972"/>
              <a:gd name="connsiteY33" fmla="*/ 310435 h 1487448"/>
              <a:gd name="connsiteX34" fmla="*/ 38859 w 1301972"/>
              <a:gd name="connsiteY34" fmla="*/ 298446 h 1487448"/>
              <a:gd name="connsiteX35" fmla="*/ 39667 w 1301972"/>
              <a:gd name="connsiteY35" fmla="*/ 297657 h 1487448"/>
              <a:gd name="connsiteX36" fmla="*/ 595575 w 1301972"/>
              <a:gd name="connsiteY36" fmla="*/ 15612 h 1487448"/>
              <a:gd name="connsiteX37" fmla="*/ 611485 w 1301972"/>
              <a:gd name="connsiteY37" fmla="*/ 7657 h 1487448"/>
              <a:gd name="connsiteX38" fmla="*/ 629017 w 1301972"/>
              <a:gd name="connsiteY38" fmla="*/ 2215 h 1487448"/>
              <a:gd name="connsiteX39" fmla="*/ 650986 w 1301972"/>
              <a:gd name="connsiteY39"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01972" h="1487448">
                <a:moveTo>
                  <a:pt x="650986" y="0"/>
                </a:moveTo>
                <a:cubicBezTo>
                  <a:pt x="658511" y="0"/>
                  <a:pt x="665858" y="763"/>
                  <a:pt x="672954" y="2215"/>
                </a:cubicBezTo>
                <a:lnTo>
                  <a:pt x="690486"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5" y="1183427"/>
                </a:cubicBezTo>
                <a:lnTo>
                  <a:pt x="1253925" y="1196727"/>
                </a:lnTo>
                <a:lnTo>
                  <a:pt x="1231197" y="1208092"/>
                </a:lnTo>
                <a:cubicBezTo>
                  <a:pt x="1231197" y="1208092"/>
                  <a:pt x="1231196" y="1208092"/>
                  <a:pt x="1231196" y="1208092"/>
                </a:cubicBezTo>
                <a:lnTo>
                  <a:pt x="715338" y="1466022"/>
                </a:lnTo>
                <a:lnTo>
                  <a:pt x="715337" y="1466022"/>
                </a:lnTo>
                <a:lnTo>
                  <a:pt x="683398" y="1481992"/>
                </a:lnTo>
                <a:lnTo>
                  <a:pt x="672954" y="1485233"/>
                </a:lnTo>
                <a:cubicBezTo>
                  <a:pt x="665858" y="1486685"/>
                  <a:pt x="658511" y="1487448"/>
                  <a:pt x="650986" y="1487448"/>
                </a:cubicBezTo>
                <a:cubicBezTo>
                  <a:pt x="643461" y="1487448"/>
                  <a:pt x="636114" y="1486685"/>
                  <a:pt x="629017" y="1485233"/>
                </a:cubicBezTo>
                <a:lnTo>
                  <a:pt x="618574" y="1481992"/>
                </a:lnTo>
                <a:lnTo>
                  <a:pt x="586634"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8" y="324280"/>
                  <a:pt x="26581" y="310435"/>
                </a:cubicBezTo>
                <a:lnTo>
                  <a:pt x="38859" y="298446"/>
                </a:lnTo>
                <a:lnTo>
                  <a:pt x="39667" y="297657"/>
                </a:lnTo>
                <a:lnTo>
                  <a:pt x="595575" y="15612"/>
                </a:lnTo>
                <a:lnTo>
                  <a:pt x="611485" y="7657"/>
                </a:lnTo>
                <a:lnTo>
                  <a:pt x="629017"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7" name="任意多边形: 形状 16"/>
          <p:cNvSpPr>
            <a:spLocks noGrp="1"/>
          </p:cNvSpPr>
          <p:nvPr>
            <p:ph type="pic" sz="quarter" idx="10"/>
          </p:nvPr>
        </p:nvSpPr>
        <p:spPr>
          <a:xfrm>
            <a:off x="3761515"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6" name="任意多边形: 形状 15"/>
          <p:cNvSpPr>
            <a:spLocks noGrp="1"/>
          </p:cNvSpPr>
          <p:nvPr>
            <p:ph type="pic" sz="quarter" idx="11"/>
          </p:nvPr>
        </p:nvSpPr>
        <p:spPr>
          <a:xfrm>
            <a:off x="6369454"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9" name="任意多边形: 形状 18"/>
          <p:cNvSpPr>
            <a:spLocks noGrp="1"/>
          </p:cNvSpPr>
          <p:nvPr>
            <p:ph type="pic" sz="quarter" idx="12"/>
          </p:nvPr>
        </p:nvSpPr>
        <p:spPr>
          <a:xfrm>
            <a:off x="506548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5" name="任意多边形: 形状 14"/>
          <p:cNvSpPr>
            <a:spLocks noGrp="1"/>
          </p:cNvSpPr>
          <p:nvPr>
            <p:ph type="pic" sz="quarter" idx="13"/>
          </p:nvPr>
        </p:nvSpPr>
        <p:spPr>
          <a:xfrm>
            <a:off x="7673424"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8" name="任意多边形: 形状 17"/>
          <p:cNvSpPr>
            <a:spLocks noGrp="1"/>
          </p:cNvSpPr>
          <p:nvPr>
            <p:ph type="pic" sz="quarter" idx="14"/>
          </p:nvPr>
        </p:nvSpPr>
        <p:spPr>
          <a:xfrm>
            <a:off x="245754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dirty="0">
                <a:solidFill>
                  <a:schemeClr val="lt1"/>
                </a:solidFill>
              </a:defRPr>
            </a:lvl1pPr>
          </a:lstStyle>
          <a:p>
            <a:pPr marL="0" lvl="0" algn="ct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2" name="任意多边形: 形状 21"/>
          <p:cNvSpPr>
            <a:spLocks noGrp="1"/>
          </p:cNvSpPr>
          <p:nvPr>
            <p:ph type="pic" sz="quarter" idx="13"/>
          </p:nvPr>
        </p:nvSpPr>
        <p:spPr>
          <a:xfrm>
            <a:off x="1892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3" name="任意多边形: 形状 22"/>
          <p:cNvSpPr>
            <a:spLocks noGrp="1"/>
          </p:cNvSpPr>
          <p:nvPr>
            <p:ph type="pic" sz="quarter" idx="14"/>
          </p:nvPr>
        </p:nvSpPr>
        <p:spPr>
          <a:xfrm>
            <a:off x="5321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dirty="0"/>
          </a:p>
        </p:txBody>
      </p:sp>
      <p:sp>
        <p:nvSpPr>
          <p:cNvPr id="24" name="任意多边形: 形状 23"/>
          <p:cNvSpPr>
            <a:spLocks noGrp="1"/>
          </p:cNvSpPr>
          <p:nvPr>
            <p:ph type="pic" sz="quarter" idx="15"/>
          </p:nvPr>
        </p:nvSpPr>
        <p:spPr>
          <a:xfrm>
            <a:off x="8750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19" name="任意多边形: 形状 18"/>
          <p:cNvSpPr>
            <a:spLocks noGrp="1"/>
          </p:cNvSpPr>
          <p:nvPr>
            <p:ph type="pic" sz="quarter" idx="10"/>
          </p:nvPr>
        </p:nvSpPr>
        <p:spPr>
          <a:xfrm>
            <a:off x="1892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0" name="任意多边形: 形状 19"/>
          <p:cNvSpPr>
            <a:spLocks noGrp="1"/>
          </p:cNvSpPr>
          <p:nvPr>
            <p:ph type="pic" sz="quarter" idx="11"/>
          </p:nvPr>
        </p:nvSpPr>
        <p:spPr>
          <a:xfrm>
            <a:off x="5321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1" name="任意多边形: 形状 20"/>
          <p:cNvSpPr>
            <a:spLocks noGrp="1"/>
          </p:cNvSpPr>
          <p:nvPr>
            <p:ph type="pic" sz="quarter" idx="12"/>
          </p:nvPr>
        </p:nvSpPr>
        <p:spPr>
          <a:xfrm>
            <a:off x="8750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8.svg"/><Relationship Id="rId7" Type="http://schemas.openxmlformats.org/officeDocument/2006/relationships/image" Target="../media/image16.png"/><Relationship Id="rId6" Type="http://schemas.openxmlformats.org/officeDocument/2006/relationships/image" Target="../media/image7.svg"/><Relationship Id="rId5" Type="http://schemas.openxmlformats.org/officeDocument/2006/relationships/image" Target="../media/image15.png"/><Relationship Id="rId4" Type="http://schemas.openxmlformats.org/officeDocument/2006/relationships/image" Target="../media/image6.svg"/><Relationship Id="rId3" Type="http://schemas.openxmlformats.org/officeDocument/2006/relationships/image" Target="../media/image14.png"/><Relationship Id="rId2" Type="http://schemas.openxmlformats.org/officeDocument/2006/relationships/image" Target="../media/image2.png"/><Relationship Id="rId14" Type="http://schemas.openxmlformats.org/officeDocument/2006/relationships/notesSlide" Target="../notesSlides/notesSlide10.xml"/><Relationship Id="rId13" Type="http://schemas.openxmlformats.org/officeDocument/2006/relationships/slideLayout" Target="../slideLayouts/slideLayout8.xml"/><Relationship Id="rId12" Type="http://schemas.openxmlformats.org/officeDocument/2006/relationships/image" Target="../media/image10.svg"/><Relationship Id="rId11" Type="http://schemas.openxmlformats.org/officeDocument/2006/relationships/image" Target="../media/image18.png"/><Relationship Id="rId10" Type="http://schemas.openxmlformats.org/officeDocument/2006/relationships/image" Target="../media/image9.sv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9.png"/><Relationship Id="rId3" Type="http://schemas.openxmlformats.org/officeDocument/2006/relationships/tags" Target="../tags/tag2.xml"/><Relationship Id="rId20" Type="http://schemas.openxmlformats.org/officeDocument/2006/relationships/notesSlide" Target="../notesSlides/notesSlide12.xml"/><Relationship Id="rId2" Type="http://schemas.openxmlformats.org/officeDocument/2006/relationships/tags" Target="../tags/tag1.xml"/><Relationship Id="rId19" Type="http://schemas.openxmlformats.org/officeDocument/2006/relationships/slideLayout" Target="../slideLayouts/slideLayout5.xml"/><Relationship Id="rId18" Type="http://schemas.openxmlformats.org/officeDocument/2006/relationships/tags" Target="../tags/tag12.xml"/><Relationship Id="rId17" Type="http://schemas.openxmlformats.org/officeDocument/2006/relationships/image" Target="../media/image23.png"/><Relationship Id="rId16" Type="http://schemas.openxmlformats.org/officeDocument/2006/relationships/tags" Target="../tags/tag11.xml"/><Relationship Id="rId15" Type="http://schemas.openxmlformats.org/officeDocument/2006/relationships/image" Target="../media/image22.png"/><Relationship Id="rId14" Type="http://schemas.openxmlformats.org/officeDocument/2006/relationships/tags" Target="../tags/tag10.xml"/><Relationship Id="rId13" Type="http://schemas.openxmlformats.org/officeDocument/2006/relationships/image" Target="../media/image21.png"/><Relationship Id="rId12" Type="http://schemas.openxmlformats.org/officeDocument/2006/relationships/tags" Target="../tags/tag9.xml"/><Relationship Id="rId11" Type="http://schemas.openxmlformats.org/officeDocument/2006/relationships/image" Target="../media/image20.png"/><Relationship Id="rId10" Type="http://schemas.openxmlformats.org/officeDocument/2006/relationships/tags" Target="../tags/tag8.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tags" Target="../tags/tag13.xml"/><Relationship Id="rId2" Type="http://schemas.openxmlformats.org/officeDocument/2006/relationships/image" Target="../media/image24.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tags" Target="../tags/tag14.xml"/><Relationship Id="rId2" Type="http://schemas.openxmlformats.org/officeDocument/2006/relationships/image" Target="../media/image25.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6.png"/><Relationship Id="rId3" Type="http://schemas.openxmlformats.org/officeDocument/2006/relationships/tags" Target="../tags/tag16.xml"/><Relationship Id="rId20" Type="http://schemas.openxmlformats.org/officeDocument/2006/relationships/notesSlide" Target="../notesSlides/notesSlide15.xml"/><Relationship Id="rId2" Type="http://schemas.openxmlformats.org/officeDocument/2006/relationships/tags" Target="../tags/tag15.xml"/><Relationship Id="rId19" Type="http://schemas.openxmlformats.org/officeDocument/2006/relationships/slideLayout" Target="../slideLayouts/slideLayout5.xml"/><Relationship Id="rId18" Type="http://schemas.openxmlformats.org/officeDocument/2006/relationships/tags" Target="../tags/tag26.xml"/><Relationship Id="rId17" Type="http://schemas.openxmlformats.org/officeDocument/2006/relationships/image" Target="../media/image30.png"/><Relationship Id="rId16" Type="http://schemas.openxmlformats.org/officeDocument/2006/relationships/tags" Target="../tags/tag25.xml"/><Relationship Id="rId15" Type="http://schemas.openxmlformats.org/officeDocument/2006/relationships/image" Target="../media/image29.png"/><Relationship Id="rId14" Type="http://schemas.openxmlformats.org/officeDocument/2006/relationships/tags" Target="../tags/tag24.xml"/><Relationship Id="rId13" Type="http://schemas.openxmlformats.org/officeDocument/2006/relationships/image" Target="../media/image28.png"/><Relationship Id="rId12" Type="http://schemas.openxmlformats.org/officeDocument/2006/relationships/tags" Target="../tags/tag23.xml"/><Relationship Id="rId11" Type="http://schemas.openxmlformats.org/officeDocument/2006/relationships/image" Target="../media/image27.png"/><Relationship Id="rId10" Type="http://schemas.openxmlformats.org/officeDocument/2006/relationships/tags" Target="../tags/tag2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1.svg"/><Relationship Id="rId2" Type="http://schemas.openxmlformats.org/officeDocument/2006/relationships/image" Target="../media/image31.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3.svg"/><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9.png"/><Relationship Id="rId3" Type="http://schemas.openxmlformats.org/officeDocument/2006/relationships/image" Target="../media/image1.svg"/><Relationship Id="rId2" Type="http://schemas.openxmlformats.org/officeDocument/2006/relationships/image" Target="../media/image8.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675" r="8038"/>
          <a:stretch>
            <a:fillRect/>
          </a:stretch>
        </p:blipFill>
        <p:spPr>
          <a:xfrm>
            <a:off x="0" y="0"/>
            <a:ext cx="12192000" cy="6858000"/>
          </a:xfrm>
          <a:prstGeom prst="rect">
            <a:avLst/>
          </a:prstGeom>
        </p:spPr>
      </p:pic>
      <p:sp>
        <p:nvSpPr>
          <p:cNvPr id="7" name="文本框 6"/>
          <p:cNvSpPr txBox="1"/>
          <p:nvPr/>
        </p:nvSpPr>
        <p:spPr>
          <a:xfrm>
            <a:off x="2418080" y="2480310"/>
            <a:ext cx="6845935" cy="829945"/>
          </a:xfrm>
          <a:prstGeom prst="rect">
            <a:avLst/>
          </a:prstGeom>
          <a:noFill/>
        </p:spPr>
        <p:txBody>
          <a:bodyPr wrap="square" rtlCol="0">
            <a:spAutoFit/>
            <a:scene3d>
              <a:camera prst="orthographicFront"/>
              <a:lightRig rig="threePt" dir="t"/>
            </a:scene3d>
            <a:sp3d contourW="12700"/>
          </a:bodyPr>
          <a:lstStyle/>
          <a:p>
            <a:pPr algn="l"/>
            <a:r>
              <a:rPr lang="en-US" altLang="zh-CN" sz="4800">
                <a:latin typeface="Microsoft JhengHei UI" panose="020B0604030504040204" charset="-120"/>
                <a:ea typeface="Microsoft JhengHei UI" panose="020B0604030504040204" charset="-120"/>
                <a:cs typeface="Microsoft JhengHei UI" panose="020B0604030504040204" charset="-120"/>
                <a:sym typeface="+mn-ea"/>
              </a:rPr>
              <a:t>”LSIC社区“</a:t>
            </a:r>
            <a:r>
              <a:rPr lang="zh-CN" altLang="en-US" sz="4800">
                <a:latin typeface="Microsoft JhengHei UI" panose="020B0604030504040204" charset="-120"/>
                <a:ea typeface="宋体" panose="02010600030101010101" pitchFamily="2" charset="-122"/>
                <a:cs typeface="Microsoft JhengHei UI" panose="020B0604030504040204" charset="-120"/>
                <a:sym typeface="+mn-ea"/>
              </a:rPr>
              <a:t>需求分析报告</a:t>
            </a:r>
            <a:endParaRPr lang="zh-CN" altLang="en-US" sz="4800" b="1" dirty="0">
              <a:solidFill>
                <a:schemeClr val="accent1"/>
              </a:solidFill>
              <a:latin typeface="Microsoft JhengHei UI" panose="020B0604030504040204" charset="-120"/>
              <a:ea typeface="宋体" panose="02010600030101010101" pitchFamily="2" charset="-122"/>
              <a:cs typeface="Microsoft JhengHei UI" panose="020B0604030504040204" charset="-120"/>
              <a:sym typeface="+mn-ea"/>
            </a:endParaRPr>
          </a:p>
        </p:txBody>
      </p:sp>
      <p:grpSp>
        <p:nvGrpSpPr>
          <p:cNvPr id="2" name="组合 1"/>
          <p:cNvGrpSpPr/>
          <p:nvPr/>
        </p:nvGrpSpPr>
        <p:grpSpPr>
          <a:xfrm>
            <a:off x="1382395" y="4132580"/>
            <a:ext cx="553720" cy="553720"/>
            <a:chOff x="2500" y="7680"/>
            <a:chExt cx="872" cy="872"/>
          </a:xfrm>
        </p:grpSpPr>
        <p:sp>
          <p:nvSpPr>
            <p:cNvPr id="51" name="矩形 50"/>
            <p:cNvSpPr/>
            <p:nvPr/>
          </p:nvSpPr>
          <p:spPr>
            <a:xfrm>
              <a:off x="2500" y="7680"/>
              <a:ext cx="872" cy="872"/>
            </a:xfrm>
            <a:prstGeom prst="rect">
              <a:avLst/>
            </a:prstGeom>
            <a:solidFill>
              <a:srgbClr val="F7C6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13"/>
            <p:cNvSpPr/>
            <p:nvPr/>
          </p:nvSpPr>
          <p:spPr>
            <a:xfrm>
              <a:off x="2789" y="7925"/>
              <a:ext cx="294" cy="382"/>
            </a:xfrm>
            <a:custGeom>
              <a:avLst/>
              <a:gdLst>
                <a:gd name="connsiteX0" fmla="*/ 159295 w 459358"/>
                <a:gd name="connsiteY0" fmla="*/ 288060 h 596388"/>
                <a:gd name="connsiteX1" fmla="*/ 298499 w 459358"/>
                <a:gd name="connsiteY1" fmla="*/ 288060 h 596388"/>
                <a:gd name="connsiteX2" fmla="*/ 338681 w 459358"/>
                <a:gd name="connsiteY2" fmla="*/ 316728 h 596388"/>
                <a:gd name="connsiteX3" fmla="*/ 426222 w 459358"/>
                <a:gd name="connsiteY3" fmla="*/ 366897 h 596388"/>
                <a:gd name="connsiteX4" fmla="*/ 457794 w 459358"/>
                <a:gd name="connsiteY4" fmla="*/ 543206 h 596388"/>
                <a:gd name="connsiteX5" fmla="*/ 443443 w 459358"/>
                <a:gd name="connsiteY5" fmla="*/ 558974 h 596388"/>
                <a:gd name="connsiteX6" fmla="*/ 219569 w 459358"/>
                <a:gd name="connsiteY6" fmla="*/ 596242 h 596388"/>
                <a:gd name="connsiteX7" fmla="*/ 11481 w 459358"/>
                <a:gd name="connsiteY7" fmla="*/ 553240 h 596388"/>
                <a:gd name="connsiteX8" fmla="*/ 0 w 459358"/>
                <a:gd name="connsiteY8" fmla="*/ 524572 h 596388"/>
                <a:gd name="connsiteX9" fmla="*/ 38747 w 459358"/>
                <a:gd name="connsiteY9" fmla="*/ 356864 h 596388"/>
                <a:gd name="connsiteX10" fmla="*/ 73189 w 459358"/>
                <a:gd name="connsiteY10" fmla="*/ 333929 h 596388"/>
                <a:gd name="connsiteX11" fmla="*/ 159295 w 459358"/>
                <a:gd name="connsiteY11" fmla="*/ 288060 h 596388"/>
                <a:gd name="connsiteX12" fmla="*/ 225223 w 459358"/>
                <a:gd name="connsiteY12" fmla="*/ 10030 h 596388"/>
                <a:gd name="connsiteX13" fmla="*/ 218047 w 459358"/>
                <a:gd name="connsiteY13" fmla="*/ 21493 h 596388"/>
                <a:gd name="connsiteX14" fmla="*/ 219482 w 459358"/>
                <a:gd name="connsiteY14" fmla="*/ 21493 h 596388"/>
                <a:gd name="connsiteX15" fmla="*/ 225223 w 459358"/>
                <a:gd name="connsiteY15" fmla="*/ 10030 h 596388"/>
                <a:gd name="connsiteX16" fmla="*/ 236703 w 459358"/>
                <a:gd name="connsiteY16" fmla="*/ 0 h 596388"/>
                <a:gd name="connsiteX17" fmla="*/ 226658 w 459358"/>
                <a:gd name="connsiteY17" fmla="*/ 14329 h 596388"/>
                <a:gd name="connsiteX18" fmla="*/ 238138 w 459358"/>
                <a:gd name="connsiteY18" fmla="*/ 4299 h 596388"/>
                <a:gd name="connsiteX19" fmla="*/ 256793 w 459358"/>
                <a:gd name="connsiteY19" fmla="*/ 30090 h 596388"/>
                <a:gd name="connsiteX20" fmla="*/ 253923 w 459358"/>
                <a:gd name="connsiteY20" fmla="*/ 25791 h 596388"/>
                <a:gd name="connsiteX21" fmla="*/ 259663 w 459358"/>
                <a:gd name="connsiteY21" fmla="*/ 32955 h 596388"/>
                <a:gd name="connsiteX22" fmla="*/ 262533 w 459358"/>
                <a:gd name="connsiteY22" fmla="*/ 32955 h 596388"/>
                <a:gd name="connsiteX23" fmla="*/ 258228 w 459358"/>
                <a:gd name="connsiteY23" fmla="*/ 27224 h 596388"/>
                <a:gd name="connsiteX24" fmla="*/ 263968 w 459358"/>
                <a:gd name="connsiteY24" fmla="*/ 32955 h 596388"/>
                <a:gd name="connsiteX25" fmla="*/ 269708 w 459358"/>
                <a:gd name="connsiteY25" fmla="*/ 34388 h 596388"/>
                <a:gd name="connsiteX26" fmla="*/ 268273 w 459358"/>
                <a:gd name="connsiteY26" fmla="*/ 32955 h 596388"/>
                <a:gd name="connsiteX27" fmla="*/ 272578 w 459358"/>
                <a:gd name="connsiteY27" fmla="*/ 35821 h 596388"/>
                <a:gd name="connsiteX28" fmla="*/ 317064 w 459358"/>
                <a:gd name="connsiteY28" fmla="*/ 63045 h 596388"/>
                <a:gd name="connsiteX29" fmla="*/ 327109 w 459358"/>
                <a:gd name="connsiteY29" fmla="*/ 159046 h 596388"/>
                <a:gd name="connsiteX30" fmla="*/ 329979 w 459358"/>
                <a:gd name="connsiteY30" fmla="*/ 190568 h 596388"/>
                <a:gd name="connsiteX31" fmla="*/ 321369 w 459358"/>
                <a:gd name="connsiteY31" fmla="*/ 206329 h 596388"/>
                <a:gd name="connsiteX32" fmla="*/ 228093 w 459358"/>
                <a:gd name="connsiteY32" fmla="*/ 308061 h 596388"/>
                <a:gd name="connsiteX33" fmla="*/ 139121 w 459358"/>
                <a:gd name="connsiteY33" fmla="*/ 206329 h 596388"/>
                <a:gd name="connsiteX34" fmla="*/ 131946 w 459358"/>
                <a:gd name="connsiteY34" fmla="*/ 190568 h 596388"/>
                <a:gd name="connsiteX35" fmla="*/ 136251 w 459358"/>
                <a:gd name="connsiteY35" fmla="*/ 160478 h 596388"/>
                <a:gd name="connsiteX36" fmla="*/ 133381 w 459358"/>
                <a:gd name="connsiteY36" fmla="*/ 84538 h 596388"/>
                <a:gd name="connsiteX37" fmla="*/ 195087 w 459358"/>
                <a:gd name="connsiteY37" fmla="*/ 21493 h 596388"/>
                <a:gd name="connsiteX38" fmla="*/ 203697 w 459358"/>
                <a:gd name="connsiteY38" fmla="*/ 17194 h 596388"/>
                <a:gd name="connsiteX39" fmla="*/ 209437 w 459358"/>
                <a:gd name="connsiteY39" fmla="*/ 11463 h 596388"/>
                <a:gd name="connsiteX40" fmla="*/ 203697 w 459358"/>
                <a:gd name="connsiteY40" fmla="*/ 21493 h 596388"/>
                <a:gd name="connsiteX41" fmla="*/ 209437 w 459358"/>
                <a:gd name="connsiteY41" fmla="*/ 22926 h 596388"/>
                <a:gd name="connsiteX42" fmla="*/ 215177 w 459358"/>
                <a:gd name="connsiteY42" fmla="*/ 15761 h 596388"/>
                <a:gd name="connsiteX43" fmla="*/ 209437 w 459358"/>
                <a:gd name="connsiteY43" fmla="*/ 24358 h 596388"/>
                <a:gd name="connsiteX44" fmla="*/ 212307 w 459358"/>
                <a:gd name="connsiteY44" fmla="*/ 25791 h 596388"/>
                <a:gd name="connsiteX45" fmla="*/ 226658 w 459358"/>
                <a:gd name="connsiteY45" fmla="*/ 8597 h 596388"/>
                <a:gd name="connsiteX46" fmla="*/ 236703 w 459358"/>
                <a:gd name="connsiteY46" fmla="*/ 0 h 59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59358" h="596388">
                  <a:moveTo>
                    <a:pt x="159295" y="288060"/>
                  </a:moveTo>
                  <a:cubicBezTo>
                    <a:pt x="159295" y="288060"/>
                    <a:pt x="219569" y="442868"/>
                    <a:pt x="298499" y="288060"/>
                  </a:cubicBezTo>
                  <a:cubicBezTo>
                    <a:pt x="298499" y="288060"/>
                    <a:pt x="298499" y="302394"/>
                    <a:pt x="338681" y="316728"/>
                  </a:cubicBezTo>
                  <a:cubicBezTo>
                    <a:pt x="338681" y="316728"/>
                    <a:pt x="413306" y="339663"/>
                    <a:pt x="426222" y="366897"/>
                  </a:cubicBezTo>
                  <a:cubicBezTo>
                    <a:pt x="426222" y="366897"/>
                    <a:pt x="467839" y="460069"/>
                    <a:pt x="457794" y="543206"/>
                  </a:cubicBezTo>
                  <a:cubicBezTo>
                    <a:pt x="457794" y="543206"/>
                    <a:pt x="457794" y="550373"/>
                    <a:pt x="443443" y="558974"/>
                  </a:cubicBezTo>
                  <a:cubicBezTo>
                    <a:pt x="443443" y="558974"/>
                    <a:pt x="348727" y="599109"/>
                    <a:pt x="219569" y="596242"/>
                  </a:cubicBezTo>
                  <a:cubicBezTo>
                    <a:pt x="219569" y="596242"/>
                    <a:pt x="91846" y="589075"/>
                    <a:pt x="11481" y="553240"/>
                  </a:cubicBezTo>
                  <a:cubicBezTo>
                    <a:pt x="11481" y="553240"/>
                    <a:pt x="0" y="550373"/>
                    <a:pt x="0" y="524572"/>
                  </a:cubicBezTo>
                  <a:cubicBezTo>
                    <a:pt x="0" y="524572"/>
                    <a:pt x="4305" y="408466"/>
                    <a:pt x="38747" y="356864"/>
                  </a:cubicBezTo>
                  <a:cubicBezTo>
                    <a:pt x="38747" y="356864"/>
                    <a:pt x="48793" y="342530"/>
                    <a:pt x="73189" y="333929"/>
                  </a:cubicBezTo>
                  <a:cubicBezTo>
                    <a:pt x="73189" y="333929"/>
                    <a:pt x="153555" y="309561"/>
                    <a:pt x="159295" y="288060"/>
                  </a:cubicBezTo>
                  <a:close/>
                  <a:moveTo>
                    <a:pt x="225223" y="10030"/>
                  </a:moveTo>
                  <a:cubicBezTo>
                    <a:pt x="222352" y="12896"/>
                    <a:pt x="219482" y="17194"/>
                    <a:pt x="218047" y="21493"/>
                  </a:cubicBezTo>
                  <a:lnTo>
                    <a:pt x="219482" y="21493"/>
                  </a:lnTo>
                  <a:cubicBezTo>
                    <a:pt x="220917" y="17194"/>
                    <a:pt x="223788" y="12896"/>
                    <a:pt x="225223" y="10030"/>
                  </a:cubicBezTo>
                  <a:close/>
                  <a:moveTo>
                    <a:pt x="236703" y="0"/>
                  </a:moveTo>
                  <a:cubicBezTo>
                    <a:pt x="230963" y="4299"/>
                    <a:pt x="228093" y="8597"/>
                    <a:pt x="226658" y="14329"/>
                  </a:cubicBezTo>
                  <a:cubicBezTo>
                    <a:pt x="230963" y="7164"/>
                    <a:pt x="238138" y="4299"/>
                    <a:pt x="238138" y="4299"/>
                  </a:cubicBezTo>
                  <a:cubicBezTo>
                    <a:pt x="238138" y="15761"/>
                    <a:pt x="251053" y="25791"/>
                    <a:pt x="256793" y="30090"/>
                  </a:cubicBezTo>
                  <a:cubicBezTo>
                    <a:pt x="255358" y="27224"/>
                    <a:pt x="253923" y="25791"/>
                    <a:pt x="253923" y="25791"/>
                  </a:cubicBezTo>
                  <a:cubicBezTo>
                    <a:pt x="256793" y="27224"/>
                    <a:pt x="258228" y="30090"/>
                    <a:pt x="259663" y="32955"/>
                  </a:cubicBezTo>
                  <a:cubicBezTo>
                    <a:pt x="261098" y="32955"/>
                    <a:pt x="261098" y="32955"/>
                    <a:pt x="262533" y="32955"/>
                  </a:cubicBezTo>
                  <a:cubicBezTo>
                    <a:pt x="259663" y="30090"/>
                    <a:pt x="258228" y="27224"/>
                    <a:pt x="258228" y="27224"/>
                  </a:cubicBezTo>
                  <a:cubicBezTo>
                    <a:pt x="261098" y="30090"/>
                    <a:pt x="262533" y="31523"/>
                    <a:pt x="263968" y="32955"/>
                  </a:cubicBezTo>
                  <a:cubicBezTo>
                    <a:pt x="266838" y="34388"/>
                    <a:pt x="268273" y="34388"/>
                    <a:pt x="269708" y="34388"/>
                  </a:cubicBezTo>
                  <a:cubicBezTo>
                    <a:pt x="268273" y="32955"/>
                    <a:pt x="268273" y="32955"/>
                    <a:pt x="268273" y="32955"/>
                  </a:cubicBezTo>
                  <a:cubicBezTo>
                    <a:pt x="269708" y="32955"/>
                    <a:pt x="271143" y="34388"/>
                    <a:pt x="272578" y="35821"/>
                  </a:cubicBezTo>
                  <a:cubicBezTo>
                    <a:pt x="304149" y="44418"/>
                    <a:pt x="317064" y="63045"/>
                    <a:pt x="317064" y="63045"/>
                  </a:cubicBezTo>
                  <a:cubicBezTo>
                    <a:pt x="345764" y="94568"/>
                    <a:pt x="331414" y="146150"/>
                    <a:pt x="327109" y="159046"/>
                  </a:cubicBezTo>
                  <a:cubicBezTo>
                    <a:pt x="340024" y="156180"/>
                    <a:pt x="329979" y="190568"/>
                    <a:pt x="329979" y="190568"/>
                  </a:cubicBezTo>
                  <a:cubicBezTo>
                    <a:pt x="328544" y="200598"/>
                    <a:pt x="324239" y="204897"/>
                    <a:pt x="321369" y="206329"/>
                  </a:cubicBezTo>
                  <a:cubicBezTo>
                    <a:pt x="315629" y="253613"/>
                    <a:pt x="272578" y="308061"/>
                    <a:pt x="228093" y="308061"/>
                  </a:cubicBezTo>
                  <a:cubicBezTo>
                    <a:pt x="187912" y="308061"/>
                    <a:pt x="146296" y="256479"/>
                    <a:pt x="139121" y="206329"/>
                  </a:cubicBezTo>
                  <a:cubicBezTo>
                    <a:pt x="137686" y="204897"/>
                    <a:pt x="133381" y="200598"/>
                    <a:pt x="131946" y="190568"/>
                  </a:cubicBezTo>
                  <a:cubicBezTo>
                    <a:pt x="131946" y="190568"/>
                    <a:pt x="120466" y="153314"/>
                    <a:pt x="136251" y="160478"/>
                  </a:cubicBezTo>
                  <a:cubicBezTo>
                    <a:pt x="124771" y="104598"/>
                    <a:pt x="133381" y="84538"/>
                    <a:pt x="133381" y="84538"/>
                  </a:cubicBezTo>
                  <a:cubicBezTo>
                    <a:pt x="147731" y="42985"/>
                    <a:pt x="195087" y="21493"/>
                    <a:pt x="195087" y="21493"/>
                  </a:cubicBezTo>
                  <a:cubicBezTo>
                    <a:pt x="205132" y="10030"/>
                    <a:pt x="205132" y="14329"/>
                    <a:pt x="203697" y="17194"/>
                  </a:cubicBezTo>
                  <a:cubicBezTo>
                    <a:pt x="206567" y="14329"/>
                    <a:pt x="209437" y="11463"/>
                    <a:pt x="209437" y="11463"/>
                  </a:cubicBezTo>
                  <a:cubicBezTo>
                    <a:pt x="206567" y="14329"/>
                    <a:pt x="205132" y="18627"/>
                    <a:pt x="203697" y="21493"/>
                  </a:cubicBezTo>
                  <a:lnTo>
                    <a:pt x="209437" y="22926"/>
                  </a:lnTo>
                  <a:cubicBezTo>
                    <a:pt x="212307" y="18627"/>
                    <a:pt x="215177" y="15761"/>
                    <a:pt x="215177" y="15761"/>
                  </a:cubicBezTo>
                  <a:cubicBezTo>
                    <a:pt x="212307" y="18627"/>
                    <a:pt x="210872" y="21493"/>
                    <a:pt x="209437" y="24358"/>
                  </a:cubicBezTo>
                  <a:lnTo>
                    <a:pt x="212307" y="25791"/>
                  </a:lnTo>
                  <a:cubicBezTo>
                    <a:pt x="215177" y="15761"/>
                    <a:pt x="223788" y="10030"/>
                    <a:pt x="226658" y="8597"/>
                  </a:cubicBezTo>
                  <a:cubicBezTo>
                    <a:pt x="230963" y="2866"/>
                    <a:pt x="236703" y="0"/>
                    <a:pt x="2367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 name="矩形 23"/>
          <p:cNvSpPr/>
          <p:nvPr/>
        </p:nvSpPr>
        <p:spPr>
          <a:xfrm>
            <a:off x="3329969" y="5032201"/>
            <a:ext cx="189597" cy="242711"/>
          </a:xfrm>
          <a:custGeom>
            <a:avLst/>
            <a:gdLst>
              <a:gd name="connsiteX0" fmla="*/ 11784 w 473070"/>
              <a:gd name="connsiteY0" fmla="*/ 563888 h 605592"/>
              <a:gd name="connsiteX1" fmla="*/ 461073 w 473070"/>
              <a:gd name="connsiteY1" fmla="*/ 563888 h 605592"/>
              <a:gd name="connsiteX2" fmla="*/ 461073 w 473070"/>
              <a:gd name="connsiteY2" fmla="*/ 605592 h 605592"/>
              <a:gd name="connsiteX3" fmla="*/ 11784 w 473070"/>
              <a:gd name="connsiteY3" fmla="*/ 605592 h 605592"/>
              <a:gd name="connsiteX4" fmla="*/ 11784 w 473070"/>
              <a:gd name="connsiteY4" fmla="*/ 500661 h 605592"/>
              <a:gd name="connsiteX5" fmla="*/ 461073 w 473070"/>
              <a:gd name="connsiteY5" fmla="*/ 500661 h 605592"/>
              <a:gd name="connsiteX6" fmla="*/ 461073 w 473070"/>
              <a:gd name="connsiteY6" fmla="*/ 542506 h 605592"/>
              <a:gd name="connsiteX7" fmla="*/ 11784 w 473070"/>
              <a:gd name="connsiteY7" fmla="*/ 542506 h 605592"/>
              <a:gd name="connsiteX8" fmla="*/ 365246 w 473070"/>
              <a:gd name="connsiteY8" fmla="*/ 196807 h 605592"/>
              <a:gd name="connsiteX9" fmla="*/ 407162 w 473070"/>
              <a:gd name="connsiteY9" fmla="*/ 196807 h 605592"/>
              <a:gd name="connsiteX10" fmla="*/ 407162 w 473070"/>
              <a:gd name="connsiteY10" fmla="*/ 467496 h 605592"/>
              <a:gd name="connsiteX11" fmla="*/ 365246 w 473070"/>
              <a:gd name="connsiteY11" fmla="*/ 467496 h 605592"/>
              <a:gd name="connsiteX12" fmla="*/ 215507 w 473070"/>
              <a:gd name="connsiteY12" fmla="*/ 196807 h 605592"/>
              <a:gd name="connsiteX13" fmla="*/ 257352 w 473070"/>
              <a:gd name="connsiteY13" fmla="*/ 196807 h 605592"/>
              <a:gd name="connsiteX14" fmla="*/ 257352 w 473070"/>
              <a:gd name="connsiteY14" fmla="*/ 467496 h 605592"/>
              <a:gd name="connsiteX15" fmla="*/ 215507 w 473070"/>
              <a:gd name="connsiteY15" fmla="*/ 467496 h 605592"/>
              <a:gd name="connsiteX16" fmla="*/ 65767 w 473070"/>
              <a:gd name="connsiteY16" fmla="*/ 196807 h 605592"/>
              <a:gd name="connsiteX17" fmla="*/ 107612 w 473070"/>
              <a:gd name="connsiteY17" fmla="*/ 196807 h 605592"/>
              <a:gd name="connsiteX18" fmla="*/ 107612 w 473070"/>
              <a:gd name="connsiteY18" fmla="*/ 467496 h 605592"/>
              <a:gd name="connsiteX19" fmla="*/ 65767 w 473070"/>
              <a:gd name="connsiteY19" fmla="*/ 467496 h 605592"/>
              <a:gd name="connsiteX20" fmla="*/ 236581 w 473070"/>
              <a:gd name="connsiteY20" fmla="*/ 0 h 605592"/>
              <a:gd name="connsiteX21" fmla="*/ 473070 w 473070"/>
              <a:gd name="connsiteY21" fmla="*/ 164833 h 605592"/>
              <a:gd name="connsiteX22" fmla="*/ 449115 w 473070"/>
              <a:gd name="connsiteY22" fmla="*/ 199135 h 605592"/>
              <a:gd name="connsiteX23" fmla="*/ 236303 w 473070"/>
              <a:gd name="connsiteY23" fmla="*/ 50711 h 605592"/>
              <a:gd name="connsiteX24" fmla="*/ 23491 w 473070"/>
              <a:gd name="connsiteY24" fmla="*/ 194963 h 605592"/>
              <a:gd name="connsiteX25" fmla="*/ 0 w 473070"/>
              <a:gd name="connsiteY25" fmla="*/ 16038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3070" h="605592">
                <a:moveTo>
                  <a:pt x="11784" y="563888"/>
                </a:moveTo>
                <a:lnTo>
                  <a:pt x="461073" y="563888"/>
                </a:lnTo>
                <a:lnTo>
                  <a:pt x="461073" y="605592"/>
                </a:lnTo>
                <a:lnTo>
                  <a:pt x="11784" y="605592"/>
                </a:lnTo>
                <a:close/>
                <a:moveTo>
                  <a:pt x="11784" y="500661"/>
                </a:moveTo>
                <a:lnTo>
                  <a:pt x="461073" y="500661"/>
                </a:lnTo>
                <a:lnTo>
                  <a:pt x="461073" y="542506"/>
                </a:lnTo>
                <a:lnTo>
                  <a:pt x="11784" y="542506"/>
                </a:lnTo>
                <a:close/>
                <a:moveTo>
                  <a:pt x="365246" y="196807"/>
                </a:moveTo>
                <a:lnTo>
                  <a:pt x="407162" y="196807"/>
                </a:lnTo>
                <a:lnTo>
                  <a:pt x="407162" y="467496"/>
                </a:lnTo>
                <a:lnTo>
                  <a:pt x="365246" y="467496"/>
                </a:lnTo>
                <a:close/>
                <a:moveTo>
                  <a:pt x="215507" y="196807"/>
                </a:moveTo>
                <a:lnTo>
                  <a:pt x="257352" y="196807"/>
                </a:lnTo>
                <a:lnTo>
                  <a:pt x="257352" y="467496"/>
                </a:lnTo>
                <a:lnTo>
                  <a:pt x="215507" y="467496"/>
                </a:lnTo>
                <a:close/>
                <a:moveTo>
                  <a:pt x="65767" y="196807"/>
                </a:moveTo>
                <a:lnTo>
                  <a:pt x="107612" y="196807"/>
                </a:lnTo>
                <a:lnTo>
                  <a:pt x="107612" y="467496"/>
                </a:lnTo>
                <a:lnTo>
                  <a:pt x="65767" y="467496"/>
                </a:lnTo>
                <a:close/>
                <a:moveTo>
                  <a:pt x="236581" y="0"/>
                </a:moveTo>
                <a:lnTo>
                  <a:pt x="473070" y="164833"/>
                </a:lnTo>
                <a:lnTo>
                  <a:pt x="449115" y="199135"/>
                </a:lnTo>
                <a:lnTo>
                  <a:pt x="236303" y="50711"/>
                </a:lnTo>
                <a:lnTo>
                  <a:pt x="23491" y="194963"/>
                </a:lnTo>
                <a:lnTo>
                  <a:pt x="0" y="160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 name="组合 2"/>
          <p:cNvGrpSpPr/>
          <p:nvPr/>
        </p:nvGrpSpPr>
        <p:grpSpPr>
          <a:xfrm>
            <a:off x="1382395" y="5032375"/>
            <a:ext cx="553720" cy="553720"/>
            <a:chOff x="7415" y="7680"/>
            <a:chExt cx="872" cy="872"/>
          </a:xfrm>
        </p:grpSpPr>
        <p:sp>
          <p:nvSpPr>
            <p:cNvPr id="53" name="矩形 52"/>
            <p:cNvSpPr/>
            <p:nvPr/>
          </p:nvSpPr>
          <p:spPr>
            <a:xfrm>
              <a:off x="7415" y="7680"/>
              <a:ext cx="872" cy="872"/>
            </a:xfrm>
            <a:prstGeom prst="rect">
              <a:avLst/>
            </a:prstGeom>
            <a:solidFill>
              <a:srgbClr val="4A5A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矩形 35"/>
            <p:cNvSpPr/>
            <p:nvPr/>
          </p:nvSpPr>
          <p:spPr>
            <a:xfrm>
              <a:off x="7660" y="7925"/>
              <a:ext cx="382" cy="382"/>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8" name="矩形 47"/>
          <p:cNvSpPr/>
          <p:nvPr/>
        </p:nvSpPr>
        <p:spPr>
          <a:xfrm>
            <a:off x="2075180" y="4225290"/>
            <a:ext cx="4405630" cy="36830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75000"/>
                    <a:lumOff val="25000"/>
                  </a:schemeClr>
                </a:solidFill>
              </a:rPr>
              <a:t>团队成员：刘畅 黄菊 侯宝玉 徐建伟 </a:t>
            </a:r>
            <a:r>
              <a:rPr lang="zh-CN" altLang="en-US" dirty="0">
                <a:solidFill>
                  <a:schemeClr val="tx1">
                    <a:lumMod val="75000"/>
                    <a:lumOff val="25000"/>
                  </a:schemeClr>
                </a:solidFill>
                <a:sym typeface="+mn-ea"/>
              </a:rPr>
              <a:t>赵肖</a:t>
            </a:r>
            <a:endParaRPr lang="zh-CN" altLang="en-US" dirty="0">
              <a:solidFill>
                <a:schemeClr val="tx1">
                  <a:lumMod val="75000"/>
                  <a:lumOff val="25000"/>
                </a:schemeClr>
              </a:solidFill>
            </a:endParaRPr>
          </a:p>
        </p:txBody>
      </p:sp>
      <p:sp>
        <p:nvSpPr>
          <p:cNvPr id="50" name="矩形 49"/>
          <p:cNvSpPr/>
          <p:nvPr/>
        </p:nvSpPr>
        <p:spPr>
          <a:xfrm>
            <a:off x="2150586" y="5188018"/>
            <a:ext cx="1960880" cy="368300"/>
          </a:xfrm>
          <a:prstGeom prst="rect">
            <a:avLst/>
          </a:prstGeom>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solidFill>
                  <a:schemeClr val="tx1">
                    <a:lumMod val="75000"/>
                    <a:lumOff val="25000"/>
                  </a:schemeClr>
                </a:solidFill>
              </a:rPr>
              <a:t>时间：</a:t>
            </a:r>
            <a:r>
              <a:rPr lang="en-US" altLang="zh-CN" dirty="0" smtClean="0">
                <a:solidFill>
                  <a:schemeClr val="tx1">
                    <a:lumMod val="75000"/>
                    <a:lumOff val="25000"/>
                  </a:schemeClr>
                </a:solidFill>
              </a:rPr>
              <a:t>2020</a:t>
            </a:r>
            <a:r>
              <a:rPr lang="zh-CN" altLang="en-US" dirty="0" smtClean="0">
                <a:solidFill>
                  <a:schemeClr val="tx1">
                    <a:lumMod val="75000"/>
                    <a:lumOff val="25000"/>
                  </a:schemeClr>
                </a:solidFill>
              </a:rPr>
              <a:t>年</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月</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53" presetClass="entr" presetSubtype="16"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6" grpId="0" animBg="1"/>
      <p:bldP spid="48"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descr="C:\Users\13145300857\Pictures\Camera Roll\图片3.png图片3"/>
          <p:cNvPicPr>
            <a:picLocks noGrp="1" noChangeAspect="1"/>
          </p:cNvPicPr>
          <p:nvPr>
            <p:ph type="pic" sz="quarter" idx="10"/>
          </p:nvPr>
        </p:nvPicPr>
        <p:blipFill>
          <a:blip r:embed="rId1"/>
          <a:srcRect/>
          <a:stretch>
            <a:fillRect/>
          </a:stretch>
        </p:blipFill>
        <p:spPr>
          <a:xfrm>
            <a:off x="3761515" y="2007458"/>
            <a:ext cx="2061029" cy="2023110"/>
          </a:xfrm>
          <a:ln w="50800">
            <a:solidFill>
              <a:schemeClr val="accent2"/>
            </a:solidFill>
          </a:ln>
          <a:effectLst/>
        </p:spPr>
      </p:pic>
      <p:pic>
        <p:nvPicPr>
          <p:cNvPr id="27" name="图片占位符 26" descr="C:\Users\13145300857\Pictures\Camera Roll\图片3.png图片3"/>
          <p:cNvPicPr>
            <a:picLocks noGrp="1" noChangeAspect="1"/>
          </p:cNvPicPr>
          <p:nvPr>
            <p:ph type="pic" sz="quarter" idx="11"/>
          </p:nvPr>
        </p:nvPicPr>
        <p:blipFill>
          <a:blip r:embed="rId1"/>
          <a:srcRect/>
          <a:stretch>
            <a:fillRect/>
          </a:stretch>
        </p:blipFill>
        <p:spPr>
          <a:xfrm>
            <a:off x="6369454" y="2007458"/>
            <a:ext cx="2061029" cy="2023110"/>
          </a:xfrm>
          <a:ln w="50800">
            <a:solidFill>
              <a:schemeClr val="accent2"/>
            </a:solidFill>
          </a:ln>
          <a:effectLst/>
        </p:spPr>
      </p:pic>
      <p:pic>
        <p:nvPicPr>
          <p:cNvPr id="25" name="图片占位符 24" descr="C:\Users\13145300857\Pictures\Camera Roll\图片3.png图片3"/>
          <p:cNvPicPr>
            <a:picLocks noGrp="1" noChangeAspect="1"/>
          </p:cNvPicPr>
          <p:nvPr>
            <p:ph type="pic" sz="quarter" idx="12"/>
          </p:nvPr>
        </p:nvPicPr>
        <p:blipFill>
          <a:blip r:embed="rId1"/>
          <a:srcRect/>
          <a:stretch>
            <a:fillRect/>
          </a:stretch>
        </p:blipFill>
        <p:spPr>
          <a:xfrm>
            <a:off x="5065485" y="3154085"/>
            <a:ext cx="2061029" cy="2023110"/>
          </a:xfrm>
          <a:ln w="50800">
            <a:solidFill>
              <a:schemeClr val="accent2"/>
            </a:solidFill>
          </a:ln>
          <a:effectLst/>
        </p:spPr>
      </p:pic>
      <p:pic>
        <p:nvPicPr>
          <p:cNvPr id="29" name="图片占位符 28" descr="C:\Users\13145300857\Pictures\Camera Roll\图片3.png图片3"/>
          <p:cNvPicPr>
            <a:picLocks noGrp="1" noChangeAspect="1"/>
          </p:cNvPicPr>
          <p:nvPr>
            <p:ph type="pic" sz="quarter" idx="13"/>
          </p:nvPr>
        </p:nvPicPr>
        <p:blipFill>
          <a:blip r:embed="rId1"/>
          <a:srcRect/>
          <a:stretch>
            <a:fillRect/>
          </a:stretch>
        </p:blipFill>
        <p:spPr>
          <a:xfrm>
            <a:off x="7684219" y="3154085"/>
            <a:ext cx="2061029" cy="2023110"/>
          </a:xfrm>
          <a:ln w="50800">
            <a:solidFill>
              <a:schemeClr val="accent2"/>
            </a:solidFill>
          </a:ln>
          <a:effectLst/>
        </p:spPr>
      </p:pic>
      <p:pic>
        <p:nvPicPr>
          <p:cNvPr id="31" name="图片占位符 30" descr="C:\Users\13145300857\Pictures\Camera Roll\图片3.png图片3"/>
          <p:cNvPicPr>
            <a:picLocks noGrp="1" noChangeAspect="1"/>
          </p:cNvPicPr>
          <p:nvPr>
            <p:ph type="pic" sz="quarter" idx="14"/>
          </p:nvPr>
        </p:nvPicPr>
        <p:blipFill>
          <a:blip r:embed="rId1"/>
          <a:srcRect/>
          <a:stretch>
            <a:fillRect/>
          </a:stretch>
        </p:blipFill>
        <p:spPr>
          <a:xfrm>
            <a:off x="2462625" y="3154085"/>
            <a:ext cx="2061029" cy="2023110"/>
          </a:xfrm>
          <a:ln w="50800">
            <a:solidFill>
              <a:schemeClr val="accent2"/>
            </a:solidFill>
          </a:ln>
          <a:effectLst/>
        </p:spPr>
      </p:pic>
      <p:sp>
        <p:nvSpPr>
          <p:cNvPr id="32" name="矩形 31"/>
          <p:cNvSpPr/>
          <p:nvPr/>
        </p:nvSpPr>
        <p:spPr>
          <a:xfrm>
            <a:off x="2564765" y="1512570"/>
            <a:ext cx="2748915" cy="534035"/>
          </a:xfrm>
          <a:prstGeom prst="rect">
            <a:avLst/>
          </a:prstGeom>
        </p:spPr>
        <p:txBody>
          <a:bodyPr wrap="square">
            <a:spAutoFit/>
            <a:scene3d>
              <a:camera prst="orthographicFront"/>
              <a:lightRig rig="threePt" dir="t"/>
            </a:scene3d>
            <a:sp3d contourW="6350"/>
          </a:bodyPr>
          <a:lstStyle/>
          <a:p>
            <a:pPr>
              <a:lnSpc>
                <a:spcPct val="120000"/>
              </a:lnSpc>
            </a:pPr>
            <a:r>
              <a:rPr lang="zh-CN" altLang="en-US" sz="2400" b="1" dirty="0">
                <a:solidFill>
                  <a:schemeClr val="tx1">
                    <a:lumMod val="65000"/>
                    <a:lumOff val="35000"/>
                  </a:schemeClr>
                </a:solidFill>
              </a:rPr>
              <a:t>2.学生组织负责人</a:t>
            </a:r>
            <a:endParaRPr lang="zh-CN" altLang="en-US" sz="2400" b="1" dirty="0">
              <a:solidFill>
                <a:schemeClr val="tx1">
                  <a:lumMod val="65000"/>
                  <a:lumOff val="35000"/>
                </a:schemeClr>
              </a:solidFill>
            </a:endParaRPr>
          </a:p>
        </p:txBody>
      </p:sp>
      <p:sp>
        <p:nvSpPr>
          <p:cNvPr id="33" name="矩形 32"/>
          <p:cNvSpPr/>
          <p:nvPr/>
        </p:nvSpPr>
        <p:spPr>
          <a:xfrm>
            <a:off x="1980565" y="5523865"/>
            <a:ext cx="2221865" cy="534035"/>
          </a:xfrm>
          <a:prstGeom prst="rect">
            <a:avLst/>
          </a:prstGeom>
        </p:spPr>
        <p:txBody>
          <a:bodyPr wrap="square">
            <a:spAutoFit/>
            <a:scene3d>
              <a:camera prst="orthographicFront"/>
              <a:lightRig rig="threePt" dir="t"/>
            </a:scene3d>
            <a:sp3d contourW="6350"/>
          </a:bodyPr>
          <a:lstStyle/>
          <a:p>
            <a:pPr>
              <a:lnSpc>
                <a:spcPct val="120000"/>
              </a:lnSpc>
            </a:pPr>
            <a:r>
              <a:rPr lang="en-US" altLang="zh-CN" sz="2400" b="1" dirty="0">
                <a:solidFill>
                  <a:schemeClr val="tx1">
                    <a:lumMod val="65000"/>
                    <a:lumOff val="35000"/>
                  </a:schemeClr>
                </a:solidFill>
              </a:rPr>
              <a:t>1.</a:t>
            </a:r>
            <a:r>
              <a:rPr lang="zh-CN" altLang="en-US" sz="2400" b="1" dirty="0">
                <a:solidFill>
                  <a:schemeClr val="tx1">
                    <a:lumMod val="65000"/>
                    <a:lumOff val="35000"/>
                  </a:schemeClr>
                </a:solidFill>
              </a:rPr>
              <a:t>普通学生</a:t>
            </a:r>
            <a:endParaRPr lang="zh-CN" altLang="en-US" sz="2400" b="1" dirty="0">
              <a:solidFill>
                <a:schemeClr val="tx1">
                  <a:lumMod val="65000"/>
                  <a:lumOff val="35000"/>
                </a:schemeClr>
              </a:solidFill>
            </a:endParaRPr>
          </a:p>
        </p:txBody>
      </p:sp>
      <p:sp>
        <p:nvSpPr>
          <p:cNvPr id="34" name="矩形 33"/>
          <p:cNvSpPr/>
          <p:nvPr/>
        </p:nvSpPr>
        <p:spPr>
          <a:xfrm>
            <a:off x="5313735" y="5523837"/>
            <a:ext cx="1637800" cy="534035"/>
          </a:xfrm>
          <a:prstGeom prst="rect">
            <a:avLst/>
          </a:prstGeom>
        </p:spPr>
        <p:txBody>
          <a:bodyPr wrap="square">
            <a:spAutoFit/>
            <a:scene3d>
              <a:camera prst="orthographicFront"/>
              <a:lightRig rig="threePt" dir="t"/>
            </a:scene3d>
            <a:sp3d contourW="6350"/>
          </a:bodyPr>
          <a:lstStyle/>
          <a:p>
            <a:pPr>
              <a:lnSpc>
                <a:spcPct val="120000"/>
              </a:lnSpc>
            </a:pPr>
            <a:r>
              <a:rPr lang="zh-CN" altLang="en-US" sz="2400" b="1" dirty="0">
                <a:solidFill>
                  <a:schemeClr val="tx1">
                    <a:lumMod val="65000"/>
                    <a:lumOff val="35000"/>
                  </a:schemeClr>
                </a:solidFill>
              </a:rPr>
              <a:t>3.商户</a:t>
            </a:r>
            <a:endParaRPr lang="zh-CN" altLang="en-US" sz="2400" b="1" dirty="0">
              <a:solidFill>
                <a:schemeClr val="tx1">
                  <a:lumMod val="65000"/>
                  <a:lumOff val="35000"/>
                </a:schemeClr>
              </a:solidFill>
            </a:endParaRPr>
          </a:p>
        </p:txBody>
      </p:sp>
      <p:sp>
        <p:nvSpPr>
          <p:cNvPr id="35" name="矩形 34"/>
          <p:cNvSpPr/>
          <p:nvPr/>
        </p:nvSpPr>
        <p:spPr>
          <a:xfrm>
            <a:off x="8703945" y="5523865"/>
            <a:ext cx="2663190" cy="534035"/>
          </a:xfrm>
          <a:prstGeom prst="rect">
            <a:avLst/>
          </a:prstGeom>
        </p:spPr>
        <p:txBody>
          <a:bodyPr wrap="square">
            <a:spAutoFit/>
            <a:scene3d>
              <a:camera prst="orthographicFront"/>
              <a:lightRig rig="threePt" dir="t"/>
            </a:scene3d>
            <a:sp3d contourW="6350"/>
          </a:bodyPr>
          <a:lstStyle/>
          <a:p>
            <a:pPr>
              <a:lnSpc>
                <a:spcPct val="120000"/>
              </a:lnSpc>
            </a:pPr>
            <a:r>
              <a:rPr lang="zh-CN" altLang="en-US" sz="2400" b="1" dirty="0">
                <a:solidFill>
                  <a:schemeClr val="tx1">
                    <a:lumMod val="65000"/>
                    <a:lumOff val="35000"/>
                  </a:schemeClr>
                </a:solidFill>
              </a:rPr>
              <a:t>5.网站管理人员</a:t>
            </a:r>
            <a:endParaRPr lang="zh-CN" altLang="en-US" sz="2400" b="1" dirty="0">
              <a:solidFill>
                <a:schemeClr val="tx1">
                  <a:lumMod val="65000"/>
                  <a:lumOff val="35000"/>
                </a:schemeClr>
              </a:solidFill>
            </a:endParaRPr>
          </a:p>
        </p:txBody>
      </p:sp>
      <p:sp>
        <p:nvSpPr>
          <p:cNvPr id="36" name="矩形 35"/>
          <p:cNvSpPr/>
          <p:nvPr/>
        </p:nvSpPr>
        <p:spPr>
          <a:xfrm>
            <a:off x="8158480" y="1601470"/>
            <a:ext cx="2183130" cy="534035"/>
          </a:xfrm>
          <a:prstGeom prst="rect">
            <a:avLst/>
          </a:prstGeom>
        </p:spPr>
        <p:txBody>
          <a:bodyPr wrap="square">
            <a:spAutoFit/>
            <a:scene3d>
              <a:camera prst="orthographicFront"/>
              <a:lightRig rig="threePt" dir="t"/>
            </a:scene3d>
            <a:sp3d contourW="6350"/>
          </a:bodyPr>
          <a:lstStyle/>
          <a:p>
            <a:pPr>
              <a:lnSpc>
                <a:spcPct val="120000"/>
              </a:lnSpc>
            </a:pPr>
            <a:r>
              <a:rPr lang="zh-CN" altLang="en-US" sz="2400" b="1" dirty="0">
                <a:solidFill>
                  <a:schemeClr val="tx1">
                    <a:lumMod val="65000"/>
                    <a:lumOff val="35000"/>
                  </a:schemeClr>
                </a:solidFill>
              </a:rPr>
              <a:t>4.社会人士</a:t>
            </a:r>
            <a:endParaRPr lang="zh-CN" altLang="en-US" sz="2400" b="1" dirty="0">
              <a:solidFill>
                <a:schemeClr val="tx1">
                  <a:lumMod val="65000"/>
                  <a:lumOff val="35000"/>
                </a:schemeClr>
              </a:solidFill>
            </a:endParaRPr>
          </a:p>
        </p:txBody>
      </p:sp>
      <p:pic>
        <p:nvPicPr>
          <p:cNvPr id="20" name="图片 19"/>
          <p:cNvPicPr>
            <a:picLocks noChangeAspect="1"/>
          </p:cNvPicPr>
          <p:nvPr/>
        </p:nvPicPr>
        <p:blipFill>
          <a:blip r:embed="rId2"/>
          <a:stretch>
            <a:fillRect/>
          </a:stretch>
        </p:blipFill>
        <p:spPr>
          <a:xfrm rot="16200000">
            <a:off x="145169" y="-145167"/>
            <a:ext cx="1268414" cy="1558750"/>
          </a:xfrm>
          <a:prstGeom prst="rect">
            <a:avLst/>
          </a:prstGeom>
        </p:spPr>
      </p:pic>
      <p:grpSp>
        <p:nvGrpSpPr>
          <p:cNvPr id="13" name="组合 12"/>
          <p:cNvGrpSpPr/>
          <p:nvPr/>
        </p:nvGrpSpPr>
        <p:grpSpPr>
          <a:xfrm>
            <a:off x="1785305" y="394109"/>
            <a:ext cx="8449310" cy="534670"/>
            <a:chOff x="1451102" y="1713400"/>
            <a:chExt cx="8449310" cy="534670"/>
          </a:xfrm>
        </p:grpSpPr>
        <p:grpSp>
          <p:nvGrpSpPr>
            <p:cNvPr id="11" name="组合 10"/>
            <p:cNvGrpSpPr/>
            <p:nvPr/>
          </p:nvGrpSpPr>
          <p:grpSpPr>
            <a:xfrm>
              <a:off x="1451102" y="1713400"/>
              <a:ext cx="3416521" cy="534670"/>
              <a:chOff x="5906988" y="1931114"/>
              <a:chExt cx="3416521" cy="534670"/>
            </a:xfrm>
          </p:grpSpPr>
          <p:sp>
            <p:nvSpPr>
              <p:cNvPr id="14" name="矩形 13"/>
              <p:cNvSpPr/>
              <p:nvPr/>
            </p:nvSpPr>
            <p:spPr>
              <a:xfrm>
                <a:off x="6148378" y="1931114"/>
                <a:ext cx="3175131" cy="521970"/>
              </a:xfrm>
              <a:prstGeom prst="rect">
                <a:avLst/>
              </a:prstGeom>
            </p:spPr>
            <p:txBody>
              <a:bodyPr wrap="none">
                <a:spAutoFit/>
                <a:scene3d>
                  <a:camera prst="orthographicFront"/>
                  <a:lightRig rig="threePt" dir="t"/>
                </a:scene3d>
                <a:sp3d contourW="12700"/>
              </a:bodyPr>
              <a:p>
                <a:pPr algn="ctr"/>
                <a:r>
                  <a:rPr lang="zh-CN" altLang="en-US" sz="2800" b="1" dirty="0">
                    <a:solidFill>
                      <a:schemeClr val="accent6"/>
                    </a:solidFill>
                  </a:rPr>
                  <a:t>系统需求分析</a:t>
                </a:r>
                <a:endParaRPr lang="zh-CN" altLang="en-US" sz="2800" b="1" dirty="0">
                  <a:solidFill>
                    <a:srgbClr val="E06741"/>
                  </a:solidFill>
                </a:endParaRPr>
              </a:p>
            </p:txBody>
          </p:sp>
          <p:sp>
            <p:nvSpPr>
              <p:cNvPr id="30" name="矩形 29"/>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02.</a:t>
                </a:r>
                <a:endParaRPr lang="zh-CN" altLang="en-US" sz="2800" b="1" dirty="0">
                  <a:solidFill>
                    <a:schemeClr val="accent6"/>
                  </a:solidFill>
                </a:endParaRPr>
              </a:p>
            </p:txBody>
          </p:sp>
        </p:grpSp>
        <p:sp>
          <p:nvSpPr>
            <p:cNvPr id="2" name="文本框 1"/>
            <p:cNvSpPr txBox="1"/>
            <p:nvPr/>
          </p:nvSpPr>
          <p:spPr>
            <a:xfrm>
              <a:off x="4517517" y="1753405"/>
              <a:ext cx="538289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sz="2000" dirty="0">
                  <a:solidFill>
                    <a:schemeClr val="accent2"/>
                  </a:solidFill>
                  <a:sym typeface="+mn-ea"/>
                </a:rPr>
                <a:t>用户故事</a:t>
              </a:r>
              <a:endParaRPr lang="zh-CN" sz="2000" dirty="0">
                <a:solidFill>
                  <a:srgbClr val="E06741"/>
                </a:solidFill>
                <a:latin typeface="+mj-ea"/>
                <a:ea typeface="+mj-ea"/>
              </a:endParaRPr>
            </a:p>
          </p:txBody>
        </p:sp>
      </p:grpSp>
      <p:sp>
        <p:nvSpPr>
          <p:cNvPr id="4" name="文本框 3"/>
          <p:cNvSpPr txBox="1"/>
          <p:nvPr/>
        </p:nvSpPr>
        <p:spPr>
          <a:xfrm>
            <a:off x="222885" y="1619250"/>
            <a:ext cx="1167765" cy="4557395"/>
          </a:xfrm>
          <a:prstGeom prst="rect">
            <a:avLst/>
          </a:prstGeom>
          <a:noFill/>
        </p:spPr>
        <p:txBody>
          <a:bodyPr vert="eaVert" wrap="square" rtlCol="0">
            <a:spAutoFit/>
          </a:bodyPr>
          <a:p>
            <a:r>
              <a:rPr lang="en-US" altLang="zh-CN" sz="3200">
                <a:sym typeface="+mn-ea"/>
              </a:rPr>
              <a:t>“LSIC”</a:t>
            </a:r>
            <a:r>
              <a:rPr lang="zh-CN" altLang="en-US" sz="3200">
                <a:sym typeface="+mn-ea"/>
              </a:rPr>
              <a:t>社区的五个角色</a:t>
            </a:r>
            <a:endParaRPr lang="zh-CN" altLang="en-US" sz="3200"/>
          </a:p>
          <a:p>
            <a:endParaRPr lang="zh-CN" altLang="en-US" sz="3200"/>
          </a:p>
        </p:txBody>
      </p:sp>
      <p:pic>
        <p:nvPicPr>
          <p:cNvPr id="6" name="图片 5" descr="2153765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1815" y="3590290"/>
            <a:ext cx="1085850" cy="1085850"/>
          </a:xfrm>
          <a:prstGeom prst="rect">
            <a:avLst/>
          </a:prstGeom>
        </p:spPr>
      </p:pic>
      <p:pic>
        <p:nvPicPr>
          <p:cNvPr id="9" name="图片 8" descr="365865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6735" y="2583180"/>
            <a:ext cx="871220" cy="871220"/>
          </a:xfrm>
          <a:prstGeom prst="rect">
            <a:avLst/>
          </a:prstGeom>
        </p:spPr>
      </p:pic>
      <p:pic>
        <p:nvPicPr>
          <p:cNvPr id="10" name="图片 9" descr="365878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3590290"/>
            <a:ext cx="914400" cy="914400"/>
          </a:xfrm>
          <a:prstGeom prst="rect">
            <a:avLst/>
          </a:prstGeom>
        </p:spPr>
      </p:pic>
      <p:pic>
        <p:nvPicPr>
          <p:cNvPr id="12" name="图片 11" descr="363435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35935" y="3708400"/>
            <a:ext cx="914400" cy="914400"/>
          </a:xfrm>
          <a:prstGeom prst="rect">
            <a:avLst/>
          </a:prstGeom>
        </p:spPr>
      </p:pic>
      <p:pic>
        <p:nvPicPr>
          <p:cNvPr id="16" name="图片 15" descr="3632520"/>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27545" y="2561590"/>
            <a:ext cx="892810" cy="892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53" presetClass="entr" presetSubtype="16"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53" presetClass="entr" presetSubtype="16"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
                                          </p:val>
                                        </p:tav>
                                        <p:tav tm="100000">
                                          <p:val>
                                            <p:strVal val="#ppt_w"/>
                                          </p:val>
                                        </p:tav>
                                      </p:tavLst>
                                    </p:anim>
                                    <p:anim calcmode="lin" valueType="num">
                                      <p:cBhvr>
                                        <p:cTn id="54" dur="500" fill="hold"/>
                                        <p:tgtEl>
                                          <p:spTgt spid="6"/>
                                        </p:tgtEl>
                                        <p:attrNameLst>
                                          <p:attrName>ppt_h</p:attrName>
                                        </p:attrNameLst>
                                      </p:cBhvr>
                                      <p:tavLst>
                                        <p:tav tm="0">
                                          <p:val>
                                            <p:fltVal val="0"/>
                                          </p:val>
                                        </p:tav>
                                        <p:tav tm="100000">
                                          <p:val>
                                            <p:strVal val="#ppt_h"/>
                                          </p:val>
                                        </p:tav>
                                      </p:tavLst>
                                    </p:anim>
                                    <p:animEffect transition="in" filter="fade">
                                      <p:cBhvr>
                                        <p:cTn id="55" dur="500"/>
                                        <p:tgtEl>
                                          <p:spTgt spid="6"/>
                                        </p:tgtEl>
                                      </p:cBhvr>
                                    </p:animEffect>
                                  </p:childTnLst>
                                </p:cTn>
                              </p:par>
                              <p:par>
                                <p:cTn id="56" presetID="53" presetClass="entr" presetSubtype="16"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53" presetClass="entr" presetSubtype="16"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r="537" b="1009"/>
          <a:stretch>
            <a:fillRect/>
          </a:stretch>
        </p:blipFill>
        <p:spPr>
          <a:xfrm flipH="1" flipV="1">
            <a:off x="0" y="0"/>
            <a:ext cx="6739951" cy="5137152"/>
          </a:xfrm>
          <a:prstGeom prst="rect">
            <a:avLst/>
          </a:prstGeom>
        </p:spPr>
      </p:pic>
      <p:grpSp>
        <p:nvGrpSpPr>
          <p:cNvPr id="10" name="组合 9"/>
          <p:cNvGrpSpPr/>
          <p:nvPr/>
        </p:nvGrpSpPr>
        <p:grpSpPr>
          <a:xfrm>
            <a:off x="5791065" y="2263775"/>
            <a:ext cx="5212080" cy="1519082"/>
            <a:chOff x="5791065" y="2263775"/>
            <a:chExt cx="5212080" cy="1519082"/>
          </a:xfrm>
        </p:grpSpPr>
        <p:sp>
          <p:nvSpPr>
            <p:cNvPr id="3" name="矩形 2"/>
            <p:cNvSpPr/>
            <p:nvPr/>
          </p:nvSpPr>
          <p:spPr>
            <a:xfrm>
              <a:off x="5791065" y="3014507"/>
              <a:ext cx="5212080" cy="768350"/>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面向对象的建模方法</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03</a:t>
              </a:r>
              <a:endParaRPr lang="zh-CN" altLang="en-US" sz="4000" b="1" dirty="0">
                <a:solidFill>
                  <a:schemeClr val="accent1"/>
                </a:solidFill>
              </a:endParaRPr>
            </a:p>
          </p:txBody>
        </p:sp>
      </p:grpSp>
      <p:grpSp>
        <p:nvGrpSpPr>
          <p:cNvPr id="9" name="组合 8"/>
          <p:cNvGrpSpPr/>
          <p:nvPr/>
        </p:nvGrpSpPr>
        <p:grpSpPr>
          <a:xfrm>
            <a:off x="3894455" y="5057140"/>
            <a:ext cx="7368392" cy="398780"/>
            <a:chOff x="8155" y="6524"/>
            <a:chExt cx="9588" cy="628"/>
          </a:xfrm>
        </p:grpSpPr>
        <p:grpSp>
          <p:nvGrpSpPr>
            <p:cNvPr id="11" name="组合 10"/>
            <p:cNvGrpSpPr/>
            <p:nvPr/>
          </p:nvGrpSpPr>
          <p:grpSpPr>
            <a:xfrm>
              <a:off x="8155" y="6524"/>
              <a:ext cx="7121" cy="628"/>
              <a:chOff x="4193398" y="5137953"/>
              <a:chExt cx="4282217" cy="398780"/>
            </a:xfrm>
          </p:grpSpPr>
          <p:sp>
            <p:nvSpPr>
              <p:cNvPr id="6" name="矩形 5"/>
              <p:cNvSpPr/>
              <p:nvPr/>
            </p:nvSpPr>
            <p:spPr>
              <a:xfrm>
                <a:off x="4193398" y="5137953"/>
                <a:ext cx="1516380" cy="398780"/>
              </a:xfrm>
              <a:prstGeom prst="rect">
                <a:avLst/>
              </a:prstGeom>
            </p:spPr>
            <p:txBody>
              <a:bodyPr wrap="squar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用例图</a:t>
                </a:r>
                <a:endParaRPr lang="zh-CN" altLang="en-US" sz="2000" dirty="0">
                  <a:solidFill>
                    <a:schemeClr val="accent2"/>
                  </a:solidFill>
                </a:endParaRPr>
              </a:p>
            </p:txBody>
          </p:sp>
          <p:sp>
            <p:nvSpPr>
              <p:cNvPr id="7" name="矩形 6"/>
              <p:cNvSpPr/>
              <p:nvPr/>
            </p:nvSpPr>
            <p:spPr>
              <a:xfrm>
                <a:off x="5710134" y="5137953"/>
                <a:ext cx="1262380" cy="398780"/>
              </a:xfrm>
              <a:prstGeom prst="rect">
                <a:avLst/>
              </a:prstGeom>
            </p:spPr>
            <p:txBody>
              <a:bodyPr wrap="squar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rPr>
                  <a:t>类图</a:t>
                </a:r>
                <a:endParaRPr lang="zh-CN" altLang="en-US" sz="2000" dirty="0">
                  <a:solidFill>
                    <a:schemeClr val="accent2"/>
                  </a:solidFill>
                </a:endParaRPr>
              </a:p>
            </p:txBody>
          </p:sp>
          <p:sp>
            <p:nvSpPr>
              <p:cNvPr id="8" name="矩形 7"/>
              <p:cNvSpPr/>
              <p:nvPr/>
            </p:nvSpPr>
            <p:spPr>
              <a:xfrm>
                <a:off x="7222950" y="5137953"/>
                <a:ext cx="1252665" cy="398780"/>
              </a:xfrm>
              <a:prstGeom prst="rect">
                <a:avLst/>
              </a:prstGeom>
            </p:spPr>
            <p:txBody>
              <a:bodyPr wrap="squar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rPr>
                  <a:t>时序图</a:t>
                </a:r>
                <a:endParaRPr lang="zh-CN" altLang="en-US" sz="2000" dirty="0">
                  <a:solidFill>
                    <a:schemeClr val="accent2"/>
                  </a:solidFill>
                </a:endParaRPr>
              </a:p>
            </p:txBody>
          </p:sp>
        </p:grpSp>
        <p:sp>
          <p:nvSpPr>
            <p:cNvPr id="5" name="矩形 4"/>
            <p:cNvSpPr/>
            <p:nvPr/>
          </p:nvSpPr>
          <p:spPr>
            <a:xfrm>
              <a:off x="15457" y="6524"/>
              <a:ext cx="2286" cy="628"/>
            </a:xfrm>
            <a:prstGeom prst="rect">
              <a:avLst/>
            </a:prstGeom>
          </p:spPr>
          <p:txBody>
            <a:bodyPr wrap="square">
              <a:spAutoFit/>
              <a:scene3d>
                <a:camera prst="orthographicFront"/>
                <a:lightRig rig="threePt" dir="t"/>
              </a:scene3d>
              <a:sp3d contourW="12700"/>
            </a:bodyPr>
            <a:p>
              <a:pPr marL="571500" indent="-571500" algn="r">
                <a:buFont typeface="Wingdings" panose="05000000000000000000" pitchFamily="2" charset="2"/>
                <a:buChar char="l"/>
              </a:pPr>
              <a:r>
                <a:rPr lang="zh-CN" altLang="en-US" sz="2000" dirty="0">
                  <a:solidFill>
                    <a:schemeClr val="accent2"/>
                  </a:solidFill>
                </a:rPr>
                <a:t>活动图</a:t>
              </a:r>
              <a:endParaRPr lang="zh-CN" altLang="en-US" sz="2000" dirty="0">
                <a:solidFill>
                  <a:schemeClr val="accent2"/>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675262" y="3483982"/>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 name="组合 1"/>
          <p:cNvGrpSpPr/>
          <p:nvPr/>
        </p:nvGrpSpPr>
        <p:grpSpPr>
          <a:xfrm>
            <a:off x="321945" y="2834005"/>
            <a:ext cx="5371465" cy="2338705"/>
            <a:chOff x="0" y="2785529"/>
            <a:chExt cx="5062855" cy="2338705"/>
          </a:xfrm>
        </p:grpSpPr>
        <p:cxnSp>
          <p:nvCxnSpPr>
            <p:cNvPr id="5" name="直接连接符 4"/>
            <p:cNvCxnSpPr/>
            <p:nvPr/>
          </p:nvCxnSpPr>
          <p:spPr>
            <a:xfrm>
              <a:off x="0" y="3543300"/>
              <a:ext cx="5062855" cy="444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916430" y="2785529"/>
              <a:ext cx="1437640" cy="1416685"/>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991870" y="4202214"/>
              <a:ext cx="3286760" cy="922020"/>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分别对账户管理模块、考研保研模块、共享资源模块、学校概况模块、生活服务模块建立用例图。</a:t>
              </a:r>
              <a:endPar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16" name="矩形 15"/>
            <p:cNvSpPr/>
            <p:nvPr/>
          </p:nvSpPr>
          <p:spPr>
            <a:xfrm>
              <a:off x="1784930" y="3228064"/>
              <a:ext cx="1700640"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rPr>
                <a:t>用例图</a:t>
              </a:r>
              <a:endParaRPr lang="zh-CN" altLang="en-US" sz="2400" b="1" dirty="0">
                <a:solidFill>
                  <a:schemeClr val="bg1"/>
                </a:solidFill>
              </a:endParaRPr>
            </a:p>
          </p:txBody>
        </p:sp>
      </p:grpSp>
      <p:pic>
        <p:nvPicPr>
          <p:cNvPr id="17" name="图片 16"/>
          <p:cNvPicPr>
            <a:picLocks noChangeAspect="1"/>
          </p:cNvPicPr>
          <p:nvPr/>
        </p:nvPicPr>
        <p:blipFill>
          <a:blip r:embed="rId1"/>
          <a:stretch>
            <a:fillRect/>
          </a:stretch>
        </p:blipFill>
        <p:spPr>
          <a:xfrm rot="16200000">
            <a:off x="145169" y="-145167"/>
            <a:ext cx="1268414" cy="1558750"/>
          </a:xfrm>
          <a:prstGeom prst="rect">
            <a:avLst/>
          </a:prstGeom>
        </p:spPr>
      </p:pic>
      <p:grpSp>
        <p:nvGrpSpPr>
          <p:cNvPr id="108" name="组合 107"/>
          <p:cNvGrpSpPr/>
          <p:nvPr/>
        </p:nvGrpSpPr>
        <p:grpSpPr>
          <a:xfrm>
            <a:off x="1785305" y="394109"/>
            <a:ext cx="8449310" cy="534670"/>
            <a:chOff x="1451102" y="1713400"/>
            <a:chExt cx="8449310" cy="534670"/>
          </a:xfrm>
        </p:grpSpPr>
        <p:grpSp>
          <p:nvGrpSpPr>
            <p:cNvPr id="109" name="组合 108"/>
            <p:cNvGrpSpPr/>
            <p:nvPr/>
          </p:nvGrpSpPr>
          <p:grpSpPr>
            <a:xfrm>
              <a:off x="1451102" y="1713400"/>
              <a:ext cx="4627880" cy="534670"/>
              <a:chOff x="5906988" y="1931114"/>
              <a:chExt cx="4627880" cy="534670"/>
            </a:xfrm>
          </p:grpSpPr>
          <p:sp>
            <p:nvSpPr>
              <p:cNvPr id="110" name="矩形 109"/>
              <p:cNvSpPr/>
              <p:nvPr/>
            </p:nvSpPr>
            <p:spPr>
              <a:xfrm>
                <a:off x="5949533" y="1931114"/>
                <a:ext cx="4585335"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面向对象的建模方法</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03.</a:t>
                </a:r>
                <a:endParaRPr lang="zh-CN" altLang="en-US" sz="2800" b="1" dirty="0">
                  <a:solidFill>
                    <a:schemeClr val="accent6"/>
                  </a:solidFill>
                </a:endParaRPr>
              </a:p>
            </p:txBody>
          </p:sp>
        </p:grpSp>
        <p:sp>
          <p:nvSpPr>
            <p:cNvPr id="112" name="文本框 111"/>
            <p:cNvSpPr txBox="1"/>
            <p:nvPr/>
          </p:nvSpPr>
          <p:spPr>
            <a:xfrm>
              <a:off x="5670677"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用例图</a:t>
              </a:r>
              <a:endParaRPr lang="zh-CN" altLang="en-US" sz="2000" dirty="0">
                <a:solidFill>
                  <a:srgbClr val="E06741"/>
                </a:solidFill>
                <a:latin typeface="+mj-ea"/>
                <a:ea typeface="+mj-ea"/>
              </a:endParaRPr>
            </a:p>
          </p:txBody>
        </p:sp>
      </p:grpSp>
      <p:sp>
        <p:nvSpPr>
          <p:cNvPr id="205" name="矩形 204"/>
          <p:cNvSpPr/>
          <p:nvPr>
            <p:custDataLst>
              <p:tags r:id="rId2"/>
            </p:custDataLst>
          </p:nvPr>
        </p:nvSpPr>
        <p:spPr>
          <a:xfrm>
            <a:off x="11460828" y="1845768"/>
            <a:ext cx="350172" cy="409517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06" name="PA-图片 14" descr="几何拼接2"/>
          <p:cNvPicPr>
            <a:picLocks noChangeAspect="1"/>
          </p:cNvPicPr>
          <p:nvPr>
            <p:custDataLst>
              <p:tags r:id="rId3"/>
            </p:custDataLst>
          </p:nvPr>
        </p:nvPicPr>
        <p:blipFill>
          <a:blip r:embed="rId4"/>
          <a:srcRect t="3173" b="3173"/>
          <a:stretch>
            <a:fillRect/>
          </a:stretch>
        </p:blipFill>
        <p:spPr>
          <a:xfrm>
            <a:off x="6000591" y="1845801"/>
            <a:ext cx="5460281" cy="4095208"/>
          </a:xfrm>
          <a:prstGeom prst="rect">
            <a:avLst/>
          </a:prstGeom>
        </p:spPr>
      </p:pic>
      <p:sp>
        <p:nvSpPr>
          <p:cNvPr id="207" name="椭圆 206"/>
          <p:cNvSpPr/>
          <p:nvPr>
            <p:custDataLst>
              <p:tags r:id="rId5"/>
            </p:custDataLst>
          </p:nvPr>
        </p:nvSpPr>
        <p:spPr>
          <a:xfrm rot="16200000">
            <a:off x="11588821" y="3636257"/>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Arial" panose="020B0604020202020204"/>
              <a:ea typeface="微软雅黑" panose="020B0503020204020204" charset="-122"/>
            </a:endParaRPr>
          </a:p>
        </p:txBody>
      </p:sp>
      <p:sp>
        <p:nvSpPr>
          <p:cNvPr id="213" name="椭圆 212"/>
          <p:cNvSpPr/>
          <p:nvPr>
            <p:custDataLst>
              <p:tags r:id="rId6"/>
            </p:custDataLst>
          </p:nvPr>
        </p:nvSpPr>
        <p:spPr>
          <a:xfrm rot="16200000">
            <a:off x="11588821" y="4122030"/>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15" name="椭圆 214"/>
          <p:cNvSpPr/>
          <p:nvPr>
            <p:custDataLst>
              <p:tags r:id="rId7"/>
            </p:custDataLst>
          </p:nvPr>
        </p:nvSpPr>
        <p:spPr>
          <a:xfrm rot="16200000">
            <a:off x="11588821" y="4364917"/>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8" name="椭圆 207"/>
          <p:cNvSpPr/>
          <p:nvPr>
            <p:custDataLst>
              <p:tags r:id="rId8"/>
            </p:custDataLst>
          </p:nvPr>
        </p:nvSpPr>
        <p:spPr>
          <a:xfrm rot="16200000">
            <a:off x="11588821" y="3393370"/>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9" name="椭圆 208"/>
          <p:cNvSpPr/>
          <p:nvPr>
            <p:custDataLst>
              <p:tags r:id="rId9"/>
            </p:custDataLst>
          </p:nvPr>
        </p:nvSpPr>
        <p:spPr>
          <a:xfrm rot="16200000">
            <a:off x="11588821" y="3879143"/>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10" name="PA-图片 21" descr="C:\Users\13145300857\Desktop\作业\软件工程大作业\用例图\生活模块.png生活模块"/>
          <p:cNvPicPr>
            <a:picLocks noChangeAspect="1"/>
          </p:cNvPicPr>
          <p:nvPr>
            <p:custDataLst>
              <p:tags r:id="rId10"/>
            </p:custDataLst>
          </p:nvPr>
        </p:nvPicPr>
        <p:blipFill>
          <a:blip r:embed="rId11"/>
          <a:srcRect t="15077" b="15077"/>
          <a:stretch>
            <a:fillRect/>
          </a:stretch>
        </p:blipFill>
        <p:spPr>
          <a:xfrm>
            <a:off x="6000591" y="1845801"/>
            <a:ext cx="5460280" cy="4095208"/>
          </a:xfrm>
          <a:prstGeom prst="rect">
            <a:avLst/>
          </a:prstGeom>
        </p:spPr>
      </p:pic>
      <p:pic>
        <p:nvPicPr>
          <p:cNvPr id="211" name="PA-图片 24" descr="几何图形"/>
          <p:cNvPicPr>
            <a:picLocks noChangeAspect="1"/>
          </p:cNvPicPr>
          <p:nvPr>
            <p:custDataLst>
              <p:tags r:id="rId12"/>
            </p:custDataLst>
          </p:nvPr>
        </p:nvPicPr>
        <p:blipFill>
          <a:blip r:embed="rId13"/>
          <a:srcRect t="12578" b="12578"/>
          <a:stretch>
            <a:fillRect/>
          </a:stretch>
        </p:blipFill>
        <p:spPr>
          <a:xfrm>
            <a:off x="6000591" y="1845801"/>
            <a:ext cx="5460280" cy="4095208"/>
          </a:xfrm>
          <a:prstGeom prst="rect">
            <a:avLst/>
          </a:prstGeom>
        </p:spPr>
      </p:pic>
      <p:pic>
        <p:nvPicPr>
          <p:cNvPr id="212" name="PA-图片 14" descr="几何拼接2"/>
          <p:cNvPicPr>
            <a:picLocks noChangeAspect="1"/>
          </p:cNvPicPr>
          <p:nvPr>
            <p:custDataLst>
              <p:tags r:id="rId14"/>
            </p:custDataLst>
          </p:nvPr>
        </p:nvPicPr>
        <p:blipFill>
          <a:blip r:embed="rId15"/>
          <a:srcRect t="9017" b="9017"/>
          <a:stretch>
            <a:fillRect/>
          </a:stretch>
        </p:blipFill>
        <p:spPr>
          <a:xfrm>
            <a:off x="6000591" y="1845801"/>
            <a:ext cx="5460281" cy="4095208"/>
          </a:xfrm>
          <a:prstGeom prst="rect">
            <a:avLst/>
          </a:prstGeom>
        </p:spPr>
      </p:pic>
      <p:pic>
        <p:nvPicPr>
          <p:cNvPr id="214" name="PA-图片 14" descr="几何拼接2"/>
          <p:cNvPicPr>
            <a:picLocks noChangeAspect="1"/>
          </p:cNvPicPr>
          <p:nvPr>
            <p:custDataLst>
              <p:tags r:id="rId16"/>
            </p:custDataLst>
          </p:nvPr>
        </p:nvPicPr>
        <p:blipFill>
          <a:blip r:embed="rId17"/>
          <a:srcRect t="6349" b="6349"/>
          <a:stretch>
            <a:fillRect/>
          </a:stretch>
        </p:blipFill>
        <p:spPr>
          <a:xfrm>
            <a:off x="6000591" y="1845801"/>
            <a:ext cx="5460281" cy="4095208"/>
          </a:xfrm>
          <a:prstGeom prst="rect">
            <a:avLst/>
          </a:prstGeom>
        </p:spPr>
      </p:pic>
    </p:spTree>
    <p:custDataLst>
      <p:tags r:id="rId18"/>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500" fill="hold">
                                          <p:stCondLst>
                                            <p:cond delay="0"/>
                                          </p:stCondLst>
                                        </p:cTn>
                                        <p:tgtEl>
                                          <p:spTgt spid="206"/>
                                        </p:tgtEl>
                                        <p:attrNameLst>
                                          <p:attrName>style.visibility</p:attrName>
                                        </p:attrNameLst>
                                      </p:cBhvr>
                                      <p:to>
                                        <p:strVal val="visible"/>
                                      </p:to>
                                    </p:set>
                                    <p:animEffect transition="in" filter="fade">
                                      <p:cBhvr>
                                        <p:cTn id="16" dur="500"/>
                                        <p:tgtEl>
                                          <p:spTgt spid="206"/>
                                        </p:tgtEl>
                                      </p:cBhvr>
                                    </p:animEffect>
                                  </p:childTnLst>
                                </p:cTn>
                              </p:par>
                              <p:par>
                                <p:cTn id="17" presetID="1" presetClass="emph" presetSubtype="1" nodeType="withEffect">
                                  <p:stCondLst>
                                    <p:cond delay="0"/>
                                  </p:stCondLst>
                                  <p:childTnLst>
                                    <p:set>
                                      <p:cBhvr>
                                        <p:cTn id="18"/>
                                        <p:tgtEl>
                                          <p:spTgt spid="208"/>
                                        </p:tgtEl>
                                        <p:attrNameLst>
                                          <p:attrName>fillcolor</p:attrName>
                                        </p:attrNameLst>
                                      </p:cBhvr>
                                      <p:to>
                                        <p:clrVal>
                                          <a:schemeClr val="bg1"/>
                                        </p:clrVal>
                                      </p:to>
                                    </p:set>
                                    <p:set>
                                      <p:cBhvr>
                                        <p:cTn id="19"/>
                                        <p:tgtEl>
                                          <p:spTgt spid="208"/>
                                        </p:tgtEl>
                                        <p:attrNameLst>
                                          <p:attrName>fill.type</p:attrName>
                                        </p:attrNameLst>
                                      </p:cBhvr>
                                      <p:to>
                                        <p:strVal val="solid"/>
                                      </p:to>
                                    </p:set>
                                    <p:set>
                                      <p:cBhvr>
                                        <p:cTn id="20"/>
                                        <p:tgtEl>
                                          <p:spTgt spid="20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500" fill="hold">
                                          <p:stCondLst>
                                            <p:cond delay="0"/>
                                          </p:stCondLst>
                                        </p:cTn>
                                        <p:tgtEl>
                                          <p:spTgt spid="210"/>
                                        </p:tgtEl>
                                        <p:attrNameLst>
                                          <p:attrName>style.visibility</p:attrName>
                                        </p:attrNameLst>
                                      </p:cBhvr>
                                      <p:to>
                                        <p:strVal val="visible"/>
                                      </p:to>
                                    </p:set>
                                    <p:animEffect transition="in" filter="fade">
                                      <p:cBhvr>
                                        <p:cTn id="25" dur="500"/>
                                        <p:tgtEl>
                                          <p:spTgt spid="210"/>
                                        </p:tgtEl>
                                      </p:cBhvr>
                                    </p:animEffect>
                                  </p:childTnLst>
                                </p:cTn>
                              </p:par>
                              <p:par>
                                <p:cTn id="26" presetID="1" presetClass="emph" presetSubtype="1" nodeType="withEffect">
                                  <p:stCondLst>
                                    <p:cond delay="0"/>
                                  </p:stCondLst>
                                  <p:childTnLst>
                                    <p:set>
                                      <p:cBhvr>
                                        <p:cTn id="27"/>
                                        <p:tgtEl>
                                          <p:spTgt spid="208"/>
                                        </p:tgtEl>
                                        <p:attrNameLst>
                                          <p:attrName>fillcolor</p:attrName>
                                        </p:attrNameLst>
                                      </p:cBhvr>
                                      <p:to>
                                        <p:clrVal>
                                          <a:srgbClr val="A6A6A6"/>
                                        </p:clrVal>
                                      </p:to>
                                    </p:set>
                                    <p:set>
                                      <p:cBhvr>
                                        <p:cTn id="28"/>
                                        <p:tgtEl>
                                          <p:spTgt spid="208"/>
                                        </p:tgtEl>
                                        <p:attrNameLst>
                                          <p:attrName>fill.type</p:attrName>
                                        </p:attrNameLst>
                                      </p:cBhvr>
                                      <p:to>
                                        <p:strVal val="solid"/>
                                      </p:to>
                                    </p:set>
                                    <p:set>
                                      <p:cBhvr>
                                        <p:cTn id="29"/>
                                        <p:tgtEl>
                                          <p:spTgt spid="208"/>
                                        </p:tgtEl>
                                        <p:attrNameLst>
                                          <p:attrName>fill.on</p:attrName>
                                        </p:attrNameLst>
                                      </p:cBhvr>
                                      <p:to>
                                        <p:strVal val="true"/>
                                      </p:to>
                                    </p:set>
                                  </p:childTnLst>
                                </p:cTn>
                              </p:par>
                              <p:par>
                                <p:cTn id="30" presetID="1" presetClass="emph" presetSubtype="1" nodeType="withEffect">
                                  <p:stCondLst>
                                    <p:cond delay="0"/>
                                  </p:stCondLst>
                                  <p:childTnLst>
                                    <p:set>
                                      <p:cBhvr>
                                        <p:cTn id="31"/>
                                        <p:tgtEl>
                                          <p:spTgt spid="207"/>
                                        </p:tgtEl>
                                        <p:attrNameLst>
                                          <p:attrName>fillcolor</p:attrName>
                                        </p:attrNameLst>
                                      </p:cBhvr>
                                      <p:to>
                                        <p:clrVal>
                                          <a:schemeClr val="bg1"/>
                                        </p:clrVal>
                                      </p:to>
                                    </p:set>
                                    <p:set>
                                      <p:cBhvr>
                                        <p:cTn id="32"/>
                                        <p:tgtEl>
                                          <p:spTgt spid="207"/>
                                        </p:tgtEl>
                                        <p:attrNameLst>
                                          <p:attrName>fill.type</p:attrName>
                                        </p:attrNameLst>
                                      </p:cBhvr>
                                      <p:to>
                                        <p:strVal val="solid"/>
                                      </p:to>
                                    </p:set>
                                    <p:set>
                                      <p:cBhvr>
                                        <p:cTn id="33"/>
                                        <p:tgtEl>
                                          <p:spTgt spid="207"/>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500" fill="hold">
                                          <p:stCondLst>
                                            <p:cond delay="0"/>
                                          </p:stCondLst>
                                        </p:cTn>
                                        <p:tgtEl>
                                          <p:spTgt spid="211"/>
                                        </p:tgtEl>
                                        <p:attrNameLst>
                                          <p:attrName>style.visibility</p:attrName>
                                        </p:attrNameLst>
                                      </p:cBhvr>
                                      <p:to>
                                        <p:strVal val="visible"/>
                                      </p:to>
                                    </p:set>
                                    <p:animEffect transition="in" filter="fade">
                                      <p:cBhvr>
                                        <p:cTn id="38" dur="500"/>
                                        <p:tgtEl>
                                          <p:spTgt spid="211"/>
                                        </p:tgtEl>
                                      </p:cBhvr>
                                    </p:animEffect>
                                  </p:childTnLst>
                                </p:cTn>
                              </p:par>
                              <p:par>
                                <p:cTn id="39" presetID="1" presetClass="emph" presetSubtype="1" nodeType="withEffect">
                                  <p:stCondLst>
                                    <p:cond delay="0"/>
                                  </p:stCondLst>
                                  <p:childTnLst>
                                    <p:set>
                                      <p:cBhvr>
                                        <p:cTn id="40"/>
                                        <p:tgtEl>
                                          <p:spTgt spid="207"/>
                                        </p:tgtEl>
                                        <p:attrNameLst>
                                          <p:attrName>fillcolor</p:attrName>
                                        </p:attrNameLst>
                                      </p:cBhvr>
                                      <p:to>
                                        <p:clrVal>
                                          <a:srgbClr val="A6A6A6"/>
                                        </p:clrVal>
                                      </p:to>
                                    </p:set>
                                    <p:set>
                                      <p:cBhvr>
                                        <p:cTn id="41"/>
                                        <p:tgtEl>
                                          <p:spTgt spid="207"/>
                                        </p:tgtEl>
                                        <p:attrNameLst>
                                          <p:attrName>fill.type</p:attrName>
                                        </p:attrNameLst>
                                      </p:cBhvr>
                                      <p:to>
                                        <p:strVal val="solid"/>
                                      </p:to>
                                    </p:set>
                                    <p:set>
                                      <p:cBhvr>
                                        <p:cTn id="42"/>
                                        <p:tgtEl>
                                          <p:spTgt spid="207"/>
                                        </p:tgtEl>
                                        <p:attrNameLst>
                                          <p:attrName>fill.on</p:attrName>
                                        </p:attrNameLst>
                                      </p:cBhvr>
                                      <p:to>
                                        <p:strVal val="true"/>
                                      </p:to>
                                    </p:set>
                                  </p:childTnLst>
                                </p:cTn>
                              </p:par>
                              <p:par>
                                <p:cTn id="43" presetID="1" presetClass="emph" presetSubtype="1" nodeType="withEffect">
                                  <p:stCondLst>
                                    <p:cond delay="0"/>
                                  </p:stCondLst>
                                  <p:childTnLst>
                                    <p:set>
                                      <p:cBhvr>
                                        <p:cTn id="44"/>
                                        <p:tgtEl>
                                          <p:spTgt spid="209"/>
                                        </p:tgtEl>
                                        <p:attrNameLst>
                                          <p:attrName>fillcolor</p:attrName>
                                        </p:attrNameLst>
                                      </p:cBhvr>
                                      <p:to>
                                        <p:clrVal>
                                          <a:schemeClr val="bg1"/>
                                        </p:clrVal>
                                      </p:to>
                                    </p:set>
                                    <p:set>
                                      <p:cBhvr>
                                        <p:cTn id="45"/>
                                        <p:tgtEl>
                                          <p:spTgt spid="209"/>
                                        </p:tgtEl>
                                        <p:attrNameLst>
                                          <p:attrName>fill.type</p:attrName>
                                        </p:attrNameLst>
                                      </p:cBhvr>
                                      <p:to>
                                        <p:strVal val="solid"/>
                                      </p:to>
                                    </p:set>
                                    <p:set>
                                      <p:cBhvr>
                                        <p:cTn id="46"/>
                                        <p:tgtEl>
                                          <p:spTgt spid="20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500" fill="hold">
                                          <p:stCondLst>
                                            <p:cond delay="0"/>
                                          </p:stCondLst>
                                        </p:cTn>
                                        <p:tgtEl>
                                          <p:spTgt spid="212"/>
                                        </p:tgtEl>
                                        <p:attrNameLst>
                                          <p:attrName>style.visibility</p:attrName>
                                        </p:attrNameLst>
                                      </p:cBhvr>
                                      <p:to>
                                        <p:strVal val="visible"/>
                                      </p:to>
                                    </p:set>
                                    <p:animEffect transition="in" filter="fade">
                                      <p:cBhvr>
                                        <p:cTn id="51" dur="500"/>
                                        <p:tgtEl>
                                          <p:spTgt spid="212"/>
                                        </p:tgtEl>
                                      </p:cBhvr>
                                    </p:animEffect>
                                  </p:childTnLst>
                                </p:cTn>
                              </p:par>
                              <p:par>
                                <p:cTn id="52" presetID="1" presetClass="emph" presetSubtype="1" nodeType="withEffect">
                                  <p:stCondLst>
                                    <p:cond delay="0"/>
                                  </p:stCondLst>
                                  <p:childTnLst>
                                    <p:set>
                                      <p:cBhvr>
                                        <p:cTn id="53"/>
                                        <p:tgtEl>
                                          <p:spTgt spid="213"/>
                                        </p:tgtEl>
                                        <p:attrNameLst>
                                          <p:attrName>fillcolor</p:attrName>
                                        </p:attrNameLst>
                                      </p:cBhvr>
                                      <p:to>
                                        <p:clrVal>
                                          <a:schemeClr val="bg1"/>
                                        </p:clrVal>
                                      </p:to>
                                    </p:set>
                                    <p:set>
                                      <p:cBhvr>
                                        <p:cTn id="54"/>
                                        <p:tgtEl>
                                          <p:spTgt spid="213"/>
                                        </p:tgtEl>
                                        <p:attrNameLst>
                                          <p:attrName>fill.type</p:attrName>
                                        </p:attrNameLst>
                                      </p:cBhvr>
                                      <p:to>
                                        <p:strVal val="solid"/>
                                      </p:to>
                                    </p:set>
                                    <p:set>
                                      <p:cBhvr>
                                        <p:cTn id="55"/>
                                        <p:tgtEl>
                                          <p:spTgt spid="213"/>
                                        </p:tgtEl>
                                        <p:attrNameLst>
                                          <p:attrName>fill.on</p:attrName>
                                        </p:attrNameLst>
                                      </p:cBhvr>
                                      <p:to>
                                        <p:strVal val="true"/>
                                      </p:to>
                                    </p:set>
                                  </p:childTnLst>
                                </p:cTn>
                              </p:par>
                              <p:par>
                                <p:cTn id="56" presetID="1" presetClass="emph" presetSubtype="1" nodeType="withEffect">
                                  <p:stCondLst>
                                    <p:cond delay="0"/>
                                  </p:stCondLst>
                                  <p:childTnLst>
                                    <p:set>
                                      <p:cBhvr>
                                        <p:cTn id="57"/>
                                        <p:tgtEl>
                                          <p:spTgt spid="209"/>
                                        </p:tgtEl>
                                        <p:attrNameLst>
                                          <p:attrName>fillcolor</p:attrName>
                                        </p:attrNameLst>
                                      </p:cBhvr>
                                      <p:to>
                                        <p:clrVal>
                                          <a:srgbClr val="A6A6A6"/>
                                        </p:clrVal>
                                      </p:to>
                                    </p:set>
                                    <p:set>
                                      <p:cBhvr>
                                        <p:cTn id="58"/>
                                        <p:tgtEl>
                                          <p:spTgt spid="209"/>
                                        </p:tgtEl>
                                        <p:attrNameLst>
                                          <p:attrName>fill.type</p:attrName>
                                        </p:attrNameLst>
                                      </p:cBhvr>
                                      <p:to>
                                        <p:strVal val="solid"/>
                                      </p:to>
                                    </p:set>
                                    <p:set>
                                      <p:cBhvr>
                                        <p:cTn id="59"/>
                                        <p:tgtEl>
                                          <p:spTgt spid="209"/>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500" fill="hold">
                                          <p:stCondLst>
                                            <p:cond delay="0"/>
                                          </p:stCondLst>
                                        </p:cTn>
                                        <p:tgtEl>
                                          <p:spTgt spid="214"/>
                                        </p:tgtEl>
                                        <p:attrNameLst>
                                          <p:attrName>style.visibility</p:attrName>
                                        </p:attrNameLst>
                                      </p:cBhvr>
                                      <p:to>
                                        <p:strVal val="visible"/>
                                      </p:to>
                                    </p:set>
                                    <p:animEffect transition="in" filter="fade">
                                      <p:cBhvr>
                                        <p:cTn id="64" dur="500"/>
                                        <p:tgtEl>
                                          <p:spTgt spid="214"/>
                                        </p:tgtEl>
                                      </p:cBhvr>
                                    </p:animEffect>
                                  </p:childTnLst>
                                </p:cTn>
                              </p:par>
                              <p:par>
                                <p:cTn id="65" presetID="1" presetClass="emph" presetSubtype="1" nodeType="withEffect">
                                  <p:stCondLst>
                                    <p:cond delay="0"/>
                                  </p:stCondLst>
                                  <p:childTnLst>
                                    <p:set>
                                      <p:cBhvr>
                                        <p:cTn id="66"/>
                                        <p:tgtEl>
                                          <p:spTgt spid="215"/>
                                        </p:tgtEl>
                                        <p:attrNameLst>
                                          <p:attrName>fillcolor</p:attrName>
                                        </p:attrNameLst>
                                      </p:cBhvr>
                                      <p:to>
                                        <p:clrVal>
                                          <a:schemeClr val="bg1"/>
                                        </p:clrVal>
                                      </p:to>
                                    </p:set>
                                    <p:set>
                                      <p:cBhvr>
                                        <p:cTn id="67"/>
                                        <p:tgtEl>
                                          <p:spTgt spid="215"/>
                                        </p:tgtEl>
                                        <p:attrNameLst>
                                          <p:attrName>fill.type</p:attrName>
                                        </p:attrNameLst>
                                      </p:cBhvr>
                                      <p:to>
                                        <p:strVal val="solid"/>
                                      </p:to>
                                    </p:set>
                                    <p:set>
                                      <p:cBhvr>
                                        <p:cTn id="68"/>
                                        <p:tgtEl>
                                          <p:spTgt spid="215"/>
                                        </p:tgtEl>
                                        <p:attrNameLst>
                                          <p:attrName>fill.on</p:attrName>
                                        </p:attrNameLst>
                                      </p:cBhvr>
                                      <p:to>
                                        <p:strVal val="true"/>
                                      </p:to>
                                    </p:set>
                                  </p:childTnLst>
                                </p:cTn>
                              </p:par>
                              <p:par>
                                <p:cTn id="69" presetID="1" presetClass="emph" presetSubtype="1" nodeType="withEffect">
                                  <p:stCondLst>
                                    <p:cond delay="0"/>
                                  </p:stCondLst>
                                  <p:childTnLst>
                                    <p:set>
                                      <p:cBhvr>
                                        <p:cTn id="70"/>
                                        <p:tgtEl>
                                          <p:spTgt spid="213"/>
                                        </p:tgtEl>
                                        <p:attrNameLst>
                                          <p:attrName>fillcolor</p:attrName>
                                        </p:attrNameLst>
                                      </p:cBhvr>
                                      <p:to>
                                        <p:clrVal>
                                          <a:srgbClr val="A6A6A6"/>
                                        </p:clrVal>
                                      </p:to>
                                    </p:set>
                                    <p:set>
                                      <p:cBhvr>
                                        <p:cTn id="71"/>
                                        <p:tgtEl>
                                          <p:spTgt spid="213"/>
                                        </p:tgtEl>
                                        <p:attrNameLst>
                                          <p:attrName>fill.type</p:attrName>
                                        </p:attrNameLst>
                                      </p:cBhvr>
                                      <p:to>
                                        <p:strVal val="solid"/>
                                      </p:to>
                                    </p:set>
                                    <p:set>
                                      <p:cBhvr>
                                        <p:cTn id="72"/>
                                        <p:tgtEl>
                                          <p:spTgt spid="2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436502" y="34846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 name="组合 1"/>
          <p:cNvGrpSpPr/>
          <p:nvPr/>
        </p:nvGrpSpPr>
        <p:grpSpPr>
          <a:xfrm>
            <a:off x="321945" y="2834005"/>
            <a:ext cx="5132070" cy="2338705"/>
            <a:chOff x="0" y="2785529"/>
            <a:chExt cx="5062855" cy="2338705"/>
          </a:xfrm>
        </p:grpSpPr>
        <p:cxnSp>
          <p:nvCxnSpPr>
            <p:cNvPr id="5" name="直接连接符 4"/>
            <p:cNvCxnSpPr/>
            <p:nvPr/>
          </p:nvCxnSpPr>
          <p:spPr>
            <a:xfrm>
              <a:off x="0" y="3543300"/>
              <a:ext cx="5062855" cy="444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916430" y="2785529"/>
              <a:ext cx="1437640" cy="1416685"/>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991870" y="4202214"/>
              <a:ext cx="3286760" cy="922020"/>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对</a:t>
              </a: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”LSIC”</a:t>
              </a: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社区进行对象</a:t>
              </a: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a:t>
              </a: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关系建模，清楚地表示出面向对象建模中对象之间的关系。</a:t>
              </a:r>
              <a:endPar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16" name="矩形 15"/>
            <p:cNvSpPr/>
            <p:nvPr/>
          </p:nvSpPr>
          <p:spPr>
            <a:xfrm>
              <a:off x="1916430" y="3221774"/>
              <a:ext cx="1437005"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rPr>
                <a:t>类图</a:t>
              </a:r>
              <a:endParaRPr lang="zh-CN" altLang="en-US" sz="2400" b="1" dirty="0">
                <a:solidFill>
                  <a:schemeClr val="bg1"/>
                </a:solidFill>
              </a:endParaRPr>
            </a:p>
          </p:txBody>
        </p:sp>
      </p:grpSp>
      <p:pic>
        <p:nvPicPr>
          <p:cNvPr id="17" name="图片 16"/>
          <p:cNvPicPr>
            <a:picLocks noChangeAspect="1"/>
          </p:cNvPicPr>
          <p:nvPr/>
        </p:nvPicPr>
        <p:blipFill>
          <a:blip r:embed="rId1"/>
          <a:stretch>
            <a:fillRect/>
          </a:stretch>
        </p:blipFill>
        <p:spPr>
          <a:xfrm rot="16200000">
            <a:off x="145169" y="-145167"/>
            <a:ext cx="1268414" cy="1558750"/>
          </a:xfrm>
          <a:prstGeom prst="rect">
            <a:avLst/>
          </a:prstGeom>
        </p:spPr>
      </p:pic>
      <p:grpSp>
        <p:nvGrpSpPr>
          <p:cNvPr id="108" name="组合 107"/>
          <p:cNvGrpSpPr/>
          <p:nvPr/>
        </p:nvGrpSpPr>
        <p:grpSpPr>
          <a:xfrm>
            <a:off x="1785305" y="394109"/>
            <a:ext cx="8449310" cy="534670"/>
            <a:chOff x="1451102" y="1713400"/>
            <a:chExt cx="8449310" cy="534670"/>
          </a:xfrm>
        </p:grpSpPr>
        <p:grpSp>
          <p:nvGrpSpPr>
            <p:cNvPr id="109" name="组合 108"/>
            <p:cNvGrpSpPr/>
            <p:nvPr/>
          </p:nvGrpSpPr>
          <p:grpSpPr>
            <a:xfrm>
              <a:off x="1451102" y="1713400"/>
              <a:ext cx="4627880" cy="534670"/>
              <a:chOff x="5906988" y="1931114"/>
              <a:chExt cx="4627880" cy="534670"/>
            </a:xfrm>
          </p:grpSpPr>
          <p:sp>
            <p:nvSpPr>
              <p:cNvPr id="110" name="矩形 109"/>
              <p:cNvSpPr/>
              <p:nvPr/>
            </p:nvSpPr>
            <p:spPr>
              <a:xfrm>
                <a:off x="5949533" y="1931114"/>
                <a:ext cx="4585335"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面向对象的建模方法</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03.</a:t>
                </a:r>
                <a:endParaRPr lang="zh-CN" altLang="en-US" sz="2800" b="1" dirty="0">
                  <a:solidFill>
                    <a:schemeClr val="accent6"/>
                  </a:solidFill>
                </a:endParaRPr>
              </a:p>
            </p:txBody>
          </p:sp>
        </p:grpSp>
        <p:sp>
          <p:nvSpPr>
            <p:cNvPr id="112" name="文本框 111"/>
            <p:cNvSpPr txBox="1"/>
            <p:nvPr/>
          </p:nvSpPr>
          <p:spPr>
            <a:xfrm>
              <a:off x="5670677"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类</a:t>
              </a:r>
              <a:r>
                <a:rPr lang="zh-CN" altLang="en-US" sz="2000" dirty="0">
                  <a:solidFill>
                    <a:srgbClr val="E06741"/>
                  </a:solidFill>
                  <a:latin typeface="+mj-ea"/>
                  <a:ea typeface="+mj-ea"/>
                </a:rPr>
                <a:t>图</a:t>
              </a:r>
              <a:endParaRPr lang="zh-CN" altLang="en-US" sz="2000" dirty="0">
                <a:solidFill>
                  <a:srgbClr val="E06741"/>
                </a:solidFill>
                <a:latin typeface="+mj-ea"/>
                <a:ea typeface="+mj-ea"/>
              </a:endParaRPr>
            </a:p>
          </p:txBody>
        </p:sp>
      </p:grpSp>
      <p:pic>
        <p:nvPicPr>
          <p:cNvPr id="24" name="图片 13" descr="ClassDiagram1"/>
          <p:cNvPicPr>
            <a:picLocks noChangeAspect="1"/>
          </p:cNvPicPr>
          <p:nvPr/>
        </p:nvPicPr>
        <p:blipFill>
          <a:blip r:embed="rId2"/>
          <a:stretch>
            <a:fillRect/>
          </a:stretch>
        </p:blipFill>
        <p:spPr>
          <a:xfrm>
            <a:off x="5742305" y="981710"/>
            <a:ext cx="5507990" cy="5224145"/>
          </a:xfrm>
          <a:prstGeom prst="rect">
            <a:avLst/>
          </a:prstGeom>
        </p:spPr>
      </p:pic>
    </p:spTree>
    <p:custDataLst>
      <p:tags r:id="rId3"/>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68607" y="34846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 name="组合 1"/>
          <p:cNvGrpSpPr/>
          <p:nvPr/>
        </p:nvGrpSpPr>
        <p:grpSpPr>
          <a:xfrm>
            <a:off x="321945" y="2834005"/>
            <a:ext cx="5464175" cy="2338705"/>
            <a:chOff x="0" y="2785529"/>
            <a:chExt cx="5305425" cy="2338705"/>
          </a:xfrm>
        </p:grpSpPr>
        <p:cxnSp>
          <p:nvCxnSpPr>
            <p:cNvPr id="5" name="直接连接符 4"/>
            <p:cNvCxnSpPr/>
            <p:nvPr/>
          </p:nvCxnSpPr>
          <p:spPr>
            <a:xfrm>
              <a:off x="0" y="3543300"/>
              <a:ext cx="5305425" cy="2159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916430" y="2785529"/>
              <a:ext cx="1437640" cy="1416685"/>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991870" y="4202214"/>
              <a:ext cx="3286760" cy="922020"/>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对</a:t>
              </a: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”LSIC”</a:t>
              </a: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社区进行对象</a:t>
              </a: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a:t>
              </a: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行为</a:t>
              </a: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建模，清楚地表示对象之间按照时间顺序的信息交换。</a:t>
              </a:r>
              <a:endPar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16" name="矩形 15"/>
            <p:cNvSpPr/>
            <p:nvPr/>
          </p:nvSpPr>
          <p:spPr>
            <a:xfrm>
              <a:off x="1916430" y="3221774"/>
              <a:ext cx="1437005"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rPr>
                <a:t>时序图</a:t>
              </a:r>
              <a:endParaRPr lang="zh-CN" altLang="en-US" sz="2400" b="1" dirty="0">
                <a:solidFill>
                  <a:schemeClr val="bg1"/>
                </a:solidFill>
              </a:endParaRPr>
            </a:p>
          </p:txBody>
        </p:sp>
      </p:grpSp>
      <p:pic>
        <p:nvPicPr>
          <p:cNvPr id="17" name="图片 16"/>
          <p:cNvPicPr>
            <a:picLocks noChangeAspect="1"/>
          </p:cNvPicPr>
          <p:nvPr/>
        </p:nvPicPr>
        <p:blipFill>
          <a:blip r:embed="rId1"/>
          <a:stretch>
            <a:fillRect/>
          </a:stretch>
        </p:blipFill>
        <p:spPr>
          <a:xfrm rot="16200000">
            <a:off x="145169" y="-145167"/>
            <a:ext cx="1268414" cy="1558750"/>
          </a:xfrm>
          <a:prstGeom prst="rect">
            <a:avLst/>
          </a:prstGeom>
        </p:spPr>
      </p:pic>
      <p:grpSp>
        <p:nvGrpSpPr>
          <p:cNvPr id="108" name="组合 107"/>
          <p:cNvGrpSpPr/>
          <p:nvPr/>
        </p:nvGrpSpPr>
        <p:grpSpPr>
          <a:xfrm>
            <a:off x="1785305" y="394109"/>
            <a:ext cx="8449310" cy="534670"/>
            <a:chOff x="1451102" y="1713400"/>
            <a:chExt cx="8449310" cy="534670"/>
          </a:xfrm>
        </p:grpSpPr>
        <p:grpSp>
          <p:nvGrpSpPr>
            <p:cNvPr id="109" name="组合 108"/>
            <p:cNvGrpSpPr/>
            <p:nvPr/>
          </p:nvGrpSpPr>
          <p:grpSpPr>
            <a:xfrm>
              <a:off x="1451102" y="1713400"/>
              <a:ext cx="4627880" cy="534670"/>
              <a:chOff x="5906988" y="1931114"/>
              <a:chExt cx="4627880" cy="534670"/>
            </a:xfrm>
          </p:grpSpPr>
          <p:sp>
            <p:nvSpPr>
              <p:cNvPr id="110" name="矩形 109"/>
              <p:cNvSpPr/>
              <p:nvPr/>
            </p:nvSpPr>
            <p:spPr>
              <a:xfrm>
                <a:off x="5949533" y="1931114"/>
                <a:ext cx="4585335"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面向对象的建模方法</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03.</a:t>
                </a:r>
                <a:endParaRPr lang="zh-CN" altLang="en-US" sz="2800" b="1" dirty="0">
                  <a:solidFill>
                    <a:schemeClr val="accent6"/>
                  </a:solidFill>
                </a:endParaRPr>
              </a:p>
            </p:txBody>
          </p:sp>
        </p:grpSp>
        <p:sp>
          <p:nvSpPr>
            <p:cNvPr id="112" name="文本框 111"/>
            <p:cNvSpPr txBox="1"/>
            <p:nvPr/>
          </p:nvSpPr>
          <p:spPr>
            <a:xfrm>
              <a:off x="5670677"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时序图</a:t>
              </a:r>
              <a:endParaRPr lang="zh-CN" altLang="en-US" sz="2000" dirty="0">
                <a:solidFill>
                  <a:srgbClr val="E06741"/>
                </a:solidFill>
                <a:latin typeface="+mj-ea"/>
                <a:ea typeface="+mj-ea"/>
              </a:endParaRPr>
            </a:p>
          </p:txBody>
        </p:sp>
      </p:grpSp>
      <p:pic>
        <p:nvPicPr>
          <p:cNvPr id="27" name="图片 27" descr="qq_pic_merged_1586597945609"/>
          <p:cNvPicPr>
            <a:picLocks noChangeAspect="1"/>
          </p:cNvPicPr>
          <p:nvPr/>
        </p:nvPicPr>
        <p:blipFill>
          <a:blip r:embed="rId2"/>
          <a:stretch>
            <a:fillRect/>
          </a:stretch>
        </p:blipFill>
        <p:spPr>
          <a:xfrm>
            <a:off x="6005195" y="876300"/>
            <a:ext cx="5120640" cy="5695315"/>
          </a:xfrm>
          <a:prstGeom prst="rect">
            <a:avLst/>
          </a:prstGeom>
        </p:spPr>
      </p:pic>
    </p:spTree>
    <p:custDataLst>
      <p:tags r:id="rId3"/>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694947" y="3483982"/>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 name="组合 1"/>
          <p:cNvGrpSpPr/>
          <p:nvPr/>
        </p:nvGrpSpPr>
        <p:grpSpPr>
          <a:xfrm>
            <a:off x="321945" y="2834005"/>
            <a:ext cx="5389880" cy="2338705"/>
            <a:chOff x="0" y="2785529"/>
            <a:chExt cx="5062855" cy="2338705"/>
          </a:xfrm>
        </p:grpSpPr>
        <p:cxnSp>
          <p:nvCxnSpPr>
            <p:cNvPr id="5" name="直接连接符 4"/>
            <p:cNvCxnSpPr/>
            <p:nvPr/>
          </p:nvCxnSpPr>
          <p:spPr>
            <a:xfrm>
              <a:off x="0" y="3543300"/>
              <a:ext cx="5062855" cy="444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916430" y="2785529"/>
              <a:ext cx="1437640" cy="1416685"/>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991870" y="4202214"/>
              <a:ext cx="3286760" cy="922020"/>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rPr>
                <a:t>分别对账户管理模块、考研保研模块、共享资源模块、学校概况模块、生活服务模块建立活动图。</a:t>
              </a:r>
              <a:endParaRPr kumimoji="0" lang="zh-CN" altLang="en-US"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16" name="矩形 15"/>
            <p:cNvSpPr/>
            <p:nvPr/>
          </p:nvSpPr>
          <p:spPr>
            <a:xfrm>
              <a:off x="1784930" y="3228064"/>
              <a:ext cx="1700640"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rPr>
                <a:t>活动图</a:t>
              </a:r>
              <a:endParaRPr lang="zh-CN" altLang="en-US" sz="2400" b="1" dirty="0">
                <a:solidFill>
                  <a:schemeClr val="bg1"/>
                </a:solidFill>
              </a:endParaRPr>
            </a:p>
          </p:txBody>
        </p:sp>
      </p:grpSp>
      <p:pic>
        <p:nvPicPr>
          <p:cNvPr id="17" name="图片 16"/>
          <p:cNvPicPr>
            <a:picLocks noChangeAspect="1"/>
          </p:cNvPicPr>
          <p:nvPr/>
        </p:nvPicPr>
        <p:blipFill>
          <a:blip r:embed="rId1"/>
          <a:stretch>
            <a:fillRect/>
          </a:stretch>
        </p:blipFill>
        <p:spPr>
          <a:xfrm rot="16200000">
            <a:off x="145169" y="-145167"/>
            <a:ext cx="1268414" cy="1558750"/>
          </a:xfrm>
          <a:prstGeom prst="rect">
            <a:avLst/>
          </a:prstGeom>
        </p:spPr>
      </p:pic>
      <p:grpSp>
        <p:nvGrpSpPr>
          <p:cNvPr id="108" name="组合 107"/>
          <p:cNvGrpSpPr/>
          <p:nvPr/>
        </p:nvGrpSpPr>
        <p:grpSpPr>
          <a:xfrm>
            <a:off x="1785305" y="394109"/>
            <a:ext cx="8449310" cy="534670"/>
            <a:chOff x="1451102" y="1713400"/>
            <a:chExt cx="8449310" cy="534670"/>
          </a:xfrm>
        </p:grpSpPr>
        <p:grpSp>
          <p:nvGrpSpPr>
            <p:cNvPr id="109" name="组合 108"/>
            <p:cNvGrpSpPr/>
            <p:nvPr/>
          </p:nvGrpSpPr>
          <p:grpSpPr>
            <a:xfrm>
              <a:off x="1451102" y="1713400"/>
              <a:ext cx="4627880" cy="534670"/>
              <a:chOff x="5906988" y="1931114"/>
              <a:chExt cx="4627880" cy="534670"/>
            </a:xfrm>
          </p:grpSpPr>
          <p:sp>
            <p:nvSpPr>
              <p:cNvPr id="110" name="矩形 109"/>
              <p:cNvSpPr/>
              <p:nvPr/>
            </p:nvSpPr>
            <p:spPr>
              <a:xfrm>
                <a:off x="5949533" y="1931114"/>
                <a:ext cx="4585335"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面向对象的建模方法</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03.</a:t>
                </a:r>
                <a:endParaRPr lang="zh-CN" altLang="en-US" sz="2800" b="1" dirty="0">
                  <a:solidFill>
                    <a:schemeClr val="accent6"/>
                  </a:solidFill>
                </a:endParaRPr>
              </a:p>
            </p:txBody>
          </p:sp>
        </p:grpSp>
        <p:sp>
          <p:nvSpPr>
            <p:cNvPr id="112" name="文本框 111"/>
            <p:cNvSpPr txBox="1"/>
            <p:nvPr/>
          </p:nvSpPr>
          <p:spPr>
            <a:xfrm>
              <a:off x="5670677"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活动图</a:t>
              </a:r>
              <a:endParaRPr lang="zh-CN" altLang="en-US" sz="2000" dirty="0">
                <a:solidFill>
                  <a:srgbClr val="E06741"/>
                </a:solidFill>
                <a:latin typeface="+mj-ea"/>
                <a:ea typeface="+mj-ea"/>
              </a:endParaRPr>
            </a:p>
          </p:txBody>
        </p:sp>
      </p:grpSp>
      <p:sp>
        <p:nvSpPr>
          <p:cNvPr id="79" name="矩形 78"/>
          <p:cNvSpPr/>
          <p:nvPr>
            <p:custDataLst>
              <p:tags r:id="rId2"/>
            </p:custDataLst>
          </p:nvPr>
        </p:nvSpPr>
        <p:spPr>
          <a:xfrm>
            <a:off x="11460828" y="1845768"/>
            <a:ext cx="350172" cy="409517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80" name="PA-图片 14" descr="几何拼接2"/>
          <p:cNvPicPr>
            <a:picLocks noChangeAspect="1"/>
          </p:cNvPicPr>
          <p:nvPr>
            <p:custDataLst>
              <p:tags r:id="rId3"/>
            </p:custDataLst>
          </p:nvPr>
        </p:nvPicPr>
        <p:blipFill>
          <a:blip r:embed="rId4"/>
          <a:srcRect l="6759" r="6759"/>
          <a:stretch>
            <a:fillRect/>
          </a:stretch>
        </p:blipFill>
        <p:spPr>
          <a:xfrm>
            <a:off x="6000591" y="1845801"/>
            <a:ext cx="5460281" cy="4095208"/>
          </a:xfrm>
          <a:prstGeom prst="rect">
            <a:avLst/>
          </a:prstGeom>
        </p:spPr>
      </p:pic>
      <p:sp>
        <p:nvSpPr>
          <p:cNvPr id="81" name="椭圆 80"/>
          <p:cNvSpPr/>
          <p:nvPr>
            <p:custDataLst>
              <p:tags r:id="rId5"/>
            </p:custDataLst>
          </p:nvPr>
        </p:nvSpPr>
        <p:spPr>
          <a:xfrm rot="16200000">
            <a:off x="11588821" y="3636257"/>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Arial" panose="020B0604020202020204"/>
              <a:ea typeface="微软雅黑" panose="020B0503020204020204" charset="-122"/>
            </a:endParaRPr>
          </a:p>
        </p:txBody>
      </p:sp>
      <p:sp>
        <p:nvSpPr>
          <p:cNvPr id="87" name="椭圆 86"/>
          <p:cNvSpPr/>
          <p:nvPr>
            <p:custDataLst>
              <p:tags r:id="rId6"/>
            </p:custDataLst>
          </p:nvPr>
        </p:nvSpPr>
        <p:spPr>
          <a:xfrm rot="16200000">
            <a:off x="11588821" y="4122030"/>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9" name="椭圆 88"/>
          <p:cNvSpPr/>
          <p:nvPr>
            <p:custDataLst>
              <p:tags r:id="rId7"/>
            </p:custDataLst>
          </p:nvPr>
        </p:nvSpPr>
        <p:spPr>
          <a:xfrm rot="16200000">
            <a:off x="11588821" y="4364917"/>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2" name="椭圆 81"/>
          <p:cNvSpPr/>
          <p:nvPr>
            <p:custDataLst>
              <p:tags r:id="rId8"/>
            </p:custDataLst>
          </p:nvPr>
        </p:nvSpPr>
        <p:spPr>
          <a:xfrm rot="16200000">
            <a:off x="11588821" y="3393370"/>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3" name="椭圆 82"/>
          <p:cNvSpPr/>
          <p:nvPr>
            <p:custDataLst>
              <p:tags r:id="rId9"/>
            </p:custDataLst>
          </p:nvPr>
        </p:nvSpPr>
        <p:spPr>
          <a:xfrm rot="16200000">
            <a:off x="11588821" y="3879143"/>
            <a:ext cx="94142" cy="94142"/>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84" name="PA-图片 21" descr="字体感觉1"/>
          <p:cNvPicPr>
            <a:picLocks noChangeAspect="1"/>
          </p:cNvPicPr>
          <p:nvPr>
            <p:custDataLst>
              <p:tags r:id="rId10"/>
            </p:custDataLst>
          </p:nvPr>
        </p:nvPicPr>
        <p:blipFill>
          <a:blip r:embed="rId11"/>
          <a:srcRect l="15680" r="15680"/>
          <a:stretch>
            <a:fillRect/>
          </a:stretch>
        </p:blipFill>
        <p:spPr>
          <a:xfrm>
            <a:off x="6000591" y="1845801"/>
            <a:ext cx="5460280" cy="4095208"/>
          </a:xfrm>
          <a:prstGeom prst="rect">
            <a:avLst/>
          </a:prstGeom>
        </p:spPr>
      </p:pic>
      <p:pic>
        <p:nvPicPr>
          <p:cNvPr id="85" name="PA-图片 24" descr="几何图形"/>
          <p:cNvPicPr>
            <a:picLocks noChangeAspect="1"/>
          </p:cNvPicPr>
          <p:nvPr>
            <p:custDataLst>
              <p:tags r:id="rId12"/>
            </p:custDataLst>
          </p:nvPr>
        </p:nvPicPr>
        <p:blipFill>
          <a:blip r:embed="rId13"/>
          <a:srcRect t="14836" b="14836"/>
          <a:stretch>
            <a:fillRect/>
          </a:stretch>
        </p:blipFill>
        <p:spPr>
          <a:xfrm>
            <a:off x="6000591" y="1845801"/>
            <a:ext cx="5460280" cy="4095208"/>
          </a:xfrm>
          <a:prstGeom prst="rect">
            <a:avLst/>
          </a:prstGeom>
        </p:spPr>
      </p:pic>
      <p:pic>
        <p:nvPicPr>
          <p:cNvPr id="86" name="PA-图片 14" descr="几何拼接2"/>
          <p:cNvPicPr>
            <a:picLocks noChangeAspect="1"/>
          </p:cNvPicPr>
          <p:nvPr>
            <p:custDataLst>
              <p:tags r:id="rId14"/>
            </p:custDataLst>
          </p:nvPr>
        </p:nvPicPr>
        <p:blipFill>
          <a:blip r:embed="rId15"/>
          <a:srcRect l="13593" r="13593"/>
          <a:stretch>
            <a:fillRect/>
          </a:stretch>
        </p:blipFill>
        <p:spPr>
          <a:xfrm>
            <a:off x="6000591" y="1845801"/>
            <a:ext cx="5460281" cy="4095208"/>
          </a:xfrm>
          <a:prstGeom prst="rect">
            <a:avLst/>
          </a:prstGeom>
        </p:spPr>
      </p:pic>
      <p:pic>
        <p:nvPicPr>
          <p:cNvPr id="88" name="PA-图片 14" descr="几何拼接2"/>
          <p:cNvPicPr>
            <a:picLocks noChangeAspect="1"/>
          </p:cNvPicPr>
          <p:nvPr>
            <p:custDataLst>
              <p:tags r:id="rId16"/>
            </p:custDataLst>
          </p:nvPr>
        </p:nvPicPr>
        <p:blipFill>
          <a:blip r:embed="rId17"/>
          <a:srcRect l="665" r="665"/>
          <a:stretch>
            <a:fillRect/>
          </a:stretch>
        </p:blipFill>
        <p:spPr>
          <a:xfrm>
            <a:off x="6000591" y="1845801"/>
            <a:ext cx="5460281" cy="4095208"/>
          </a:xfrm>
          <a:prstGeom prst="rect">
            <a:avLst/>
          </a:prstGeom>
        </p:spPr>
      </p:pic>
    </p:spTree>
    <p:custDataLst>
      <p:tags r:id="rId18"/>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500"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 presetClass="emph" presetSubtype="1" nodeType="withEffect">
                                  <p:stCondLst>
                                    <p:cond delay="0"/>
                                  </p:stCondLst>
                                  <p:childTnLst>
                                    <p:set>
                                      <p:cBhvr>
                                        <p:cTn id="18"/>
                                        <p:tgtEl>
                                          <p:spTgt spid="82"/>
                                        </p:tgtEl>
                                        <p:attrNameLst>
                                          <p:attrName>fillcolor</p:attrName>
                                        </p:attrNameLst>
                                      </p:cBhvr>
                                      <p:to>
                                        <p:clrVal>
                                          <a:schemeClr val="bg1"/>
                                        </p:clrVal>
                                      </p:to>
                                    </p:set>
                                    <p:set>
                                      <p:cBhvr>
                                        <p:cTn id="19"/>
                                        <p:tgtEl>
                                          <p:spTgt spid="82"/>
                                        </p:tgtEl>
                                        <p:attrNameLst>
                                          <p:attrName>fill.type</p:attrName>
                                        </p:attrNameLst>
                                      </p:cBhvr>
                                      <p:to>
                                        <p:strVal val="solid"/>
                                      </p:to>
                                    </p:set>
                                    <p:set>
                                      <p:cBhvr>
                                        <p:cTn id="20"/>
                                        <p:tgtEl>
                                          <p:spTgt spid="8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500"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 presetClass="emph" presetSubtype="1" nodeType="withEffect">
                                  <p:stCondLst>
                                    <p:cond delay="0"/>
                                  </p:stCondLst>
                                  <p:childTnLst>
                                    <p:set>
                                      <p:cBhvr>
                                        <p:cTn id="27"/>
                                        <p:tgtEl>
                                          <p:spTgt spid="82"/>
                                        </p:tgtEl>
                                        <p:attrNameLst>
                                          <p:attrName>fillcolor</p:attrName>
                                        </p:attrNameLst>
                                      </p:cBhvr>
                                      <p:to>
                                        <p:clrVal>
                                          <a:srgbClr val="A6A6A6"/>
                                        </p:clrVal>
                                      </p:to>
                                    </p:set>
                                    <p:set>
                                      <p:cBhvr>
                                        <p:cTn id="28"/>
                                        <p:tgtEl>
                                          <p:spTgt spid="82"/>
                                        </p:tgtEl>
                                        <p:attrNameLst>
                                          <p:attrName>fill.type</p:attrName>
                                        </p:attrNameLst>
                                      </p:cBhvr>
                                      <p:to>
                                        <p:strVal val="solid"/>
                                      </p:to>
                                    </p:set>
                                    <p:set>
                                      <p:cBhvr>
                                        <p:cTn id="29"/>
                                        <p:tgtEl>
                                          <p:spTgt spid="82"/>
                                        </p:tgtEl>
                                        <p:attrNameLst>
                                          <p:attrName>fill.on</p:attrName>
                                        </p:attrNameLst>
                                      </p:cBhvr>
                                      <p:to>
                                        <p:strVal val="true"/>
                                      </p:to>
                                    </p:set>
                                  </p:childTnLst>
                                </p:cTn>
                              </p:par>
                              <p:par>
                                <p:cTn id="30" presetID="1" presetClass="emph" presetSubtype="1" nodeType="withEffect">
                                  <p:stCondLst>
                                    <p:cond delay="0"/>
                                  </p:stCondLst>
                                  <p:childTnLst>
                                    <p:set>
                                      <p:cBhvr>
                                        <p:cTn id="31"/>
                                        <p:tgtEl>
                                          <p:spTgt spid="81"/>
                                        </p:tgtEl>
                                        <p:attrNameLst>
                                          <p:attrName>fillcolor</p:attrName>
                                        </p:attrNameLst>
                                      </p:cBhvr>
                                      <p:to>
                                        <p:clrVal>
                                          <a:schemeClr val="bg1"/>
                                        </p:clrVal>
                                      </p:to>
                                    </p:set>
                                    <p:set>
                                      <p:cBhvr>
                                        <p:cTn id="32"/>
                                        <p:tgtEl>
                                          <p:spTgt spid="81"/>
                                        </p:tgtEl>
                                        <p:attrNameLst>
                                          <p:attrName>fill.type</p:attrName>
                                        </p:attrNameLst>
                                      </p:cBhvr>
                                      <p:to>
                                        <p:strVal val="solid"/>
                                      </p:to>
                                    </p:set>
                                    <p:set>
                                      <p:cBhvr>
                                        <p:cTn id="33"/>
                                        <p:tgtEl>
                                          <p:spTgt spid="81"/>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500"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par>
                                <p:cTn id="39" presetID="1" presetClass="emph" presetSubtype="1" nodeType="withEffect">
                                  <p:stCondLst>
                                    <p:cond delay="0"/>
                                  </p:stCondLst>
                                  <p:childTnLst>
                                    <p:set>
                                      <p:cBhvr>
                                        <p:cTn id="40"/>
                                        <p:tgtEl>
                                          <p:spTgt spid="81"/>
                                        </p:tgtEl>
                                        <p:attrNameLst>
                                          <p:attrName>fillcolor</p:attrName>
                                        </p:attrNameLst>
                                      </p:cBhvr>
                                      <p:to>
                                        <p:clrVal>
                                          <a:srgbClr val="A6A6A6"/>
                                        </p:clrVal>
                                      </p:to>
                                    </p:set>
                                    <p:set>
                                      <p:cBhvr>
                                        <p:cTn id="41"/>
                                        <p:tgtEl>
                                          <p:spTgt spid="81"/>
                                        </p:tgtEl>
                                        <p:attrNameLst>
                                          <p:attrName>fill.type</p:attrName>
                                        </p:attrNameLst>
                                      </p:cBhvr>
                                      <p:to>
                                        <p:strVal val="solid"/>
                                      </p:to>
                                    </p:set>
                                    <p:set>
                                      <p:cBhvr>
                                        <p:cTn id="42"/>
                                        <p:tgtEl>
                                          <p:spTgt spid="81"/>
                                        </p:tgtEl>
                                        <p:attrNameLst>
                                          <p:attrName>fill.on</p:attrName>
                                        </p:attrNameLst>
                                      </p:cBhvr>
                                      <p:to>
                                        <p:strVal val="true"/>
                                      </p:to>
                                    </p:set>
                                  </p:childTnLst>
                                </p:cTn>
                              </p:par>
                              <p:par>
                                <p:cTn id="43" presetID="1" presetClass="emph" presetSubtype="1" nodeType="withEffect">
                                  <p:stCondLst>
                                    <p:cond delay="0"/>
                                  </p:stCondLst>
                                  <p:childTnLst>
                                    <p:set>
                                      <p:cBhvr>
                                        <p:cTn id="44"/>
                                        <p:tgtEl>
                                          <p:spTgt spid="83"/>
                                        </p:tgtEl>
                                        <p:attrNameLst>
                                          <p:attrName>fillcolor</p:attrName>
                                        </p:attrNameLst>
                                      </p:cBhvr>
                                      <p:to>
                                        <p:clrVal>
                                          <a:schemeClr val="bg1"/>
                                        </p:clrVal>
                                      </p:to>
                                    </p:set>
                                    <p:set>
                                      <p:cBhvr>
                                        <p:cTn id="45"/>
                                        <p:tgtEl>
                                          <p:spTgt spid="83"/>
                                        </p:tgtEl>
                                        <p:attrNameLst>
                                          <p:attrName>fill.type</p:attrName>
                                        </p:attrNameLst>
                                      </p:cBhvr>
                                      <p:to>
                                        <p:strVal val="solid"/>
                                      </p:to>
                                    </p:set>
                                    <p:set>
                                      <p:cBhvr>
                                        <p:cTn id="46"/>
                                        <p:tgtEl>
                                          <p:spTgt spid="83"/>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500"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par>
                                <p:cTn id="52" presetID="1" presetClass="emph" presetSubtype="1" nodeType="withEffect">
                                  <p:stCondLst>
                                    <p:cond delay="0"/>
                                  </p:stCondLst>
                                  <p:childTnLst>
                                    <p:set>
                                      <p:cBhvr>
                                        <p:cTn id="53"/>
                                        <p:tgtEl>
                                          <p:spTgt spid="87"/>
                                        </p:tgtEl>
                                        <p:attrNameLst>
                                          <p:attrName>fillcolor</p:attrName>
                                        </p:attrNameLst>
                                      </p:cBhvr>
                                      <p:to>
                                        <p:clrVal>
                                          <a:schemeClr val="bg1"/>
                                        </p:clrVal>
                                      </p:to>
                                    </p:set>
                                    <p:set>
                                      <p:cBhvr>
                                        <p:cTn id="54"/>
                                        <p:tgtEl>
                                          <p:spTgt spid="87"/>
                                        </p:tgtEl>
                                        <p:attrNameLst>
                                          <p:attrName>fill.type</p:attrName>
                                        </p:attrNameLst>
                                      </p:cBhvr>
                                      <p:to>
                                        <p:strVal val="solid"/>
                                      </p:to>
                                    </p:set>
                                    <p:set>
                                      <p:cBhvr>
                                        <p:cTn id="55"/>
                                        <p:tgtEl>
                                          <p:spTgt spid="87"/>
                                        </p:tgtEl>
                                        <p:attrNameLst>
                                          <p:attrName>fill.on</p:attrName>
                                        </p:attrNameLst>
                                      </p:cBhvr>
                                      <p:to>
                                        <p:strVal val="true"/>
                                      </p:to>
                                    </p:set>
                                  </p:childTnLst>
                                </p:cTn>
                              </p:par>
                              <p:par>
                                <p:cTn id="56" presetID="1" presetClass="emph" presetSubtype="1" nodeType="withEffect">
                                  <p:stCondLst>
                                    <p:cond delay="0"/>
                                  </p:stCondLst>
                                  <p:childTnLst>
                                    <p:set>
                                      <p:cBhvr>
                                        <p:cTn id="57"/>
                                        <p:tgtEl>
                                          <p:spTgt spid="83"/>
                                        </p:tgtEl>
                                        <p:attrNameLst>
                                          <p:attrName>fillcolor</p:attrName>
                                        </p:attrNameLst>
                                      </p:cBhvr>
                                      <p:to>
                                        <p:clrVal>
                                          <a:srgbClr val="A6A6A6"/>
                                        </p:clrVal>
                                      </p:to>
                                    </p:set>
                                    <p:set>
                                      <p:cBhvr>
                                        <p:cTn id="58"/>
                                        <p:tgtEl>
                                          <p:spTgt spid="83"/>
                                        </p:tgtEl>
                                        <p:attrNameLst>
                                          <p:attrName>fill.type</p:attrName>
                                        </p:attrNameLst>
                                      </p:cBhvr>
                                      <p:to>
                                        <p:strVal val="solid"/>
                                      </p:to>
                                    </p:set>
                                    <p:set>
                                      <p:cBhvr>
                                        <p:cTn id="59"/>
                                        <p:tgtEl>
                                          <p:spTgt spid="83"/>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500" fill="hold">
                                          <p:stCondLst>
                                            <p:cond delay="0"/>
                                          </p:stCondLst>
                                        </p:cTn>
                                        <p:tgtEl>
                                          <p:spTgt spid="88"/>
                                        </p:tgtEl>
                                        <p:attrNameLst>
                                          <p:attrName>style.visibility</p:attrName>
                                        </p:attrNameLst>
                                      </p:cBhvr>
                                      <p:to>
                                        <p:strVal val="visible"/>
                                      </p:to>
                                    </p:set>
                                    <p:animEffect transition="in" filter="fade">
                                      <p:cBhvr>
                                        <p:cTn id="64" dur="500"/>
                                        <p:tgtEl>
                                          <p:spTgt spid="88"/>
                                        </p:tgtEl>
                                      </p:cBhvr>
                                    </p:animEffect>
                                  </p:childTnLst>
                                </p:cTn>
                              </p:par>
                              <p:par>
                                <p:cTn id="65" presetID="1" presetClass="emph" presetSubtype="1" nodeType="withEffect">
                                  <p:stCondLst>
                                    <p:cond delay="0"/>
                                  </p:stCondLst>
                                  <p:childTnLst>
                                    <p:set>
                                      <p:cBhvr>
                                        <p:cTn id="66"/>
                                        <p:tgtEl>
                                          <p:spTgt spid="89"/>
                                        </p:tgtEl>
                                        <p:attrNameLst>
                                          <p:attrName>fillcolor</p:attrName>
                                        </p:attrNameLst>
                                      </p:cBhvr>
                                      <p:to>
                                        <p:clrVal>
                                          <a:schemeClr val="bg1"/>
                                        </p:clrVal>
                                      </p:to>
                                    </p:set>
                                    <p:set>
                                      <p:cBhvr>
                                        <p:cTn id="67"/>
                                        <p:tgtEl>
                                          <p:spTgt spid="89"/>
                                        </p:tgtEl>
                                        <p:attrNameLst>
                                          <p:attrName>fill.type</p:attrName>
                                        </p:attrNameLst>
                                      </p:cBhvr>
                                      <p:to>
                                        <p:strVal val="solid"/>
                                      </p:to>
                                    </p:set>
                                    <p:set>
                                      <p:cBhvr>
                                        <p:cTn id="68"/>
                                        <p:tgtEl>
                                          <p:spTgt spid="89"/>
                                        </p:tgtEl>
                                        <p:attrNameLst>
                                          <p:attrName>fill.on</p:attrName>
                                        </p:attrNameLst>
                                      </p:cBhvr>
                                      <p:to>
                                        <p:strVal val="true"/>
                                      </p:to>
                                    </p:set>
                                  </p:childTnLst>
                                </p:cTn>
                              </p:par>
                              <p:par>
                                <p:cTn id="69" presetID="1" presetClass="emph" presetSubtype="1" nodeType="withEffect">
                                  <p:stCondLst>
                                    <p:cond delay="0"/>
                                  </p:stCondLst>
                                  <p:childTnLst>
                                    <p:set>
                                      <p:cBhvr>
                                        <p:cTn id="70"/>
                                        <p:tgtEl>
                                          <p:spTgt spid="87"/>
                                        </p:tgtEl>
                                        <p:attrNameLst>
                                          <p:attrName>fillcolor</p:attrName>
                                        </p:attrNameLst>
                                      </p:cBhvr>
                                      <p:to>
                                        <p:clrVal>
                                          <a:srgbClr val="A6A6A6"/>
                                        </p:clrVal>
                                      </p:to>
                                    </p:set>
                                    <p:set>
                                      <p:cBhvr>
                                        <p:cTn id="71"/>
                                        <p:tgtEl>
                                          <p:spTgt spid="87"/>
                                        </p:tgtEl>
                                        <p:attrNameLst>
                                          <p:attrName>fill.type</p:attrName>
                                        </p:attrNameLst>
                                      </p:cBhvr>
                                      <p:to>
                                        <p:strVal val="solid"/>
                                      </p:to>
                                    </p:set>
                                    <p:set>
                                      <p:cBhvr>
                                        <p:cTn id="72"/>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r="537" b="1009"/>
          <a:stretch>
            <a:fillRect/>
          </a:stretch>
        </p:blipFill>
        <p:spPr>
          <a:xfrm flipH="1" flipV="1">
            <a:off x="0" y="0"/>
            <a:ext cx="6739951" cy="5137152"/>
          </a:xfrm>
          <a:prstGeom prst="rect">
            <a:avLst/>
          </a:prstGeom>
        </p:spPr>
      </p:pic>
      <p:grpSp>
        <p:nvGrpSpPr>
          <p:cNvPr id="10" name="组合 9"/>
          <p:cNvGrpSpPr/>
          <p:nvPr/>
        </p:nvGrpSpPr>
        <p:grpSpPr>
          <a:xfrm>
            <a:off x="7467465" y="2263775"/>
            <a:ext cx="3535680" cy="1519082"/>
            <a:chOff x="7467465" y="2263775"/>
            <a:chExt cx="3535680" cy="1519082"/>
          </a:xfrm>
        </p:grpSpPr>
        <p:sp>
          <p:nvSpPr>
            <p:cNvPr id="3" name="矩形 2"/>
            <p:cNvSpPr/>
            <p:nvPr/>
          </p:nvSpPr>
          <p:spPr>
            <a:xfrm>
              <a:off x="7467465" y="3014507"/>
              <a:ext cx="3535680" cy="768350"/>
            </a:xfrm>
            <a:prstGeom prst="rect">
              <a:avLst/>
            </a:prstGeom>
          </p:spPr>
          <p:txBody>
            <a:bodyPr wrap="none">
              <a:spAutoFit/>
              <a:scene3d>
                <a:camera prst="orthographicFront"/>
                <a:lightRig rig="threePt" dir="t"/>
              </a:scene3d>
              <a:sp3d contourW="12700"/>
            </a:bodyPr>
            <a:lstStyle/>
            <a:p>
              <a:pPr algn="r"/>
              <a:r>
                <a:rPr lang="zh-CN" altLang="en-US" sz="4400" b="1" dirty="0">
                  <a:solidFill>
                    <a:schemeClr val="accent1"/>
                  </a:solidFill>
                </a:rPr>
                <a:t>需求分析总结</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04</a:t>
              </a:r>
              <a:endParaRPr lang="zh-CN" altLang="en-US" sz="4000" b="1" dirty="0">
                <a:solidFill>
                  <a:schemeClr val="accent1"/>
                </a:solidFill>
              </a:endParaRPr>
            </a:p>
          </p:txBody>
        </p:sp>
      </p:grpSp>
      <p:grpSp>
        <p:nvGrpSpPr>
          <p:cNvPr id="11" name="组合 10"/>
          <p:cNvGrpSpPr/>
          <p:nvPr/>
        </p:nvGrpSpPr>
        <p:grpSpPr>
          <a:xfrm>
            <a:off x="5796280" y="5137150"/>
            <a:ext cx="5321300" cy="398780"/>
            <a:chOff x="2678606" y="5137953"/>
            <a:chExt cx="4293908" cy="398780"/>
          </a:xfrm>
        </p:grpSpPr>
        <p:sp>
          <p:nvSpPr>
            <p:cNvPr id="6" name="矩形 5"/>
            <p:cNvSpPr/>
            <p:nvPr/>
          </p:nvSpPr>
          <p:spPr>
            <a:xfrm>
              <a:off x="2678606" y="5137953"/>
              <a:ext cx="2278380" cy="398780"/>
            </a:xfrm>
            <a:prstGeom prst="rect">
              <a:avLst/>
            </a:prstGeom>
          </p:spPr>
          <p:txBody>
            <a:bodyPr wrap="squar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需求分析原则</a:t>
              </a:r>
              <a:endParaRPr lang="zh-CN" altLang="en-US" sz="2000" dirty="0">
                <a:solidFill>
                  <a:schemeClr val="accent2"/>
                </a:solidFill>
              </a:endParaRPr>
            </a:p>
          </p:txBody>
        </p:sp>
        <p:sp>
          <p:nvSpPr>
            <p:cNvPr id="7" name="矩形 6"/>
            <p:cNvSpPr/>
            <p:nvPr/>
          </p:nvSpPr>
          <p:spPr>
            <a:xfrm>
              <a:off x="4694134" y="5137953"/>
              <a:ext cx="2278380" cy="398780"/>
            </a:xfrm>
            <a:prstGeom prst="rect">
              <a:avLst/>
            </a:prstGeom>
          </p:spPr>
          <p:txBody>
            <a:bodyPr wrap="squar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需求分析目标</a:t>
              </a:r>
              <a:endParaRPr lang="zh-CN" altLang="en-US" sz="2000" dirty="0">
                <a:solidFill>
                  <a:schemeClr val="accent2"/>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1050925" y="3786505"/>
            <a:ext cx="9973310" cy="22860"/>
          </a:xfrm>
          <a:prstGeom prst="line">
            <a:avLst/>
          </a:prstGeom>
          <a:ln w="12700" cmpd="sng">
            <a:solidFill>
              <a:srgbClr val="4A5A6F"/>
            </a:solidFill>
            <a:prstDash val="soli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523487" y="2065655"/>
            <a:ext cx="9333333" cy="3471545"/>
            <a:chOff x="2410" y="3253"/>
            <a:chExt cx="14453" cy="5467"/>
          </a:xfrm>
        </p:grpSpPr>
        <p:sp>
          <p:nvSpPr>
            <p:cNvPr id="27" name="矩形 26"/>
            <p:cNvSpPr/>
            <p:nvPr/>
          </p:nvSpPr>
          <p:spPr>
            <a:xfrm>
              <a:off x="2680" y="3503"/>
              <a:ext cx="3167" cy="95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800" dirty="0">
                  <a:solidFill>
                    <a:schemeClr val="tx1">
                      <a:lumMod val="50000"/>
                      <a:lumOff val="50000"/>
                    </a:schemeClr>
                  </a:solidFill>
                </a:rPr>
                <a:t>循序渐进</a:t>
              </a:r>
              <a:endParaRPr lang="zh-CN" altLang="en-US" sz="2800" dirty="0">
                <a:solidFill>
                  <a:schemeClr val="tx1">
                    <a:lumMod val="50000"/>
                    <a:lumOff val="50000"/>
                  </a:schemeClr>
                </a:solidFill>
              </a:endParaRPr>
            </a:p>
          </p:txBody>
        </p:sp>
        <p:sp>
          <p:nvSpPr>
            <p:cNvPr id="28" name="矩形 27"/>
            <p:cNvSpPr/>
            <p:nvPr/>
          </p:nvSpPr>
          <p:spPr>
            <a:xfrm>
              <a:off x="7870" y="3503"/>
              <a:ext cx="3167" cy="95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800" dirty="0">
                  <a:solidFill>
                    <a:schemeClr val="tx1">
                      <a:lumMod val="50000"/>
                      <a:lumOff val="50000"/>
                    </a:schemeClr>
                  </a:solidFill>
                </a:rPr>
                <a:t>与实现分离</a:t>
              </a:r>
              <a:endParaRPr lang="zh-CN" altLang="en-US" sz="2800" dirty="0">
                <a:solidFill>
                  <a:schemeClr val="tx1">
                    <a:lumMod val="50000"/>
                    <a:lumOff val="50000"/>
                  </a:schemeClr>
                </a:solidFill>
              </a:endParaRPr>
            </a:p>
          </p:txBody>
        </p:sp>
        <p:sp>
          <p:nvSpPr>
            <p:cNvPr id="29" name="矩形 28"/>
            <p:cNvSpPr/>
            <p:nvPr/>
          </p:nvSpPr>
          <p:spPr>
            <a:xfrm>
              <a:off x="13407" y="3502"/>
              <a:ext cx="2705" cy="95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800" dirty="0">
                  <a:solidFill>
                    <a:schemeClr val="tx1">
                      <a:lumMod val="50000"/>
                      <a:lumOff val="50000"/>
                    </a:schemeClr>
                  </a:solidFill>
                </a:rPr>
                <a:t>可追踪性</a:t>
              </a:r>
              <a:endParaRPr lang="zh-CN" altLang="en-US" sz="2800" dirty="0">
                <a:solidFill>
                  <a:schemeClr val="tx1">
                    <a:lumMod val="50000"/>
                    <a:lumOff val="50000"/>
                  </a:schemeClr>
                </a:solidFill>
              </a:endParaRPr>
            </a:p>
          </p:txBody>
        </p:sp>
        <p:sp>
          <p:nvSpPr>
            <p:cNvPr id="30" name="矩形 29"/>
            <p:cNvSpPr/>
            <p:nvPr/>
          </p:nvSpPr>
          <p:spPr>
            <a:xfrm>
              <a:off x="13018" y="7514"/>
              <a:ext cx="3845" cy="95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800" dirty="0">
                  <a:solidFill>
                    <a:schemeClr val="tx1">
                      <a:lumMod val="50000"/>
                      <a:lumOff val="50000"/>
                    </a:schemeClr>
                  </a:solidFill>
                </a:rPr>
                <a:t>定义需求属性</a:t>
              </a:r>
              <a:endParaRPr lang="zh-CN" altLang="en-US" sz="2800" dirty="0">
                <a:solidFill>
                  <a:schemeClr val="tx1">
                    <a:lumMod val="50000"/>
                    <a:lumOff val="50000"/>
                  </a:schemeClr>
                </a:solidFill>
              </a:endParaRPr>
            </a:p>
          </p:txBody>
        </p:sp>
        <p:sp>
          <p:nvSpPr>
            <p:cNvPr id="31" name="矩形 30"/>
            <p:cNvSpPr/>
            <p:nvPr/>
          </p:nvSpPr>
          <p:spPr>
            <a:xfrm>
              <a:off x="8390" y="7451"/>
              <a:ext cx="2760" cy="95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800" dirty="0">
                  <a:solidFill>
                    <a:schemeClr val="tx1">
                      <a:lumMod val="50000"/>
                      <a:lumOff val="50000"/>
                    </a:schemeClr>
                  </a:solidFill>
                </a:rPr>
                <a:t>可验证性</a:t>
              </a:r>
              <a:endParaRPr lang="zh-CN" altLang="en-US" sz="2800" dirty="0">
                <a:solidFill>
                  <a:schemeClr val="tx1">
                    <a:lumMod val="50000"/>
                    <a:lumOff val="50000"/>
                  </a:schemeClr>
                </a:solidFill>
              </a:endParaRPr>
            </a:p>
          </p:txBody>
        </p:sp>
        <p:sp>
          <p:nvSpPr>
            <p:cNvPr id="32" name="矩形 31"/>
            <p:cNvSpPr/>
            <p:nvPr/>
          </p:nvSpPr>
          <p:spPr>
            <a:xfrm>
              <a:off x="3270" y="7181"/>
              <a:ext cx="3167" cy="15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dirty="0">
                  <a:solidFill>
                    <a:schemeClr val="tx1">
                      <a:lumMod val="50000"/>
                      <a:lumOff val="50000"/>
                    </a:schemeClr>
                  </a:solidFill>
                </a:rPr>
                <a:t>自顶向下</a:t>
              </a:r>
              <a:endParaRPr lang="zh-CN" altLang="en-US" sz="2400" dirty="0">
                <a:solidFill>
                  <a:schemeClr val="tx1">
                    <a:lumMod val="50000"/>
                    <a:lumOff val="50000"/>
                  </a:schemeClr>
                </a:solidFill>
              </a:endParaRPr>
            </a:p>
            <a:p>
              <a:pPr algn="just">
                <a:lnSpc>
                  <a:spcPct val="120000"/>
                </a:lnSpc>
              </a:pPr>
              <a:r>
                <a:rPr lang="zh-CN" altLang="en-US" sz="2400" dirty="0">
                  <a:solidFill>
                    <a:schemeClr val="tx1">
                      <a:lumMod val="50000"/>
                      <a:lumOff val="50000"/>
                    </a:schemeClr>
                  </a:solidFill>
                </a:rPr>
                <a:t>逐层分解</a:t>
              </a:r>
              <a:endParaRPr lang="zh-CN" altLang="en-US" sz="2400" dirty="0">
                <a:solidFill>
                  <a:schemeClr val="tx1">
                    <a:lumMod val="50000"/>
                    <a:lumOff val="50000"/>
                  </a:schemeClr>
                </a:solidFill>
              </a:endParaRPr>
            </a:p>
          </p:txBody>
        </p:sp>
        <p:sp>
          <p:nvSpPr>
            <p:cNvPr id="7" name="椭圆 6"/>
            <p:cNvSpPr/>
            <p:nvPr/>
          </p:nvSpPr>
          <p:spPr>
            <a:xfrm rot="16200000">
              <a:off x="2410"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rot="16200000">
              <a:off x="5062"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rot="16200000">
              <a:off x="7714"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rot="16200000">
              <a:off x="10366"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rot="16200000">
              <a:off x="13018"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rot="16200000">
              <a:off x="15670" y="5495"/>
              <a:ext cx="1025" cy="1025"/>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p:nvSpPr>
          <p:spPr>
            <a:xfrm>
              <a:off x="2818" y="4999"/>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8112" y="4999"/>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13407" y="4999"/>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V="1">
              <a:off x="16078" y="6808"/>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10774" y="6808"/>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5470" y="6808"/>
              <a:ext cx="209" cy="18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2410" y="3282"/>
              <a:ext cx="3513" cy="1427"/>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7546" y="3253"/>
              <a:ext cx="3605" cy="1456"/>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a:off x="12850" y="3253"/>
              <a:ext cx="3605" cy="1456"/>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7954" y="7222"/>
              <a:ext cx="3605" cy="1456"/>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2650" y="7202"/>
              <a:ext cx="3605" cy="1456"/>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575" y="5717"/>
              <a:ext cx="695" cy="580"/>
            </a:xfrm>
            <a:prstGeom prst="rect">
              <a:avLst/>
            </a:prstGeom>
            <a:noFill/>
          </p:spPr>
          <p:txBody>
            <a:bodyPr wrap="square" rtlCol="0">
              <a:spAutoFit/>
            </a:bodyPr>
            <a:lstStyle/>
            <a:p>
              <a:pPr algn="ctr"/>
              <a:r>
                <a:rPr lang="en-US" altLang="zh-CN" b="1" dirty="0">
                  <a:solidFill>
                    <a:schemeClr val="bg1"/>
                  </a:solidFill>
                </a:rPr>
                <a:t>01</a:t>
              </a:r>
              <a:endParaRPr lang="zh-CN" altLang="en-US" b="1" dirty="0">
                <a:solidFill>
                  <a:schemeClr val="bg1"/>
                </a:solidFill>
              </a:endParaRPr>
            </a:p>
          </p:txBody>
        </p:sp>
        <p:sp>
          <p:nvSpPr>
            <p:cNvPr id="34" name="文本框 33"/>
            <p:cNvSpPr txBox="1"/>
            <p:nvPr/>
          </p:nvSpPr>
          <p:spPr>
            <a:xfrm>
              <a:off x="5227" y="5717"/>
              <a:ext cx="695" cy="580"/>
            </a:xfrm>
            <a:prstGeom prst="rect">
              <a:avLst/>
            </a:prstGeom>
            <a:noFill/>
          </p:spPr>
          <p:txBody>
            <a:bodyPr wrap="square" rtlCol="0">
              <a:spAutoFit/>
            </a:bodyPr>
            <a:lstStyle/>
            <a:p>
              <a:pPr algn="ctr"/>
              <a:r>
                <a:rPr lang="en-US" altLang="zh-CN" b="1" dirty="0">
                  <a:solidFill>
                    <a:schemeClr val="bg1"/>
                  </a:solidFill>
                </a:rPr>
                <a:t>02</a:t>
              </a:r>
              <a:endParaRPr lang="zh-CN" altLang="en-US" b="1" dirty="0">
                <a:solidFill>
                  <a:schemeClr val="bg1"/>
                </a:solidFill>
              </a:endParaRPr>
            </a:p>
          </p:txBody>
        </p:sp>
        <p:sp>
          <p:nvSpPr>
            <p:cNvPr id="35" name="文本框 34"/>
            <p:cNvSpPr txBox="1"/>
            <p:nvPr/>
          </p:nvSpPr>
          <p:spPr>
            <a:xfrm>
              <a:off x="7870" y="5717"/>
              <a:ext cx="695" cy="580"/>
            </a:xfrm>
            <a:prstGeom prst="rect">
              <a:avLst/>
            </a:prstGeom>
            <a:noFill/>
          </p:spPr>
          <p:txBody>
            <a:bodyPr wrap="square" rtlCol="0">
              <a:spAutoFit/>
            </a:bodyPr>
            <a:lstStyle/>
            <a:p>
              <a:pPr algn="ctr"/>
              <a:r>
                <a:rPr lang="en-US" altLang="zh-CN" b="1" dirty="0">
                  <a:solidFill>
                    <a:schemeClr val="bg1"/>
                  </a:solidFill>
                </a:rPr>
                <a:t>03</a:t>
              </a:r>
              <a:endParaRPr lang="zh-CN" altLang="en-US" b="1" dirty="0">
                <a:solidFill>
                  <a:schemeClr val="bg1"/>
                </a:solidFill>
              </a:endParaRPr>
            </a:p>
          </p:txBody>
        </p:sp>
        <p:sp>
          <p:nvSpPr>
            <p:cNvPr id="36" name="文本框 35"/>
            <p:cNvSpPr txBox="1"/>
            <p:nvPr/>
          </p:nvSpPr>
          <p:spPr>
            <a:xfrm>
              <a:off x="10512" y="5717"/>
              <a:ext cx="695" cy="580"/>
            </a:xfrm>
            <a:prstGeom prst="rect">
              <a:avLst/>
            </a:prstGeom>
            <a:noFill/>
          </p:spPr>
          <p:txBody>
            <a:bodyPr wrap="square" rtlCol="0">
              <a:spAutoFit/>
            </a:bodyPr>
            <a:lstStyle/>
            <a:p>
              <a:pPr algn="ctr"/>
              <a:r>
                <a:rPr lang="en-US" altLang="zh-CN" b="1" dirty="0">
                  <a:solidFill>
                    <a:schemeClr val="bg1"/>
                  </a:solidFill>
                </a:rPr>
                <a:t>04</a:t>
              </a:r>
              <a:endParaRPr lang="zh-CN" altLang="en-US" b="1" dirty="0">
                <a:solidFill>
                  <a:schemeClr val="bg1"/>
                </a:solidFill>
              </a:endParaRPr>
            </a:p>
          </p:txBody>
        </p:sp>
        <p:sp>
          <p:nvSpPr>
            <p:cNvPr id="37" name="文本框 36"/>
            <p:cNvSpPr txBox="1"/>
            <p:nvPr/>
          </p:nvSpPr>
          <p:spPr>
            <a:xfrm>
              <a:off x="13154" y="5717"/>
              <a:ext cx="695" cy="580"/>
            </a:xfrm>
            <a:prstGeom prst="rect">
              <a:avLst/>
            </a:prstGeom>
            <a:noFill/>
          </p:spPr>
          <p:txBody>
            <a:bodyPr wrap="square" rtlCol="0">
              <a:spAutoFit/>
            </a:bodyPr>
            <a:lstStyle/>
            <a:p>
              <a:pPr algn="ctr"/>
              <a:r>
                <a:rPr lang="en-US" altLang="zh-CN" b="1" dirty="0">
                  <a:solidFill>
                    <a:schemeClr val="bg1"/>
                  </a:solidFill>
                </a:rPr>
                <a:t>05</a:t>
              </a:r>
              <a:endParaRPr lang="zh-CN" altLang="en-US" b="1" dirty="0">
                <a:solidFill>
                  <a:schemeClr val="bg1"/>
                </a:solidFill>
              </a:endParaRPr>
            </a:p>
          </p:txBody>
        </p:sp>
        <p:sp>
          <p:nvSpPr>
            <p:cNvPr id="38" name="文本框 37"/>
            <p:cNvSpPr txBox="1"/>
            <p:nvPr/>
          </p:nvSpPr>
          <p:spPr>
            <a:xfrm>
              <a:off x="15797" y="5717"/>
              <a:ext cx="695" cy="580"/>
            </a:xfrm>
            <a:prstGeom prst="rect">
              <a:avLst/>
            </a:prstGeom>
            <a:noFill/>
          </p:spPr>
          <p:txBody>
            <a:bodyPr wrap="square" rtlCol="0">
              <a:spAutoFit/>
            </a:bodyPr>
            <a:lstStyle/>
            <a:p>
              <a:pPr algn="ctr"/>
              <a:r>
                <a:rPr lang="en-US" altLang="zh-CN" b="1" dirty="0">
                  <a:solidFill>
                    <a:schemeClr val="bg1"/>
                  </a:solidFill>
                </a:rPr>
                <a:t>06</a:t>
              </a:r>
              <a:endParaRPr lang="zh-CN" altLang="en-US" b="1" dirty="0">
                <a:solidFill>
                  <a:schemeClr val="bg1"/>
                </a:solidFill>
              </a:endParaRPr>
            </a:p>
          </p:txBody>
        </p:sp>
      </p:grpSp>
      <p:pic>
        <p:nvPicPr>
          <p:cNvPr id="39" name="图片 38"/>
          <p:cNvPicPr>
            <a:picLocks noChangeAspect="1"/>
          </p:cNvPicPr>
          <p:nvPr/>
        </p:nvPicPr>
        <p:blipFill>
          <a:blip r:embed="rId1"/>
          <a:stretch>
            <a:fillRect/>
          </a:stretch>
        </p:blipFill>
        <p:spPr>
          <a:xfrm rot="16200000">
            <a:off x="145169" y="-145167"/>
            <a:ext cx="1268414" cy="1558750"/>
          </a:xfrm>
          <a:prstGeom prst="rect">
            <a:avLst/>
          </a:prstGeom>
        </p:spPr>
      </p:pic>
      <p:grpSp>
        <p:nvGrpSpPr>
          <p:cNvPr id="108" name="组合 107"/>
          <p:cNvGrpSpPr/>
          <p:nvPr/>
        </p:nvGrpSpPr>
        <p:grpSpPr>
          <a:xfrm>
            <a:off x="1785305" y="394109"/>
            <a:ext cx="7661275" cy="534670"/>
            <a:chOff x="1451102" y="1713400"/>
            <a:chExt cx="7661275" cy="534670"/>
          </a:xfrm>
        </p:grpSpPr>
        <p:grpSp>
          <p:nvGrpSpPr>
            <p:cNvPr id="109" name="组合 108"/>
            <p:cNvGrpSpPr/>
            <p:nvPr/>
          </p:nvGrpSpPr>
          <p:grpSpPr>
            <a:xfrm>
              <a:off x="1451102" y="1713400"/>
              <a:ext cx="3836035" cy="534670"/>
              <a:chOff x="5906988" y="1931114"/>
              <a:chExt cx="3836035" cy="534670"/>
            </a:xfrm>
          </p:grpSpPr>
          <p:sp>
            <p:nvSpPr>
              <p:cNvPr id="110" name="矩形 109"/>
              <p:cNvSpPr/>
              <p:nvPr/>
            </p:nvSpPr>
            <p:spPr>
              <a:xfrm>
                <a:off x="5949533" y="1931114"/>
                <a:ext cx="3793490"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需求分析总结</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04.</a:t>
                </a:r>
                <a:endParaRPr lang="zh-CN" altLang="en-US" sz="2800" b="1" dirty="0">
                  <a:solidFill>
                    <a:schemeClr val="accent6"/>
                  </a:solidFill>
                </a:endParaRPr>
              </a:p>
            </p:txBody>
          </p:sp>
        </p:grpSp>
        <p:sp>
          <p:nvSpPr>
            <p:cNvPr id="112" name="文本框 111"/>
            <p:cNvSpPr txBox="1"/>
            <p:nvPr/>
          </p:nvSpPr>
          <p:spPr>
            <a:xfrm>
              <a:off x="4882642"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需求分析原则</a:t>
              </a:r>
              <a:endParaRPr lang="zh-CN" altLang="en-US" sz="2000" dirty="0">
                <a:solidFill>
                  <a:srgbClr val="E06741"/>
                </a:solidFill>
                <a:latin typeface="+mj-ea"/>
                <a:ea typeface="+mj-ea"/>
              </a:endParaRPr>
            </a:p>
          </p:txBody>
        </p:sp>
      </p:grpSp>
      <p:sp>
        <p:nvSpPr>
          <p:cNvPr id="16" name="矩形: 圆角 24"/>
          <p:cNvSpPr/>
          <p:nvPr/>
        </p:nvSpPr>
        <p:spPr>
          <a:xfrm>
            <a:off x="8345953" y="4612640"/>
            <a:ext cx="2328006" cy="924560"/>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1"/>
          <a:stretch>
            <a:fillRect/>
          </a:stretch>
        </p:blipFill>
        <p:spPr>
          <a:xfrm rot="16200000">
            <a:off x="145169" y="-145167"/>
            <a:ext cx="1268414" cy="1558750"/>
          </a:xfrm>
          <a:prstGeom prst="rect">
            <a:avLst/>
          </a:prstGeom>
        </p:spPr>
      </p:pic>
      <p:sp>
        <p:nvSpPr>
          <p:cNvPr id="7" name="文本框 6"/>
          <p:cNvSpPr txBox="1"/>
          <p:nvPr/>
        </p:nvSpPr>
        <p:spPr>
          <a:xfrm>
            <a:off x="1558925" y="1268730"/>
            <a:ext cx="9573260" cy="521970"/>
          </a:xfrm>
          <a:prstGeom prst="rect">
            <a:avLst/>
          </a:prstGeom>
          <a:noFill/>
        </p:spPr>
        <p:txBody>
          <a:bodyPr wrap="square" rtlCol="0">
            <a:spAutoFit/>
          </a:bodyPr>
          <a:p>
            <a:r>
              <a:rPr lang="zh-CN" altLang="en-US" sz="2400"/>
              <a:t>本团队在进行需求的分析的过程中遵循以上原则，期望达到如下目标</a:t>
            </a:r>
            <a:r>
              <a:rPr lang="zh-CN" altLang="en-US" sz="2800"/>
              <a:t>。</a:t>
            </a:r>
            <a:endParaRPr lang="zh-CN" altLang="en-US" sz="2800"/>
          </a:p>
        </p:txBody>
      </p:sp>
      <p:cxnSp>
        <p:nvCxnSpPr>
          <p:cNvPr id="44" name="直接连接符 43"/>
          <p:cNvCxnSpPr/>
          <p:nvPr/>
        </p:nvCxnSpPr>
        <p:spPr>
          <a:xfrm>
            <a:off x="1416685" y="4002405"/>
            <a:ext cx="2413000"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4902200" y="4002405"/>
            <a:ext cx="2413000"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8389620" y="4002405"/>
            <a:ext cx="2413000"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rot="0">
            <a:off x="1069975" y="4314190"/>
            <a:ext cx="3105785" cy="1282065"/>
            <a:chOff x="1057480" y="4638118"/>
            <a:chExt cx="3105898" cy="1282264"/>
          </a:xfrm>
        </p:grpSpPr>
        <p:sp>
          <p:nvSpPr>
            <p:cNvPr id="48" name="矩形 47"/>
            <p:cNvSpPr/>
            <p:nvPr/>
          </p:nvSpPr>
          <p:spPr>
            <a:xfrm>
              <a:off x="1057480" y="5054242"/>
              <a:ext cx="310589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敏捷型软件开发过程可以实现需求分析人员与设计人员之间的有效沟通，使得需求获取更加精确。</a:t>
              </a:r>
              <a:endParaRPr lang="zh-CN" altLang="en-US" sz="1400" dirty="0">
                <a:solidFill>
                  <a:schemeClr val="tx1">
                    <a:lumMod val="50000"/>
                    <a:lumOff val="50000"/>
                  </a:schemeClr>
                </a:solidFill>
              </a:endParaRPr>
            </a:p>
          </p:txBody>
        </p:sp>
        <p:sp>
          <p:nvSpPr>
            <p:cNvPr id="49" name="矩形 48"/>
            <p:cNvSpPr/>
            <p:nvPr/>
          </p:nvSpPr>
          <p:spPr>
            <a:xfrm>
              <a:off x="1489442" y="4638118"/>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需求精确化</a:t>
              </a:r>
              <a:endParaRPr lang="zh-CN" altLang="en-US" b="1" dirty="0">
                <a:solidFill>
                  <a:schemeClr val="tx1">
                    <a:lumMod val="65000"/>
                    <a:lumOff val="35000"/>
                  </a:schemeClr>
                </a:solidFill>
              </a:endParaRPr>
            </a:p>
          </p:txBody>
        </p:sp>
      </p:grpSp>
      <p:grpSp>
        <p:nvGrpSpPr>
          <p:cNvPr id="3" name="组合 2"/>
          <p:cNvGrpSpPr/>
          <p:nvPr/>
        </p:nvGrpSpPr>
        <p:grpSpPr>
          <a:xfrm rot="0">
            <a:off x="4470400" y="4314190"/>
            <a:ext cx="3105785" cy="1282065"/>
            <a:chOff x="4543051" y="4638118"/>
            <a:chExt cx="3105898" cy="1282264"/>
          </a:xfrm>
        </p:grpSpPr>
        <p:sp>
          <p:nvSpPr>
            <p:cNvPr id="52" name="矩形 51"/>
            <p:cNvSpPr/>
            <p:nvPr/>
          </p:nvSpPr>
          <p:spPr>
            <a:xfrm>
              <a:off x="4543051" y="5054242"/>
              <a:ext cx="310589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sym typeface="+mn-ea"/>
                </a:rPr>
                <a:t>通过软件需求分析阶段的沟通和交流，可以发现潜在的用户需求，发现用户描述模糊的需求。</a:t>
              </a:r>
              <a:endParaRPr lang="zh-CN" altLang="en-US" sz="1400" dirty="0">
                <a:solidFill>
                  <a:schemeClr val="tx1">
                    <a:lumMod val="50000"/>
                    <a:lumOff val="50000"/>
                  </a:schemeClr>
                </a:solidFill>
              </a:endParaRPr>
            </a:p>
          </p:txBody>
        </p:sp>
        <p:sp>
          <p:nvSpPr>
            <p:cNvPr id="53" name="矩形 52"/>
            <p:cNvSpPr/>
            <p:nvPr/>
          </p:nvSpPr>
          <p:spPr>
            <a:xfrm>
              <a:off x="4975013" y="4638118"/>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需求完整化</a:t>
              </a:r>
              <a:endParaRPr lang="zh-CN" altLang="en-US" b="1" dirty="0">
                <a:solidFill>
                  <a:schemeClr val="tx1">
                    <a:lumMod val="65000"/>
                    <a:lumOff val="35000"/>
                  </a:schemeClr>
                </a:solidFill>
              </a:endParaRPr>
            </a:p>
          </p:txBody>
        </p:sp>
      </p:grpSp>
      <p:grpSp>
        <p:nvGrpSpPr>
          <p:cNvPr id="4" name="组合 3"/>
          <p:cNvGrpSpPr/>
          <p:nvPr/>
        </p:nvGrpSpPr>
        <p:grpSpPr>
          <a:xfrm rot="0">
            <a:off x="8017510" y="4248150"/>
            <a:ext cx="3105785" cy="1348105"/>
            <a:chOff x="8030415" y="4572078"/>
            <a:chExt cx="3105898" cy="1348304"/>
          </a:xfrm>
        </p:grpSpPr>
        <p:sp>
          <p:nvSpPr>
            <p:cNvPr id="55" name="矩形 54"/>
            <p:cNvSpPr/>
            <p:nvPr/>
          </p:nvSpPr>
          <p:spPr>
            <a:xfrm>
              <a:off x="8030415" y="5054242"/>
              <a:ext cx="310589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sym typeface="+mn-ea"/>
                </a:rPr>
                <a:t>通过软件需求分析形成的需求分析文档等其他中间材料可以实现客户和软件开发人员的交流。</a:t>
              </a:r>
              <a:endParaRPr lang="zh-CN" altLang="en-US" sz="1400" dirty="0">
                <a:solidFill>
                  <a:schemeClr val="tx1">
                    <a:lumMod val="50000"/>
                    <a:lumOff val="50000"/>
                  </a:schemeClr>
                </a:solidFill>
              </a:endParaRPr>
            </a:p>
          </p:txBody>
        </p:sp>
        <p:sp>
          <p:nvSpPr>
            <p:cNvPr id="56" name="矩形 55"/>
            <p:cNvSpPr/>
            <p:nvPr/>
          </p:nvSpPr>
          <p:spPr>
            <a:xfrm>
              <a:off x="8461742" y="4572078"/>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需求结构化</a:t>
              </a:r>
              <a:endParaRPr lang="zh-CN" altLang="en-US" b="1" dirty="0">
                <a:solidFill>
                  <a:schemeClr val="tx1">
                    <a:lumMod val="65000"/>
                    <a:lumOff val="35000"/>
                  </a:schemeClr>
                </a:solidFill>
              </a:endParaRPr>
            </a:p>
          </p:txBody>
        </p:sp>
      </p:grpSp>
      <p:grpSp>
        <p:nvGrpSpPr>
          <p:cNvPr id="16" name="组合 15"/>
          <p:cNvGrpSpPr/>
          <p:nvPr/>
        </p:nvGrpSpPr>
        <p:grpSpPr>
          <a:xfrm rot="0">
            <a:off x="5547995" y="2617470"/>
            <a:ext cx="1080135" cy="1080135"/>
            <a:chOff x="8852" y="3103"/>
            <a:chExt cx="1701" cy="1701"/>
          </a:xfrm>
        </p:grpSpPr>
        <p:grpSp>
          <p:nvGrpSpPr>
            <p:cNvPr id="34" name="组合 33"/>
            <p:cNvGrpSpPr/>
            <p:nvPr/>
          </p:nvGrpSpPr>
          <p:grpSpPr>
            <a:xfrm>
              <a:off x="8852" y="3103"/>
              <a:ext cx="1701" cy="1701"/>
              <a:chOff x="5103909" y="1967143"/>
              <a:chExt cx="2413178" cy="2413178"/>
            </a:xfrm>
          </p:grpSpPr>
          <p:sp>
            <p:nvSpPr>
              <p:cNvPr id="35" name="椭圆 34"/>
              <p:cNvSpPr/>
              <p:nvPr/>
            </p:nvSpPr>
            <p:spPr>
              <a:xfrm>
                <a:off x="5231700" y="2094934"/>
                <a:ext cx="2157594" cy="2157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5103909" y="1967143"/>
                <a:ext cx="2413178" cy="2413178"/>
              </a:xfrm>
              <a:prstGeom prst="ellipse">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8" name="图片 7" descr="2154141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4" y="3364"/>
              <a:ext cx="1134" cy="1134"/>
            </a:xfrm>
            <a:prstGeom prst="rect">
              <a:avLst/>
            </a:prstGeom>
          </p:spPr>
        </p:pic>
      </p:grpSp>
      <p:grpSp>
        <p:nvGrpSpPr>
          <p:cNvPr id="17" name="组合 16"/>
          <p:cNvGrpSpPr/>
          <p:nvPr/>
        </p:nvGrpSpPr>
        <p:grpSpPr>
          <a:xfrm rot="0">
            <a:off x="9030335" y="2627630"/>
            <a:ext cx="1079500" cy="1079500"/>
            <a:chOff x="14336" y="3119"/>
            <a:chExt cx="1700" cy="1700"/>
          </a:xfrm>
        </p:grpSpPr>
        <p:grpSp>
          <p:nvGrpSpPr>
            <p:cNvPr id="38" name="组合 37"/>
            <p:cNvGrpSpPr/>
            <p:nvPr/>
          </p:nvGrpSpPr>
          <p:grpSpPr>
            <a:xfrm>
              <a:off x="14336" y="3119"/>
              <a:ext cx="1701" cy="1701"/>
              <a:chOff x="8480330" y="1967143"/>
              <a:chExt cx="2413178" cy="2413178"/>
            </a:xfrm>
          </p:grpSpPr>
          <p:sp>
            <p:nvSpPr>
              <p:cNvPr id="39" name="椭圆 38"/>
              <p:cNvSpPr/>
              <p:nvPr/>
            </p:nvSpPr>
            <p:spPr>
              <a:xfrm>
                <a:off x="8608121" y="2094934"/>
                <a:ext cx="2157594" cy="21575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8480330" y="1967143"/>
                <a:ext cx="2413178" cy="2413178"/>
              </a:xfrm>
              <a:prstGeom prst="ellipse">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9" name="图片 8" descr="21541404"/>
            <p:cNvPicPr>
              <a:picLocks noChangeAspect="1"/>
            </p:cNvPicPr>
            <p:nvPr/>
          </p:nvPicPr>
          <p:blipFill>
            <a:blip r:embed="rId4"/>
            <a:stretch>
              <a:fillRect/>
            </a:stretch>
          </p:blipFill>
          <p:spPr>
            <a:xfrm>
              <a:off x="14619" y="3402"/>
              <a:ext cx="1134" cy="1134"/>
            </a:xfrm>
            <a:prstGeom prst="rect">
              <a:avLst/>
            </a:prstGeom>
          </p:spPr>
        </p:pic>
      </p:grpSp>
      <p:grpSp>
        <p:nvGrpSpPr>
          <p:cNvPr id="15" name="组合 14"/>
          <p:cNvGrpSpPr/>
          <p:nvPr/>
        </p:nvGrpSpPr>
        <p:grpSpPr>
          <a:xfrm rot="0">
            <a:off x="2007870" y="2674620"/>
            <a:ext cx="1080135" cy="1080135"/>
            <a:chOff x="3277" y="3193"/>
            <a:chExt cx="1701" cy="1701"/>
          </a:xfrm>
        </p:grpSpPr>
        <p:grpSp>
          <p:nvGrpSpPr>
            <p:cNvPr id="30" name="组合 29"/>
            <p:cNvGrpSpPr/>
            <p:nvPr/>
          </p:nvGrpSpPr>
          <p:grpSpPr>
            <a:xfrm>
              <a:off x="3277" y="3193"/>
              <a:ext cx="1701" cy="1701"/>
              <a:chOff x="1505599" y="1967143"/>
              <a:chExt cx="2413178" cy="2413178"/>
            </a:xfrm>
          </p:grpSpPr>
          <p:sp>
            <p:nvSpPr>
              <p:cNvPr id="31" name="椭圆 30"/>
              <p:cNvSpPr/>
              <p:nvPr/>
            </p:nvSpPr>
            <p:spPr>
              <a:xfrm>
                <a:off x="1633390" y="2094934"/>
                <a:ext cx="2157594" cy="21575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1505599" y="1967143"/>
                <a:ext cx="2413178" cy="2413178"/>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Freeform 109"/>
              <p:cNvSpPr>
                <a:spLocks noEditPoints="1"/>
              </p:cNvSpPr>
              <p:nvPr/>
            </p:nvSpPr>
            <p:spPr bwMode="auto">
              <a:xfrm>
                <a:off x="2324838" y="2758496"/>
                <a:ext cx="774699" cy="829201"/>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12" name="图片 11" descr="21541412"/>
            <p:cNvPicPr>
              <a:picLocks noChangeAspect="1"/>
            </p:cNvPicPr>
            <p:nvPr/>
          </p:nvPicPr>
          <p:blipFill>
            <a:blip r:embed="rId5"/>
            <a:stretch>
              <a:fillRect/>
            </a:stretch>
          </p:blipFill>
          <p:spPr>
            <a:xfrm>
              <a:off x="3561" y="3477"/>
              <a:ext cx="1134" cy="1134"/>
            </a:xfrm>
            <a:prstGeom prst="rect">
              <a:avLst/>
            </a:prstGeom>
          </p:spPr>
        </p:pic>
      </p:grpSp>
      <p:grpSp>
        <p:nvGrpSpPr>
          <p:cNvPr id="108" name="组合 107"/>
          <p:cNvGrpSpPr/>
          <p:nvPr/>
        </p:nvGrpSpPr>
        <p:grpSpPr>
          <a:xfrm>
            <a:off x="1785305" y="394109"/>
            <a:ext cx="7661275" cy="534670"/>
            <a:chOff x="1451102" y="1713400"/>
            <a:chExt cx="7661275" cy="534670"/>
          </a:xfrm>
        </p:grpSpPr>
        <p:grpSp>
          <p:nvGrpSpPr>
            <p:cNvPr id="109" name="组合 108"/>
            <p:cNvGrpSpPr/>
            <p:nvPr/>
          </p:nvGrpSpPr>
          <p:grpSpPr>
            <a:xfrm>
              <a:off x="1451102" y="1713400"/>
              <a:ext cx="3836035" cy="534670"/>
              <a:chOff x="5906988" y="1931114"/>
              <a:chExt cx="3836035" cy="534670"/>
            </a:xfrm>
          </p:grpSpPr>
          <p:sp>
            <p:nvSpPr>
              <p:cNvPr id="110" name="矩形 109"/>
              <p:cNvSpPr/>
              <p:nvPr/>
            </p:nvSpPr>
            <p:spPr>
              <a:xfrm>
                <a:off x="5949533" y="1931114"/>
                <a:ext cx="3793490" cy="521970"/>
              </a:xfrm>
              <a:prstGeom prst="rect">
                <a:avLst/>
              </a:prstGeom>
            </p:spPr>
            <p:txBody>
              <a:bodyPr wrap="square">
                <a:spAutoFit/>
                <a:scene3d>
                  <a:camera prst="orthographicFront"/>
                  <a:lightRig rig="threePt" dir="t"/>
                </a:scene3d>
                <a:sp3d contourW="12700"/>
              </a:bodyPr>
              <a:p>
                <a:pPr algn="ctr"/>
                <a:r>
                  <a:rPr lang="zh-CN" altLang="en-US" sz="2800" b="1" dirty="0">
                    <a:solidFill>
                      <a:srgbClr val="E06741"/>
                    </a:solidFill>
                  </a:rPr>
                  <a:t>需求分析总结</a:t>
                </a:r>
                <a:endParaRPr lang="zh-CN" altLang="en-US" sz="2800" b="1" dirty="0">
                  <a:solidFill>
                    <a:srgbClr val="E06741"/>
                  </a:solidFill>
                </a:endParaRPr>
              </a:p>
            </p:txBody>
          </p:sp>
          <p:sp>
            <p:nvSpPr>
              <p:cNvPr id="111" name="矩形 110"/>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04.</a:t>
                </a:r>
                <a:endParaRPr lang="zh-CN" altLang="en-US" sz="2800" b="1" dirty="0">
                  <a:solidFill>
                    <a:schemeClr val="accent6"/>
                  </a:solidFill>
                </a:endParaRPr>
              </a:p>
            </p:txBody>
          </p:sp>
        </p:grpSp>
        <p:sp>
          <p:nvSpPr>
            <p:cNvPr id="112" name="文本框 111"/>
            <p:cNvSpPr txBox="1"/>
            <p:nvPr/>
          </p:nvSpPr>
          <p:spPr>
            <a:xfrm>
              <a:off x="4882642" y="1753405"/>
              <a:ext cx="422973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需求分析目标</a:t>
              </a:r>
              <a:endParaRPr lang="zh-CN" altLang="en-US" sz="2000" dirty="0">
                <a:solidFill>
                  <a:srgbClr val="E06741"/>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500"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500"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anim calcmode="lin" valueType="num">
                                      <p:cBhvr>
                                        <p:cTn id="19" dur="500" fill="hold"/>
                                        <p:tgtEl>
                                          <p:spTgt spid="16"/>
                                        </p:tgtEl>
                                        <p:attrNameLst>
                                          <p:attrName>ppt_x</p:attrName>
                                        </p:attrNameLst>
                                      </p:cBhvr>
                                      <p:tavLst>
                                        <p:tav tm="0">
                                          <p:val>
                                            <p:strVal val="#ppt_x"/>
                                          </p:val>
                                        </p:tav>
                                        <p:tav tm="100000">
                                          <p:val>
                                            <p:strVal val="#ppt_x"/>
                                          </p:val>
                                        </p:tav>
                                      </p:tavLst>
                                    </p:anim>
                                    <p:anim calcmode="lin" valueType="num">
                                      <p:cBhvr>
                                        <p:cTn id="20" dur="500" fill="hold"/>
                                        <p:tgtEl>
                                          <p:spTgt spid="1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500"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anim calcmode="lin" valueType="num">
                                      <p:cBhvr>
                                        <p:cTn id="25" dur="500" fill="hold"/>
                                        <p:tgtEl>
                                          <p:spTgt spid="17"/>
                                        </p:tgtEl>
                                        <p:attrNameLst>
                                          <p:attrName>ppt_x</p:attrName>
                                        </p:attrNameLst>
                                      </p:cBhvr>
                                      <p:tavLst>
                                        <p:tav tm="0">
                                          <p:val>
                                            <p:strVal val="#ppt_x"/>
                                          </p:val>
                                        </p:tav>
                                        <p:tav tm="100000">
                                          <p:val>
                                            <p:strVal val="#ppt_x"/>
                                          </p:val>
                                        </p:tav>
                                      </p:tavLst>
                                    </p:anim>
                                    <p:anim calcmode="lin" valueType="num">
                                      <p:cBhvr>
                                        <p:cTn id="26" dur="5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500"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anim calcmode="lin" valueType="num">
                                      <p:cBhvr>
                                        <p:cTn id="31" dur="500" fill="hold"/>
                                        <p:tgtEl>
                                          <p:spTgt spid="44"/>
                                        </p:tgtEl>
                                        <p:attrNameLst>
                                          <p:attrName>ppt_x</p:attrName>
                                        </p:attrNameLst>
                                      </p:cBhvr>
                                      <p:tavLst>
                                        <p:tav tm="0">
                                          <p:val>
                                            <p:strVal val="#ppt_x"/>
                                          </p:val>
                                        </p:tav>
                                        <p:tav tm="100000">
                                          <p:val>
                                            <p:strVal val="#ppt_x"/>
                                          </p:val>
                                        </p:tav>
                                      </p:tavLst>
                                    </p:anim>
                                    <p:anim calcmode="lin" valueType="num">
                                      <p:cBhvr>
                                        <p:cTn id="32" dur="500" fill="hold"/>
                                        <p:tgtEl>
                                          <p:spTgt spid="44"/>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500"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500" fill="hold"/>
                                        <p:tgtEl>
                                          <p:spTgt spid="2"/>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nodeType="afterEffect">
                                  <p:stCondLst>
                                    <p:cond delay="0"/>
                                  </p:stCondLst>
                                  <p:childTnLst>
                                    <p:set>
                                      <p:cBhvr>
                                        <p:cTn id="41" dur="500"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anim calcmode="lin" valueType="num">
                                      <p:cBhvr>
                                        <p:cTn id="43" dur="500" fill="hold"/>
                                        <p:tgtEl>
                                          <p:spTgt spid="45"/>
                                        </p:tgtEl>
                                        <p:attrNameLst>
                                          <p:attrName>ppt_x</p:attrName>
                                        </p:attrNameLst>
                                      </p:cBhvr>
                                      <p:tavLst>
                                        <p:tav tm="0">
                                          <p:val>
                                            <p:strVal val="#ppt_x"/>
                                          </p:val>
                                        </p:tav>
                                        <p:tav tm="100000">
                                          <p:val>
                                            <p:strVal val="#ppt_x"/>
                                          </p:val>
                                        </p:tav>
                                      </p:tavLst>
                                    </p:anim>
                                    <p:anim calcmode="lin" valueType="num">
                                      <p:cBhvr>
                                        <p:cTn id="44" dur="500" fill="hold"/>
                                        <p:tgtEl>
                                          <p:spTgt spid="45"/>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2" presetClass="entr" presetSubtype="0" fill="hold" nodeType="afterEffect">
                                  <p:stCondLst>
                                    <p:cond delay="0"/>
                                  </p:stCondLst>
                                  <p:childTnLst>
                                    <p:set>
                                      <p:cBhvr>
                                        <p:cTn id="47" dur="500"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anim calcmode="lin" valueType="num">
                                      <p:cBhvr>
                                        <p:cTn id="49" dur="500" fill="hold"/>
                                        <p:tgtEl>
                                          <p:spTgt spid="3"/>
                                        </p:tgtEl>
                                        <p:attrNameLst>
                                          <p:attrName>ppt_x</p:attrName>
                                        </p:attrNameLst>
                                      </p:cBhvr>
                                      <p:tavLst>
                                        <p:tav tm="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42" presetClass="entr" presetSubtype="0" fill="hold" nodeType="afterEffect">
                                  <p:stCondLst>
                                    <p:cond delay="0"/>
                                  </p:stCondLst>
                                  <p:childTnLst>
                                    <p:set>
                                      <p:cBhvr>
                                        <p:cTn id="53" dur="500"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anim calcmode="lin" valueType="num">
                                      <p:cBhvr>
                                        <p:cTn id="55" dur="500" fill="hold"/>
                                        <p:tgtEl>
                                          <p:spTgt spid="46"/>
                                        </p:tgtEl>
                                        <p:attrNameLst>
                                          <p:attrName>ppt_x</p:attrName>
                                        </p:attrNameLst>
                                      </p:cBhvr>
                                      <p:tavLst>
                                        <p:tav tm="0">
                                          <p:val>
                                            <p:strVal val="#ppt_x"/>
                                          </p:val>
                                        </p:tav>
                                        <p:tav tm="100000">
                                          <p:val>
                                            <p:strVal val="#ppt_x"/>
                                          </p:val>
                                        </p:tav>
                                      </p:tavLst>
                                    </p:anim>
                                    <p:anim calcmode="lin" valueType="num">
                                      <p:cBhvr>
                                        <p:cTn id="56" dur="500" fill="hold"/>
                                        <p:tgtEl>
                                          <p:spTgt spid="46"/>
                                        </p:tgtEl>
                                        <p:attrNameLst>
                                          <p:attrName>ppt_y</p:attrName>
                                        </p:attrNameLst>
                                      </p:cBhvr>
                                      <p:tavLst>
                                        <p:tav tm="0">
                                          <p:val>
                                            <p:strVal val="#ppt_y+.1"/>
                                          </p:val>
                                        </p:tav>
                                        <p:tav tm="100000">
                                          <p:val>
                                            <p:strVal val="#ppt_y"/>
                                          </p:val>
                                        </p:tav>
                                      </p:tavLst>
                                    </p:anim>
                                  </p:childTnLst>
                                </p:cTn>
                              </p:par>
                            </p:childTnLst>
                          </p:cTn>
                        </p:par>
                        <p:par>
                          <p:cTn id="57" fill="hold">
                            <p:stCondLst>
                              <p:cond delay="4500"/>
                            </p:stCondLst>
                            <p:childTnLst>
                              <p:par>
                                <p:cTn id="58" presetID="42" presetClass="entr" presetSubtype="0" fill="hold" nodeType="afterEffect">
                                  <p:stCondLst>
                                    <p:cond delay="0"/>
                                  </p:stCondLst>
                                  <p:childTnLst>
                                    <p:set>
                                      <p:cBhvr>
                                        <p:cTn id="59" dur="500"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anim calcmode="lin" valueType="num">
                                      <p:cBhvr>
                                        <p:cTn id="61" dur="500" fill="hold"/>
                                        <p:tgtEl>
                                          <p:spTgt spid="4"/>
                                        </p:tgtEl>
                                        <p:attrNameLst>
                                          <p:attrName>ppt_x</p:attrName>
                                        </p:attrNameLst>
                                      </p:cBhvr>
                                      <p:tavLst>
                                        <p:tav tm="0">
                                          <p:val>
                                            <p:strVal val="#ppt_x"/>
                                          </p:val>
                                        </p:tav>
                                        <p:tav tm="100000">
                                          <p:val>
                                            <p:strVal val="#ppt_x"/>
                                          </p:val>
                                        </p:tav>
                                      </p:tavLst>
                                    </p:anim>
                                    <p:anim calcmode="lin" valueType="num">
                                      <p:cBhvr>
                                        <p:cTn id="6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675" r="8038"/>
          <a:stretch>
            <a:fillRect/>
          </a:stretch>
        </p:blipFill>
        <p:spPr>
          <a:xfrm>
            <a:off x="0" y="0"/>
            <a:ext cx="12192000" cy="6858000"/>
          </a:xfrm>
          <a:prstGeom prst="rect">
            <a:avLst/>
          </a:prstGeom>
        </p:spPr>
      </p:pic>
      <p:sp>
        <p:nvSpPr>
          <p:cNvPr id="7" name="文本框 6"/>
          <p:cNvSpPr txBox="1"/>
          <p:nvPr/>
        </p:nvSpPr>
        <p:spPr>
          <a:xfrm>
            <a:off x="3595810" y="2465765"/>
            <a:ext cx="4297680" cy="922020"/>
          </a:xfrm>
          <a:prstGeom prst="rect">
            <a:avLst/>
          </a:prstGeom>
          <a:noFill/>
        </p:spPr>
        <p:txBody>
          <a:bodyPr wrap="none" rtlCol="0">
            <a:spAutoFit/>
            <a:scene3d>
              <a:camera prst="orthographicFront"/>
              <a:lightRig rig="threePt" dir="t"/>
            </a:scene3d>
            <a:sp3d contourW="12700"/>
          </a:bodyPr>
          <a:lstStyle/>
          <a:p>
            <a:r>
              <a:rPr lang="zh-CN" altLang="en-US" sz="5400" b="1" dirty="0" smtClean="0">
                <a:solidFill>
                  <a:schemeClr val="accent1"/>
                </a:solidFill>
              </a:rPr>
              <a:t>感谢您的观看</a:t>
            </a:r>
            <a:endParaRPr lang="zh-CN" altLang="en-US" sz="5400" b="1" dirty="0">
              <a:solidFill>
                <a:schemeClr val="accent1"/>
              </a:solidFill>
            </a:endParaRPr>
          </a:p>
        </p:txBody>
      </p:sp>
      <p:pic>
        <p:nvPicPr>
          <p:cNvPr id="2" name="图片 1" descr="感谢观看"/>
          <p:cNvPicPr>
            <a:picLocks noChangeAspect="1"/>
          </p:cNvPicPr>
          <p:nvPr/>
        </p:nvPicPr>
        <p:blipFill>
          <a:blip r:embed="rId2"/>
          <a:stretch>
            <a:fillRect/>
          </a:stretch>
        </p:blipFill>
        <p:spPr>
          <a:xfrm>
            <a:off x="969010" y="3456940"/>
            <a:ext cx="285750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flipH="1">
            <a:off x="8244230" y="0"/>
            <a:ext cx="3947770" cy="4851400"/>
          </a:xfrm>
          <a:prstGeom prst="rect">
            <a:avLst/>
          </a:prstGeom>
        </p:spPr>
      </p:pic>
      <p:grpSp>
        <p:nvGrpSpPr>
          <p:cNvPr id="4" name="组合 3"/>
          <p:cNvGrpSpPr/>
          <p:nvPr/>
        </p:nvGrpSpPr>
        <p:grpSpPr>
          <a:xfrm rot="0">
            <a:off x="1709420" y="1351280"/>
            <a:ext cx="2961639" cy="461645"/>
            <a:chOff x="5906988" y="1950164"/>
            <a:chExt cx="2961933" cy="461665"/>
          </a:xfrm>
        </p:grpSpPr>
        <p:sp>
          <p:nvSpPr>
            <p:cNvPr id="5" name="矩形 4"/>
            <p:cNvSpPr/>
            <p:nvPr/>
          </p:nvSpPr>
          <p:spPr>
            <a:xfrm>
              <a:off x="6123544" y="1951434"/>
              <a:ext cx="2745377" cy="460395"/>
            </a:xfrm>
            <a:prstGeom prst="rect">
              <a:avLst/>
            </a:prstGeom>
          </p:spPr>
          <p:txBody>
            <a:bodyPr wrap="square">
              <a:spAutoFit/>
              <a:scene3d>
                <a:camera prst="orthographicFront"/>
                <a:lightRig rig="threePt" dir="t"/>
              </a:scene3d>
              <a:sp3d contourW="12700"/>
            </a:bodyPr>
            <a:lstStyle/>
            <a:p>
              <a:pPr algn="ctr"/>
              <a:r>
                <a:rPr lang="zh-CN" altLang="en-US" sz="2400" b="1" dirty="0">
                  <a:solidFill>
                    <a:schemeClr val="accent6"/>
                  </a:solidFill>
                </a:rPr>
                <a:t>系统任务概述</a:t>
              </a:r>
              <a:endParaRPr lang="zh-CN" altLang="en-US" sz="2400" b="1" dirty="0">
                <a:solidFill>
                  <a:schemeClr val="accent6"/>
                </a:solidFill>
              </a:endParaRPr>
            </a:p>
          </p:txBody>
        </p:sp>
        <p:sp>
          <p:nvSpPr>
            <p:cNvPr id="6" name="矩形 5"/>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01.</a:t>
              </a:r>
              <a:endParaRPr lang="zh-CN" altLang="en-US" sz="2400" b="1" dirty="0">
                <a:solidFill>
                  <a:schemeClr val="accent6"/>
                </a:solidFill>
              </a:endParaRPr>
            </a:p>
          </p:txBody>
        </p:sp>
      </p:grpSp>
      <p:grpSp>
        <p:nvGrpSpPr>
          <p:cNvPr id="45" name="组合 44"/>
          <p:cNvGrpSpPr/>
          <p:nvPr/>
        </p:nvGrpSpPr>
        <p:grpSpPr>
          <a:xfrm rot="0">
            <a:off x="1623492" y="2211070"/>
            <a:ext cx="3368040" cy="461645"/>
            <a:chOff x="5821264" y="1950164"/>
            <a:chExt cx="3368006" cy="461665"/>
          </a:xfrm>
        </p:grpSpPr>
        <p:sp>
          <p:nvSpPr>
            <p:cNvPr id="47" name="矩形 46"/>
            <p:cNvSpPr/>
            <p:nvPr/>
          </p:nvSpPr>
          <p:spPr>
            <a:xfrm>
              <a:off x="5821264" y="1950164"/>
              <a:ext cx="3368006" cy="460395"/>
            </a:xfrm>
            <a:prstGeom prst="rect">
              <a:avLst/>
            </a:prstGeom>
          </p:spPr>
          <p:txBody>
            <a:bodyPr wrap="square">
              <a:spAutoFit/>
              <a:scene3d>
                <a:camera prst="orthographicFront"/>
                <a:lightRig rig="threePt" dir="t"/>
              </a:scene3d>
              <a:sp3d contourW="12700"/>
            </a:bodyPr>
            <a:lstStyle/>
            <a:p>
              <a:pPr algn="ctr"/>
              <a:r>
                <a:rPr lang="zh-CN" altLang="en-US" sz="2400" b="1" dirty="0">
                  <a:solidFill>
                    <a:schemeClr val="accent6"/>
                  </a:solidFill>
                </a:rPr>
                <a:t>系统需求分析</a:t>
              </a:r>
              <a:endParaRPr lang="zh-CN" altLang="en-US" sz="2400" b="1" dirty="0">
                <a:solidFill>
                  <a:schemeClr val="accent6"/>
                </a:solidFill>
              </a:endParaRPr>
            </a:p>
          </p:txBody>
        </p:sp>
        <p:sp>
          <p:nvSpPr>
            <p:cNvPr id="48" name="矩形 47"/>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02.</a:t>
              </a:r>
              <a:endParaRPr lang="zh-CN" altLang="en-US" sz="2400" b="1" dirty="0">
                <a:solidFill>
                  <a:schemeClr val="accent6"/>
                </a:solidFill>
              </a:endParaRPr>
            </a:p>
          </p:txBody>
        </p:sp>
      </p:grpSp>
      <p:grpSp>
        <p:nvGrpSpPr>
          <p:cNvPr id="50" name="组合 49"/>
          <p:cNvGrpSpPr/>
          <p:nvPr/>
        </p:nvGrpSpPr>
        <p:grpSpPr>
          <a:xfrm rot="0">
            <a:off x="1709420" y="3081655"/>
            <a:ext cx="3990975" cy="461645"/>
            <a:chOff x="5906988" y="1950164"/>
            <a:chExt cx="3991166" cy="461665"/>
          </a:xfrm>
        </p:grpSpPr>
        <p:sp>
          <p:nvSpPr>
            <p:cNvPr id="52" name="矩形 51"/>
            <p:cNvSpPr/>
            <p:nvPr/>
          </p:nvSpPr>
          <p:spPr>
            <a:xfrm>
              <a:off x="5908258" y="1950164"/>
              <a:ext cx="3989896" cy="460395"/>
            </a:xfrm>
            <a:prstGeom prst="rect">
              <a:avLst/>
            </a:prstGeom>
          </p:spPr>
          <p:txBody>
            <a:bodyPr wrap="square">
              <a:spAutoFit/>
              <a:scene3d>
                <a:camera prst="orthographicFront"/>
                <a:lightRig rig="threePt" dir="t"/>
              </a:scene3d>
              <a:sp3d contourW="12700"/>
            </a:bodyPr>
            <a:lstStyle/>
            <a:p>
              <a:pPr algn="ctr"/>
              <a:r>
                <a:rPr lang="en-US" altLang="zh-CN" sz="2400" b="1" dirty="0">
                  <a:solidFill>
                    <a:schemeClr val="accent6"/>
                  </a:solidFill>
                </a:rPr>
                <a:t> </a:t>
              </a:r>
              <a:r>
                <a:rPr lang="zh-CN" altLang="en-US" sz="2400" b="1" dirty="0">
                  <a:solidFill>
                    <a:schemeClr val="accent6"/>
                  </a:solidFill>
                </a:rPr>
                <a:t>面向对象的建模方法</a:t>
              </a:r>
              <a:endParaRPr lang="zh-CN" altLang="en-US" sz="2400" b="1" dirty="0">
                <a:solidFill>
                  <a:schemeClr val="accent6"/>
                </a:solidFill>
              </a:endParaRPr>
            </a:p>
          </p:txBody>
        </p:sp>
        <p:sp>
          <p:nvSpPr>
            <p:cNvPr id="53" name="矩形 52"/>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03.</a:t>
              </a:r>
              <a:endParaRPr lang="zh-CN" altLang="en-US" sz="2400" b="1" dirty="0">
                <a:solidFill>
                  <a:schemeClr val="accent6"/>
                </a:solidFill>
              </a:endParaRPr>
            </a:p>
          </p:txBody>
        </p:sp>
      </p:grpSp>
      <p:grpSp>
        <p:nvGrpSpPr>
          <p:cNvPr id="55" name="组合 54"/>
          <p:cNvGrpSpPr/>
          <p:nvPr/>
        </p:nvGrpSpPr>
        <p:grpSpPr>
          <a:xfrm rot="0">
            <a:off x="1623492" y="3952240"/>
            <a:ext cx="3368040" cy="461645"/>
            <a:chOff x="5821264" y="1950164"/>
            <a:chExt cx="3368006" cy="461665"/>
          </a:xfrm>
        </p:grpSpPr>
        <p:sp>
          <p:nvSpPr>
            <p:cNvPr id="57" name="矩形 56"/>
            <p:cNvSpPr/>
            <p:nvPr/>
          </p:nvSpPr>
          <p:spPr>
            <a:xfrm>
              <a:off x="5821264" y="1950164"/>
              <a:ext cx="3368006" cy="460395"/>
            </a:xfrm>
            <a:prstGeom prst="rect">
              <a:avLst/>
            </a:prstGeom>
          </p:spPr>
          <p:txBody>
            <a:bodyPr wrap="square">
              <a:spAutoFit/>
              <a:scene3d>
                <a:camera prst="orthographicFront"/>
                <a:lightRig rig="threePt" dir="t"/>
              </a:scene3d>
              <a:sp3d contourW="12700"/>
            </a:bodyPr>
            <a:lstStyle/>
            <a:p>
              <a:pPr algn="ctr"/>
              <a:r>
                <a:rPr lang="zh-CN" altLang="en-US" sz="2400" b="1" dirty="0">
                  <a:solidFill>
                    <a:schemeClr val="accent6"/>
                  </a:solidFill>
                </a:rPr>
                <a:t>需求分析总结</a:t>
              </a:r>
              <a:endParaRPr lang="zh-CN" altLang="en-US" sz="2400" b="1" dirty="0">
                <a:solidFill>
                  <a:schemeClr val="accent6"/>
                </a:solidFill>
              </a:endParaRPr>
            </a:p>
          </p:txBody>
        </p:sp>
        <p:sp>
          <p:nvSpPr>
            <p:cNvPr id="58" name="矩形 57"/>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04.</a:t>
              </a:r>
              <a:endParaRPr lang="zh-CN" altLang="en-US" sz="2400" b="1" dirty="0">
                <a:solidFill>
                  <a:schemeClr val="accent6"/>
                </a:solidFill>
              </a:endParaRPr>
            </a:p>
          </p:txBody>
        </p:sp>
      </p:grpSp>
      <p:sp>
        <p:nvSpPr>
          <p:cNvPr id="65" name="文本框 64"/>
          <p:cNvSpPr txBox="1"/>
          <p:nvPr/>
        </p:nvSpPr>
        <p:spPr>
          <a:xfrm rot="5400000">
            <a:off x="5416355" y="2443872"/>
            <a:ext cx="3531736" cy="923330"/>
          </a:xfrm>
          <a:prstGeom prst="rect">
            <a:avLst/>
          </a:prstGeom>
          <a:noFill/>
        </p:spPr>
        <p:txBody>
          <a:bodyPr wrap="none" rtlCol="0">
            <a:spAutoFit/>
            <a:scene3d>
              <a:camera prst="orthographicFront"/>
              <a:lightRig rig="threePt" dir="t"/>
            </a:scene3d>
            <a:sp3d contourW="12700"/>
          </a:bodyPr>
          <a:lstStyle/>
          <a:p>
            <a:r>
              <a:rPr lang="en-US" altLang="zh-CN" sz="5400" b="1" dirty="0" smtClean="0">
                <a:solidFill>
                  <a:schemeClr val="accent1"/>
                </a:solidFill>
              </a:rPr>
              <a:t>CONTENT</a:t>
            </a:r>
            <a:endParaRPr lang="zh-CN" altLang="en-US" sz="5400" b="1" dirty="0">
              <a:solidFill>
                <a:schemeClr val="accen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r="537" b="1009"/>
          <a:stretch>
            <a:fillRect/>
          </a:stretch>
        </p:blipFill>
        <p:spPr>
          <a:xfrm flipH="1" flipV="1">
            <a:off x="0" y="0"/>
            <a:ext cx="6739951" cy="5137152"/>
          </a:xfrm>
          <a:prstGeom prst="rect">
            <a:avLst/>
          </a:prstGeom>
        </p:spPr>
      </p:pic>
      <p:grpSp>
        <p:nvGrpSpPr>
          <p:cNvPr id="10" name="组合 9"/>
          <p:cNvGrpSpPr/>
          <p:nvPr/>
        </p:nvGrpSpPr>
        <p:grpSpPr>
          <a:xfrm>
            <a:off x="7467465" y="2263775"/>
            <a:ext cx="3535680" cy="1519082"/>
            <a:chOff x="7467465" y="2263775"/>
            <a:chExt cx="3535680" cy="1519082"/>
          </a:xfrm>
        </p:grpSpPr>
        <p:sp>
          <p:nvSpPr>
            <p:cNvPr id="3" name="矩形 2"/>
            <p:cNvSpPr/>
            <p:nvPr/>
          </p:nvSpPr>
          <p:spPr>
            <a:xfrm>
              <a:off x="7467465" y="3014507"/>
              <a:ext cx="3535680" cy="768350"/>
            </a:xfrm>
            <a:prstGeom prst="rect">
              <a:avLst/>
            </a:prstGeom>
          </p:spPr>
          <p:txBody>
            <a:bodyPr wrap="none">
              <a:spAutoFit/>
              <a:scene3d>
                <a:camera prst="orthographicFront"/>
                <a:lightRig rig="threePt" dir="t"/>
              </a:scene3d>
              <a:sp3d contourW="12700"/>
            </a:bodyPr>
            <a:lstStyle/>
            <a:p>
              <a:pPr algn="r"/>
              <a:r>
                <a:rPr lang="zh-CN" altLang="en-US" sz="4400" b="1" dirty="0">
                  <a:solidFill>
                    <a:schemeClr val="accent1"/>
                  </a:solidFill>
                </a:rPr>
                <a:t>系统任务概述</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01</a:t>
              </a:r>
              <a:endParaRPr lang="zh-CN" altLang="en-US" sz="4000" b="1" dirty="0">
                <a:solidFill>
                  <a:schemeClr val="accent1"/>
                </a:solidFill>
              </a:endParaRPr>
            </a:p>
          </p:txBody>
        </p:sp>
      </p:grpSp>
      <p:grpSp>
        <p:nvGrpSpPr>
          <p:cNvPr id="11" name="组合 10"/>
          <p:cNvGrpSpPr/>
          <p:nvPr/>
        </p:nvGrpSpPr>
        <p:grpSpPr>
          <a:xfrm>
            <a:off x="5202134" y="5137953"/>
            <a:ext cx="5801437" cy="398780"/>
            <a:chOff x="5202134" y="5137953"/>
            <a:chExt cx="5801437" cy="398780"/>
          </a:xfrm>
        </p:grpSpPr>
        <p:sp>
          <p:nvSpPr>
            <p:cNvPr id="7" name="矩形 6"/>
            <p:cNvSpPr/>
            <p:nvPr/>
          </p:nvSpPr>
          <p:spPr>
            <a:xfrm>
              <a:off x="5202134" y="5137953"/>
              <a:ext cx="1770380" cy="39878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sym typeface="+mn-ea"/>
                </a:rPr>
                <a:t>系统目标</a:t>
              </a:r>
              <a:endParaRPr lang="zh-CN" altLang="en-US" sz="2000" dirty="0">
                <a:solidFill>
                  <a:schemeClr val="accent2"/>
                </a:solidFill>
              </a:endParaRPr>
            </a:p>
          </p:txBody>
        </p:sp>
        <p:sp>
          <p:nvSpPr>
            <p:cNvPr id="8" name="矩形 7"/>
            <p:cNvSpPr/>
            <p:nvPr/>
          </p:nvSpPr>
          <p:spPr>
            <a:xfrm>
              <a:off x="7217662" y="5137953"/>
              <a:ext cx="1770380" cy="39878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sym typeface="+mn-ea"/>
                </a:rPr>
                <a:t>用户特点</a:t>
              </a:r>
              <a:endParaRPr lang="zh-CN" altLang="en-US" sz="2000" dirty="0">
                <a:solidFill>
                  <a:schemeClr val="accent2"/>
                </a:solidFill>
              </a:endParaRPr>
            </a:p>
          </p:txBody>
        </p:sp>
        <p:sp>
          <p:nvSpPr>
            <p:cNvPr id="9" name="矩形 8"/>
            <p:cNvSpPr/>
            <p:nvPr/>
          </p:nvSpPr>
          <p:spPr>
            <a:xfrm>
              <a:off x="9233191" y="5137953"/>
              <a:ext cx="1770380" cy="39878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rPr>
                <a:t>假定约束</a:t>
              </a:r>
              <a:endParaRPr lang="zh-CN" altLang="en-US" sz="2000" dirty="0">
                <a:solidFill>
                  <a:schemeClr val="accent2"/>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a:xfrm rot="16200000">
            <a:off x="5895340" y="3214370"/>
            <a:ext cx="2924810" cy="2440305"/>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占位符 23" descr="C:\Users\13145300857\Pictures\Camera Roll\情感.png情感"/>
          <p:cNvPicPr>
            <a:picLocks noGrp="1" noChangeAspect="1"/>
          </p:cNvPicPr>
          <p:nvPr>
            <p:ph type="pic" sz="quarter" idx="12"/>
          </p:nvPr>
        </p:nvPicPr>
        <p:blipFill>
          <a:blip r:embed="rId1"/>
          <a:srcRect/>
          <a:stretch>
            <a:fillRect/>
          </a:stretch>
        </p:blipFill>
        <p:spPr>
          <a:xfrm>
            <a:off x="6584315" y="1906905"/>
            <a:ext cx="1546860" cy="1703705"/>
          </a:xfrm>
        </p:spPr>
      </p:pic>
      <p:sp>
        <p:nvSpPr>
          <p:cNvPr id="27" name="矩形 26"/>
          <p:cNvSpPr/>
          <p:nvPr/>
        </p:nvSpPr>
        <p:spPr>
          <a:xfrm>
            <a:off x="1334117" y="3610611"/>
            <a:ext cx="1935172" cy="141986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600" b="1" dirty="0">
                <a:solidFill>
                  <a:schemeClr val="tx1">
                    <a:lumMod val="95000"/>
                    <a:lumOff val="5000"/>
                  </a:schemeClr>
                </a:solidFill>
              </a:rPr>
              <a:t>满足学生学习需求</a:t>
            </a:r>
            <a:endParaRPr lang="zh-CN" altLang="en-US" sz="1600" b="1"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上传下载学习资料</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分享交流学习经验</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查找高校招生资料</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保研考研经验分享</a:t>
            </a:r>
            <a:endParaRPr lang="zh-CN" altLang="en-US" sz="1400" dirty="0">
              <a:solidFill>
                <a:schemeClr val="tx1">
                  <a:lumMod val="95000"/>
                  <a:lumOff val="5000"/>
                </a:schemeClr>
              </a:solidFill>
            </a:endParaRPr>
          </a:p>
        </p:txBody>
      </p:sp>
      <p:sp>
        <p:nvSpPr>
          <p:cNvPr id="28" name="矩形 27"/>
          <p:cNvSpPr/>
          <p:nvPr/>
        </p:nvSpPr>
        <p:spPr>
          <a:xfrm>
            <a:off x="3843250" y="3653791"/>
            <a:ext cx="1935172" cy="167830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600" b="1" dirty="0">
                <a:solidFill>
                  <a:schemeClr val="tx1">
                    <a:lumMod val="95000"/>
                    <a:lumOff val="5000"/>
                  </a:schemeClr>
                </a:solidFill>
              </a:rPr>
              <a:t>满足学生生活需求</a:t>
            </a:r>
            <a:endParaRPr lang="zh-CN" altLang="en-US" sz="16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拼单拼车</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代取快递</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租房兼职</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招聘就业</a:t>
            </a:r>
            <a:endParaRPr lang="zh-CN" altLang="en-US" sz="1400" dirty="0">
              <a:solidFill>
                <a:schemeClr val="tx1">
                  <a:lumMod val="95000"/>
                  <a:lumOff val="5000"/>
                </a:schemeClr>
              </a:solidFill>
            </a:endParaRPr>
          </a:p>
          <a:p>
            <a:pPr indent="0" algn="ctr">
              <a:lnSpc>
                <a:spcPct val="120000"/>
              </a:lnSpc>
              <a:buFont typeface="Arial" panose="020B0604020202020204" pitchFamily="34" charset="0"/>
              <a:buNone/>
            </a:pPr>
            <a:endParaRPr lang="zh-CN" altLang="en-US" sz="1400" dirty="0">
              <a:solidFill>
                <a:schemeClr val="tx1">
                  <a:lumMod val="95000"/>
                  <a:lumOff val="5000"/>
                </a:schemeClr>
              </a:solidFill>
            </a:endParaRPr>
          </a:p>
        </p:txBody>
      </p:sp>
      <p:sp>
        <p:nvSpPr>
          <p:cNvPr id="29" name="矩形 28"/>
          <p:cNvSpPr/>
          <p:nvPr/>
        </p:nvSpPr>
        <p:spPr>
          <a:xfrm>
            <a:off x="6323330" y="3653790"/>
            <a:ext cx="2070100" cy="167830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600" b="1" dirty="0">
                <a:solidFill>
                  <a:schemeClr val="tx1">
                    <a:lumMod val="95000"/>
                    <a:lumOff val="5000"/>
                  </a:schemeClr>
                </a:solidFill>
              </a:rPr>
              <a:t>满足学生娱乐需求</a:t>
            </a:r>
            <a:endParaRPr lang="zh-CN" altLang="en-US" sz="1600" b="1"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交友聊天</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兴趣社团  </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电影分享</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小说分享</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组团旅游</a:t>
            </a:r>
            <a:endParaRPr lang="zh-CN" altLang="en-US" sz="1400" dirty="0">
              <a:solidFill>
                <a:schemeClr val="tx1">
                  <a:lumMod val="95000"/>
                  <a:lumOff val="5000"/>
                </a:schemeClr>
              </a:solidFill>
            </a:endParaRPr>
          </a:p>
        </p:txBody>
      </p:sp>
      <p:sp>
        <p:nvSpPr>
          <p:cNvPr id="30" name="矩形 29"/>
          <p:cNvSpPr/>
          <p:nvPr/>
        </p:nvSpPr>
        <p:spPr>
          <a:xfrm>
            <a:off x="8799122" y="3739516"/>
            <a:ext cx="1935172" cy="116141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600" b="1" dirty="0">
                <a:solidFill>
                  <a:schemeClr val="tx1">
                    <a:lumMod val="95000"/>
                    <a:lumOff val="5000"/>
                  </a:schemeClr>
                </a:solidFill>
              </a:rPr>
              <a:t>保护用户信息安全</a:t>
            </a:r>
            <a:endParaRPr lang="zh-CN" altLang="en-US" sz="1600" b="1"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账号注册</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密码登录</a:t>
            </a:r>
            <a:endParaRPr lang="zh-CN" altLang="en-US" sz="1400" dirty="0">
              <a:solidFill>
                <a:schemeClr val="tx1">
                  <a:lumMod val="95000"/>
                  <a:lumOff val="5000"/>
                </a:schemeClr>
              </a:solidFill>
            </a:endParaRPr>
          </a:p>
          <a:p>
            <a:pPr marL="285750" indent="-285750" algn="ctr">
              <a:lnSpc>
                <a:spcPct val="120000"/>
              </a:lnSpc>
              <a:buFont typeface="Arial" panose="020B0604020202020204" pitchFamily="34" charset="0"/>
              <a:buChar char="•"/>
            </a:pPr>
            <a:r>
              <a:rPr lang="zh-CN" altLang="en-US" sz="1400" dirty="0">
                <a:solidFill>
                  <a:schemeClr val="tx1">
                    <a:lumMod val="95000"/>
                    <a:lumOff val="5000"/>
                  </a:schemeClr>
                </a:solidFill>
              </a:rPr>
              <a:t>信息保密</a:t>
            </a:r>
            <a:endParaRPr lang="zh-CN" altLang="en-US" sz="1400" dirty="0">
              <a:solidFill>
                <a:schemeClr val="tx1">
                  <a:lumMod val="95000"/>
                  <a:lumOff val="5000"/>
                </a:schemeClr>
              </a:solidFill>
            </a:endParaRPr>
          </a:p>
        </p:txBody>
      </p:sp>
      <p:grpSp>
        <p:nvGrpSpPr>
          <p:cNvPr id="33" name="组合 32"/>
          <p:cNvGrpSpPr/>
          <p:nvPr/>
        </p:nvGrpSpPr>
        <p:grpSpPr>
          <a:xfrm>
            <a:off x="2057504" y="5379102"/>
            <a:ext cx="839718" cy="369332"/>
            <a:chOff x="2091159" y="4156727"/>
            <a:chExt cx="839718" cy="369332"/>
          </a:xfrm>
        </p:grpSpPr>
        <p:sp>
          <p:nvSpPr>
            <p:cNvPr id="31" name="矩形: 圆角 30"/>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01</a:t>
              </a:r>
              <a:endParaRPr lang="zh-CN" altLang="en-US" b="1" dirty="0">
                <a:solidFill>
                  <a:schemeClr val="bg1"/>
                </a:solidFill>
              </a:endParaRPr>
            </a:p>
          </p:txBody>
        </p:sp>
      </p:grpSp>
      <p:grpSp>
        <p:nvGrpSpPr>
          <p:cNvPr id="34" name="组合 33"/>
          <p:cNvGrpSpPr/>
          <p:nvPr/>
        </p:nvGrpSpPr>
        <p:grpSpPr>
          <a:xfrm>
            <a:off x="4498292" y="5379102"/>
            <a:ext cx="839718" cy="369332"/>
            <a:chOff x="2091159" y="4156727"/>
            <a:chExt cx="839718" cy="369332"/>
          </a:xfrm>
        </p:grpSpPr>
        <p:sp>
          <p:nvSpPr>
            <p:cNvPr id="35" name="矩形: 圆角 34"/>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02</a:t>
              </a:r>
              <a:endParaRPr lang="zh-CN" altLang="en-US" b="1" dirty="0">
                <a:solidFill>
                  <a:schemeClr val="bg1"/>
                </a:solidFill>
              </a:endParaRPr>
            </a:p>
          </p:txBody>
        </p:sp>
      </p:grpSp>
      <p:grpSp>
        <p:nvGrpSpPr>
          <p:cNvPr id="37" name="组合 36"/>
          <p:cNvGrpSpPr/>
          <p:nvPr/>
        </p:nvGrpSpPr>
        <p:grpSpPr>
          <a:xfrm>
            <a:off x="6937375" y="5379085"/>
            <a:ext cx="875665" cy="368300"/>
            <a:chOff x="2091159" y="4156727"/>
            <a:chExt cx="839718" cy="368063"/>
          </a:xfrm>
        </p:grpSpPr>
        <p:sp>
          <p:nvSpPr>
            <p:cNvPr id="38" name="矩形: 圆角 37"/>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文本框 38"/>
            <p:cNvSpPr txBox="1"/>
            <p:nvPr/>
          </p:nvSpPr>
          <p:spPr>
            <a:xfrm>
              <a:off x="2290445" y="4156727"/>
              <a:ext cx="441146" cy="368063"/>
            </a:xfrm>
            <a:prstGeom prst="rect">
              <a:avLst/>
            </a:prstGeom>
            <a:noFill/>
          </p:spPr>
          <p:txBody>
            <a:bodyPr wrap="square" rtlCol="0">
              <a:spAutoFit/>
            </a:bodyPr>
            <a:lstStyle/>
            <a:p>
              <a:r>
                <a:rPr lang="en-US" altLang="zh-CN" b="1" dirty="0">
                  <a:solidFill>
                    <a:schemeClr val="bg1"/>
                  </a:solidFill>
                </a:rPr>
                <a:t>03</a:t>
              </a:r>
              <a:endParaRPr lang="zh-CN" altLang="en-US" b="1" dirty="0">
                <a:solidFill>
                  <a:schemeClr val="bg1"/>
                </a:solidFill>
              </a:endParaRPr>
            </a:p>
          </p:txBody>
        </p:sp>
      </p:grpSp>
      <p:grpSp>
        <p:nvGrpSpPr>
          <p:cNvPr id="40" name="组合 39"/>
          <p:cNvGrpSpPr/>
          <p:nvPr/>
        </p:nvGrpSpPr>
        <p:grpSpPr>
          <a:xfrm>
            <a:off x="9412889" y="5411487"/>
            <a:ext cx="839718" cy="369332"/>
            <a:chOff x="2091159" y="4156727"/>
            <a:chExt cx="839718" cy="369332"/>
          </a:xfrm>
        </p:grpSpPr>
        <p:sp>
          <p:nvSpPr>
            <p:cNvPr id="41" name="矩形: 圆角 40"/>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文本框 41"/>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04</a:t>
              </a:r>
              <a:endParaRPr lang="zh-CN" altLang="en-US" b="1" dirty="0">
                <a:solidFill>
                  <a:schemeClr val="bg1"/>
                </a:solidFill>
              </a:endParaRPr>
            </a:p>
          </p:txBody>
        </p:sp>
      </p:grpSp>
      <p:pic>
        <p:nvPicPr>
          <p:cNvPr id="43" name="图片 42"/>
          <p:cNvPicPr>
            <a:picLocks noChangeAspect="1"/>
          </p:cNvPicPr>
          <p:nvPr/>
        </p:nvPicPr>
        <p:blipFill>
          <a:blip r:embed="rId2"/>
          <a:stretch>
            <a:fillRect/>
          </a:stretch>
        </p:blipFill>
        <p:spPr>
          <a:xfrm rot="16200000">
            <a:off x="145169" y="-145167"/>
            <a:ext cx="1268414" cy="1558750"/>
          </a:xfrm>
          <a:prstGeom prst="rect">
            <a:avLst/>
          </a:prstGeom>
        </p:spPr>
      </p:pic>
      <p:grpSp>
        <p:nvGrpSpPr>
          <p:cNvPr id="44" name="组合 43"/>
          <p:cNvGrpSpPr/>
          <p:nvPr/>
        </p:nvGrpSpPr>
        <p:grpSpPr>
          <a:xfrm>
            <a:off x="1638297" y="394109"/>
            <a:ext cx="7622447" cy="535920"/>
            <a:chOff x="1304094" y="1713400"/>
            <a:chExt cx="7622447" cy="535920"/>
          </a:xfrm>
        </p:grpSpPr>
        <p:grpSp>
          <p:nvGrpSpPr>
            <p:cNvPr id="45" name="组合 44"/>
            <p:cNvGrpSpPr/>
            <p:nvPr/>
          </p:nvGrpSpPr>
          <p:grpSpPr>
            <a:xfrm>
              <a:off x="1304094" y="1713400"/>
              <a:ext cx="3951924" cy="535920"/>
              <a:chOff x="5759980" y="1931114"/>
              <a:chExt cx="3951924" cy="535920"/>
            </a:xfrm>
          </p:grpSpPr>
          <p:sp>
            <p:nvSpPr>
              <p:cNvPr id="47" name="矩形 46"/>
              <p:cNvSpPr/>
              <p:nvPr/>
            </p:nvSpPr>
            <p:spPr>
              <a:xfrm>
                <a:off x="5759980" y="1931114"/>
                <a:ext cx="3951924" cy="52197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系统任务概</a:t>
                </a:r>
                <a:r>
                  <a:rPr lang="zh-CN" altLang="en-US" sz="2800" b="1" dirty="0">
                    <a:solidFill>
                      <a:srgbClr val="E06741"/>
                    </a:solidFill>
                  </a:rPr>
                  <a:t>述</a:t>
                </a:r>
                <a:endParaRPr lang="zh-CN" altLang="en-US" sz="2800" b="1" dirty="0">
                  <a:solidFill>
                    <a:srgbClr val="E06741"/>
                  </a:solidFill>
                </a:endParaRPr>
              </a:p>
            </p:txBody>
          </p:sp>
          <p:sp>
            <p:nvSpPr>
              <p:cNvPr id="48" name="矩形 47"/>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46" name="文本框 45"/>
            <p:cNvSpPr txBox="1"/>
            <p:nvPr/>
          </p:nvSpPr>
          <p:spPr>
            <a:xfrm>
              <a:off x="4517213" y="1753567"/>
              <a:ext cx="4409328" cy="44196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系统目标</a:t>
              </a:r>
              <a:endParaRPr lang="zh-CN" altLang="en-US" sz="2000" dirty="0">
                <a:solidFill>
                  <a:srgbClr val="E06741"/>
                </a:solidFill>
                <a:latin typeface="+mj-ea"/>
                <a:ea typeface="+mj-ea"/>
              </a:endParaRPr>
            </a:p>
          </p:txBody>
        </p:sp>
      </p:grpSp>
      <p:sp>
        <p:nvSpPr>
          <p:cNvPr id="3" name="任意多边形: 形状 6"/>
          <p:cNvSpPr/>
          <p:nvPr/>
        </p:nvSpPr>
        <p:spPr>
          <a:xfrm rot="16200000">
            <a:off x="3455035" y="3238500"/>
            <a:ext cx="2924810" cy="2440305"/>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22" name="图片占位符 21" descr="C:\Users\13145300857\Pictures\Camera Roll\图片1.png图片1"/>
          <p:cNvPicPr>
            <a:picLocks noGrp="1" noChangeAspect="1"/>
          </p:cNvPicPr>
          <p:nvPr>
            <p:ph type="pic" sz="quarter" idx="11"/>
          </p:nvPr>
        </p:nvPicPr>
        <p:blipFill>
          <a:blip r:embed="rId3"/>
          <a:srcRect/>
          <a:stretch>
            <a:fillRect/>
          </a:stretch>
        </p:blipFill>
        <p:spPr>
          <a:xfrm>
            <a:off x="4153535" y="1906905"/>
            <a:ext cx="1527810" cy="1694180"/>
          </a:xfrm>
        </p:spPr>
      </p:pic>
      <p:sp>
        <p:nvSpPr>
          <p:cNvPr id="9" name="任意多边形: 形状 6"/>
          <p:cNvSpPr/>
          <p:nvPr/>
        </p:nvSpPr>
        <p:spPr>
          <a:xfrm rot="16200000">
            <a:off x="8369300" y="3238500"/>
            <a:ext cx="2924810" cy="2440305"/>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26" name="图片占位符 25" descr="C:\Users\13145300857\Pictures\Camera Roll\校园在线.png校园在线"/>
          <p:cNvPicPr>
            <a:picLocks noGrp="1" noChangeAspect="1"/>
          </p:cNvPicPr>
          <p:nvPr>
            <p:ph type="pic" sz="quarter" idx="13"/>
          </p:nvPr>
        </p:nvPicPr>
        <p:blipFill>
          <a:blip r:embed="rId4"/>
          <a:srcRect/>
          <a:stretch>
            <a:fillRect/>
          </a:stretch>
        </p:blipFill>
        <p:spPr>
          <a:xfrm>
            <a:off x="9028430" y="1915795"/>
            <a:ext cx="1539875" cy="1694815"/>
          </a:xfrm>
        </p:spPr>
      </p:pic>
      <p:sp>
        <p:nvSpPr>
          <p:cNvPr id="10" name="任意多边形: 形状 6"/>
          <p:cNvSpPr/>
          <p:nvPr/>
        </p:nvSpPr>
        <p:spPr>
          <a:xfrm rot="16200000">
            <a:off x="1014730" y="3214370"/>
            <a:ext cx="2924810" cy="2440305"/>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占位符 19" descr="C:\Users\13145300857\Pictures\Camera Roll\活动公告.png活动公告"/>
          <p:cNvPicPr>
            <a:picLocks noGrp="1" noChangeAspect="1"/>
          </p:cNvPicPr>
          <p:nvPr>
            <p:ph type="pic" sz="quarter" idx="10"/>
          </p:nvPr>
        </p:nvPicPr>
        <p:blipFill>
          <a:blip r:embed="rId5"/>
          <a:srcRect/>
          <a:stretch>
            <a:fillRect/>
          </a:stretch>
        </p:blipFill>
        <p:spPr>
          <a:xfrm>
            <a:off x="1713230" y="1916430"/>
            <a:ext cx="1529080" cy="1694180"/>
          </a:xfr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42" presetClass="entr" presetSubtype="0" fill="hold" grpId="0" nodeType="afterEffect">
                                  <p:stCondLst>
                                    <p:cond delay="0"/>
                                  </p:stCondLst>
                                  <p:childTnLst>
                                    <p:set>
                                      <p:cBhvr>
                                        <p:cTn id="67" dur="500"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anim calcmode="lin" valueType="num">
                                      <p:cBhvr>
                                        <p:cTn id="69" dur="500" fill="hold"/>
                                        <p:tgtEl>
                                          <p:spTgt spid="10"/>
                                        </p:tgtEl>
                                        <p:attrNameLst>
                                          <p:attrName>ppt_x</p:attrName>
                                        </p:attrNameLst>
                                      </p:cBhvr>
                                      <p:tavLst>
                                        <p:tav tm="0">
                                          <p:val>
                                            <p:strVal val="#ppt_x"/>
                                          </p:val>
                                        </p:tav>
                                        <p:tav tm="100000">
                                          <p:val>
                                            <p:strVal val="#ppt_x"/>
                                          </p:val>
                                        </p:tav>
                                      </p:tavLst>
                                    </p:anim>
                                    <p:anim calcmode="lin" valueType="num">
                                      <p:cBhvr>
                                        <p:cTn id="70" dur="500" fill="hold"/>
                                        <p:tgtEl>
                                          <p:spTgt spid="10"/>
                                        </p:tgtEl>
                                        <p:attrNameLst>
                                          <p:attrName>ppt_y</p:attrName>
                                        </p:attrNameLst>
                                      </p:cBhvr>
                                      <p:tavLst>
                                        <p:tav tm="0">
                                          <p:val>
                                            <p:strVal val="#ppt_y+.1"/>
                                          </p:val>
                                        </p:tav>
                                        <p:tav tm="100000">
                                          <p:val>
                                            <p:strVal val="#ppt_y"/>
                                          </p:val>
                                        </p:tav>
                                      </p:tavLst>
                                    </p:anim>
                                  </p:childTnLst>
                                </p:cTn>
                              </p:par>
                            </p:childTnLst>
                          </p:cTn>
                        </p:par>
                        <p:par>
                          <p:cTn id="71" fill="hold">
                            <p:stCondLst>
                              <p:cond delay="1500"/>
                            </p:stCondLst>
                            <p:childTnLst>
                              <p:par>
                                <p:cTn id="72" presetID="42" presetClass="entr" presetSubtype="0" fill="hold" grpId="0" nodeType="afterEffect">
                                  <p:stCondLst>
                                    <p:cond delay="0"/>
                                  </p:stCondLst>
                                  <p:childTnLst>
                                    <p:set>
                                      <p:cBhvr>
                                        <p:cTn id="73" dur="500"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anim calcmode="lin" valueType="num">
                                      <p:cBhvr>
                                        <p:cTn id="75" dur="500" fill="hold"/>
                                        <p:tgtEl>
                                          <p:spTgt spid="3"/>
                                        </p:tgtEl>
                                        <p:attrNameLst>
                                          <p:attrName>ppt_x</p:attrName>
                                        </p:attrNameLst>
                                      </p:cBhvr>
                                      <p:tavLst>
                                        <p:tav tm="0">
                                          <p:val>
                                            <p:strVal val="#ppt_x"/>
                                          </p:val>
                                        </p:tav>
                                        <p:tav tm="100000">
                                          <p:val>
                                            <p:strVal val="#ppt_x"/>
                                          </p:val>
                                        </p:tav>
                                      </p:tavLst>
                                    </p:anim>
                                    <p:anim calcmode="lin" valueType="num">
                                      <p:cBhvr>
                                        <p:cTn id="76" dur="500" fill="hold"/>
                                        <p:tgtEl>
                                          <p:spTgt spid="3"/>
                                        </p:tgtEl>
                                        <p:attrNameLst>
                                          <p:attrName>ppt_y</p:attrName>
                                        </p:attrNameLst>
                                      </p:cBhvr>
                                      <p:tavLst>
                                        <p:tav tm="0">
                                          <p:val>
                                            <p:strVal val="#ppt_y+.1"/>
                                          </p:val>
                                        </p:tav>
                                        <p:tav tm="100000">
                                          <p:val>
                                            <p:strVal val="#ppt_y"/>
                                          </p:val>
                                        </p:tav>
                                      </p:tavLst>
                                    </p:anim>
                                  </p:childTnLst>
                                </p:cTn>
                              </p:par>
                            </p:childTnLst>
                          </p:cTn>
                        </p:par>
                        <p:par>
                          <p:cTn id="77" fill="hold">
                            <p:stCondLst>
                              <p:cond delay="2000"/>
                            </p:stCondLst>
                            <p:childTnLst>
                              <p:par>
                                <p:cTn id="78" presetID="42" presetClass="entr" presetSubtype="0" fill="hold" grpId="0" nodeType="afterEffect">
                                  <p:stCondLst>
                                    <p:cond delay="0"/>
                                  </p:stCondLst>
                                  <p:childTnLst>
                                    <p:set>
                                      <p:cBhvr>
                                        <p:cTn id="79" dur="500"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anim calcmode="lin" valueType="num">
                                      <p:cBhvr>
                                        <p:cTn id="81" dur="500" fill="hold"/>
                                        <p:tgtEl>
                                          <p:spTgt spid="7"/>
                                        </p:tgtEl>
                                        <p:attrNameLst>
                                          <p:attrName>ppt_x</p:attrName>
                                        </p:attrNameLst>
                                      </p:cBhvr>
                                      <p:tavLst>
                                        <p:tav tm="0">
                                          <p:val>
                                            <p:strVal val="#ppt_x"/>
                                          </p:val>
                                        </p:tav>
                                        <p:tav tm="100000">
                                          <p:val>
                                            <p:strVal val="#ppt_x"/>
                                          </p:val>
                                        </p:tav>
                                      </p:tavLst>
                                    </p:anim>
                                    <p:anim calcmode="lin" valueType="num">
                                      <p:cBhvr>
                                        <p:cTn id="82" dur="500" fill="hold"/>
                                        <p:tgtEl>
                                          <p:spTgt spid="7"/>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42" presetClass="entr" presetSubtype="0" fill="hold" grpId="0" nodeType="afterEffect">
                                  <p:stCondLst>
                                    <p:cond delay="0"/>
                                  </p:stCondLst>
                                  <p:childTnLst>
                                    <p:set>
                                      <p:cBhvr>
                                        <p:cTn id="85" dur="500" fill="hold">
                                          <p:stCondLst>
                                            <p:cond delay="0"/>
                                          </p:stCondLst>
                                        </p:cTn>
                                        <p:tgtEl>
                                          <p:spTgt spid="9"/>
                                        </p:tgtEl>
                                        <p:attrNameLst>
                                          <p:attrName>style.visibility</p:attrName>
                                        </p:attrNameLst>
                                      </p:cBhvr>
                                      <p:to>
                                        <p:strVal val="visible"/>
                                      </p:to>
                                    </p:set>
                                    <p:animEffect transition="in" filter="fade">
                                      <p:cBhvr>
                                        <p:cTn id="86" dur="500"/>
                                        <p:tgtEl>
                                          <p:spTgt spid="9"/>
                                        </p:tgtEl>
                                      </p:cBhvr>
                                    </p:animEffect>
                                    <p:anim calcmode="lin" valueType="num">
                                      <p:cBhvr>
                                        <p:cTn id="87" dur="500" fill="hold"/>
                                        <p:tgtEl>
                                          <p:spTgt spid="9"/>
                                        </p:tgtEl>
                                        <p:attrNameLst>
                                          <p:attrName>ppt_x</p:attrName>
                                        </p:attrNameLst>
                                      </p:cBhvr>
                                      <p:tavLst>
                                        <p:tav tm="0">
                                          <p:val>
                                            <p:strVal val="#ppt_x"/>
                                          </p:val>
                                        </p:tav>
                                        <p:tav tm="100000">
                                          <p:val>
                                            <p:strVal val="#ppt_x"/>
                                          </p:val>
                                        </p:tav>
                                      </p:tavLst>
                                    </p:anim>
                                    <p:anim calcmode="lin" valueType="num">
                                      <p:cBhvr>
                                        <p:cTn id="88"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7" grpId="0"/>
      <p:bldP spid="28" grpId="0"/>
      <p:bldP spid="29" grpId="0"/>
      <p:bldP spid="30" grpId="0"/>
      <p:bldP spid="3" grpId="0" bldLvl="0" animBg="1"/>
      <p:bldP spid="9"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410640" y="1875682"/>
            <a:ext cx="3462848" cy="3905466"/>
            <a:chOff x="6874879" y="1169961"/>
            <a:chExt cx="4275203" cy="4821655"/>
          </a:xfrm>
        </p:grpSpPr>
        <p:grpSp>
          <p:nvGrpSpPr>
            <p:cNvPr id="23" name="Group 34"/>
            <p:cNvGrpSpPr/>
            <p:nvPr/>
          </p:nvGrpSpPr>
          <p:grpSpPr>
            <a:xfrm>
              <a:off x="6874879" y="1718886"/>
              <a:ext cx="4275203" cy="4272730"/>
              <a:chOff x="5561013" y="1541463"/>
              <a:chExt cx="2744788" cy="2743200"/>
            </a:xfrm>
          </p:grpSpPr>
          <p:sp>
            <p:nvSpPr>
              <p:cNvPr id="38" name="Oval 36"/>
              <p:cNvSpPr/>
              <p:nvPr/>
            </p:nvSpPr>
            <p:spPr bwMode="auto">
              <a:xfrm>
                <a:off x="5561013" y="1541463"/>
                <a:ext cx="2741613" cy="2740025"/>
              </a:xfrm>
              <a:prstGeom prst="ellipse">
                <a:avLst/>
              </a:prstGeom>
              <a:solidFill>
                <a:schemeClr val="bg1"/>
              </a:solidFill>
              <a:ln w="9525">
                <a:noFill/>
                <a:round/>
              </a:ln>
            </p:spPr>
            <p:txBody>
              <a:bodyPr anchor="ctr"/>
              <a:lstStyle/>
              <a:p>
                <a:pPr algn="ctr"/>
              </a:p>
            </p:txBody>
          </p:sp>
          <p:sp>
            <p:nvSpPr>
              <p:cNvPr id="39" name="Freeform: Shape 37"/>
              <p:cNvSpPr/>
              <p:nvPr/>
            </p:nvSpPr>
            <p:spPr bwMode="auto">
              <a:xfrm>
                <a:off x="5561013" y="1541463"/>
                <a:ext cx="2744788" cy="2743200"/>
              </a:xfrm>
              <a:custGeom>
                <a:avLst/>
                <a:gdLst/>
                <a:ahLst/>
                <a:cxnLst>
                  <a:cxn ang="0">
                    <a:pos x="0" y="604"/>
                  </a:cxn>
                  <a:cxn ang="0">
                    <a:pos x="604" y="1208"/>
                  </a:cxn>
                  <a:cxn ang="0">
                    <a:pos x="1208" y="604"/>
                  </a:cxn>
                  <a:cxn ang="0">
                    <a:pos x="604" y="0"/>
                  </a:cxn>
                  <a:cxn ang="0">
                    <a:pos x="0" y="604"/>
                  </a:cxn>
                  <a:cxn ang="0">
                    <a:pos x="71" y="604"/>
                  </a:cxn>
                  <a:cxn ang="0">
                    <a:pos x="604" y="72"/>
                  </a:cxn>
                  <a:cxn ang="0">
                    <a:pos x="1136" y="604"/>
                  </a:cxn>
                  <a:cxn ang="0">
                    <a:pos x="604" y="1136"/>
                  </a:cxn>
                  <a:cxn ang="0">
                    <a:pos x="71" y="604"/>
                  </a:cxn>
                </a:cxnLst>
                <a:rect l="0" t="0" r="r" b="b"/>
                <a:pathLst>
                  <a:path w="1208" h="1208">
                    <a:moveTo>
                      <a:pt x="0" y="604"/>
                    </a:moveTo>
                    <a:cubicBezTo>
                      <a:pt x="0" y="937"/>
                      <a:pt x="271" y="1208"/>
                      <a:pt x="604" y="1208"/>
                    </a:cubicBezTo>
                    <a:cubicBezTo>
                      <a:pt x="937" y="1208"/>
                      <a:pt x="1208" y="937"/>
                      <a:pt x="1208" y="604"/>
                    </a:cubicBezTo>
                    <a:cubicBezTo>
                      <a:pt x="1208" y="271"/>
                      <a:pt x="937" y="0"/>
                      <a:pt x="604" y="0"/>
                    </a:cubicBezTo>
                    <a:cubicBezTo>
                      <a:pt x="271" y="0"/>
                      <a:pt x="0" y="271"/>
                      <a:pt x="0" y="604"/>
                    </a:cubicBezTo>
                    <a:close/>
                    <a:moveTo>
                      <a:pt x="71" y="604"/>
                    </a:moveTo>
                    <a:cubicBezTo>
                      <a:pt x="71" y="310"/>
                      <a:pt x="310" y="72"/>
                      <a:pt x="604" y="72"/>
                    </a:cubicBezTo>
                    <a:cubicBezTo>
                      <a:pt x="897" y="72"/>
                      <a:pt x="1136" y="310"/>
                      <a:pt x="1136" y="604"/>
                    </a:cubicBezTo>
                    <a:cubicBezTo>
                      <a:pt x="1136" y="897"/>
                      <a:pt x="897" y="1136"/>
                      <a:pt x="604" y="1136"/>
                    </a:cubicBezTo>
                    <a:cubicBezTo>
                      <a:pt x="310" y="1136"/>
                      <a:pt x="71" y="897"/>
                      <a:pt x="71" y="604"/>
                    </a:cubicBezTo>
                    <a:close/>
                  </a:path>
                </a:pathLst>
              </a:custGeom>
              <a:solidFill>
                <a:schemeClr val="tx2">
                  <a:lumMod val="20000"/>
                  <a:lumOff val="80000"/>
                </a:schemeClr>
              </a:solidFill>
              <a:ln w="9525">
                <a:noFill/>
                <a:round/>
              </a:ln>
            </p:spPr>
            <p:txBody>
              <a:bodyPr anchor="ctr"/>
              <a:lstStyle/>
              <a:p>
                <a:pPr algn="ctr"/>
              </a:p>
            </p:txBody>
          </p:sp>
          <p:sp>
            <p:nvSpPr>
              <p:cNvPr id="40" name="Freeform: Shape 38"/>
              <p:cNvSpPr/>
              <p:nvPr/>
            </p:nvSpPr>
            <p:spPr bwMode="auto">
              <a:xfrm>
                <a:off x="5938838" y="1919288"/>
                <a:ext cx="1987550" cy="1985962"/>
              </a:xfrm>
              <a:custGeom>
                <a:avLst/>
                <a:gdLst/>
                <a:ahLst/>
                <a:cxnLst>
                  <a:cxn ang="0">
                    <a:pos x="0" y="437"/>
                  </a:cxn>
                  <a:cxn ang="0">
                    <a:pos x="438" y="874"/>
                  </a:cxn>
                  <a:cxn ang="0">
                    <a:pos x="875" y="437"/>
                  </a:cxn>
                  <a:cxn ang="0">
                    <a:pos x="438" y="0"/>
                  </a:cxn>
                  <a:cxn ang="0">
                    <a:pos x="0" y="437"/>
                  </a:cxn>
                  <a:cxn ang="0">
                    <a:pos x="72" y="437"/>
                  </a:cxn>
                  <a:cxn ang="0">
                    <a:pos x="438" y="71"/>
                  </a:cxn>
                  <a:cxn ang="0">
                    <a:pos x="803" y="437"/>
                  </a:cxn>
                  <a:cxn ang="0">
                    <a:pos x="438" y="802"/>
                  </a:cxn>
                  <a:cxn ang="0">
                    <a:pos x="72" y="437"/>
                  </a:cxn>
                </a:cxnLst>
                <a:rect l="0" t="0" r="r" b="b"/>
                <a:pathLst>
                  <a:path w="875" h="874">
                    <a:moveTo>
                      <a:pt x="0" y="437"/>
                    </a:moveTo>
                    <a:cubicBezTo>
                      <a:pt x="0" y="678"/>
                      <a:pt x="197" y="874"/>
                      <a:pt x="438" y="874"/>
                    </a:cubicBezTo>
                    <a:cubicBezTo>
                      <a:pt x="679" y="874"/>
                      <a:pt x="875" y="678"/>
                      <a:pt x="875" y="437"/>
                    </a:cubicBezTo>
                    <a:cubicBezTo>
                      <a:pt x="875" y="196"/>
                      <a:pt x="679" y="0"/>
                      <a:pt x="438" y="0"/>
                    </a:cubicBezTo>
                    <a:cubicBezTo>
                      <a:pt x="197" y="0"/>
                      <a:pt x="0" y="196"/>
                      <a:pt x="0" y="437"/>
                    </a:cubicBezTo>
                    <a:close/>
                    <a:moveTo>
                      <a:pt x="72" y="437"/>
                    </a:moveTo>
                    <a:cubicBezTo>
                      <a:pt x="72" y="235"/>
                      <a:pt x="236" y="71"/>
                      <a:pt x="438" y="71"/>
                    </a:cubicBezTo>
                    <a:cubicBezTo>
                      <a:pt x="639" y="71"/>
                      <a:pt x="803" y="235"/>
                      <a:pt x="803" y="437"/>
                    </a:cubicBezTo>
                    <a:cubicBezTo>
                      <a:pt x="803" y="638"/>
                      <a:pt x="639" y="802"/>
                      <a:pt x="438" y="802"/>
                    </a:cubicBezTo>
                    <a:cubicBezTo>
                      <a:pt x="236" y="802"/>
                      <a:pt x="72" y="638"/>
                      <a:pt x="72" y="437"/>
                    </a:cubicBezTo>
                    <a:close/>
                  </a:path>
                </a:pathLst>
              </a:custGeom>
              <a:solidFill>
                <a:schemeClr val="tx2">
                  <a:lumMod val="20000"/>
                  <a:lumOff val="80000"/>
                </a:schemeClr>
              </a:solidFill>
              <a:ln w="9525">
                <a:noFill/>
                <a:round/>
              </a:ln>
            </p:spPr>
            <p:txBody>
              <a:bodyPr anchor="ctr"/>
              <a:lstStyle/>
              <a:p>
                <a:pPr algn="ctr"/>
              </a:p>
            </p:txBody>
          </p:sp>
          <p:sp>
            <p:nvSpPr>
              <p:cNvPr id="41" name="Freeform: Shape 39"/>
              <p:cNvSpPr/>
              <p:nvPr/>
            </p:nvSpPr>
            <p:spPr bwMode="auto">
              <a:xfrm>
                <a:off x="6318250" y="2297113"/>
                <a:ext cx="1228725" cy="1228725"/>
              </a:xfrm>
              <a:custGeom>
                <a:avLst/>
                <a:gdLst/>
                <a:ahLst/>
                <a:cxnLst>
                  <a:cxn ang="0">
                    <a:pos x="0" y="271"/>
                  </a:cxn>
                  <a:cxn ang="0">
                    <a:pos x="271" y="541"/>
                  </a:cxn>
                  <a:cxn ang="0">
                    <a:pos x="541" y="271"/>
                  </a:cxn>
                  <a:cxn ang="0">
                    <a:pos x="271" y="0"/>
                  </a:cxn>
                  <a:cxn ang="0">
                    <a:pos x="0" y="271"/>
                  </a:cxn>
                  <a:cxn ang="0">
                    <a:pos x="72" y="271"/>
                  </a:cxn>
                  <a:cxn ang="0">
                    <a:pos x="271" y="72"/>
                  </a:cxn>
                  <a:cxn ang="0">
                    <a:pos x="469" y="271"/>
                  </a:cxn>
                  <a:cxn ang="0">
                    <a:pos x="271" y="470"/>
                  </a:cxn>
                  <a:cxn ang="0">
                    <a:pos x="72" y="271"/>
                  </a:cxn>
                </a:cxnLst>
                <a:rect l="0" t="0" r="r" b="b"/>
                <a:pathLst>
                  <a:path w="541" h="541">
                    <a:moveTo>
                      <a:pt x="0" y="271"/>
                    </a:moveTo>
                    <a:cubicBezTo>
                      <a:pt x="0" y="420"/>
                      <a:pt x="122" y="541"/>
                      <a:pt x="271" y="541"/>
                    </a:cubicBezTo>
                    <a:cubicBezTo>
                      <a:pt x="420" y="541"/>
                      <a:pt x="541" y="420"/>
                      <a:pt x="541" y="271"/>
                    </a:cubicBezTo>
                    <a:cubicBezTo>
                      <a:pt x="541" y="122"/>
                      <a:pt x="420" y="0"/>
                      <a:pt x="271" y="0"/>
                    </a:cubicBezTo>
                    <a:cubicBezTo>
                      <a:pt x="122" y="0"/>
                      <a:pt x="0" y="122"/>
                      <a:pt x="0" y="271"/>
                    </a:cubicBezTo>
                    <a:close/>
                    <a:moveTo>
                      <a:pt x="72" y="271"/>
                    </a:moveTo>
                    <a:cubicBezTo>
                      <a:pt x="72" y="161"/>
                      <a:pt x="161" y="72"/>
                      <a:pt x="271" y="72"/>
                    </a:cubicBezTo>
                    <a:cubicBezTo>
                      <a:pt x="380" y="72"/>
                      <a:pt x="469" y="161"/>
                      <a:pt x="469" y="271"/>
                    </a:cubicBezTo>
                    <a:cubicBezTo>
                      <a:pt x="469" y="380"/>
                      <a:pt x="380" y="470"/>
                      <a:pt x="271" y="470"/>
                    </a:cubicBezTo>
                    <a:cubicBezTo>
                      <a:pt x="161" y="470"/>
                      <a:pt x="72" y="380"/>
                      <a:pt x="72" y="271"/>
                    </a:cubicBezTo>
                    <a:close/>
                  </a:path>
                </a:pathLst>
              </a:custGeom>
              <a:solidFill>
                <a:schemeClr val="tx2">
                  <a:lumMod val="20000"/>
                  <a:lumOff val="80000"/>
                </a:schemeClr>
              </a:solidFill>
              <a:ln w="9525">
                <a:noFill/>
                <a:round/>
              </a:ln>
            </p:spPr>
            <p:txBody>
              <a:bodyPr anchor="ctr"/>
              <a:lstStyle/>
              <a:p>
                <a:pPr algn="ctr"/>
              </a:p>
            </p:txBody>
          </p:sp>
          <p:sp>
            <p:nvSpPr>
              <p:cNvPr id="42" name="Oval 40"/>
              <p:cNvSpPr/>
              <p:nvPr/>
            </p:nvSpPr>
            <p:spPr bwMode="auto">
              <a:xfrm>
                <a:off x="6697663" y="2676525"/>
                <a:ext cx="469900" cy="471487"/>
              </a:xfrm>
              <a:prstGeom prst="ellipse">
                <a:avLst/>
              </a:prstGeom>
              <a:solidFill>
                <a:schemeClr val="tx2">
                  <a:lumMod val="40000"/>
                  <a:lumOff val="60000"/>
                </a:schemeClr>
              </a:solidFill>
              <a:ln w="9525">
                <a:noFill/>
                <a:round/>
              </a:ln>
            </p:spPr>
            <p:txBody>
              <a:bodyPr anchor="ctr"/>
              <a:lstStyle/>
              <a:p>
                <a:pPr algn="ctr"/>
              </a:p>
            </p:txBody>
          </p:sp>
        </p:grpSp>
        <p:grpSp>
          <p:nvGrpSpPr>
            <p:cNvPr id="24" name="Group 41"/>
            <p:cNvGrpSpPr/>
            <p:nvPr/>
          </p:nvGrpSpPr>
          <p:grpSpPr>
            <a:xfrm>
              <a:off x="9003829" y="1169961"/>
              <a:ext cx="1575076" cy="2714964"/>
              <a:chOff x="6927850" y="1189038"/>
              <a:chExt cx="1011238" cy="1743074"/>
            </a:xfrm>
          </p:grpSpPr>
          <p:sp>
            <p:nvSpPr>
              <p:cNvPr id="25" name="Freeform: Shape 42"/>
              <p:cNvSpPr/>
              <p:nvPr/>
            </p:nvSpPr>
            <p:spPr bwMode="auto">
              <a:xfrm>
                <a:off x="7223125" y="1189038"/>
                <a:ext cx="457200" cy="658812"/>
              </a:xfrm>
              <a:custGeom>
                <a:avLst/>
                <a:gdLst/>
                <a:ahLst/>
                <a:cxnLst>
                  <a:cxn ang="0">
                    <a:pos x="152" y="118"/>
                  </a:cxn>
                  <a:cxn ang="0">
                    <a:pos x="83" y="290"/>
                  </a:cxn>
                  <a:cxn ang="0">
                    <a:pos x="152" y="118"/>
                  </a:cxn>
                </a:cxnLst>
                <a:rect l="0" t="0" r="r" b="b"/>
                <a:pathLst>
                  <a:path w="201" h="290">
                    <a:moveTo>
                      <a:pt x="152" y="118"/>
                    </a:moveTo>
                    <a:cubicBezTo>
                      <a:pt x="201" y="6"/>
                      <a:pt x="0" y="0"/>
                      <a:pt x="83" y="290"/>
                    </a:cubicBezTo>
                    <a:lnTo>
                      <a:pt x="152" y="118"/>
                    </a:lnTo>
                    <a:close/>
                  </a:path>
                </a:pathLst>
              </a:custGeom>
              <a:solidFill>
                <a:schemeClr val="accent1"/>
              </a:solidFill>
              <a:ln w="9525">
                <a:noFill/>
                <a:round/>
              </a:ln>
            </p:spPr>
            <p:txBody>
              <a:bodyPr anchor="ctr"/>
              <a:lstStyle/>
              <a:p>
                <a:pPr algn="ctr"/>
              </a:p>
            </p:txBody>
          </p:sp>
          <p:sp>
            <p:nvSpPr>
              <p:cNvPr id="26" name="Freeform: Shape 43"/>
              <p:cNvSpPr/>
              <p:nvPr/>
            </p:nvSpPr>
            <p:spPr bwMode="auto">
              <a:xfrm>
                <a:off x="7351713" y="1279526"/>
                <a:ext cx="242888" cy="568325"/>
              </a:xfrm>
              <a:custGeom>
                <a:avLst/>
                <a:gdLst/>
                <a:ahLst/>
                <a:cxnLst>
                  <a:cxn ang="0">
                    <a:pos x="96" y="78"/>
                  </a:cxn>
                  <a:cxn ang="0">
                    <a:pos x="97" y="74"/>
                  </a:cxn>
                  <a:cxn ang="0">
                    <a:pos x="100" y="63"/>
                  </a:cxn>
                  <a:cxn ang="0">
                    <a:pos x="101" y="45"/>
                  </a:cxn>
                  <a:cxn ang="0">
                    <a:pos x="95" y="25"/>
                  </a:cxn>
                  <a:cxn ang="0">
                    <a:pos x="76" y="12"/>
                  </a:cxn>
                  <a:cxn ang="0">
                    <a:pos x="51" y="19"/>
                  </a:cxn>
                  <a:cxn ang="0">
                    <a:pos x="19" y="71"/>
                  </a:cxn>
                  <a:cxn ang="0">
                    <a:pos x="14" y="104"/>
                  </a:cxn>
                  <a:cxn ang="0">
                    <a:pos x="13" y="136"/>
                  </a:cxn>
                  <a:cxn ang="0">
                    <a:pos x="15" y="166"/>
                  </a:cxn>
                  <a:cxn ang="0">
                    <a:pos x="18" y="194"/>
                  </a:cxn>
                  <a:cxn ang="0">
                    <a:pos x="21" y="217"/>
                  </a:cxn>
                  <a:cxn ang="0">
                    <a:pos x="25" y="234"/>
                  </a:cxn>
                  <a:cxn ang="0">
                    <a:pos x="27" y="250"/>
                  </a:cxn>
                  <a:cxn ang="0">
                    <a:pos x="22" y="235"/>
                  </a:cxn>
                  <a:cxn ang="0">
                    <a:pos x="17" y="218"/>
                  </a:cxn>
                  <a:cxn ang="0">
                    <a:pos x="10" y="195"/>
                  </a:cxn>
                  <a:cxn ang="0">
                    <a:pos x="5" y="168"/>
                  </a:cxn>
                  <a:cxn ang="0">
                    <a:pos x="1" y="137"/>
                  </a:cxn>
                  <a:cxn ang="0">
                    <a:pos x="1" y="103"/>
                  </a:cxn>
                  <a:cxn ang="0">
                    <a:pos x="6" y="68"/>
                  </a:cxn>
                  <a:cxn ang="0">
                    <a:pos x="20" y="35"/>
                  </a:cxn>
                  <a:cxn ang="0">
                    <a:pos x="44" y="9"/>
                  </a:cxn>
                  <a:cxn ang="0">
                    <a:pos x="78" y="2"/>
                  </a:cxn>
                  <a:cxn ang="0">
                    <a:pos x="102" y="21"/>
                  </a:cxn>
                  <a:cxn ang="0">
                    <a:pos x="106" y="45"/>
                  </a:cxn>
                  <a:cxn ang="0">
                    <a:pos x="103" y="64"/>
                  </a:cxn>
                  <a:cxn ang="0">
                    <a:pos x="98" y="74"/>
                  </a:cxn>
                  <a:cxn ang="0">
                    <a:pos x="96" y="78"/>
                  </a:cxn>
                </a:cxnLst>
                <a:rect l="0" t="0" r="r" b="b"/>
                <a:pathLst>
                  <a:path w="107" h="250">
                    <a:moveTo>
                      <a:pt x="96" y="78"/>
                    </a:moveTo>
                    <a:cubicBezTo>
                      <a:pt x="96" y="78"/>
                      <a:pt x="97" y="77"/>
                      <a:pt x="97" y="74"/>
                    </a:cubicBezTo>
                    <a:cubicBezTo>
                      <a:pt x="98" y="72"/>
                      <a:pt x="99" y="68"/>
                      <a:pt x="100" y="63"/>
                    </a:cubicBezTo>
                    <a:cubicBezTo>
                      <a:pt x="101" y="58"/>
                      <a:pt x="102" y="52"/>
                      <a:pt x="101" y="45"/>
                    </a:cubicBezTo>
                    <a:cubicBezTo>
                      <a:pt x="101" y="39"/>
                      <a:pt x="99" y="31"/>
                      <a:pt x="95" y="25"/>
                    </a:cubicBezTo>
                    <a:cubicBezTo>
                      <a:pt x="91" y="18"/>
                      <a:pt x="84" y="13"/>
                      <a:pt x="76" y="12"/>
                    </a:cubicBezTo>
                    <a:cubicBezTo>
                      <a:pt x="68" y="11"/>
                      <a:pt x="59" y="13"/>
                      <a:pt x="51" y="19"/>
                    </a:cubicBezTo>
                    <a:cubicBezTo>
                      <a:pt x="35" y="30"/>
                      <a:pt x="25" y="50"/>
                      <a:pt x="19" y="71"/>
                    </a:cubicBezTo>
                    <a:cubicBezTo>
                      <a:pt x="17" y="82"/>
                      <a:pt x="15" y="93"/>
                      <a:pt x="14" y="104"/>
                    </a:cubicBezTo>
                    <a:cubicBezTo>
                      <a:pt x="13" y="115"/>
                      <a:pt x="13" y="126"/>
                      <a:pt x="13" y="136"/>
                    </a:cubicBezTo>
                    <a:cubicBezTo>
                      <a:pt x="14" y="147"/>
                      <a:pt x="14" y="157"/>
                      <a:pt x="15" y="166"/>
                    </a:cubicBezTo>
                    <a:cubicBezTo>
                      <a:pt x="15" y="176"/>
                      <a:pt x="17" y="185"/>
                      <a:pt x="18" y="194"/>
                    </a:cubicBezTo>
                    <a:cubicBezTo>
                      <a:pt x="19" y="202"/>
                      <a:pt x="20" y="210"/>
                      <a:pt x="21" y="217"/>
                    </a:cubicBezTo>
                    <a:cubicBezTo>
                      <a:pt x="22" y="224"/>
                      <a:pt x="24" y="229"/>
                      <a:pt x="25" y="234"/>
                    </a:cubicBezTo>
                    <a:cubicBezTo>
                      <a:pt x="26" y="244"/>
                      <a:pt x="27" y="250"/>
                      <a:pt x="27" y="250"/>
                    </a:cubicBezTo>
                    <a:cubicBezTo>
                      <a:pt x="27" y="250"/>
                      <a:pt x="25" y="245"/>
                      <a:pt x="22" y="235"/>
                    </a:cubicBezTo>
                    <a:cubicBezTo>
                      <a:pt x="21" y="230"/>
                      <a:pt x="18" y="225"/>
                      <a:pt x="17" y="218"/>
                    </a:cubicBezTo>
                    <a:cubicBezTo>
                      <a:pt x="15" y="211"/>
                      <a:pt x="12" y="204"/>
                      <a:pt x="10" y="195"/>
                    </a:cubicBezTo>
                    <a:cubicBezTo>
                      <a:pt x="9" y="187"/>
                      <a:pt x="6" y="178"/>
                      <a:pt x="5" y="168"/>
                    </a:cubicBezTo>
                    <a:cubicBezTo>
                      <a:pt x="3" y="158"/>
                      <a:pt x="2" y="147"/>
                      <a:pt x="1" y="137"/>
                    </a:cubicBezTo>
                    <a:cubicBezTo>
                      <a:pt x="1" y="126"/>
                      <a:pt x="0" y="114"/>
                      <a:pt x="1" y="103"/>
                    </a:cubicBezTo>
                    <a:cubicBezTo>
                      <a:pt x="2" y="91"/>
                      <a:pt x="4" y="80"/>
                      <a:pt x="6" y="68"/>
                    </a:cubicBezTo>
                    <a:cubicBezTo>
                      <a:pt x="9" y="56"/>
                      <a:pt x="14" y="45"/>
                      <a:pt x="20" y="35"/>
                    </a:cubicBezTo>
                    <a:cubicBezTo>
                      <a:pt x="26" y="24"/>
                      <a:pt x="34" y="15"/>
                      <a:pt x="44" y="9"/>
                    </a:cubicBezTo>
                    <a:cubicBezTo>
                      <a:pt x="54" y="2"/>
                      <a:pt x="67" y="0"/>
                      <a:pt x="78" y="2"/>
                    </a:cubicBezTo>
                    <a:cubicBezTo>
                      <a:pt x="89" y="5"/>
                      <a:pt x="98" y="13"/>
                      <a:pt x="102" y="21"/>
                    </a:cubicBezTo>
                    <a:cubicBezTo>
                      <a:pt x="106" y="30"/>
                      <a:pt x="107" y="38"/>
                      <a:pt x="106" y="45"/>
                    </a:cubicBezTo>
                    <a:cubicBezTo>
                      <a:pt x="106" y="53"/>
                      <a:pt x="104" y="59"/>
                      <a:pt x="103" y="64"/>
                    </a:cubicBezTo>
                    <a:cubicBezTo>
                      <a:pt x="101" y="69"/>
                      <a:pt x="99" y="72"/>
                      <a:pt x="98" y="74"/>
                    </a:cubicBezTo>
                    <a:cubicBezTo>
                      <a:pt x="97" y="77"/>
                      <a:pt x="96" y="78"/>
                      <a:pt x="96" y="78"/>
                    </a:cubicBezTo>
                    <a:close/>
                  </a:path>
                </a:pathLst>
              </a:custGeom>
              <a:solidFill>
                <a:schemeClr val="accent1">
                  <a:lumMod val="75000"/>
                </a:schemeClr>
              </a:solidFill>
              <a:ln w="9525">
                <a:noFill/>
                <a:round/>
              </a:ln>
            </p:spPr>
            <p:txBody>
              <a:bodyPr anchor="ctr"/>
              <a:lstStyle/>
              <a:p>
                <a:pPr algn="ctr"/>
              </a:p>
            </p:txBody>
          </p:sp>
          <p:sp>
            <p:nvSpPr>
              <p:cNvPr id="27" name="Freeform: Shape 44"/>
              <p:cNvSpPr/>
              <p:nvPr/>
            </p:nvSpPr>
            <p:spPr bwMode="auto">
              <a:xfrm>
                <a:off x="7426325" y="1258888"/>
                <a:ext cx="512763" cy="584200"/>
              </a:xfrm>
              <a:custGeom>
                <a:avLst/>
                <a:gdLst/>
                <a:ahLst/>
                <a:cxnLst>
                  <a:cxn ang="0">
                    <a:pos x="69" y="87"/>
                  </a:cxn>
                  <a:cxn ang="0">
                    <a:pos x="0" y="249"/>
                  </a:cxn>
                  <a:cxn ang="0">
                    <a:pos x="69" y="87"/>
                  </a:cxn>
                </a:cxnLst>
                <a:rect l="0" t="0" r="r" b="b"/>
                <a:pathLst>
                  <a:path w="226" h="257">
                    <a:moveTo>
                      <a:pt x="69" y="87"/>
                    </a:moveTo>
                    <a:cubicBezTo>
                      <a:pt x="187" y="0"/>
                      <a:pt x="226" y="257"/>
                      <a:pt x="0" y="249"/>
                    </a:cubicBezTo>
                    <a:lnTo>
                      <a:pt x="69" y="87"/>
                    </a:lnTo>
                    <a:close/>
                  </a:path>
                </a:pathLst>
              </a:custGeom>
              <a:solidFill>
                <a:schemeClr val="accent1"/>
              </a:solidFill>
              <a:ln w="9525">
                <a:noFill/>
                <a:round/>
              </a:ln>
            </p:spPr>
            <p:txBody>
              <a:bodyPr anchor="ctr"/>
              <a:lstStyle/>
              <a:p>
                <a:pPr algn="ctr"/>
              </a:p>
            </p:txBody>
          </p:sp>
          <p:sp>
            <p:nvSpPr>
              <p:cNvPr id="28" name="Freeform: Shape 45"/>
              <p:cNvSpPr/>
              <p:nvPr/>
            </p:nvSpPr>
            <p:spPr bwMode="auto">
              <a:xfrm>
                <a:off x="7426325" y="1406525"/>
                <a:ext cx="392113" cy="422275"/>
              </a:xfrm>
              <a:custGeom>
                <a:avLst/>
                <a:gdLst/>
                <a:ahLst/>
                <a:cxnLst>
                  <a:cxn ang="0">
                    <a:pos x="69" y="22"/>
                  </a:cxn>
                  <a:cxn ang="0">
                    <a:pos x="72" y="19"/>
                  </a:cxn>
                  <a:cxn ang="0">
                    <a:pos x="81" y="12"/>
                  </a:cxn>
                  <a:cxn ang="0">
                    <a:pos x="89" y="8"/>
                  </a:cxn>
                  <a:cxn ang="0">
                    <a:pos x="98" y="4"/>
                  </a:cxn>
                  <a:cxn ang="0">
                    <a:pos x="109" y="1"/>
                  </a:cxn>
                  <a:cxn ang="0">
                    <a:pos x="122" y="1"/>
                  </a:cxn>
                  <a:cxn ang="0">
                    <a:pos x="149" y="14"/>
                  </a:cxn>
                  <a:cxn ang="0">
                    <a:pos x="166" y="42"/>
                  </a:cxn>
                  <a:cxn ang="0">
                    <a:pos x="160" y="112"/>
                  </a:cxn>
                  <a:cxn ang="0">
                    <a:pos x="141" y="142"/>
                  </a:cxn>
                  <a:cxn ang="0">
                    <a:pos x="114" y="164"/>
                  </a:cxn>
                  <a:cxn ang="0">
                    <a:pos x="85" y="177"/>
                  </a:cxn>
                  <a:cxn ang="0">
                    <a:pos x="57" y="184"/>
                  </a:cxn>
                  <a:cxn ang="0">
                    <a:pos x="34" y="186"/>
                  </a:cxn>
                  <a:cxn ang="0">
                    <a:pos x="16" y="186"/>
                  </a:cxn>
                  <a:cxn ang="0">
                    <a:pos x="0" y="184"/>
                  </a:cxn>
                  <a:cxn ang="0">
                    <a:pos x="15" y="183"/>
                  </a:cxn>
                  <a:cxn ang="0">
                    <a:pos x="33" y="181"/>
                  </a:cxn>
                  <a:cxn ang="0">
                    <a:pos x="56" y="176"/>
                  </a:cxn>
                  <a:cxn ang="0">
                    <a:pos x="81" y="168"/>
                  </a:cxn>
                  <a:cxn ang="0">
                    <a:pos x="107" y="154"/>
                  </a:cxn>
                  <a:cxn ang="0">
                    <a:pos x="148" y="106"/>
                  </a:cxn>
                  <a:cxn ang="0">
                    <a:pos x="155" y="45"/>
                  </a:cxn>
                  <a:cxn ang="0">
                    <a:pos x="142" y="21"/>
                  </a:cxn>
                  <a:cxn ang="0">
                    <a:pos x="121" y="9"/>
                  </a:cxn>
                  <a:cxn ang="0">
                    <a:pos x="99" y="9"/>
                  </a:cxn>
                  <a:cxn ang="0">
                    <a:pos x="90" y="12"/>
                  </a:cxn>
                  <a:cxn ang="0">
                    <a:pos x="83" y="15"/>
                  </a:cxn>
                  <a:cxn ang="0">
                    <a:pos x="72" y="20"/>
                  </a:cxn>
                  <a:cxn ang="0">
                    <a:pos x="69" y="22"/>
                  </a:cxn>
                </a:cxnLst>
                <a:rect l="0" t="0" r="r" b="b"/>
                <a:pathLst>
                  <a:path w="173" h="186">
                    <a:moveTo>
                      <a:pt x="69" y="22"/>
                    </a:moveTo>
                    <a:cubicBezTo>
                      <a:pt x="69" y="22"/>
                      <a:pt x="70" y="21"/>
                      <a:pt x="72" y="19"/>
                    </a:cubicBezTo>
                    <a:cubicBezTo>
                      <a:pt x="74" y="18"/>
                      <a:pt x="77" y="15"/>
                      <a:pt x="81" y="12"/>
                    </a:cubicBezTo>
                    <a:cubicBezTo>
                      <a:pt x="84" y="11"/>
                      <a:pt x="86" y="10"/>
                      <a:pt x="89" y="8"/>
                    </a:cubicBezTo>
                    <a:cubicBezTo>
                      <a:pt x="91" y="7"/>
                      <a:pt x="95" y="6"/>
                      <a:pt x="98" y="4"/>
                    </a:cubicBezTo>
                    <a:cubicBezTo>
                      <a:pt x="101" y="3"/>
                      <a:pt x="105" y="2"/>
                      <a:pt x="109" y="1"/>
                    </a:cubicBezTo>
                    <a:cubicBezTo>
                      <a:pt x="113" y="1"/>
                      <a:pt x="118" y="0"/>
                      <a:pt x="122" y="1"/>
                    </a:cubicBezTo>
                    <a:cubicBezTo>
                      <a:pt x="131" y="2"/>
                      <a:pt x="141" y="6"/>
                      <a:pt x="149" y="14"/>
                    </a:cubicBezTo>
                    <a:cubicBezTo>
                      <a:pt x="157" y="21"/>
                      <a:pt x="163" y="31"/>
                      <a:pt x="166" y="42"/>
                    </a:cubicBezTo>
                    <a:cubicBezTo>
                      <a:pt x="173" y="64"/>
                      <a:pt x="171" y="90"/>
                      <a:pt x="160" y="112"/>
                    </a:cubicBezTo>
                    <a:cubicBezTo>
                      <a:pt x="155" y="123"/>
                      <a:pt x="149" y="133"/>
                      <a:pt x="141" y="142"/>
                    </a:cubicBezTo>
                    <a:cubicBezTo>
                      <a:pt x="133" y="151"/>
                      <a:pt x="123" y="158"/>
                      <a:pt x="114" y="164"/>
                    </a:cubicBezTo>
                    <a:cubicBezTo>
                      <a:pt x="104" y="170"/>
                      <a:pt x="94" y="174"/>
                      <a:pt x="85" y="177"/>
                    </a:cubicBezTo>
                    <a:cubicBezTo>
                      <a:pt x="75" y="180"/>
                      <a:pt x="66" y="182"/>
                      <a:pt x="57" y="184"/>
                    </a:cubicBezTo>
                    <a:cubicBezTo>
                      <a:pt x="49" y="185"/>
                      <a:pt x="41" y="186"/>
                      <a:pt x="34" y="186"/>
                    </a:cubicBezTo>
                    <a:cubicBezTo>
                      <a:pt x="27" y="186"/>
                      <a:pt x="21" y="186"/>
                      <a:pt x="16" y="186"/>
                    </a:cubicBezTo>
                    <a:cubicBezTo>
                      <a:pt x="5" y="185"/>
                      <a:pt x="0" y="184"/>
                      <a:pt x="0" y="184"/>
                    </a:cubicBezTo>
                    <a:cubicBezTo>
                      <a:pt x="0" y="184"/>
                      <a:pt x="6" y="184"/>
                      <a:pt x="15" y="183"/>
                    </a:cubicBezTo>
                    <a:cubicBezTo>
                      <a:pt x="20" y="183"/>
                      <a:pt x="26" y="182"/>
                      <a:pt x="33" y="181"/>
                    </a:cubicBezTo>
                    <a:cubicBezTo>
                      <a:pt x="40" y="180"/>
                      <a:pt x="48" y="178"/>
                      <a:pt x="56" y="176"/>
                    </a:cubicBezTo>
                    <a:cubicBezTo>
                      <a:pt x="64" y="174"/>
                      <a:pt x="73" y="172"/>
                      <a:pt x="81" y="168"/>
                    </a:cubicBezTo>
                    <a:cubicBezTo>
                      <a:pt x="90" y="164"/>
                      <a:pt x="99" y="159"/>
                      <a:pt x="107" y="154"/>
                    </a:cubicBezTo>
                    <a:cubicBezTo>
                      <a:pt x="124" y="142"/>
                      <a:pt x="140" y="126"/>
                      <a:pt x="148" y="106"/>
                    </a:cubicBezTo>
                    <a:cubicBezTo>
                      <a:pt x="157" y="87"/>
                      <a:pt x="159" y="65"/>
                      <a:pt x="155" y="45"/>
                    </a:cubicBezTo>
                    <a:cubicBezTo>
                      <a:pt x="152" y="36"/>
                      <a:pt x="148" y="27"/>
                      <a:pt x="142" y="21"/>
                    </a:cubicBezTo>
                    <a:cubicBezTo>
                      <a:pt x="136" y="14"/>
                      <a:pt x="129" y="10"/>
                      <a:pt x="121" y="9"/>
                    </a:cubicBezTo>
                    <a:cubicBezTo>
                      <a:pt x="113" y="7"/>
                      <a:pt x="106" y="8"/>
                      <a:pt x="99" y="9"/>
                    </a:cubicBezTo>
                    <a:cubicBezTo>
                      <a:pt x="96" y="10"/>
                      <a:pt x="93" y="11"/>
                      <a:pt x="90" y="12"/>
                    </a:cubicBezTo>
                    <a:cubicBezTo>
                      <a:pt x="87" y="13"/>
                      <a:pt x="85" y="14"/>
                      <a:pt x="83" y="15"/>
                    </a:cubicBezTo>
                    <a:cubicBezTo>
                      <a:pt x="78" y="17"/>
                      <a:pt x="75" y="19"/>
                      <a:pt x="72" y="20"/>
                    </a:cubicBezTo>
                    <a:cubicBezTo>
                      <a:pt x="70" y="21"/>
                      <a:pt x="69" y="22"/>
                      <a:pt x="69" y="22"/>
                    </a:cubicBezTo>
                    <a:close/>
                  </a:path>
                </a:pathLst>
              </a:custGeom>
              <a:solidFill>
                <a:schemeClr val="accent1">
                  <a:lumMod val="75000"/>
                </a:schemeClr>
              </a:solidFill>
              <a:ln w="9525">
                <a:noFill/>
                <a:round/>
              </a:ln>
            </p:spPr>
            <p:txBody>
              <a:bodyPr anchor="ctr"/>
              <a:lstStyle/>
              <a:p>
                <a:pPr algn="ctr"/>
              </a:p>
            </p:txBody>
          </p:sp>
          <p:sp>
            <p:nvSpPr>
              <p:cNvPr id="29" name="Freeform: Shape 46"/>
              <p:cNvSpPr/>
              <p:nvPr/>
            </p:nvSpPr>
            <p:spPr bwMode="auto">
              <a:xfrm>
                <a:off x="6927850" y="2581275"/>
                <a:ext cx="180975" cy="350837"/>
              </a:xfrm>
              <a:custGeom>
                <a:avLst/>
                <a:gdLst/>
                <a:ahLst/>
                <a:cxnLst>
                  <a:cxn ang="0">
                    <a:pos x="79" y="10"/>
                  </a:cxn>
                  <a:cxn ang="0">
                    <a:pos x="7" y="153"/>
                  </a:cxn>
                  <a:cxn ang="0">
                    <a:pos x="3" y="154"/>
                  </a:cxn>
                  <a:cxn ang="0">
                    <a:pos x="1" y="150"/>
                  </a:cxn>
                  <a:cxn ang="0">
                    <a:pos x="56" y="0"/>
                  </a:cxn>
                  <a:cxn ang="0">
                    <a:pos x="79" y="10"/>
                  </a:cxn>
                </a:cxnLst>
                <a:rect l="0" t="0" r="r" b="b"/>
                <a:pathLst>
                  <a:path w="79" h="155">
                    <a:moveTo>
                      <a:pt x="79" y="10"/>
                    </a:moveTo>
                    <a:cubicBezTo>
                      <a:pt x="7" y="153"/>
                      <a:pt x="7" y="153"/>
                      <a:pt x="7" y="153"/>
                    </a:cubicBezTo>
                    <a:cubicBezTo>
                      <a:pt x="6" y="154"/>
                      <a:pt x="4" y="155"/>
                      <a:pt x="3" y="154"/>
                    </a:cubicBezTo>
                    <a:cubicBezTo>
                      <a:pt x="1" y="154"/>
                      <a:pt x="0" y="152"/>
                      <a:pt x="1" y="150"/>
                    </a:cubicBezTo>
                    <a:cubicBezTo>
                      <a:pt x="56" y="0"/>
                      <a:pt x="56" y="0"/>
                      <a:pt x="56" y="0"/>
                    </a:cubicBezTo>
                    <a:lnTo>
                      <a:pt x="79" y="10"/>
                    </a:lnTo>
                    <a:close/>
                  </a:path>
                </a:pathLst>
              </a:custGeom>
              <a:gradFill flip="none" rotWithShape="1">
                <a:gsLst>
                  <a:gs pos="0">
                    <a:schemeClr val="bg1">
                      <a:lumMod val="65000"/>
                    </a:schemeClr>
                  </a:gs>
                  <a:gs pos="50000">
                    <a:schemeClr val="bg1">
                      <a:lumMod val="75000"/>
                    </a:schemeClr>
                  </a:gs>
                  <a:gs pos="85000">
                    <a:schemeClr val="bg1">
                      <a:lumMod val="65000"/>
                    </a:schemeClr>
                  </a:gs>
                </a:gsLst>
                <a:lin ang="0" scaled="1"/>
                <a:tileRect/>
              </a:gradFill>
              <a:ln w="9525">
                <a:noFill/>
                <a:round/>
              </a:ln>
            </p:spPr>
            <p:txBody>
              <a:bodyPr anchor="ctr"/>
              <a:lstStyle/>
              <a:p>
                <a:pPr algn="ctr"/>
              </a:p>
            </p:txBody>
          </p:sp>
          <p:sp>
            <p:nvSpPr>
              <p:cNvPr id="30" name="Freeform: Shape 47"/>
              <p:cNvSpPr/>
              <p:nvPr/>
            </p:nvSpPr>
            <p:spPr bwMode="auto">
              <a:xfrm>
                <a:off x="7069138" y="1225551"/>
                <a:ext cx="473075" cy="608012"/>
              </a:xfrm>
              <a:custGeom>
                <a:avLst/>
                <a:gdLst/>
                <a:ahLst/>
                <a:cxnLst>
                  <a:cxn ang="0">
                    <a:pos x="208" y="96"/>
                  </a:cxn>
                  <a:cxn ang="0">
                    <a:pos x="137" y="268"/>
                  </a:cxn>
                  <a:cxn ang="0">
                    <a:pos x="208" y="96"/>
                  </a:cxn>
                </a:cxnLst>
                <a:rect l="0" t="0" r="r" b="b"/>
                <a:pathLst>
                  <a:path w="208" h="268">
                    <a:moveTo>
                      <a:pt x="208" y="96"/>
                    </a:moveTo>
                    <a:cubicBezTo>
                      <a:pt x="206" y="0"/>
                      <a:pt x="0" y="56"/>
                      <a:pt x="137" y="268"/>
                    </a:cubicBezTo>
                    <a:lnTo>
                      <a:pt x="208" y="96"/>
                    </a:lnTo>
                    <a:close/>
                  </a:path>
                </a:pathLst>
              </a:custGeom>
              <a:solidFill>
                <a:schemeClr val="accent1"/>
              </a:solidFill>
              <a:ln w="9525">
                <a:noFill/>
                <a:round/>
              </a:ln>
            </p:spPr>
            <p:txBody>
              <a:bodyPr anchor="ctr"/>
              <a:lstStyle/>
              <a:p>
                <a:pPr algn="ctr"/>
              </a:p>
            </p:txBody>
          </p:sp>
          <p:sp>
            <p:nvSpPr>
              <p:cNvPr id="31" name="Freeform: Shape 48"/>
              <p:cNvSpPr/>
              <p:nvPr/>
            </p:nvSpPr>
            <p:spPr bwMode="auto">
              <a:xfrm>
                <a:off x="7024688" y="2139950"/>
                <a:ext cx="311150" cy="517525"/>
              </a:xfrm>
              <a:custGeom>
                <a:avLst/>
                <a:gdLst/>
                <a:ahLst/>
                <a:cxnLst>
                  <a:cxn ang="0">
                    <a:pos x="85" y="166"/>
                  </a:cxn>
                  <a:cxn ang="0">
                    <a:pos x="62" y="199"/>
                  </a:cxn>
                  <a:cxn ang="0">
                    <a:pos x="48" y="212"/>
                  </a:cxn>
                  <a:cxn ang="0">
                    <a:pos x="1" y="192"/>
                  </a:cxn>
                  <a:cxn ang="0">
                    <a:pos x="0" y="172"/>
                  </a:cxn>
                  <a:cxn ang="0">
                    <a:pos x="9" y="133"/>
                  </a:cxn>
                  <a:cxn ang="0">
                    <a:pos x="74" y="0"/>
                  </a:cxn>
                  <a:cxn ang="0">
                    <a:pos x="137" y="27"/>
                  </a:cxn>
                  <a:cxn ang="0">
                    <a:pos x="85" y="166"/>
                  </a:cxn>
                </a:cxnLst>
                <a:rect l="0" t="0" r="r" b="b"/>
                <a:pathLst>
                  <a:path w="137" h="228">
                    <a:moveTo>
                      <a:pt x="85" y="166"/>
                    </a:moveTo>
                    <a:cubicBezTo>
                      <a:pt x="80" y="179"/>
                      <a:pt x="72" y="190"/>
                      <a:pt x="62" y="199"/>
                    </a:cubicBezTo>
                    <a:cubicBezTo>
                      <a:pt x="48" y="212"/>
                      <a:pt x="48" y="212"/>
                      <a:pt x="48" y="212"/>
                    </a:cubicBezTo>
                    <a:cubicBezTo>
                      <a:pt x="30" y="228"/>
                      <a:pt x="1" y="215"/>
                      <a:pt x="1" y="192"/>
                    </a:cubicBezTo>
                    <a:cubicBezTo>
                      <a:pt x="0" y="172"/>
                      <a:pt x="0" y="172"/>
                      <a:pt x="0" y="172"/>
                    </a:cubicBezTo>
                    <a:cubicBezTo>
                      <a:pt x="0" y="159"/>
                      <a:pt x="3" y="145"/>
                      <a:pt x="9" y="133"/>
                    </a:cubicBezTo>
                    <a:cubicBezTo>
                      <a:pt x="74" y="0"/>
                      <a:pt x="74" y="0"/>
                      <a:pt x="74" y="0"/>
                    </a:cubicBezTo>
                    <a:cubicBezTo>
                      <a:pt x="137" y="27"/>
                      <a:pt x="137" y="27"/>
                      <a:pt x="137" y="27"/>
                    </a:cubicBezTo>
                    <a:lnTo>
                      <a:pt x="85" y="166"/>
                    </a:lnTo>
                    <a:close/>
                  </a:path>
                </a:pathLst>
              </a:custGeom>
              <a:gradFill>
                <a:gsLst>
                  <a:gs pos="0">
                    <a:schemeClr val="bg1">
                      <a:lumMod val="50000"/>
                    </a:schemeClr>
                  </a:gs>
                  <a:gs pos="50000">
                    <a:schemeClr val="bg1">
                      <a:lumMod val="75000"/>
                    </a:schemeClr>
                  </a:gs>
                  <a:gs pos="85000">
                    <a:schemeClr val="bg1">
                      <a:lumMod val="50000"/>
                    </a:schemeClr>
                  </a:gs>
                </a:gsLst>
                <a:lin ang="12000000" scaled="0"/>
              </a:gradFill>
              <a:ln w="9525">
                <a:noFill/>
                <a:round/>
              </a:ln>
            </p:spPr>
            <p:txBody>
              <a:bodyPr anchor="ctr"/>
              <a:lstStyle/>
              <a:p>
                <a:pPr algn="ctr"/>
              </a:p>
            </p:txBody>
          </p:sp>
          <p:sp>
            <p:nvSpPr>
              <p:cNvPr id="32" name="Freeform: Shape 49"/>
              <p:cNvSpPr/>
              <p:nvPr/>
            </p:nvSpPr>
            <p:spPr bwMode="auto">
              <a:xfrm>
                <a:off x="7259638" y="1322388"/>
                <a:ext cx="282575" cy="511175"/>
              </a:xfrm>
              <a:custGeom>
                <a:avLst/>
                <a:gdLst/>
                <a:ahLst/>
                <a:cxnLst>
                  <a:cxn ang="0">
                    <a:pos x="124" y="53"/>
                  </a:cxn>
                  <a:cxn ang="0">
                    <a:pos x="123" y="49"/>
                  </a:cxn>
                  <a:cxn ang="0">
                    <a:pos x="120" y="39"/>
                  </a:cxn>
                  <a:cxn ang="0">
                    <a:pos x="112" y="25"/>
                  </a:cxn>
                  <a:cxn ang="0">
                    <a:pos x="96" y="15"/>
                  </a:cxn>
                  <a:cxn ang="0">
                    <a:pos x="48" y="22"/>
                  </a:cxn>
                  <a:cxn ang="0">
                    <a:pos x="16" y="68"/>
                  </a:cxn>
                  <a:cxn ang="0">
                    <a:pos x="13" y="97"/>
                  </a:cxn>
                  <a:cxn ang="0">
                    <a:pos x="16" y="126"/>
                  </a:cxn>
                  <a:cxn ang="0">
                    <a:pos x="22" y="153"/>
                  </a:cxn>
                  <a:cxn ang="0">
                    <a:pos x="31" y="177"/>
                  </a:cxn>
                  <a:cxn ang="0">
                    <a:pos x="47" y="212"/>
                  </a:cxn>
                  <a:cxn ang="0">
                    <a:pos x="53" y="225"/>
                  </a:cxn>
                  <a:cxn ang="0">
                    <a:pos x="45" y="213"/>
                  </a:cxn>
                  <a:cxn ang="0">
                    <a:pos x="35" y="199"/>
                  </a:cxn>
                  <a:cxn ang="0">
                    <a:pos x="24" y="180"/>
                  </a:cxn>
                  <a:cxn ang="0">
                    <a:pos x="13" y="157"/>
                  </a:cxn>
                  <a:cxn ang="0">
                    <a:pos x="4" y="129"/>
                  </a:cxn>
                  <a:cxn ang="0">
                    <a:pos x="0" y="98"/>
                  </a:cxn>
                  <a:cxn ang="0">
                    <a:pos x="3" y="65"/>
                  </a:cxn>
                  <a:cxn ang="0">
                    <a:pos x="18" y="34"/>
                  </a:cxn>
                  <a:cxn ang="0">
                    <a:pos x="42" y="12"/>
                  </a:cxn>
                  <a:cxn ang="0">
                    <a:pos x="99" y="8"/>
                  </a:cxn>
                  <a:cxn ang="0">
                    <a:pos x="116" y="22"/>
                  </a:cxn>
                  <a:cxn ang="0">
                    <a:pos x="123" y="38"/>
                  </a:cxn>
                  <a:cxn ang="0">
                    <a:pos x="124" y="49"/>
                  </a:cxn>
                  <a:cxn ang="0">
                    <a:pos x="124" y="53"/>
                  </a:cxn>
                </a:cxnLst>
                <a:rect l="0" t="0" r="r" b="b"/>
                <a:pathLst>
                  <a:path w="124" h="225">
                    <a:moveTo>
                      <a:pt x="124" y="53"/>
                    </a:moveTo>
                    <a:cubicBezTo>
                      <a:pt x="124" y="53"/>
                      <a:pt x="123" y="52"/>
                      <a:pt x="123" y="49"/>
                    </a:cubicBezTo>
                    <a:cubicBezTo>
                      <a:pt x="123" y="47"/>
                      <a:pt x="122" y="43"/>
                      <a:pt x="120" y="39"/>
                    </a:cubicBezTo>
                    <a:cubicBezTo>
                      <a:pt x="119" y="35"/>
                      <a:pt x="116" y="30"/>
                      <a:pt x="112" y="25"/>
                    </a:cubicBezTo>
                    <a:cubicBezTo>
                      <a:pt x="108" y="21"/>
                      <a:pt x="102" y="17"/>
                      <a:pt x="96" y="15"/>
                    </a:cubicBezTo>
                    <a:cubicBezTo>
                      <a:pt x="82" y="10"/>
                      <a:pt x="63" y="13"/>
                      <a:pt x="48" y="22"/>
                    </a:cubicBezTo>
                    <a:cubicBezTo>
                      <a:pt x="33" y="32"/>
                      <a:pt x="21" y="49"/>
                      <a:pt x="16" y="68"/>
                    </a:cubicBezTo>
                    <a:cubicBezTo>
                      <a:pt x="14" y="77"/>
                      <a:pt x="13" y="88"/>
                      <a:pt x="13" y="97"/>
                    </a:cubicBezTo>
                    <a:cubicBezTo>
                      <a:pt x="13" y="107"/>
                      <a:pt x="14" y="117"/>
                      <a:pt x="16" y="126"/>
                    </a:cubicBezTo>
                    <a:cubicBezTo>
                      <a:pt x="17" y="136"/>
                      <a:pt x="20" y="145"/>
                      <a:pt x="22" y="153"/>
                    </a:cubicBezTo>
                    <a:cubicBezTo>
                      <a:pt x="25" y="162"/>
                      <a:pt x="28" y="170"/>
                      <a:pt x="31" y="177"/>
                    </a:cubicBezTo>
                    <a:cubicBezTo>
                      <a:pt x="37" y="192"/>
                      <a:pt x="42" y="204"/>
                      <a:pt x="47" y="212"/>
                    </a:cubicBezTo>
                    <a:cubicBezTo>
                      <a:pt x="51" y="220"/>
                      <a:pt x="53" y="225"/>
                      <a:pt x="53" y="225"/>
                    </a:cubicBezTo>
                    <a:cubicBezTo>
                      <a:pt x="53" y="225"/>
                      <a:pt x="50" y="221"/>
                      <a:pt x="45" y="213"/>
                    </a:cubicBezTo>
                    <a:cubicBezTo>
                      <a:pt x="42" y="209"/>
                      <a:pt x="39" y="205"/>
                      <a:pt x="35" y="199"/>
                    </a:cubicBezTo>
                    <a:cubicBezTo>
                      <a:pt x="32" y="194"/>
                      <a:pt x="28" y="188"/>
                      <a:pt x="24" y="180"/>
                    </a:cubicBezTo>
                    <a:cubicBezTo>
                      <a:pt x="20" y="173"/>
                      <a:pt x="17" y="165"/>
                      <a:pt x="13" y="157"/>
                    </a:cubicBezTo>
                    <a:cubicBezTo>
                      <a:pt x="10" y="148"/>
                      <a:pt x="6" y="139"/>
                      <a:pt x="4" y="129"/>
                    </a:cubicBezTo>
                    <a:cubicBezTo>
                      <a:pt x="2" y="119"/>
                      <a:pt x="0" y="108"/>
                      <a:pt x="0" y="98"/>
                    </a:cubicBezTo>
                    <a:cubicBezTo>
                      <a:pt x="0" y="87"/>
                      <a:pt x="0" y="75"/>
                      <a:pt x="3" y="65"/>
                    </a:cubicBezTo>
                    <a:cubicBezTo>
                      <a:pt x="6" y="54"/>
                      <a:pt x="11" y="43"/>
                      <a:pt x="18" y="34"/>
                    </a:cubicBezTo>
                    <a:cubicBezTo>
                      <a:pt x="24" y="25"/>
                      <a:pt x="33" y="18"/>
                      <a:pt x="42" y="12"/>
                    </a:cubicBezTo>
                    <a:cubicBezTo>
                      <a:pt x="61" y="1"/>
                      <a:pt x="83" y="0"/>
                      <a:pt x="99" y="8"/>
                    </a:cubicBezTo>
                    <a:cubicBezTo>
                      <a:pt x="106" y="11"/>
                      <a:pt x="112" y="17"/>
                      <a:pt x="116" y="22"/>
                    </a:cubicBezTo>
                    <a:cubicBezTo>
                      <a:pt x="120" y="28"/>
                      <a:pt x="122" y="34"/>
                      <a:pt x="123" y="38"/>
                    </a:cubicBezTo>
                    <a:cubicBezTo>
                      <a:pt x="124" y="43"/>
                      <a:pt x="124" y="47"/>
                      <a:pt x="124" y="49"/>
                    </a:cubicBezTo>
                    <a:cubicBezTo>
                      <a:pt x="124" y="52"/>
                      <a:pt x="124" y="53"/>
                      <a:pt x="124" y="53"/>
                    </a:cubicBezTo>
                    <a:close/>
                  </a:path>
                </a:pathLst>
              </a:custGeom>
              <a:solidFill>
                <a:schemeClr val="accent1">
                  <a:lumMod val="75000"/>
                </a:schemeClr>
              </a:solidFill>
              <a:ln w="9525">
                <a:noFill/>
                <a:round/>
              </a:ln>
            </p:spPr>
            <p:txBody>
              <a:bodyPr anchor="ctr"/>
              <a:lstStyle/>
              <a:p>
                <a:pPr algn="ctr"/>
              </a:p>
            </p:txBody>
          </p:sp>
          <p:sp>
            <p:nvSpPr>
              <p:cNvPr id="33" name="Freeform: Shape 50"/>
              <p:cNvSpPr/>
              <p:nvPr/>
            </p:nvSpPr>
            <p:spPr bwMode="auto">
              <a:xfrm>
                <a:off x="7185025" y="1416050"/>
                <a:ext cx="430213" cy="819150"/>
              </a:xfrm>
              <a:custGeom>
                <a:avLst/>
                <a:gdLst/>
                <a:ahLst/>
                <a:cxnLst>
                  <a:cxn ang="0">
                    <a:pos x="187" y="15"/>
                  </a:cxn>
                  <a:cxn ang="0">
                    <a:pos x="187" y="15"/>
                  </a:cxn>
                  <a:cxn ang="0">
                    <a:pos x="178" y="3"/>
                  </a:cxn>
                  <a:cxn ang="0">
                    <a:pos x="162" y="4"/>
                  </a:cxn>
                  <a:cxn ang="0">
                    <a:pos x="3" y="319"/>
                  </a:cxn>
                  <a:cxn ang="0">
                    <a:pos x="28" y="349"/>
                  </a:cxn>
                  <a:cxn ang="0">
                    <a:pos x="66" y="346"/>
                  </a:cxn>
                  <a:cxn ang="0">
                    <a:pos x="187" y="15"/>
                  </a:cxn>
                </a:cxnLst>
                <a:rect l="0" t="0" r="r" b="b"/>
                <a:pathLst>
                  <a:path w="189" h="361">
                    <a:moveTo>
                      <a:pt x="187" y="15"/>
                    </a:moveTo>
                    <a:cubicBezTo>
                      <a:pt x="187" y="15"/>
                      <a:pt x="187" y="15"/>
                      <a:pt x="187" y="15"/>
                    </a:cubicBezTo>
                    <a:cubicBezTo>
                      <a:pt x="189" y="11"/>
                      <a:pt x="184" y="6"/>
                      <a:pt x="178" y="3"/>
                    </a:cubicBezTo>
                    <a:cubicBezTo>
                      <a:pt x="171" y="0"/>
                      <a:pt x="164" y="0"/>
                      <a:pt x="162" y="4"/>
                    </a:cubicBezTo>
                    <a:cubicBezTo>
                      <a:pt x="3" y="319"/>
                      <a:pt x="3" y="319"/>
                      <a:pt x="3" y="319"/>
                    </a:cubicBezTo>
                    <a:cubicBezTo>
                      <a:pt x="3" y="319"/>
                      <a:pt x="0" y="337"/>
                      <a:pt x="28" y="349"/>
                    </a:cubicBezTo>
                    <a:cubicBezTo>
                      <a:pt x="55" y="361"/>
                      <a:pt x="66" y="346"/>
                      <a:pt x="66" y="346"/>
                    </a:cubicBezTo>
                    <a:lnTo>
                      <a:pt x="187" y="15"/>
                    </a:lnTo>
                    <a:close/>
                  </a:path>
                </a:pathLst>
              </a:custGeom>
              <a:gradFill>
                <a:gsLst>
                  <a:gs pos="0">
                    <a:schemeClr val="tx1">
                      <a:lumMod val="65000"/>
                      <a:lumOff val="35000"/>
                    </a:schemeClr>
                  </a:gs>
                  <a:gs pos="50000">
                    <a:schemeClr val="bg1">
                      <a:lumMod val="75000"/>
                    </a:schemeClr>
                  </a:gs>
                  <a:gs pos="85000">
                    <a:schemeClr val="tx1">
                      <a:lumMod val="65000"/>
                      <a:lumOff val="35000"/>
                    </a:schemeClr>
                  </a:gs>
                </a:gsLst>
                <a:lin ang="12000000" scaled="0"/>
              </a:gradFill>
              <a:ln w="9525">
                <a:noFill/>
                <a:round/>
              </a:ln>
            </p:spPr>
            <p:txBody>
              <a:bodyPr anchor="ctr"/>
              <a:lstStyle/>
              <a:p>
                <a:pPr algn="ctr"/>
              </a:p>
            </p:txBody>
          </p:sp>
          <p:sp>
            <p:nvSpPr>
              <p:cNvPr id="34" name="Freeform: Shape 51"/>
              <p:cNvSpPr/>
              <p:nvPr/>
            </p:nvSpPr>
            <p:spPr bwMode="auto">
              <a:xfrm>
                <a:off x="7415213" y="1433513"/>
                <a:ext cx="396875" cy="457200"/>
              </a:xfrm>
              <a:custGeom>
                <a:avLst/>
                <a:gdLst/>
                <a:ahLst/>
                <a:cxnLst>
                  <a:cxn ang="0">
                    <a:pos x="73" y="16"/>
                  </a:cxn>
                  <a:cxn ang="0">
                    <a:pos x="0" y="184"/>
                  </a:cxn>
                  <a:cxn ang="0">
                    <a:pos x="73" y="16"/>
                  </a:cxn>
                </a:cxnLst>
                <a:rect l="0" t="0" r="r" b="b"/>
                <a:pathLst>
                  <a:path w="175" h="201">
                    <a:moveTo>
                      <a:pt x="73" y="16"/>
                    </a:moveTo>
                    <a:cubicBezTo>
                      <a:pt x="175" y="0"/>
                      <a:pt x="115" y="201"/>
                      <a:pt x="0" y="184"/>
                    </a:cubicBezTo>
                    <a:lnTo>
                      <a:pt x="73" y="16"/>
                    </a:lnTo>
                    <a:close/>
                  </a:path>
                </a:pathLst>
              </a:custGeom>
              <a:solidFill>
                <a:schemeClr val="accent1"/>
              </a:solidFill>
              <a:ln w="9525">
                <a:noFill/>
                <a:round/>
              </a:ln>
            </p:spPr>
            <p:txBody>
              <a:bodyPr anchor="ctr"/>
              <a:lstStyle/>
              <a:p>
                <a:pPr algn="ctr"/>
              </a:p>
            </p:txBody>
          </p:sp>
          <p:sp>
            <p:nvSpPr>
              <p:cNvPr id="35" name="Freeform: Shape 52"/>
              <p:cNvSpPr/>
              <p:nvPr/>
            </p:nvSpPr>
            <p:spPr bwMode="auto">
              <a:xfrm>
                <a:off x="7415213" y="1465263"/>
                <a:ext cx="296863" cy="393700"/>
              </a:xfrm>
              <a:custGeom>
                <a:avLst/>
                <a:gdLst/>
                <a:ahLst/>
                <a:cxnLst>
                  <a:cxn ang="0">
                    <a:pos x="73" y="2"/>
                  </a:cxn>
                  <a:cxn ang="0">
                    <a:pos x="76" y="1"/>
                  </a:cxn>
                  <a:cxn ang="0">
                    <a:pos x="85" y="0"/>
                  </a:cxn>
                  <a:cxn ang="0">
                    <a:pos x="99" y="1"/>
                  </a:cxn>
                  <a:cxn ang="0">
                    <a:pos x="116" y="10"/>
                  </a:cxn>
                  <a:cxn ang="0">
                    <a:pos x="128" y="30"/>
                  </a:cxn>
                  <a:cxn ang="0">
                    <a:pos x="131" y="54"/>
                  </a:cxn>
                  <a:cxn ang="0">
                    <a:pos x="117" y="106"/>
                  </a:cxn>
                  <a:cxn ang="0">
                    <a:pos x="102" y="128"/>
                  </a:cxn>
                  <a:cxn ang="0">
                    <a:pos x="84" y="147"/>
                  </a:cxn>
                  <a:cxn ang="0">
                    <a:pos x="64" y="161"/>
                  </a:cxn>
                  <a:cxn ang="0">
                    <a:pos x="44" y="170"/>
                  </a:cxn>
                  <a:cxn ang="0">
                    <a:pos x="26" y="173"/>
                  </a:cxn>
                  <a:cxn ang="0">
                    <a:pos x="12" y="172"/>
                  </a:cxn>
                  <a:cxn ang="0">
                    <a:pos x="3" y="171"/>
                  </a:cxn>
                  <a:cxn ang="0">
                    <a:pos x="0" y="170"/>
                  </a:cxn>
                  <a:cxn ang="0">
                    <a:pos x="12" y="170"/>
                  </a:cxn>
                  <a:cxn ang="0">
                    <a:pos x="25" y="168"/>
                  </a:cxn>
                  <a:cxn ang="0">
                    <a:pos x="41" y="162"/>
                  </a:cxn>
                  <a:cxn ang="0">
                    <a:pos x="59" y="153"/>
                  </a:cxn>
                  <a:cxn ang="0">
                    <a:pos x="76" y="139"/>
                  </a:cxn>
                  <a:cxn ang="0">
                    <a:pos x="105" y="99"/>
                  </a:cxn>
                  <a:cxn ang="0">
                    <a:pos x="119" y="54"/>
                  </a:cxn>
                  <a:cxn ang="0">
                    <a:pos x="118" y="32"/>
                  </a:cxn>
                  <a:cxn ang="0">
                    <a:pos x="111" y="15"/>
                  </a:cxn>
                  <a:cxn ang="0">
                    <a:pos x="98" y="6"/>
                  </a:cxn>
                  <a:cxn ang="0">
                    <a:pos x="85" y="3"/>
                  </a:cxn>
                  <a:cxn ang="0">
                    <a:pos x="77" y="2"/>
                  </a:cxn>
                  <a:cxn ang="0">
                    <a:pos x="73" y="2"/>
                  </a:cxn>
                </a:cxnLst>
                <a:rect l="0" t="0" r="r" b="b"/>
                <a:pathLst>
                  <a:path w="131" h="173">
                    <a:moveTo>
                      <a:pt x="73" y="2"/>
                    </a:moveTo>
                    <a:cubicBezTo>
                      <a:pt x="73" y="2"/>
                      <a:pt x="74" y="2"/>
                      <a:pt x="76" y="1"/>
                    </a:cubicBezTo>
                    <a:cubicBezTo>
                      <a:pt x="78" y="1"/>
                      <a:pt x="81" y="0"/>
                      <a:pt x="85" y="0"/>
                    </a:cubicBezTo>
                    <a:cubicBezTo>
                      <a:pt x="89" y="0"/>
                      <a:pt x="94" y="0"/>
                      <a:pt x="99" y="1"/>
                    </a:cubicBezTo>
                    <a:cubicBezTo>
                      <a:pt x="105" y="2"/>
                      <a:pt x="111" y="5"/>
                      <a:pt x="116" y="10"/>
                    </a:cubicBezTo>
                    <a:cubicBezTo>
                      <a:pt x="122" y="15"/>
                      <a:pt x="126" y="22"/>
                      <a:pt x="128" y="30"/>
                    </a:cubicBezTo>
                    <a:cubicBezTo>
                      <a:pt x="130" y="37"/>
                      <a:pt x="131" y="46"/>
                      <a:pt x="131" y="54"/>
                    </a:cubicBezTo>
                    <a:cubicBezTo>
                      <a:pt x="130" y="72"/>
                      <a:pt x="125" y="89"/>
                      <a:pt x="117" y="106"/>
                    </a:cubicBezTo>
                    <a:cubicBezTo>
                      <a:pt x="112" y="114"/>
                      <a:pt x="108" y="121"/>
                      <a:pt x="102" y="128"/>
                    </a:cubicBezTo>
                    <a:cubicBezTo>
                      <a:pt x="97" y="136"/>
                      <a:pt x="91" y="142"/>
                      <a:pt x="84" y="147"/>
                    </a:cubicBezTo>
                    <a:cubicBezTo>
                      <a:pt x="78" y="153"/>
                      <a:pt x="71" y="158"/>
                      <a:pt x="64" y="161"/>
                    </a:cubicBezTo>
                    <a:cubicBezTo>
                      <a:pt x="57" y="165"/>
                      <a:pt x="50" y="168"/>
                      <a:pt x="44" y="170"/>
                    </a:cubicBezTo>
                    <a:cubicBezTo>
                      <a:pt x="37" y="171"/>
                      <a:pt x="31" y="172"/>
                      <a:pt x="26" y="173"/>
                    </a:cubicBezTo>
                    <a:cubicBezTo>
                      <a:pt x="20" y="173"/>
                      <a:pt x="16" y="172"/>
                      <a:pt x="12" y="172"/>
                    </a:cubicBezTo>
                    <a:cubicBezTo>
                      <a:pt x="8" y="172"/>
                      <a:pt x="5" y="171"/>
                      <a:pt x="3" y="171"/>
                    </a:cubicBezTo>
                    <a:cubicBezTo>
                      <a:pt x="1" y="170"/>
                      <a:pt x="0" y="170"/>
                      <a:pt x="0" y="170"/>
                    </a:cubicBezTo>
                    <a:cubicBezTo>
                      <a:pt x="0" y="170"/>
                      <a:pt x="4" y="170"/>
                      <a:pt x="12" y="170"/>
                    </a:cubicBezTo>
                    <a:cubicBezTo>
                      <a:pt x="16" y="169"/>
                      <a:pt x="20" y="169"/>
                      <a:pt x="25" y="168"/>
                    </a:cubicBezTo>
                    <a:cubicBezTo>
                      <a:pt x="30" y="167"/>
                      <a:pt x="36" y="165"/>
                      <a:pt x="41" y="162"/>
                    </a:cubicBezTo>
                    <a:cubicBezTo>
                      <a:pt x="47" y="160"/>
                      <a:pt x="53" y="157"/>
                      <a:pt x="59" y="153"/>
                    </a:cubicBezTo>
                    <a:cubicBezTo>
                      <a:pt x="65" y="149"/>
                      <a:pt x="71" y="144"/>
                      <a:pt x="76" y="139"/>
                    </a:cubicBezTo>
                    <a:cubicBezTo>
                      <a:pt x="87" y="128"/>
                      <a:pt x="97" y="114"/>
                      <a:pt x="105" y="99"/>
                    </a:cubicBezTo>
                    <a:cubicBezTo>
                      <a:pt x="112" y="85"/>
                      <a:pt x="117" y="69"/>
                      <a:pt x="119" y="54"/>
                    </a:cubicBezTo>
                    <a:cubicBezTo>
                      <a:pt x="119" y="46"/>
                      <a:pt x="120" y="39"/>
                      <a:pt x="118" y="32"/>
                    </a:cubicBezTo>
                    <a:cubicBezTo>
                      <a:pt x="117" y="25"/>
                      <a:pt x="114" y="20"/>
                      <a:pt x="111" y="15"/>
                    </a:cubicBezTo>
                    <a:cubicBezTo>
                      <a:pt x="107" y="11"/>
                      <a:pt x="102" y="8"/>
                      <a:pt x="98" y="6"/>
                    </a:cubicBezTo>
                    <a:cubicBezTo>
                      <a:pt x="93" y="4"/>
                      <a:pt x="89" y="3"/>
                      <a:pt x="85" y="3"/>
                    </a:cubicBezTo>
                    <a:cubicBezTo>
                      <a:pt x="82" y="2"/>
                      <a:pt x="79" y="2"/>
                      <a:pt x="77" y="2"/>
                    </a:cubicBezTo>
                    <a:cubicBezTo>
                      <a:pt x="74" y="2"/>
                      <a:pt x="73" y="2"/>
                      <a:pt x="73" y="2"/>
                    </a:cubicBezTo>
                    <a:close/>
                  </a:path>
                </a:pathLst>
              </a:custGeom>
              <a:solidFill>
                <a:schemeClr val="accent1">
                  <a:lumMod val="75000"/>
                </a:schemeClr>
              </a:solidFill>
              <a:ln w="9525">
                <a:noFill/>
                <a:round/>
              </a:ln>
            </p:spPr>
            <p:txBody>
              <a:bodyPr anchor="ctr"/>
              <a:lstStyle/>
              <a:p>
                <a:pPr algn="ctr"/>
              </a:p>
            </p:txBody>
          </p:sp>
          <p:sp>
            <p:nvSpPr>
              <p:cNvPr id="36" name="Freeform: Shape 53"/>
              <p:cNvSpPr/>
              <p:nvPr/>
            </p:nvSpPr>
            <p:spPr bwMode="auto">
              <a:xfrm>
                <a:off x="7191375" y="2139950"/>
                <a:ext cx="144463" cy="82550"/>
              </a:xfrm>
              <a:custGeom>
                <a:avLst/>
                <a:gdLst/>
                <a:ahLst/>
                <a:cxnLst>
                  <a:cxn ang="0">
                    <a:pos x="0" y="0"/>
                  </a:cxn>
                  <a:cxn ang="0">
                    <a:pos x="4" y="12"/>
                  </a:cxn>
                  <a:cxn ang="0">
                    <a:pos x="8" y="16"/>
                  </a:cxn>
                  <a:cxn ang="0">
                    <a:pos x="13" y="21"/>
                  </a:cxn>
                  <a:cxn ang="0">
                    <a:pos x="19" y="25"/>
                  </a:cxn>
                  <a:cxn ang="0">
                    <a:pos x="25" y="28"/>
                  </a:cxn>
                  <a:cxn ang="0">
                    <a:pos x="32" y="31"/>
                  </a:cxn>
                  <a:cxn ang="0">
                    <a:pos x="39" y="33"/>
                  </a:cxn>
                  <a:cxn ang="0">
                    <a:pos x="46" y="33"/>
                  </a:cxn>
                  <a:cxn ang="0">
                    <a:pos x="52" y="32"/>
                  </a:cxn>
                  <a:cxn ang="0">
                    <a:pos x="63" y="27"/>
                  </a:cxn>
                  <a:cxn ang="0">
                    <a:pos x="61" y="30"/>
                  </a:cxn>
                  <a:cxn ang="0">
                    <a:pos x="53" y="34"/>
                  </a:cxn>
                  <a:cxn ang="0">
                    <a:pos x="46" y="36"/>
                  </a:cxn>
                  <a:cxn ang="0">
                    <a:pos x="39" y="35"/>
                  </a:cxn>
                  <a:cxn ang="0">
                    <a:pos x="31" y="34"/>
                  </a:cxn>
                  <a:cxn ang="0">
                    <a:pos x="24" y="31"/>
                  </a:cxn>
                  <a:cxn ang="0">
                    <a:pos x="17" y="28"/>
                  </a:cxn>
                  <a:cxn ang="0">
                    <a:pos x="11" y="23"/>
                  </a:cxn>
                  <a:cxn ang="0">
                    <a:pos x="6" y="18"/>
                  </a:cxn>
                  <a:cxn ang="0">
                    <a:pos x="2" y="13"/>
                  </a:cxn>
                  <a:cxn ang="0">
                    <a:pos x="0" y="3"/>
                  </a:cxn>
                  <a:cxn ang="0">
                    <a:pos x="0" y="0"/>
                  </a:cxn>
                </a:cxnLst>
                <a:rect l="0" t="0" r="r" b="b"/>
                <a:pathLst>
                  <a:path w="63" h="36">
                    <a:moveTo>
                      <a:pt x="0" y="0"/>
                    </a:moveTo>
                    <a:cubicBezTo>
                      <a:pt x="0" y="0"/>
                      <a:pt x="0" y="5"/>
                      <a:pt x="4" y="12"/>
                    </a:cubicBezTo>
                    <a:cubicBezTo>
                      <a:pt x="5" y="13"/>
                      <a:pt x="6" y="15"/>
                      <a:pt x="8" y="16"/>
                    </a:cubicBezTo>
                    <a:cubicBezTo>
                      <a:pt x="9" y="18"/>
                      <a:pt x="11" y="20"/>
                      <a:pt x="13" y="21"/>
                    </a:cubicBezTo>
                    <a:cubicBezTo>
                      <a:pt x="14" y="22"/>
                      <a:pt x="16" y="24"/>
                      <a:pt x="19" y="25"/>
                    </a:cubicBezTo>
                    <a:cubicBezTo>
                      <a:pt x="21" y="26"/>
                      <a:pt x="23" y="27"/>
                      <a:pt x="25" y="28"/>
                    </a:cubicBezTo>
                    <a:cubicBezTo>
                      <a:pt x="28" y="29"/>
                      <a:pt x="30" y="30"/>
                      <a:pt x="32" y="31"/>
                    </a:cubicBezTo>
                    <a:cubicBezTo>
                      <a:pt x="35" y="32"/>
                      <a:pt x="37" y="32"/>
                      <a:pt x="39" y="33"/>
                    </a:cubicBezTo>
                    <a:cubicBezTo>
                      <a:pt x="42" y="33"/>
                      <a:pt x="44" y="33"/>
                      <a:pt x="46" y="33"/>
                    </a:cubicBezTo>
                    <a:cubicBezTo>
                      <a:pt x="48" y="33"/>
                      <a:pt x="50" y="33"/>
                      <a:pt x="52" y="32"/>
                    </a:cubicBezTo>
                    <a:cubicBezTo>
                      <a:pt x="60" y="31"/>
                      <a:pt x="63" y="27"/>
                      <a:pt x="63" y="27"/>
                    </a:cubicBezTo>
                    <a:cubicBezTo>
                      <a:pt x="63" y="27"/>
                      <a:pt x="63" y="28"/>
                      <a:pt x="61" y="30"/>
                    </a:cubicBezTo>
                    <a:cubicBezTo>
                      <a:pt x="59" y="31"/>
                      <a:pt x="56" y="33"/>
                      <a:pt x="53" y="34"/>
                    </a:cubicBezTo>
                    <a:cubicBezTo>
                      <a:pt x="51" y="35"/>
                      <a:pt x="49" y="36"/>
                      <a:pt x="46" y="36"/>
                    </a:cubicBezTo>
                    <a:cubicBezTo>
                      <a:pt x="44" y="36"/>
                      <a:pt x="41" y="36"/>
                      <a:pt x="39" y="35"/>
                    </a:cubicBezTo>
                    <a:cubicBezTo>
                      <a:pt x="36" y="35"/>
                      <a:pt x="34" y="35"/>
                      <a:pt x="31" y="34"/>
                    </a:cubicBezTo>
                    <a:cubicBezTo>
                      <a:pt x="29" y="33"/>
                      <a:pt x="26" y="32"/>
                      <a:pt x="24" y="31"/>
                    </a:cubicBezTo>
                    <a:cubicBezTo>
                      <a:pt x="22" y="30"/>
                      <a:pt x="19" y="29"/>
                      <a:pt x="17" y="28"/>
                    </a:cubicBezTo>
                    <a:cubicBezTo>
                      <a:pt x="15" y="27"/>
                      <a:pt x="13" y="25"/>
                      <a:pt x="11" y="23"/>
                    </a:cubicBezTo>
                    <a:cubicBezTo>
                      <a:pt x="9" y="22"/>
                      <a:pt x="7" y="20"/>
                      <a:pt x="6" y="18"/>
                    </a:cubicBezTo>
                    <a:cubicBezTo>
                      <a:pt x="4" y="16"/>
                      <a:pt x="3" y="14"/>
                      <a:pt x="2" y="13"/>
                    </a:cubicBezTo>
                    <a:cubicBezTo>
                      <a:pt x="0" y="9"/>
                      <a:pt x="0" y="6"/>
                      <a:pt x="0" y="3"/>
                    </a:cubicBezTo>
                    <a:cubicBezTo>
                      <a:pt x="0" y="1"/>
                      <a:pt x="0" y="0"/>
                      <a:pt x="0" y="0"/>
                    </a:cubicBezTo>
                    <a:close/>
                  </a:path>
                </a:pathLst>
              </a:custGeom>
              <a:solidFill>
                <a:schemeClr val="tx1">
                  <a:lumMod val="75000"/>
                  <a:lumOff val="25000"/>
                </a:schemeClr>
              </a:solidFill>
              <a:ln w="9525">
                <a:noFill/>
                <a:round/>
              </a:ln>
            </p:spPr>
            <p:txBody>
              <a:bodyPr anchor="ctr"/>
              <a:lstStyle/>
              <a:p>
                <a:pPr algn="ctr"/>
              </a:p>
            </p:txBody>
          </p:sp>
        </p:grpSp>
      </p:grpSp>
      <p:grpSp>
        <p:nvGrpSpPr>
          <p:cNvPr id="43" name="组合 42"/>
          <p:cNvGrpSpPr/>
          <p:nvPr/>
        </p:nvGrpSpPr>
        <p:grpSpPr>
          <a:xfrm>
            <a:off x="812800" y="2128520"/>
            <a:ext cx="3339465" cy="1062999"/>
            <a:chOff x="548738" y="4213143"/>
            <a:chExt cx="2876325" cy="1063022"/>
          </a:xfrm>
        </p:grpSpPr>
        <p:sp>
          <p:nvSpPr>
            <p:cNvPr id="44" name="矩形 43"/>
            <p:cNvSpPr/>
            <p:nvPr/>
          </p:nvSpPr>
          <p:spPr>
            <a:xfrm>
              <a:off x="548738" y="4594795"/>
              <a:ext cx="2876325" cy="68137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600" dirty="0">
                  <a:solidFill>
                    <a:schemeClr val="tx1">
                      <a:lumMod val="95000"/>
                      <a:lumOff val="5000"/>
                    </a:schemeClr>
                  </a:solidFill>
                </a:rPr>
                <a:t>拥有较高的文化水平，完全可以轻松使用本网站内各个区域的功能</a:t>
              </a:r>
              <a:endParaRPr lang="zh-CN" altLang="en-US" sz="1600" dirty="0">
                <a:solidFill>
                  <a:schemeClr val="tx1">
                    <a:lumMod val="95000"/>
                    <a:lumOff val="5000"/>
                  </a:schemeClr>
                </a:solidFill>
              </a:endParaRPr>
            </a:p>
          </p:txBody>
        </p:sp>
        <p:sp>
          <p:nvSpPr>
            <p:cNvPr id="45" name="矩形 44"/>
            <p:cNvSpPr/>
            <p:nvPr/>
          </p:nvSpPr>
          <p:spPr>
            <a:xfrm>
              <a:off x="1183181" y="4213143"/>
              <a:ext cx="2241882" cy="42355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在校学生</a:t>
              </a:r>
              <a:endParaRPr lang="zh-CN" altLang="en-US" b="1" dirty="0">
                <a:solidFill>
                  <a:schemeClr val="tx1">
                    <a:lumMod val="65000"/>
                    <a:lumOff val="35000"/>
                  </a:schemeClr>
                </a:solidFill>
              </a:endParaRPr>
            </a:p>
          </p:txBody>
        </p:sp>
      </p:grpSp>
      <p:grpSp>
        <p:nvGrpSpPr>
          <p:cNvPr id="49" name="组合 48"/>
          <p:cNvGrpSpPr/>
          <p:nvPr/>
        </p:nvGrpSpPr>
        <p:grpSpPr>
          <a:xfrm>
            <a:off x="8620350" y="2128391"/>
            <a:ext cx="2876325" cy="1247792"/>
            <a:chOff x="548738" y="4213143"/>
            <a:chExt cx="2876325" cy="1247792"/>
          </a:xfrm>
        </p:grpSpPr>
        <p:sp>
          <p:nvSpPr>
            <p:cNvPr id="50" name="矩形 49"/>
            <p:cNvSpPr/>
            <p:nvPr/>
          </p:nvSpPr>
          <p:spPr>
            <a:xfrm>
              <a:off x="548738" y="4594795"/>
              <a:ext cx="2876325" cy="86614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95000"/>
                      <a:lumOff val="5000"/>
                    </a:schemeClr>
                  </a:solidFill>
                  <a:sym typeface="+mn-ea"/>
                </a:rPr>
                <a:t>受教育水平参差不齐，技术专长类型各不相同，</a:t>
              </a:r>
              <a:r>
                <a:rPr lang="zh-CN" altLang="en-US" sz="1400" dirty="0">
                  <a:solidFill>
                    <a:schemeClr val="tx1">
                      <a:lumMod val="95000"/>
                      <a:lumOff val="5000"/>
                    </a:schemeClr>
                  </a:solidFill>
                </a:rPr>
                <a:t>在短期适应后都可以熟练掌握操作要点。</a:t>
              </a:r>
              <a:endParaRPr lang="zh-CN" altLang="en-US" sz="1400" dirty="0">
                <a:solidFill>
                  <a:schemeClr val="tx1">
                    <a:lumMod val="95000"/>
                    <a:lumOff val="5000"/>
                  </a:schemeClr>
                </a:solidFill>
              </a:endParaRPr>
            </a:p>
          </p:txBody>
        </p:sp>
        <p:sp>
          <p:nvSpPr>
            <p:cNvPr id="51" name="矩形 50"/>
            <p:cNvSpPr/>
            <p:nvPr/>
          </p:nvSpPr>
          <p:spPr>
            <a:xfrm>
              <a:off x="548738"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招聘商户</a:t>
              </a:r>
              <a:endParaRPr lang="zh-CN" altLang="en-US" b="1" dirty="0">
                <a:solidFill>
                  <a:schemeClr val="tx1">
                    <a:lumMod val="65000"/>
                    <a:lumOff val="35000"/>
                  </a:schemeClr>
                </a:solidFill>
              </a:endParaRPr>
            </a:p>
          </p:txBody>
        </p:sp>
      </p:grpSp>
      <p:grpSp>
        <p:nvGrpSpPr>
          <p:cNvPr id="52" name="组合 51"/>
          <p:cNvGrpSpPr/>
          <p:nvPr/>
        </p:nvGrpSpPr>
        <p:grpSpPr>
          <a:xfrm>
            <a:off x="8620350" y="4350280"/>
            <a:ext cx="2876325" cy="1247792"/>
            <a:chOff x="548738" y="4213143"/>
            <a:chExt cx="2876325" cy="1247792"/>
          </a:xfrm>
        </p:grpSpPr>
        <p:sp>
          <p:nvSpPr>
            <p:cNvPr id="53" name="矩形 52"/>
            <p:cNvSpPr/>
            <p:nvPr/>
          </p:nvSpPr>
          <p:spPr>
            <a:xfrm>
              <a:off x="548738" y="4594795"/>
              <a:ext cx="2876325" cy="86614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95000"/>
                      <a:lumOff val="5000"/>
                    </a:schemeClr>
                  </a:solidFill>
                  <a:sym typeface="+mn-ea"/>
                </a:rPr>
                <a:t>受教育水平参差不齐，技术专长类型各不相同，</a:t>
              </a:r>
              <a:r>
                <a:rPr lang="zh-CN" altLang="en-US" sz="1400" dirty="0">
                  <a:solidFill>
                    <a:schemeClr val="tx1">
                      <a:lumMod val="95000"/>
                      <a:lumOff val="5000"/>
                    </a:schemeClr>
                  </a:solidFill>
                  <a:sym typeface="+mn-ea"/>
                </a:rPr>
                <a:t>在短期适应后都可以熟练掌握操作要点。</a:t>
              </a:r>
              <a:endParaRPr lang="zh-CN" altLang="en-US" sz="1400" dirty="0">
                <a:solidFill>
                  <a:schemeClr val="tx1">
                    <a:lumMod val="50000"/>
                    <a:lumOff val="50000"/>
                  </a:schemeClr>
                </a:solidFill>
              </a:endParaRPr>
            </a:p>
          </p:txBody>
        </p:sp>
        <p:sp>
          <p:nvSpPr>
            <p:cNvPr id="54" name="矩形 53"/>
            <p:cNvSpPr/>
            <p:nvPr/>
          </p:nvSpPr>
          <p:spPr>
            <a:xfrm>
              <a:off x="548738"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招租商户</a:t>
              </a:r>
              <a:endParaRPr lang="zh-CN" altLang="en-US" b="1" dirty="0">
                <a:solidFill>
                  <a:schemeClr val="tx1">
                    <a:lumMod val="65000"/>
                    <a:lumOff val="35000"/>
                  </a:schemeClr>
                </a:solidFill>
              </a:endParaRPr>
            </a:p>
          </p:txBody>
        </p:sp>
      </p:grpSp>
      <p:sp>
        <p:nvSpPr>
          <p:cNvPr id="66" name="椭圆 54"/>
          <p:cNvSpPr/>
          <p:nvPr/>
        </p:nvSpPr>
        <p:spPr>
          <a:xfrm>
            <a:off x="985679" y="1866951"/>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5" name="图片 54"/>
          <p:cNvPicPr>
            <a:picLocks noChangeAspect="1"/>
          </p:cNvPicPr>
          <p:nvPr/>
        </p:nvPicPr>
        <p:blipFill>
          <a:blip r:embed="rId1"/>
          <a:stretch>
            <a:fillRect/>
          </a:stretch>
        </p:blipFill>
        <p:spPr>
          <a:xfrm rot="16200000">
            <a:off x="145169" y="-145167"/>
            <a:ext cx="1268414" cy="1558750"/>
          </a:xfrm>
          <a:prstGeom prst="rect">
            <a:avLst/>
          </a:prstGeom>
        </p:spPr>
      </p:pic>
      <p:grpSp>
        <p:nvGrpSpPr>
          <p:cNvPr id="2" name="组合 1"/>
          <p:cNvGrpSpPr/>
          <p:nvPr/>
        </p:nvGrpSpPr>
        <p:grpSpPr>
          <a:xfrm>
            <a:off x="1638297" y="394109"/>
            <a:ext cx="7622447" cy="535920"/>
            <a:chOff x="1304094" y="1713400"/>
            <a:chExt cx="7622447" cy="535920"/>
          </a:xfrm>
        </p:grpSpPr>
        <p:grpSp>
          <p:nvGrpSpPr>
            <p:cNvPr id="3" name="组合 2"/>
            <p:cNvGrpSpPr/>
            <p:nvPr/>
          </p:nvGrpSpPr>
          <p:grpSpPr>
            <a:xfrm>
              <a:off x="1304094" y="1713400"/>
              <a:ext cx="3951924" cy="535920"/>
              <a:chOff x="5759980" y="1931114"/>
              <a:chExt cx="3951924" cy="535920"/>
            </a:xfrm>
          </p:grpSpPr>
          <p:sp>
            <p:nvSpPr>
              <p:cNvPr id="5" name="矩形 4"/>
              <p:cNvSpPr/>
              <p:nvPr/>
            </p:nvSpPr>
            <p:spPr>
              <a:xfrm>
                <a:off x="5759980" y="1931114"/>
                <a:ext cx="3951924" cy="52197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系统任务概</a:t>
                </a:r>
                <a:r>
                  <a:rPr lang="zh-CN" altLang="en-US" sz="2800" b="1" dirty="0">
                    <a:solidFill>
                      <a:srgbClr val="E06741"/>
                    </a:solidFill>
                  </a:rPr>
                  <a:t>述</a:t>
                </a:r>
                <a:endParaRPr lang="zh-CN" altLang="en-US" sz="2800" b="1" dirty="0">
                  <a:solidFill>
                    <a:srgbClr val="E06741"/>
                  </a:solidFill>
                </a:endParaRPr>
              </a:p>
            </p:txBody>
          </p:sp>
          <p:sp>
            <p:nvSpPr>
              <p:cNvPr id="6" name="矩形 5"/>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7" name="文本框 6"/>
            <p:cNvSpPr txBox="1"/>
            <p:nvPr/>
          </p:nvSpPr>
          <p:spPr>
            <a:xfrm>
              <a:off x="4517213" y="1753567"/>
              <a:ext cx="4409328" cy="44196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用户特点</a:t>
              </a:r>
              <a:endParaRPr lang="zh-CN" altLang="en-US" sz="2000" dirty="0">
                <a:solidFill>
                  <a:srgbClr val="E06741"/>
                </a:solidFill>
                <a:latin typeface="+mj-ea"/>
                <a:ea typeface="+mj-ea"/>
              </a:endParaRPr>
            </a:p>
          </p:txBody>
        </p:sp>
      </p:grpSp>
      <p:sp>
        <p:nvSpPr>
          <p:cNvPr id="8" name="椭圆 54"/>
          <p:cNvSpPr/>
          <p:nvPr/>
        </p:nvSpPr>
        <p:spPr>
          <a:xfrm>
            <a:off x="985679" y="4074846"/>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9" name="组合 8"/>
          <p:cNvGrpSpPr/>
          <p:nvPr/>
        </p:nvGrpSpPr>
        <p:grpSpPr>
          <a:xfrm>
            <a:off x="812800" y="4467860"/>
            <a:ext cx="3339465" cy="1652914"/>
            <a:chOff x="548738" y="4213143"/>
            <a:chExt cx="2876325" cy="1652950"/>
          </a:xfrm>
        </p:grpSpPr>
        <p:sp>
          <p:nvSpPr>
            <p:cNvPr id="10" name="矩形 9"/>
            <p:cNvSpPr/>
            <p:nvPr/>
          </p:nvSpPr>
          <p:spPr>
            <a:xfrm>
              <a:off x="548738" y="4594795"/>
              <a:ext cx="2876325" cy="1271298"/>
            </a:xfrm>
            <a:prstGeom prst="rect">
              <a:avLst/>
            </a:prstGeom>
          </p:spPr>
          <p:txBody>
            <a:bodyPr wrap="square">
              <a:spAutoFit/>
              <a:scene3d>
                <a:camera prst="orthographicFront"/>
                <a:lightRig rig="threePt" dir="t"/>
              </a:scene3d>
              <a:sp3d contourW="6350"/>
            </a:bodyPr>
            <a:p>
              <a:pPr algn="r">
                <a:lnSpc>
                  <a:spcPct val="120000"/>
                </a:lnSpc>
              </a:pPr>
              <a:r>
                <a:rPr lang="zh-CN" altLang="en-US" sz="1600" dirty="0">
                  <a:solidFill>
                    <a:schemeClr val="tx1">
                      <a:lumMod val="95000"/>
                      <a:lumOff val="5000"/>
                    </a:schemeClr>
                  </a:solidFill>
                </a:rPr>
                <a:t>受教育水平参差不齐，技术专长类型各不相同，但是本网站操作较简单不会特别受到社会人员的受教育程度和技术专长影响</a:t>
              </a:r>
              <a:endParaRPr lang="zh-CN" altLang="en-US" sz="1600" dirty="0">
                <a:solidFill>
                  <a:schemeClr val="tx1">
                    <a:lumMod val="95000"/>
                    <a:lumOff val="5000"/>
                  </a:schemeClr>
                </a:solidFill>
              </a:endParaRPr>
            </a:p>
          </p:txBody>
        </p:sp>
        <p:sp>
          <p:nvSpPr>
            <p:cNvPr id="11" name="矩形 10"/>
            <p:cNvSpPr/>
            <p:nvPr/>
          </p:nvSpPr>
          <p:spPr>
            <a:xfrm>
              <a:off x="1183181" y="4213143"/>
              <a:ext cx="2183907" cy="423554"/>
            </a:xfrm>
            <a:prstGeom prst="rect">
              <a:avLst/>
            </a:prstGeom>
          </p:spPr>
          <p:txBody>
            <a:bodyPr wrap="square">
              <a:spAutoFit/>
              <a:scene3d>
                <a:camera prst="orthographicFront"/>
                <a:lightRig rig="threePt" dir="t"/>
              </a:scene3d>
              <a:sp3d contourW="6350"/>
            </a:bodyPr>
            <a:p>
              <a:pPr algn="r">
                <a:lnSpc>
                  <a:spcPct val="120000"/>
                </a:lnSpc>
              </a:pPr>
              <a:r>
                <a:rPr lang="zh-CN" altLang="en-US" b="1" dirty="0">
                  <a:solidFill>
                    <a:schemeClr val="tx1">
                      <a:lumMod val="65000"/>
                      <a:lumOff val="35000"/>
                    </a:schemeClr>
                  </a:solidFill>
                </a:rPr>
                <a:t>社会人士</a:t>
              </a:r>
              <a:endParaRPr lang="zh-CN" altLang="en-US" b="1" dirty="0">
                <a:solidFill>
                  <a:schemeClr val="tx1">
                    <a:lumMod val="65000"/>
                    <a:lumOff val="35000"/>
                  </a:schemeClr>
                </a:solidFill>
              </a:endParaRPr>
            </a:p>
          </p:txBody>
        </p:sp>
      </p:grpSp>
      <p:sp>
        <p:nvSpPr>
          <p:cNvPr id="12" name="椭圆 54"/>
          <p:cNvSpPr/>
          <p:nvPr/>
        </p:nvSpPr>
        <p:spPr>
          <a:xfrm>
            <a:off x="10842149" y="1866951"/>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54"/>
          <p:cNvSpPr/>
          <p:nvPr/>
        </p:nvSpPr>
        <p:spPr>
          <a:xfrm>
            <a:off x="10862469" y="4074846"/>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1000"/>
                                        <p:tgtEl>
                                          <p:spTgt spid="43"/>
                                        </p:tgtEl>
                                      </p:cBhvr>
                                    </p:animEffect>
                                    <p:anim calcmode="lin" valueType="num">
                                      <p:cBhvr>
                                        <p:cTn id="24" dur="1000" fill="hold"/>
                                        <p:tgtEl>
                                          <p:spTgt spid="43"/>
                                        </p:tgtEl>
                                        <p:attrNameLst>
                                          <p:attrName>ppt_x</p:attrName>
                                        </p:attrNameLst>
                                      </p:cBhvr>
                                      <p:tavLst>
                                        <p:tav tm="0">
                                          <p:val>
                                            <p:strVal val="#ppt_x"/>
                                          </p:val>
                                        </p:tav>
                                        <p:tav tm="100000">
                                          <p:val>
                                            <p:strVal val="#ppt_x"/>
                                          </p:val>
                                        </p:tav>
                                      </p:tavLst>
                                    </p:anim>
                                    <p:anim calcmode="lin" valueType="num">
                                      <p:cBhvr>
                                        <p:cTn id="25" dur="1000" fill="hold"/>
                                        <p:tgtEl>
                                          <p:spTgt spid="4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1000"/>
                                        <p:tgtEl>
                                          <p:spTgt spid="66"/>
                                        </p:tgtEl>
                                      </p:cBhvr>
                                    </p:animEffect>
                                    <p:anim calcmode="lin" valueType="num">
                                      <p:cBhvr>
                                        <p:cTn id="29" dur="1000" fill="hold"/>
                                        <p:tgtEl>
                                          <p:spTgt spid="66"/>
                                        </p:tgtEl>
                                        <p:attrNameLst>
                                          <p:attrName>ppt_x</p:attrName>
                                        </p:attrNameLst>
                                      </p:cBhvr>
                                      <p:tavLst>
                                        <p:tav tm="0">
                                          <p:val>
                                            <p:strVal val="#ppt_x"/>
                                          </p:val>
                                        </p:tav>
                                        <p:tav tm="100000">
                                          <p:val>
                                            <p:strVal val="#ppt_x"/>
                                          </p:val>
                                        </p:tav>
                                      </p:tavLst>
                                    </p:anim>
                                    <p:anim calcmode="lin" valueType="num">
                                      <p:cBhvr>
                                        <p:cTn id="30" dur="1000" fill="hold"/>
                                        <p:tgtEl>
                                          <p:spTgt spid="6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 grpId="0" bldLvl="0" animBg="1"/>
      <p:bldP spid="12"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5024388" y="2634434"/>
            <a:ext cx="2228532" cy="2811940"/>
            <a:chOff x="4823608" y="2237050"/>
            <a:chExt cx="2653553" cy="3348228"/>
          </a:xfrm>
          <a:solidFill>
            <a:schemeClr val="accent1"/>
          </a:solidFill>
        </p:grpSpPr>
        <p:sp>
          <p:nvSpPr>
            <p:cNvPr id="59" name="Freeform: Shape 6"/>
            <p:cNvSpPr/>
            <p:nvPr/>
          </p:nvSpPr>
          <p:spPr bwMode="auto">
            <a:xfrm>
              <a:off x="5275903" y="2766146"/>
              <a:ext cx="1741057" cy="2247538"/>
            </a:xfrm>
            <a:custGeom>
              <a:avLst/>
              <a:gdLst>
                <a:gd name="T0" fmla="*/ 160 w 321"/>
                <a:gd name="T1" fmla="*/ 0 h 429"/>
                <a:gd name="T2" fmla="*/ 0 w 321"/>
                <a:gd name="T3" fmla="*/ 160 h 429"/>
                <a:gd name="T4" fmla="*/ 22 w 321"/>
                <a:gd name="T5" fmla="*/ 240 h 429"/>
                <a:gd name="T6" fmla="*/ 78 w 321"/>
                <a:gd name="T7" fmla="*/ 389 h 429"/>
                <a:gd name="T8" fmla="*/ 115 w 321"/>
                <a:gd name="T9" fmla="*/ 429 h 429"/>
                <a:gd name="T10" fmla="*/ 160 w 321"/>
                <a:gd name="T11" fmla="*/ 429 h 429"/>
                <a:gd name="T12" fmla="*/ 206 w 321"/>
                <a:gd name="T13" fmla="*/ 429 h 429"/>
                <a:gd name="T14" fmla="*/ 243 w 321"/>
                <a:gd name="T15" fmla="*/ 389 h 429"/>
                <a:gd name="T16" fmla="*/ 299 w 321"/>
                <a:gd name="T17" fmla="*/ 240 h 429"/>
                <a:gd name="T18" fmla="*/ 321 w 321"/>
                <a:gd name="T19" fmla="*/ 160 h 429"/>
                <a:gd name="T20" fmla="*/ 160 w 321"/>
                <a:gd name="T21" fmla="*/ 0 h 429"/>
                <a:gd name="T22" fmla="*/ 287 w 321"/>
                <a:gd name="T23" fmla="*/ 233 h 429"/>
                <a:gd name="T24" fmla="*/ 229 w 321"/>
                <a:gd name="T25" fmla="*/ 387 h 429"/>
                <a:gd name="T26" fmla="*/ 221 w 321"/>
                <a:gd name="T27" fmla="*/ 411 h 429"/>
                <a:gd name="T28" fmla="*/ 206 w 321"/>
                <a:gd name="T29" fmla="*/ 414 h 429"/>
                <a:gd name="T30" fmla="*/ 160 w 321"/>
                <a:gd name="T31" fmla="*/ 414 h 429"/>
                <a:gd name="T32" fmla="*/ 115 w 321"/>
                <a:gd name="T33" fmla="*/ 414 h 429"/>
                <a:gd name="T34" fmla="*/ 100 w 321"/>
                <a:gd name="T35" fmla="*/ 411 h 429"/>
                <a:gd name="T36" fmla="*/ 92 w 321"/>
                <a:gd name="T37" fmla="*/ 387 h 429"/>
                <a:gd name="T38" fmla="*/ 34 w 321"/>
                <a:gd name="T39" fmla="*/ 233 h 429"/>
                <a:gd name="T40" fmla="*/ 15 w 321"/>
                <a:gd name="T41" fmla="*/ 160 h 429"/>
                <a:gd name="T42" fmla="*/ 160 w 321"/>
                <a:gd name="T43" fmla="*/ 14 h 429"/>
                <a:gd name="T44" fmla="*/ 306 w 321"/>
                <a:gd name="T45" fmla="*/ 160 h 429"/>
                <a:gd name="T46" fmla="*/ 287 w 321"/>
                <a:gd name="T47" fmla="*/ 23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1" h="429">
                  <a:moveTo>
                    <a:pt x="160" y="0"/>
                  </a:moveTo>
                  <a:cubicBezTo>
                    <a:pt x="72" y="0"/>
                    <a:pt x="0" y="72"/>
                    <a:pt x="0" y="160"/>
                  </a:cubicBezTo>
                  <a:cubicBezTo>
                    <a:pt x="0" y="189"/>
                    <a:pt x="8" y="216"/>
                    <a:pt x="22" y="240"/>
                  </a:cubicBezTo>
                  <a:cubicBezTo>
                    <a:pt x="61" y="311"/>
                    <a:pt x="71" y="351"/>
                    <a:pt x="78" y="389"/>
                  </a:cubicBezTo>
                  <a:cubicBezTo>
                    <a:pt x="83" y="421"/>
                    <a:pt x="91" y="429"/>
                    <a:pt x="115" y="429"/>
                  </a:cubicBezTo>
                  <a:cubicBezTo>
                    <a:pt x="125" y="429"/>
                    <a:pt x="142" y="429"/>
                    <a:pt x="160" y="429"/>
                  </a:cubicBezTo>
                  <a:cubicBezTo>
                    <a:pt x="179" y="429"/>
                    <a:pt x="195" y="429"/>
                    <a:pt x="206" y="429"/>
                  </a:cubicBezTo>
                  <a:cubicBezTo>
                    <a:pt x="230" y="429"/>
                    <a:pt x="238" y="421"/>
                    <a:pt x="243" y="389"/>
                  </a:cubicBezTo>
                  <a:cubicBezTo>
                    <a:pt x="249" y="351"/>
                    <a:pt x="260" y="311"/>
                    <a:pt x="299" y="240"/>
                  </a:cubicBezTo>
                  <a:cubicBezTo>
                    <a:pt x="312" y="216"/>
                    <a:pt x="321" y="189"/>
                    <a:pt x="321" y="160"/>
                  </a:cubicBezTo>
                  <a:cubicBezTo>
                    <a:pt x="321" y="72"/>
                    <a:pt x="249" y="0"/>
                    <a:pt x="160" y="0"/>
                  </a:cubicBezTo>
                  <a:close/>
                  <a:moveTo>
                    <a:pt x="287" y="233"/>
                  </a:moveTo>
                  <a:cubicBezTo>
                    <a:pt x="248" y="302"/>
                    <a:pt x="236" y="343"/>
                    <a:pt x="229" y="387"/>
                  </a:cubicBezTo>
                  <a:cubicBezTo>
                    <a:pt x="228" y="392"/>
                    <a:pt x="226" y="406"/>
                    <a:pt x="221" y="411"/>
                  </a:cubicBezTo>
                  <a:cubicBezTo>
                    <a:pt x="220" y="413"/>
                    <a:pt x="217" y="414"/>
                    <a:pt x="206" y="414"/>
                  </a:cubicBezTo>
                  <a:cubicBezTo>
                    <a:pt x="160" y="414"/>
                    <a:pt x="160" y="414"/>
                    <a:pt x="160" y="414"/>
                  </a:cubicBezTo>
                  <a:cubicBezTo>
                    <a:pt x="115" y="414"/>
                    <a:pt x="115" y="414"/>
                    <a:pt x="115" y="414"/>
                  </a:cubicBezTo>
                  <a:cubicBezTo>
                    <a:pt x="104" y="414"/>
                    <a:pt x="101" y="413"/>
                    <a:pt x="100" y="411"/>
                  </a:cubicBezTo>
                  <a:cubicBezTo>
                    <a:pt x="95" y="406"/>
                    <a:pt x="93" y="392"/>
                    <a:pt x="92" y="387"/>
                  </a:cubicBezTo>
                  <a:cubicBezTo>
                    <a:pt x="85" y="343"/>
                    <a:pt x="73" y="302"/>
                    <a:pt x="34" y="233"/>
                  </a:cubicBezTo>
                  <a:cubicBezTo>
                    <a:pt x="21" y="210"/>
                    <a:pt x="15" y="185"/>
                    <a:pt x="15" y="160"/>
                  </a:cubicBezTo>
                  <a:cubicBezTo>
                    <a:pt x="15" y="80"/>
                    <a:pt x="80" y="14"/>
                    <a:pt x="160" y="14"/>
                  </a:cubicBezTo>
                  <a:cubicBezTo>
                    <a:pt x="241" y="14"/>
                    <a:pt x="306" y="80"/>
                    <a:pt x="306" y="160"/>
                  </a:cubicBezTo>
                  <a:cubicBezTo>
                    <a:pt x="306" y="185"/>
                    <a:pt x="300" y="210"/>
                    <a:pt x="287" y="233"/>
                  </a:cubicBezTo>
                  <a:close/>
                </a:path>
              </a:pathLst>
            </a:custGeom>
            <a:grpFill/>
            <a:ln>
              <a:noFill/>
            </a:ln>
          </p:spPr>
          <p:txBody>
            <a:bodyPr anchor="ctr"/>
            <a:lstStyle/>
            <a:p>
              <a:pPr algn="ctr"/>
            </a:p>
          </p:txBody>
        </p:sp>
        <p:sp>
          <p:nvSpPr>
            <p:cNvPr id="42" name="Freeform: Shape 7"/>
            <p:cNvSpPr/>
            <p:nvPr/>
          </p:nvSpPr>
          <p:spPr bwMode="auto">
            <a:xfrm>
              <a:off x="5773762" y="5013683"/>
              <a:ext cx="754314" cy="108681"/>
            </a:xfrm>
            <a:custGeom>
              <a:avLst/>
              <a:gdLst>
                <a:gd name="T0" fmla="*/ 130 w 139"/>
                <a:gd name="T1" fmla="*/ 0 h 23"/>
                <a:gd name="T2" fmla="*/ 9 w 139"/>
                <a:gd name="T3" fmla="*/ 0 h 23"/>
                <a:gd name="T4" fmla="*/ 0 w 139"/>
                <a:gd name="T5" fmla="*/ 9 h 23"/>
                <a:gd name="T6" fmla="*/ 0 w 139"/>
                <a:gd name="T7" fmla="*/ 14 h 23"/>
                <a:gd name="T8" fmla="*/ 9 w 139"/>
                <a:gd name="T9" fmla="*/ 23 h 23"/>
                <a:gd name="T10" fmla="*/ 130 w 139"/>
                <a:gd name="T11" fmla="*/ 23 h 23"/>
                <a:gd name="T12" fmla="*/ 139 w 139"/>
                <a:gd name="T13" fmla="*/ 14 h 23"/>
                <a:gd name="T14" fmla="*/ 139 w 139"/>
                <a:gd name="T15" fmla="*/ 9 h 23"/>
                <a:gd name="T16" fmla="*/ 130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130" y="0"/>
                  </a:moveTo>
                  <a:cubicBezTo>
                    <a:pt x="9" y="0"/>
                    <a:pt x="9" y="0"/>
                    <a:pt x="9" y="0"/>
                  </a:cubicBezTo>
                  <a:cubicBezTo>
                    <a:pt x="4" y="0"/>
                    <a:pt x="0" y="4"/>
                    <a:pt x="0" y="9"/>
                  </a:cubicBezTo>
                  <a:cubicBezTo>
                    <a:pt x="0" y="14"/>
                    <a:pt x="0" y="14"/>
                    <a:pt x="0" y="14"/>
                  </a:cubicBezTo>
                  <a:cubicBezTo>
                    <a:pt x="0" y="19"/>
                    <a:pt x="4" y="23"/>
                    <a:pt x="9" y="23"/>
                  </a:cubicBezTo>
                  <a:cubicBezTo>
                    <a:pt x="130" y="23"/>
                    <a:pt x="130" y="23"/>
                    <a:pt x="130" y="23"/>
                  </a:cubicBezTo>
                  <a:cubicBezTo>
                    <a:pt x="135" y="23"/>
                    <a:pt x="139" y="19"/>
                    <a:pt x="139" y="14"/>
                  </a:cubicBezTo>
                  <a:cubicBezTo>
                    <a:pt x="139" y="9"/>
                    <a:pt x="139" y="9"/>
                    <a:pt x="139" y="9"/>
                  </a:cubicBezTo>
                  <a:cubicBezTo>
                    <a:pt x="139" y="4"/>
                    <a:pt x="135" y="0"/>
                    <a:pt x="130" y="0"/>
                  </a:cubicBezTo>
                  <a:close/>
                </a:path>
              </a:pathLst>
            </a:custGeom>
            <a:grpFill/>
            <a:ln>
              <a:noFill/>
            </a:ln>
          </p:spPr>
          <p:txBody>
            <a:bodyPr anchor="ctr"/>
            <a:lstStyle/>
            <a:p>
              <a:pPr algn="ctr"/>
            </a:p>
          </p:txBody>
        </p:sp>
        <p:sp>
          <p:nvSpPr>
            <p:cNvPr id="43" name="Freeform: Shape 8"/>
            <p:cNvSpPr/>
            <p:nvPr/>
          </p:nvSpPr>
          <p:spPr bwMode="auto">
            <a:xfrm>
              <a:off x="5795282" y="5170787"/>
              <a:ext cx="710196" cy="119442"/>
            </a:xfrm>
            <a:custGeom>
              <a:avLst/>
              <a:gdLst>
                <a:gd name="T0" fmla="*/ 122 w 131"/>
                <a:gd name="T1" fmla="*/ 0 h 24"/>
                <a:gd name="T2" fmla="*/ 9 w 131"/>
                <a:gd name="T3" fmla="*/ 0 h 24"/>
                <a:gd name="T4" fmla="*/ 0 w 131"/>
                <a:gd name="T5" fmla="*/ 9 h 24"/>
                <a:gd name="T6" fmla="*/ 0 w 131"/>
                <a:gd name="T7" fmla="*/ 15 h 24"/>
                <a:gd name="T8" fmla="*/ 9 w 131"/>
                <a:gd name="T9" fmla="*/ 24 h 24"/>
                <a:gd name="T10" fmla="*/ 122 w 131"/>
                <a:gd name="T11" fmla="*/ 24 h 24"/>
                <a:gd name="T12" fmla="*/ 131 w 131"/>
                <a:gd name="T13" fmla="*/ 15 h 24"/>
                <a:gd name="T14" fmla="*/ 131 w 131"/>
                <a:gd name="T15" fmla="*/ 9 h 24"/>
                <a:gd name="T16" fmla="*/ 122 w 1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4">
                  <a:moveTo>
                    <a:pt x="122" y="0"/>
                  </a:moveTo>
                  <a:cubicBezTo>
                    <a:pt x="9" y="0"/>
                    <a:pt x="9" y="0"/>
                    <a:pt x="9" y="0"/>
                  </a:cubicBezTo>
                  <a:cubicBezTo>
                    <a:pt x="4" y="0"/>
                    <a:pt x="0" y="4"/>
                    <a:pt x="0" y="9"/>
                  </a:cubicBezTo>
                  <a:cubicBezTo>
                    <a:pt x="0" y="15"/>
                    <a:pt x="0" y="15"/>
                    <a:pt x="0" y="15"/>
                  </a:cubicBezTo>
                  <a:cubicBezTo>
                    <a:pt x="0" y="20"/>
                    <a:pt x="4" y="24"/>
                    <a:pt x="9" y="24"/>
                  </a:cubicBezTo>
                  <a:cubicBezTo>
                    <a:pt x="122" y="24"/>
                    <a:pt x="122" y="24"/>
                    <a:pt x="122" y="24"/>
                  </a:cubicBezTo>
                  <a:cubicBezTo>
                    <a:pt x="127" y="24"/>
                    <a:pt x="131" y="20"/>
                    <a:pt x="131" y="15"/>
                  </a:cubicBezTo>
                  <a:cubicBezTo>
                    <a:pt x="131" y="9"/>
                    <a:pt x="131" y="9"/>
                    <a:pt x="131" y="9"/>
                  </a:cubicBezTo>
                  <a:cubicBezTo>
                    <a:pt x="131" y="4"/>
                    <a:pt x="127" y="0"/>
                    <a:pt x="122" y="0"/>
                  </a:cubicBezTo>
                  <a:close/>
                </a:path>
              </a:pathLst>
            </a:custGeom>
            <a:grpFill/>
            <a:ln>
              <a:noFill/>
            </a:ln>
          </p:spPr>
          <p:txBody>
            <a:bodyPr anchor="ctr"/>
            <a:lstStyle/>
            <a:p>
              <a:pPr algn="ctr"/>
            </a:p>
          </p:txBody>
        </p:sp>
        <p:sp>
          <p:nvSpPr>
            <p:cNvPr id="44" name="Freeform: Shape 9"/>
            <p:cNvSpPr/>
            <p:nvPr/>
          </p:nvSpPr>
          <p:spPr bwMode="auto">
            <a:xfrm>
              <a:off x="5838325" y="5333271"/>
              <a:ext cx="624112" cy="100283"/>
            </a:xfrm>
            <a:custGeom>
              <a:avLst/>
              <a:gdLst>
                <a:gd name="T0" fmla="*/ 107 w 115"/>
                <a:gd name="T1" fmla="*/ 0 h 23"/>
                <a:gd name="T2" fmla="*/ 8 w 115"/>
                <a:gd name="T3" fmla="*/ 0 h 23"/>
                <a:gd name="T4" fmla="*/ 0 w 115"/>
                <a:gd name="T5" fmla="*/ 9 h 23"/>
                <a:gd name="T6" fmla="*/ 0 w 115"/>
                <a:gd name="T7" fmla="*/ 15 h 23"/>
                <a:gd name="T8" fmla="*/ 8 w 115"/>
                <a:gd name="T9" fmla="*/ 23 h 23"/>
                <a:gd name="T10" fmla="*/ 107 w 115"/>
                <a:gd name="T11" fmla="*/ 23 h 23"/>
                <a:gd name="T12" fmla="*/ 115 w 115"/>
                <a:gd name="T13" fmla="*/ 15 h 23"/>
                <a:gd name="T14" fmla="*/ 115 w 115"/>
                <a:gd name="T15" fmla="*/ 9 h 23"/>
                <a:gd name="T16" fmla="*/ 107 w 11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23">
                  <a:moveTo>
                    <a:pt x="107" y="0"/>
                  </a:moveTo>
                  <a:cubicBezTo>
                    <a:pt x="8" y="0"/>
                    <a:pt x="8" y="0"/>
                    <a:pt x="8" y="0"/>
                  </a:cubicBezTo>
                  <a:cubicBezTo>
                    <a:pt x="4" y="0"/>
                    <a:pt x="0" y="4"/>
                    <a:pt x="0" y="9"/>
                  </a:cubicBezTo>
                  <a:cubicBezTo>
                    <a:pt x="0" y="15"/>
                    <a:pt x="0" y="15"/>
                    <a:pt x="0" y="15"/>
                  </a:cubicBezTo>
                  <a:cubicBezTo>
                    <a:pt x="0" y="19"/>
                    <a:pt x="4" y="23"/>
                    <a:pt x="8" y="23"/>
                  </a:cubicBezTo>
                  <a:cubicBezTo>
                    <a:pt x="107" y="23"/>
                    <a:pt x="107" y="23"/>
                    <a:pt x="107" y="23"/>
                  </a:cubicBezTo>
                  <a:cubicBezTo>
                    <a:pt x="111" y="23"/>
                    <a:pt x="115" y="19"/>
                    <a:pt x="115" y="15"/>
                  </a:cubicBezTo>
                  <a:cubicBezTo>
                    <a:pt x="115" y="9"/>
                    <a:pt x="115" y="9"/>
                    <a:pt x="115" y="9"/>
                  </a:cubicBezTo>
                  <a:cubicBezTo>
                    <a:pt x="115" y="4"/>
                    <a:pt x="111" y="0"/>
                    <a:pt x="107" y="0"/>
                  </a:cubicBezTo>
                  <a:close/>
                </a:path>
              </a:pathLst>
            </a:custGeom>
            <a:grpFill/>
            <a:ln>
              <a:noFill/>
            </a:ln>
          </p:spPr>
          <p:txBody>
            <a:bodyPr anchor="ctr"/>
            <a:lstStyle/>
            <a:p>
              <a:pPr algn="ctr"/>
            </a:p>
          </p:txBody>
        </p:sp>
        <p:sp>
          <p:nvSpPr>
            <p:cNvPr id="45" name="Freeform: Shape 10"/>
            <p:cNvSpPr/>
            <p:nvPr/>
          </p:nvSpPr>
          <p:spPr bwMode="auto">
            <a:xfrm>
              <a:off x="5952386" y="5476597"/>
              <a:ext cx="395988" cy="108681"/>
            </a:xfrm>
            <a:custGeom>
              <a:avLst/>
              <a:gdLst>
                <a:gd name="T0" fmla="*/ 0 w 73"/>
                <a:gd name="T1" fmla="*/ 0 h 20"/>
                <a:gd name="T2" fmla="*/ 73 w 73"/>
                <a:gd name="T3" fmla="*/ 0 h 20"/>
                <a:gd name="T4" fmla="*/ 36 w 73"/>
                <a:gd name="T5" fmla="*/ 20 h 20"/>
                <a:gd name="T6" fmla="*/ 0 w 73"/>
                <a:gd name="T7" fmla="*/ 0 h 20"/>
              </a:gdLst>
              <a:ahLst/>
              <a:cxnLst>
                <a:cxn ang="0">
                  <a:pos x="T0" y="T1"/>
                </a:cxn>
                <a:cxn ang="0">
                  <a:pos x="T2" y="T3"/>
                </a:cxn>
                <a:cxn ang="0">
                  <a:pos x="T4" y="T5"/>
                </a:cxn>
                <a:cxn ang="0">
                  <a:pos x="T6" y="T7"/>
                </a:cxn>
              </a:cxnLst>
              <a:rect l="0" t="0" r="r" b="b"/>
              <a:pathLst>
                <a:path w="73" h="20">
                  <a:moveTo>
                    <a:pt x="0" y="0"/>
                  </a:moveTo>
                  <a:cubicBezTo>
                    <a:pt x="73" y="0"/>
                    <a:pt x="73" y="0"/>
                    <a:pt x="73" y="0"/>
                  </a:cubicBezTo>
                  <a:cubicBezTo>
                    <a:pt x="73" y="12"/>
                    <a:pt x="54" y="20"/>
                    <a:pt x="36" y="20"/>
                  </a:cubicBezTo>
                  <a:cubicBezTo>
                    <a:pt x="19" y="20"/>
                    <a:pt x="0" y="12"/>
                    <a:pt x="0" y="0"/>
                  </a:cubicBezTo>
                  <a:close/>
                </a:path>
              </a:pathLst>
            </a:custGeom>
            <a:grpFill/>
            <a:ln>
              <a:noFill/>
            </a:ln>
          </p:spPr>
          <p:txBody>
            <a:bodyPr anchor="ctr"/>
            <a:lstStyle/>
            <a:p>
              <a:pPr algn="ctr"/>
            </a:p>
          </p:txBody>
        </p:sp>
        <p:sp>
          <p:nvSpPr>
            <p:cNvPr id="46" name="Freeform: Shape 11"/>
            <p:cNvSpPr/>
            <p:nvPr/>
          </p:nvSpPr>
          <p:spPr bwMode="auto">
            <a:xfrm>
              <a:off x="5740404" y="3781799"/>
              <a:ext cx="841475" cy="1133086"/>
            </a:xfrm>
            <a:custGeom>
              <a:avLst/>
              <a:gdLst>
                <a:gd name="T0" fmla="*/ 29 w 155"/>
                <a:gd name="T1" fmla="*/ 200 h 209"/>
                <a:gd name="T2" fmla="*/ 37 w 155"/>
                <a:gd name="T3" fmla="*/ 176 h 209"/>
                <a:gd name="T4" fmla="*/ 44 w 155"/>
                <a:gd name="T5" fmla="*/ 139 h 209"/>
                <a:gd name="T6" fmla="*/ 48 w 155"/>
                <a:gd name="T7" fmla="*/ 52 h 209"/>
                <a:gd name="T8" fmla="*/ 21 w 155"/>
                <a:gd name="T9" fmla="*/ 2 h 209"/>
                <a:gd name="T10" fmla="*/ 1 w 155"/>
                <a:gd name="T11" fmla="*/ 14 h 209"/>
                <a:gd name="T12" fmla="*/ 14 w 155"/>
                <a:gd name="T13" fmla="*/ 46 h 209"/>
                <a:gd name="T14" fmla="*/ 43 w 155"/>
                <a:gd name="T15" fmla="*/ 55 h 209"/>
                <a:gd name="T16" fmla="*/ 79 w 155"/>
                <a:gd name="T17" fmla="*/ 49 h 209"/>
                <a:gd name="T18" fmla="*/ 98 w 155"/>
                <a:gd name="T19" fmla="*/ 26 h 209"/>
                <a:gd name="T20" fmla="*/ 83 w 155"/>
                <a:gd name="T21" fmla="*/ 2 h 209"/>
                <a:gd name="T22" fmla="*/ 64 w 155"/>
                <a:gd name="T23" fmla="*/ 14 h 209"/>
                <a:gd name="T24" fmla="*/ 79 w 155"/>
                <a:gd name="T25" fmla="*/ 52 h 209"/>
                <a:gd name="T26" fmla="*/ 143 w 155"/>
                <a:gd name="T27" fmla="*/ 42 h 209"/>
                <a:gd name="T28" fmla="*/ 143 w 155"/>
                <a:gd name="T29" fmla="*/ 7 h 209"/>
                <a:gd name="T30" fmla="*/ 120 w 155"/>
                <a:gd name="T31" fmla="*/ 26 h 209"/>
                <a:gd name="T32" fmla="*/ 114 w 155"/>
                <a:gd name="T33" fmla="*/ 61 h 209"/>
                <a:gd name="T34" fmla="*/ 112 w 155"/>
                <a:gd name="T35" fmla="*/ 97 h 209"/>
                <a:gd name="T36" fmla="*/ 117 w 155"/>
                <a:gd name="T37" fmla="*/ 170 h 209"/>
                <a:gd name="T38" fmla="*/ 120 w 155"/>
                <a:gd name="T39" fmla="*/ 207 h 209"/>
                <a:gd name="T40" fmla="*/ 128 w 155"/>
                <a:gd name="T41" fmla="*/ 205 h 209"/>
                <a:gd name="T42" fmla="*/ 120 w 155"/>
                <a:gd name="T43" fmla="*/ 85 h 209"/>
                <a:gd name="T44" fmla="*/ 128 w 155"/>
                <a:gd name="T45" fmla="*/ 25 h 209"/>
                <a:gd name="T46" fmla="*/ 137 w 155"/>
                <a:gd name="T47" fmla="*/ 11 h 209"/>
                <a:gd name="T48" fmla="*/ 138 w 155"/>
                <a:gd name="T49" fmla="*/ 11 h 209"/>
                <a:gd name="T50" fmla="*/ 139 w 155"/>
                <a:gd name="T51" fmla="*/ 13 h 209"/>
                <a:gd name="T52" fmla="*/ 140 w 155"/>
                <a:gd name="T53" fmla="*/ 21 h 209"/>
                <a:gd name="T54" fmla="*/ 123 w 155"/>
                <a:gd name="T55" fmla="*/ 56 h 209"/>
                <a:gd name="T56" fmla="*/ 91 w 155"/>
                <a:gd name="T57" fmla="*/ 53 h 209"/>
                <a:gd name="T58" fmla="*/ 72 w 155"/>
                <a:gd name="T59" fmla="*/ 22 h 209"/>
                <a:gd name="T60" fmla="*/ 82 w 155"/>
                <a:gd name="T61" fmla="*/ 7 h 209"/>
                <a:gd name="T62" fmla="*/ 89 w 155"/>
                <a:gd name="T63" fmla="*/ 33 h 209"/>
                <a:gd name="T64" fmla="*/ 67 w 155"/>
                <a:gd name="T65" fmla="*/ 50 h 209"/>
                <a:gd name="T66" fmla="*/ 16 w 155"/>
                <a:gd name="T67" fmla="*/ 35 h 209"/>
                <a:gd name="T68" fmla="*/ 10 w 155"/>
                <a:gd name="T69" fmla="*/ 8 h 209"/>
                <a:gd name="T70" fmla="*/ 20 w 155"/>
                <a:gd name="T71" fmla="*/ 8 h 209"/>
                <a:gd name="T72" fmla="*/ 28 w 155"/>
                <a:gd name="T73" fmla="*/ 14 h 209"/>
                <a:gd name="T74" fmla="*/ 41 w 155"/>
                <a:gd name="T75" fmla="*/ 68 h 209"/>
                <a:gd name="T76" fmla="*/ 35 w 155"/>
                <a:gd name="T77" fmla="*/ 147 h 209"/>
                <a:gd name="T78" fmla="*/ 21 w 155"/>
                <a:gd name="T79" fmla="*/ 201 h 209"/>
                <a:gd name="T80" fmla="*/ 29 w 155"/>
                <a:gd name="T81" fmla="*/ 2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209">
                  <a:moveTo>
                    <a:pt x="29" y="200"/>
                  </a:moveTo>
                  <a:cubicBezTo>
                    <a:pt x="33" y="192"/>
                    <a:pt x="35" y="184"/>
                    <a:pt x="37" y="176"/>
                  </a:cubicBezTo>
                  <a:cubicBezTo>
                    <a:pt x="40" y="164"/>
                    <a:pt x="42" y="151"/>
                    <a:pt x="44" y="139"/>
                  </a:cubicBezTo>
                  <a:cubicBezTo>
                    <a:pt x="48" y="110"/>
                    <a:pt x="51" y="81"/>
                    <a:pt x="48" y="52"/>
                  </a:cubicBezTo>
                  <a:cubicBezTo>
                    <a:pt x="46" y="34"/>
                    <a:pt x="42" y="8"/>
                    <a:pt x="21" y="2"/>
                  </a:cubicBezTo>
                  <a:cubicBezTo>
                    <a:pt x="12" y="0"/>
                    <a:pt x="2" y="4"/>
                    <a:pt x="1" y="14"/>
                  </a:cubicBezTo>
                  <a:cubicBezTo>
                    <a:pt x="0" y="25"/>
                    <a:pt x="6" y="38"/>
                    <a:pt x="14" y="46"/>
                  </a:cubicBezTo>
                  <a:cubicBezTo>
                    <a:pt x="22" y="53"/>
                    <a:pt x="33" y="54"/>
                    <a:pt x="43" y="55"/>
                  </a:cubicBezTo>
                  <a:cubicBezTo>
                    <a:pt x="55" y="55"/>
                    <a:pt x="68" y="54"/>
                    <a:pt x="79" y="49"/>
                  </a:cubicBezTo>
                  <a:cubicBezTo>
                    <a:pt x="89" y="45"/>
                    <a:pt x="98" y="38"/>
                    <a:pt x="98" y="26"/>
                  </a:cubicBezTo>
                  <a:cubicBezTo>
                    <a:pt x="99" y="16"/>
                    <a:pt x="94" y="4"/>
                    <a:pt x="83" y="2"/>
                  </a:cubicBezTo>
                  <a:cubicBezTo>
                    <a:pt x="74" y="0"/>
                    <a:pt x="65" y="5"/>
                    <a:pt x="64" y="14"/>
                  </a:cubicBezTo>
                  <a:cubicBezTo>
                    <a:pt x="61" y="27"/>
                    <a:pt x="69" y="44"/>
                    <a:pt x="79" y="52"/>
                  </a:cubicBezTo>
                  <a:cubicBezTo>
                    <a:pt x="98" y="69"/>
                    <a:pt x="131" y="65"/>
                    <a:pt x="143" y="42"/>
                  </a:cubicBezTo>
                  <a:cubicBezTo>
                    <a:pt x="147" y="35"/>
                    <a:pt x="155" y="10"/>
                    <a:pt x="143" y="7"/>
                  </a:cubicBezTo>
                  <a:cubicBezTo>
                    <a:pt x="132" y="4"/>
                    <a:pt x="124" y="18"/>
                    <a:pt x="120" y="26"/>
                  </a:cubicBezTo>
                  <a:cubicBezTo>
                    <a:pt x="116" y="37"/>
                    <a:pt x="115" y="49"/>
                    <a:pt x="114" y="61"/>
                  </a:cubicBezTo>
                  <a:cubicBezTo>
                    <a:pt x="112" y="73"/>
                    <a:pt x="112" y="85"/>
                    <a:pt x="112" y="97"/>
                  </a:cubicBezTo>
                  <a:cubicBezTo>
                    <a:pt x="112" y="121"/>
                    <a:pt x="115" y="146"/>
                    <a:pt x="117" y="170"/>
                  </a:cubicBezTo>
                  <a:cubicBezTo>
                    <a:pt x="118" y="183"/>
                    <a:pt x="119" y="195"/>
                    <a:pt x="120" y="207"/>
                  </a:cubicBezTo>
                  <a:cubicBezTo>
                    <a:pt x="120" y="209"/>
                    <a:pt x="128" y="208"/>
                    <a:pt x="128" y="205"/>
                  </a:cubicBezTo>
                  <a:cubicBezTo>
                    <a:pt x="126" y="165"/>
                    <a:pt x="120" y="125"/>
                    <a:pt x="120" y="85"/>
                  </a:cubicBezTo>
                  <a:cubicBezTo>
                    <a:pt x="121" y="65"/>
                    <a:pt x="121" y="43"/>
                    <a:pt x="128" y="25"/>
                  </a:cubicBezTo>
                  <a:cubicBezTo>
                    <a:pt x="130" y="20"/>
                    <a:pt x="133" y="13"/>
                    <a:pt x="137" y="11"/>
                  </a:cubicBezTo>
                  <a:cubicBezTo>
                    <a:pt x="139" y="10"/>
                    <a:pt x="137" y="10"/>
                    <a:pt x="138" y="11"/>
                  </a:cubicBezTo>
                  <a:cubicBezTo>
                    <a:pt x="138" y="12"/>
                    <a:pt x="139" y="12"/>
                    <a:pt x="139" y="13"/>
                  </a:cubicBezTo>
                  <a:cubicBezTo>
                    <a:pt x="141" y="16"/>
                    <a:pt x="141" y="19"/>
                    <a:pt x="140" y="21"/>
                  </a:cubicBezTo>
                  <a:cubicBezTo>
                    <a:pt x="140" y="34"/>
                    <a:pt x="135" y="49"/>
                    <a:pt x="123" y="56"/>
                  </a:cubicBezTo>
                  <a:cubicBezTo>
                    <a:pt x="113" y="61"/>
                    <a:pt x="100" y="59"/>
                    <a:pt x="91" y="53"/>
                  </a:cubicBezTo>
                  <a:cubicBezTo>
                    <a:pt x="80" y="46"/>
                    <a:pt x="74" y="34"/>
                    <a:pt x="72" y="22"/>
                  </a:cubicBezTo>
                  <a:cubicBezTo>
                    <a:pt x="71" y="15"/>
                    <a:pt x="72" y="1"/>
                    <a:pt x="82" y="7"/>
                  </a:cubicBezTo>
                  <a:cubicBezTo>
                    <a:pt x="90" y="12"/>
                    <a:pt x="92" y="24"/>
                    <a:pt x="89" y="33"/>
                  </a:cubicBezTo>
                  <a:cubicBezTo>
                    <a:pt x="86" y="43"/>
                    <a:pt x="77" y="47"/>
                    <a:pt x="67" y="50"/>
                  </a:cubicBezTo>
                  <a:cubicBezTo>
                    <a:pt x="49" y="53"/>
                    <a:pt x="26" y="52"/>
                    <a:pt x="16" y="35"/>
                  </a:cubicBezTo>
                  <a:cubicBezTo>
                    <a:pt x="11" y="28"/>
                    <a:pt x="7" y="16"/>
                    <a:pt x="10" y="8"/>
                  </a:cubicBezTo>
                  <a:cubicBezTo>
                    <a:pt x="12" y="3"/>
                    <a:pt x="15" y="6"/>
                    <a:pt x="20" y="8"/>
                  </a:cubicBezTo>
                  <a:cubicBezTo>
                    <a:pt x="23" y="9"/>
                    <a:pt x="25" y="11"/>
                    <a:pt x="28" y="14"/>
                  </a:cubicBezTo>
                  <a:cubicBezTo>
                    <a:pt x="39" y="28"/>
                    <a:pt x="40" y="51"/>
                    <a:pt x="41" y="68"/>
                  </a:cubicBezTo>
                  <a:cubicBezTo>
                    <a:pt x="42" y="94"/>
                    <a:pt x="39" y="121"/>
                    <a:pt x="35" y="147"/>
                  </a:cubicBezTo>
                  <a:cubicBezTo>
                    <a:pt x="32" y="165"/>
                    <a:pt x="29" y="185"/>
                    <a:pt x="21" y="201"/>
                  </a:cubicBezTo>
                  <a:cubicBezTo>
                    <a:pt x="20" y="203"/>
                    <a:pt x="28" y="202"/>
                    <a:pt x="29" y="200"/>
                  </a:cubicBezTo>
                  <a:close/>
                </a:path>
              </a:pathLst>
            </a:custGeom>
            <a:grpFill/>
            <a:ln>
              <a:noFill/>
            </a:ln>
          </p:spPr>
          <p:txBody>
            <a:bodyPr anchor="ctr"/>
            <a:lstStyle/>
            <a:p>
              <a:pPr algn="ctr"/>
            </a:p>
          </p:txBody>
        </p:sp>
        <p:grpSp>
          <p:nvGrpSpPr>
            <p:cNvPr id="47" name="Group 12"/>
            <p:cNvGrpSpPr/>
            <p:nvPr/>
          </p:nvGrpSpPr>
          <p:grpSpPr>
            <a:xfrm>
              <a:off x="4823608" y="2237050"/>
              <a:ext cx="2653553" cy="2000393"/>
              <a:chOff x="3525061" y="1210682"/>
              <a:chExt cx="2097079" cy="1580888"/>
            </a:xfrm>
            <a:grpFill/>
          </p:grpSpPr>
          <p:sp>
            <p:nvSpPr>
              <p:cNvPr id="49" name="Freeform: Shape 13"/>
              <p:cNvSpPr/>
              <p:nvPr/>
            </p:nvSpPr>
            <p:spPr bwMode="auto">
              <a:xfrm>
                <a:off x="5347462" y="2255820"/>
                <a:ext cx="274678" cy="47622"/>
              </a:xfrm>
              <a:custGeom>
                <a:avLst/>
                <a:gdLst>
                  <a:gd name="T0" fmla="*/ 58 w 64"/>
                  <a:gd name="T1" fmla="*/ 0 h 11"/>
                  <a:gd name="T2" fmla="*/ 6 w 64"/>
                  <a:gd name="T3" fmla="*/ 0 h 11"/>
                  <a:gd name="T4" fmla="*/ 0 w 64"/>
                  <a:gd name="T5" fmla="*/ 5 h 11"/>
                  <a:gd name="T6" fmla="*/ 6 w 64"/>
                  <a:gd name="T7" fmla="*/ 11 h 11"/>
                  <a:gd name="T8" fmla="*/ 58 w 64"/>
                  <a:gd name="T9" fmla="*/ 11 h 11"/>
                  <a:gd name="T10" fmla="*/ 64 w 64"/>
                  <a:gd name="T11" fmla="*/ 5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6" y="0"/>
                      <a:pt x="6" y="0"/>
                      <a:pt x="6" y="0"/>
                    </a:cubicBezTo>
                    <a:cubicBezTo>
                      <a:pt x="3" y="0"/>
                      <a:pt x="0" y="2"/>
                      <a:pt x="0" y="5"/>
                    </a:cubicBezTo>
                    <a:cubicBezTo>
                      <a:pt x="0" y="9"/>
                      <a:pt x="3" y="11"/>
                      <a:pt x="6" y="11"/>
                    </a:cubicBezTo>
                    <a:cubicBezTo>
                      <a:pt x="58" y="11"/>
                      <a:pt x="58" y="11"/>
                      <a:pt x="58" y="11"/>
                    </a:cubicBezTo>
                    <a:cubicBezTo>
                      <a:pt x="62" y="11"/>
                      <a:pt x="64" y="9"/>
                      <a:pt x="64" y="5"/>
                    </a:cubicBezTo>
                    <a:cubicBezTo>
                      <a:pt x="64" y="2"/>
                      <a:pt x="62" y="0"/>
                      <a:pt x="58" y="0"/>
                    </a:cubicBezTo>
                    <a:close/>
                  </a:path>
                </a:pathLst>
              </a:custGeom>
              <a:grpFill/>
              <a:ln>
                <a:noFill/>
              </a:ln>
            </p:spPr>
            <p:txBody>
              <a:bodyPr anchor="ctr"/>
              <a:lstStyle/>
              <a:p>
                <a:pPr algn="ctr"/>
              </a:p>
            </p:txBody>
          </p:sp>
          <p:sp>
            <p:nvSpPr>
              <p:cNvPr id="50" name="Freeform: Shape 14"/>
              <p:cNvSpPr/>
              <p:nvPr/>
            </p:nvSpPr>
            <p:spPr bwMode="auto">
              <a:xfrm>
                <a:off x="5275178" y="1763440"/>
                <a:ext cx="248316" cy="167528"/>
              </a:xfrm>
              <a:custGeom>
                <a:avLst/>
                <a:gdLst>
                  <a:gd name="T0" fmla="*/ 6 w 58"/>
                  <a:gd name="T1" fmla="*/ 39 h 39"/>
                  <a:gd name="T2" fmla="*/ 9 w 58"/>
                  <a:gd name="T3" fmla="*/ 38 h 39"/>
                  <a:gd name="T4" fmla="*/ 54 w 58"/>
                  <a:gd name="T5" fmla="*/ 12 h 39"/>
                  <a:gd name="T6" fmla="*/ 56 w 58"/>
                  <a:gd name="T7" fmla="*/ 4 h 39"/>
                  <a:gd name="T8" fmla="*/ 48 w 58"/>
                  <a:gd name="T9" fmla="*/ 2 h 39"/>
                  <a:gd name="T10" fmla="*/ 3 w 58"/>
                  <a:gd name="T11" fmla="*/ 28 h 39"/>
                  <a:gd name="T12" fmla="*/ 1 w 58"/>
                  <a:gd name="T13" fmla="*/ 36 h 39"/>
                  <a:gd name="T14" fmla="*/ 6 w 58"/>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6" y="39"/>
                    </a:moveTo>
                    <a:cubicBezTo>
                      <a:pt x="7" y="39"/>
                      <a:pt x="8" y="38"/>
                      <a:pt x="9" y="38"/>
                    </a:cubicBezTo>
                    <a:cubicBezTo>
                      <a:pt x="54" y="12"/>
                      <a:pt x="54" y="12"/>
                      <a:pt x="54" y="12"/>
                    </a:cubicBezTo>
                    <a:cubicBezTo>
                      <a:pt x="57" y="10"/>
                      <a:pt x="58" y="6"/>
                      <a:pt x="56" y="4"/>
                    </a:cubicBezTo>
                    <a:cubicBezTo>
                      <a:pt x="55" y="1"/>
                      <a:pt x="51" y="0"/>
                      <a:pt x="48" y="2"/>
                    </a:cubicBezTo>
                    <a:cubicBezTo>
                      <a:pt x="3" y="28"/>
                      <a:pt x="3" y="28"/>
                      <a:pt x="3" y="28"/>
                    </a:cubicBezTo>
                    <a:cubicBezTo>
                      <a:pt x="0" y="30"/>
                      <a:pt x="0" y="33"/>
                      <a:pt x="1" y="36"/>
                    </a:cubicBezTo>
                    <a:cubicBezTo>
                      <a:pt x="2" y="38"/>
                      <a:pt x="4" y="39"/>
                      <a:pt x="6" y="39"/>
                    </a:cubicBezTo>
                    <a:close/>
                  </a:path>
                </a:pathLst>
              </a:custGeom>
              <a:grpFill/>
              <a:ln>
                <a:noFill/>
              </a:ln>
            </p:spPr>
            <p:txBody>
              <a:bodyPr anchor="ctr"/>
              <a:lstStyle/>
              <a:p>
                <a:pPr algn="ctr"/>
              </a:p>
            </p:txBody>
          </p:sp>
          <p:sp>
            <p:nvSpPr>
              <p:cNvPr id="51" name="Freeform: Shape 15"/>
              <p:cNvSpPr/>
              <p:nvPr/>
            </p:nvSpPr>
            <p:spPr bwMode="auto">
              <a:xfrm>
                <a:off x="4979240" y="1351848"/>
                <a:ext cx="166678" cy="249166"/>
              </a:xfrm>
              <a:custGeom>
                <a:avLst/>
                <a:gdLst>
                  <a:gd name="T0" fmla="*/ 3 w 39"/>
                  <a:gd name="T1" fmla="*/ 57 h 58"/>
                  <a:gd name="T2" fmla="*/ 6 w 39"/>
                  <a:gd name="T3" fmla="*/ 58 h 58"/>
                  <a:gd name="T4" fmla="*/ 11 w 39"/>
                  <a:gd name="T5" fmla="*/ 55 h 58"/>
                  <a:gd name="T6" fmla="*/ 37 w 39"/>
                  <a:gd name="T7" fmla="*/ 9 h 58"/>
                  <a:gd name="T8" fmla="*/ 35 w 39"/>
                  <a:gd name="T9" fmla="*/ 1 h 58"/>
                  <a:gd name="T10" fmla="*/ 27 w 39"/>
                  <a:gd name="T11" fmla="*/ 3 h 58"/>
                  <a:gd name="T12" fmla="*/ 1 w 39"/>
                  <a:gd name="T13" fmla="*/ 49 h 58"/>
                  <a:gd name="T14" fmla="*/ 3 w 39"/>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 y="57"/>
                    </a:moveTo>
                    <a:cubicBezTo>
                      <a:pt x="4" y="57"/>
                      <a:pt x="5" y="58"/>
                      <a:pt x="6" y="58"/>
                    </a:cubicBezTo>
                    <a:cubicBezTo>
                      <a:pt x="8" y="58"/>
                      <a:pt x="10" y="56"/>
                      <a:pt x="11" y="55"/>
                    </a:cubicBezTo>
                    <a:cubicBezTo>
                      <a:pt x="37" y="9"/>
                      <a:pt x="37" y="9"/>
                      <a:pt x="37" y="9"/>
                    </a:cubicBezTo>
                    <a:cubicBezTo>
                      <a:pt x="39" y="6"/>
                      <a:pt x="38" y="3"/>
                      <a:pt x="35" y="1"/>
                    </a:cubicBezTo>
                    <a:cubicBezTo>
                      <a:pt x="32" y="0"/>
                      <a:pt x="29" y="1"/>
                      <a:pt x="27" y="3"/>
                    </a:cubicBezTo>
                    <a:cubicBezTo>
                      <a:pt x="1" y="49"/>
                      <a:pt x="1" y="49"/>
                      <a:pt x="1" y="49"/>
                    </a:cubicBezTo>
                    <a:cubicBezTo>
                      <a:pt x="0" y="52"/>
                      <a:pt x="1" y="55"/>
                      <a:pt x="3" y="57"/>
                    </a:cubicBezTo>
                    <a:close/>
                  </a:path>
                </a:pathLst>
              </a:custGeom>
              <a:grpFill/>
              <a:ln>
                <a:noFill/>
              </a:ln>
            </p:spPr>
            <p:txBody>
              <a:bodyPr anchor="ctr"/>
              <a:lstStyle/>
              <a:p>
                <a:pPr algn="ctr"/>
              </a:p>
            </p:txBody>
          </p:sp>
          <p:sp>
            <p:nvSpPr>
              <p:cNvPr id="52" name="Freeform: Shape 16"/>
              <p:cNvSpPr/>
              <p:nvPr/>
            </p:nvSpPr>
            <p:spPr bwMode="auto">
              <a:xfrm>
                <a:off x="3576935" y="1742180"/>
                <a:ext cx="252568" cy="166678"/>
              </a:xfrm>
              <a:custGeom>
                <a:avLst/>
                <a:gdLst>
                  <a:gd name="T0" fmla="*/ 55 w 59"/>
                  <a:gd name="T1" fmla="*/ 28 h 39"/>
                  <a:gd name="T2" fmla="*/ 10 w 59"/>
                  <a:gd name="T3" fmla="*/ 1 h 39"/>
                  <a:gd name="T4" fmla="*/ 2 w 59"/>
                  <a:gd name="T5" fmla="*/ 4 h 39"/>
                  <a:gd name="T6" fmla="*/ 4 w 59"/>
                  <a:gd name="T7" fmla="*/ 11 h 39"/>
                  <a:gd name="T8" fmla="*/ 49 w 59"/>
                  <a:gd name="T9" fmla="*/ 38 h 39"/>
                  <a:gd name="T10" fmla="*/ 52 w 59"/>
                  <a:gd name="T11" fmla="*/ 39 h 39"/>
                  <a:gd name="T12" fmla="*/ 57 w 59"/>
                  <a:gd name="T13" fmla="*/ 36 h 39"/>
                  <a:gd name="T14" fmla="*/ 55 w 5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9">
                    <a:moveTo>
                      <a:pt x="55" y="28"/>
                    </a:moveTo>
                    <a:cubicBezTo>
                      <a:pt x="10" y="1"/>
                      <a:pt x="10" y="1"/>
                      <a:pt x="10" y="1"/>
                    </a:cubicBezTo>
                    <a:cubicBezTo>
                      <a:pt x="7" y="0"/>
                      <a:pt x="4" y="1"/>
                      <a:pt x="2" y="4"/>
                    </a:cubicBezTo>
                    <a:cubicBezTo>
                      <a:pt x="0" y="6"/>
                      <a:pt x="1" y="10"/>
                      <a:pt x="4" y="11"/>
                    </a:cubicBezTo>
                    <a:cubicBezTo>
                      <a:pt x="49" y="38"/>
                      <a:pt x="49" y="38"/>
                      <a:pt x="49" y="38"/>
                    </a:cubicBezTo>
                    <a:cubicBezTo>
                      <a:pt x="50" y="38"/>
                      <a:pt x="51" y="39"/>
                      <a:pt x="52" y="39"/>
                    </a:cubicBezTo>
                    <a:cubicBezTo>
                      <a:pt x="54" y="39"/>
                      <a:pt x="56" y="38"/>
                      <a:pt x="57" y="36"/>
                    </a:cubicBezTo>
                    <a:cubicBezTo>
                      <a:pt x="59" y="33"/>
                      <a:pt x="58" y="29"/>
                      <a:pt x="55" y="28"/>
                    </a:cubicBezTo>
                    <a:close/>
                  </a:path>
                </a:pathLst>
              </a:custGeom>
              <a:grpFill/>
              <a:ln>
                <a:noFill/>
              </a:ln>
            </p:spPr>
            <p:txBody>
              <a:bodyPr anchor="ctr"/>
              <a:lstStyle/>
              <a:p>
                <a:pPr algn="ctr"/>
              </a:p>
            </p:txBody>
          </p:sp>
          <p:sp>
            <p:nvSpPr>
              <p:cNvPr id="53" name="Freeform: Shape 17"/>
              <p:cNvSpPr/>
              <p:nvPr/>
            </p:nvSpPr>
            <p:spPr bwMode="auto">
              <a:xfrm>
                <a:off x="5275178" y="2603632"/>
                <a:ext cx="248316" cy="166678"/>
              </a:xfrm>
              <a:custGeom>
                <a:avLst/>
                <a:gdLst>
                  <a:gd name="T0" fmla="*/ 54 w 58"/>
                  <a:gd name="T1" fmla="*/ 28 h 39"/>
                  <a:gd name="T2" fmla="*/ 9 w 58"/>
                  <a:gd name="T3" fmla="*/ 2 h 39"/>
                  <a:gd name="T4" fmla="*/ 1 w 58"/>
                  <a:gd name="T5" fmla="*/ 4 h 39"/>
                  <a:gd name="T6" fmla="*/ 3 w 58"/>
                  <a:gd name="T7" fmla="*/ 12 h 39"/>
                  <a:gd name="T8" fmla="*/ 48 w 58"/>
                  <a:gd name="T9" fmla="*/ 38 h 39"/>
                  <a:gd name="T10" fmla="*/ 51 w 58"/>
                  <a:gd name="T11" fmla="*/ 39 h 39"/>
                  <a:gd name="T12" fmla="*/ 56 w 58"/>
                  <a:gd name="T13" fmla="*/ 36 h 39"/>
                  <a:gd name="T14" fmla="*/ 54 w 58"/>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54" y="28"/>
                    </a:moveTo>
                    <a:cubicBezTo>
                      <a:pt x="9" y="2"/>
                      <a:pt x="9" y="2"/>
                      <a:pt x="9" y="2"/>
                    </a:cubicBezTo>
                    <a:cubicBezTo>
                      <a:pt x="6" y="0"/>
                      <a:pt x="3" y="1"/>
                      <a:pt x="1" y="4"/>
                    </a:cubicBezTo>
                    <a:cubicBezTo>
                      <a:pt x="0" y="7"/>
                      <a:pt x="0" y="10"/>
                      <a:pt x="3" y="12"/>
                    </a:cubicBezTo>
                    <a:cubicBezTo>
                      <a:pt x="48" y="38"/>
                      <a:pt x="48" y="38"/>
                      <a:pt x="48" y="38"/>
                    </a:cubicBezTo>
                    <a:cubicBezTo>
                      <a:pt x="49" y="39"/>
                      <a:pt x="50" y="39"/>
                      <a:pt x="51" y="39"/>
                    </a:cubicBezTo>
                    <a:cubicBezTo>
                      <a:pt x="53" y="39"/>
                      <a:pt x="55" y="38"/>
                      <a:pt x="56" y="36"/>
                    </a:cubicBezTo>
                    <a:cubicBezTo>
                      <a:pt x="58" y="33"/>
                      <a:pt x="57" y="30"/>
                      <a:pt x="54" y="28"/>
                    </a:cubicBezTo>
                    <a:close/>
                  </a:path>
                </a:pathLst>
              </a:custGeom>
              <a:grpFill/>
              <a:ln>
                <a:noFill/>
              </a:ln>
            </p:spPr>
            <p:txBody>
              <a:bodyPr anchor="ctr"/>
              <a:lstStyle/>
              <a:p>
                <a:pPr algn="ctr"/>
              </a:p>
            </p:txBody>
          </p:sp>
          <p:sp>
            <p:nvSpPr>
              <p:cNvPr id="54" name="Freeform: Shape 18"/>
              <p:cNvSpPr/>
              <p:nvPr/>
            </p:nvSpPr>
            <p:spPr bwMode="auto">
              <a:xfrm>
                <a:off x="3576935" y="2629144"/>
                <a:ext cx="252568" cy="162426"/>
              </a:xfrm>
              <a:custGeom>
                <a:avLst/>
                <a:gdLst>
                  <a:gd name="T0" fmla="*/ 49 w 59"/>
                  <a:gd name="T1" fmla="*/ 1 h 38"/>
                  <a:gd name="T2" fmla="*/ 4 w 59"/>
                  <a:gd name="T3" fmla="*/ 27 h 38"/>
                  <a:gd name="T4" fmla="*/ 2 w 59"/>
                  <a:gd name="T5" fmla="*/ 35 h 38"/>
                  <a:gd name="T6" fmla="*/ 7 w 59"/>
                  <a:gd name="T7" fmla="*/ 38 h 38"/>
                  <a:gd name="T8" fmla="*/ 10 w 59"/>
                  <a:gd name="T9" fmla="*/ 37 h 38"/>
                  <a:gd name="T10" fmla="*/ 55 w 59"/>
                  <a:gd name="T11" fmla="*/ 11 h 38"/>
                  <a:gd name="T12" fmla="*/ 57 w 59"/>
                  <a:gd name="T13" fmla="*/ 3 h 38"/>
                  <a:gd name="T14" fmla="*/ 49 w 59"/>
                  <a:gd name="T15" fmla="*/ 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8">
                    <a:moveTo>
                      <a:pt x="49" y="1"/>
                    </a:moveTo>
                    <a:cubicBezTo>
                      <a:pt x="4" y="27"/>
                      <a:pt x="4" y="27"/>
                      <a:pt x="4" y="27"/>
                    </a:cubicBezTo>
                    <a:cubicBezTo>
                      <a:pt x="1" y="29"/>
                      <a:pt x="0" y="33"/>
                      <a:pt x="2" y="35"/>
                    </a:cubicBezTo>
                    <a:cubicBezTo>
                      <a:pt x="3" y="37"/>
                      <a:pt x="5" y="38"/>
                      <a:pt x="7" y="38"/>
                    </a:cubicBezTo>
                    <a:cubicBezTo>
                      <a:pt x="8" y="38"/>
                      <a:pt x="9" y="38"/>
                      <a:pt x="10" y="37"/>
                    </a:cubicBezTo>
                    <a:cubicBezTo>
                      <a:pt x="55" y="11"/>
                      <a:pt x="55" y="11"/>
                      <a:pt x="55" y="11"/>
                    </a:cubicBezTo>
                    <a:cubicBezTo>
                      <a:pt x="58" y="9"/>
                      <a:pt x="59" y="6"/>
                      <a:pt x="57" y="3"/>
                    </a:cubicBezTo>
                    <a:cubicBezTo>
                      <a:pt x="56" y="0"/>
                      <a:pt x="52" y="0"/>
                      <a:pt x="49" y="1"/>
                    </a:cubicBezTo>
                    <a:close/>
                  </a:path>
                </a:pathLst>
              </a:custGeom>
              <a:grpFill/>
              <a:ln>
                <a:noFill/>
              </a:ln>
            </p:spPr>
            <p:txBody>
              <a:bodyPr anchor="ctr"/>
              <a:lstStyle/>
              <a:p>
                <a:pPr algn="ctr"/>
              </a:p>
            </p:txBody>
          </p:sp>
          <p:sp>
            <p:nvSpPr>
              <p:cNvPr id="55" name="Freeform: Shape 19"/>
              <p:cNvSpPr/>
              <p:nvPr/>
            </p:nvSpPr>
            <p:spPr bwMode="auto">
              <a:xfrm>
                <a:off x="3953661" y="1330588"/>
                <a:ext cx="171780" cy="244064"/>
              </a:xfrm>
              <a:custGeom>
                <a:avLst/>
                <a:gdLst>
                  <a:gd name="T0" fmla="*/ 28 w 40"/>
                  <a:gd name="T1" fmla="*/ 55 h 57"/>
                  <a:gd name="T2" fmla="*/ 33 w 40"/>
                  <a:gd name="T3" fmla="*/ 57 h 57"/>
                  <a:gd name="T4" fmla="*/ 36 w 40"/>
                  <a:gd name="T5" fmla="*/ 57 h 57"/>
                  <a:gd name="T6" fmla="*/ 38 w 40"/>
                  <a:gd name="T7" fmla="*/ 49 h 57"/>
                  <a:gd name="T8" fmla="*/ 12 w 40"/>
                  <a:gd name="T9" fmla="*/ 3 h 57"/>
                  <a:gd name="T10" fmla="*/ 4 w 40"/>
                  <a:gd name="T11" fmla="*/ 1 h 57"/>
                  <a:gd name="T12" fmla="*/ 2 w 40"/>
                  <a:gd name="T13" fmla="*/ 9 h 57"/>
                  <a:gd name="T14" fmla="*/ 28 w 40"/>
                  <a:gd name="T15" fmla="*/ 5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7">
                    <a:moveTo>
                      <a:pt x="28" y="55"/>
                    </a:moveTo>
                    <a:cubicBezTo>
                      <a:pt x="29" y="56"/>
                      <a:pt x="31" y="57"/>
                      <a:pt x="33" y="57"/>
                    </a:cubicBezTo>
                    <a:cubicBezTo>
                      <a:pt x="34" y="57"/>
                      <a:pt x="35" y="57"/>
                      <a:pt x="36" y="57"/>
                    </a:cubicBezTo>
                    <a:cubicBezTo>
                      <a:pt x="39" y="55"/>
                      <a:pt x="40" y="52"/>
                      <a:pt x="38" y="49"/>
                    </a:cubicBezTo>
                    <a:cubicBezTo>
                      <a:pt x="12" y="3"/>
                      <a:pt x="12" y="3"/>
                      <a:pt x="12" y="3"/>
                    </a:cubicBezTo>
                    <a:cubicBezTo>
                      <a:pt x="10" y="1"/>
                      <a:pt x="7" y="0"/>
                      <a:pt x="4" y="1"/>
                    </a:cubicBezTo>
                    <a:cubicBezTo>
                      <a:pt x="1" y="3"/>
                      <a:pt x="0" y="6"/>
                      <a:pt x="2" y="9"/>
                    </a:cubicBezTo>
                    <a:lnTo>
                      <a:pt x="28" y="55"/>
                    </a:lnTo>
                    <a:close/>
                  </a:path>
                </a:pathLst>
              </a:custGeom>
              <a:grpFill/>
              <a:ln>
                <a:noFill/>
              </a:ln>
            </p:spPr>
            <p:txBody>
              <a:bodyPr anchor="ctr"/>
              <a:lstStyle/>
              <a:p>
                <a:pPr algn="ctr"/>
              </a:p>
            </p:txBody>
          </p:sp>
          <p:sp>
            <p:nvSpPr>
              <p:cNvPr id="56" name="Freeform: Shape 20"/>
              <p:cNvSpPr/>
              <p:nvPr/>
            </p:nvSpPr>
            <p:spPr bwMode="auto">
              <a:xfrm>
                <a:off x="4537033" y="1210682"/>
                <a:ext cx="47622" cy="274678"/>
              </a:xfrm>
              <a:custGeom>
                <a:avLst/>
                <a:gdLst>
                  <a:gd name="T0" fmla="*/ 5 w 11"/>
                  <a:gd name="T1" fmla="*/ 64 h 64"/>
                  <a:gd name="T2" fmla="*/ 11 w 11"/>
                  <a:gd name="T3" fmla="*/ 58 h 64"/>
                  <a:gd name="T4" fmla="*/ 11 w 11"/>
                  <a:gd name="T5" fmla="*/ 6 h 64"/>
                  <a:gd name="T6" fmla="*/ 5 w 11"/>
                  <a:gd name="T7" fmla="*/ 0 h 64"/>
                  <a:gd name="T8" fmla="*/ 0 w 11"/>
                  <a:gd name="T9" fmla="*/ 6 h 64"/>
                  <a:gd name="T10" fmla="*/ 0 w 11"/>
                  <a:gd name="T11" fmla="*/ 58 h 64"/>
                  <a:gd name="T12" fmla="*/ 5 w 11"/>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1" h="64">
                    <a:moveTo>
                      <a:pt x="5" y="64"/>
                    </a:moveTo>
                    <a:cubicBezTo>
                      <a:pt x="8" y="64"/>
                      <a:pt x="11" y="61"/>
                      <a:pt x="11" y="58"/>
                    </a:cubicBezTo>
                    <a:cubicBezTo>
                      <a:pt x="11" y="6"/>
                      <a:pt x="11" y="6"/>
                      <a:pt x="11" y="6"/>
                    </a:cubicBezTo>
                    <a:cubicBezTo>
                      <a:pt x="11" y="3"/>
                      <a:pt x="8" y="0"/>
                      <a:pt x="5" y="0"/>
                    </a:cubicBezTo>
                    <a:cubicBezTo>
                      <a:pt x="2" y="0"/>
                      <a:pt x="0" y="3"/>
                      <a:pt x="0" y="6"/>
                    </a:cubicBezTo>
                    <a:cubicBezTo>
                      <a:pt x="0" y="58"/>
                      <a:pt x="0" y="58"/>
                      <a:pt x="0" y="58"/>
                    </a:cubicBezTo>
                    <a:cubicBezTo>
                      <a:pt x="0" y="61"/>
                      <a:pt x="2" y="64"/>
                      <a:pt x="5" y="64"/>
                    </a:cubicBezTo>
                    <a:close/>
                  </a:path>
                </a:pathLst>
              </a:custGeom>
              <a:grpFill/>
              <a:ln>
                <a:noFill/>
              </a:ln>
            </p:spPr>
            <p:txBody>
              <a:bodyPr anchor="ctr"/>
              <a:lstStyle/>
              <a:p>
                <a:pPr algn="ctr"/>
              </a:p>
            </p:txBody>
          </p:sp>
          <p:sp>
            <p:nvSpPr>
              <p:cNvPr id="57" name="Freeform: Shape 21"/>
              <p:cNvSpPr/>
              <p:nvPr/>
            </p:nvSpPr>
            <p:spPr bwMode="auto">
              <a:xfrm>
                <a:off x="3525061" y="2255820"/>
                <a:ext cx="274678" cy="47622"/>
              </a:xfrm>
              <a:custGeom>
                <a:avLst/>
                <a:gdLst>
                  <a:gd name="T0" fmla="*/ 64 w 64"/>
                  <a:gd name="T1" fmla="*/ 5 h 11"/>
                  <a:gd name="T2" fmla="*/ 58 w 64"/>
                  <a:gd name="T3" fmla="*/ 0 h 11"/>
                  <a:gd name="T4" fmla="*/ 6 w 64"/>
                  <a:gd name="T5" fmla="*/ 0 h 11"/>
                  <a:gd name="T6" fmla="*/ 0 w 64"/>
                  <a:gd name="T7" fmla="*/ 5 h 11"/>
                  <a:gd name="T8" fmla="*/ 6 w 64"/>
                  <a:gd name="T9" fmla="*/ 11 h 11"/>
                  <a:gd name="T10" fmla="*/ 58 w 64"/>
                  <a:gd name="T11" fmla="*/ 11 h 11"/>
                  <a:gd name="T12" fmla="*/ 64 w 6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64" y="5"/>
                    </a:moveTo>
                    <a:cubicBezTo>
                      <a:pt x="64" y="2"/>
                      <a:pt x="61" y="0"/>
                      <a:pt x="58" y="0"/>
                    </a:cubicBezTo>
                    <a:cubicBezTo>
                      <a:pt x="6" y="0"/>
                      <a:pt x="6" y="0"/>
                      <a:pt x="6" y="0"/>
                    </a:cubicBezTo>
                    <a:cubicBezTo>
                      <a:pt x="2" y="0"/>
                      <a:pt x="0" y="2"/>
                      <a:pt x="0" y="5"/>
                    </a:cubicBezTo>
                    <a:cubicBezTo>
                      <a:pt x="0" y="9"/>
                      <a:pt x="2" y="11"/>
                      <a:pt x="6" y="11"/>
                    </a:cubicBezTo>
                    <a:cubicBezTo>
                      <a:pt x="58" y="11"/>
                      <a:pt x="58" y="11"/>
                      <a:pt x="58" y="11"/>
                    </a:cubicBezTo>
                    <a:cubicBezTo>
                      <a:pt x="61" y="11"/>
                      <a:pt x="64" y="9"/>
                      <a:pt x="64" y="5"/>
                    </a:cubicBezTo>
                    <a:close/>
                  </a:path>
                </a:pathLst>
              </a:custGeom>
              <a:grpFill/>
              <a:ln>
                <a:noFill/>
              </a:ln>
            </p:spPr>
            <p:txBody>
              <a:bodyPr anchor="ctr"/>
              <a:lstStyle/>
              <a:p>
                <a:pPr algn="ctr"/>
              </a:p>
            </p:txBody>
          </p:sp>
        </p:grpSp>
        <p:sp>
          <p:nvSpPr>
            <p:cNvPr id="48" name="Freeform: Shape 22"/>
            <p:cNvSpPr/>
            <p:nvPr/>
          </p:nvSpPr>
          <p:spPr bwMode="auto">
            <a:xfrm>
              <a:off x="5353024" y="3209502"/>
              <a:ext cx="314208" cy="744655"/>
            </a:xfrm>
            <a:custGeom>
              <a:avLst/>
              <a:gdLst>
                <a:gd name="T0" fmla="*/ 54 w 58"/>
                <a:gd name="T1" fmla="*/ 14 h 108"/>
                <a:gd name="T2" fmla="*/ 50 w 58"/>
                <a:gd name="T3" fmla="*/ 96 h 108"/>
                <a:gd name="T4" fmla="*/ 48 w 58"/>
                <a:gd name="T5" fmla="*/ 107 h 108"/>
                <a:gd name="T6" fmla="*/ 44 w 58"/>
                <a:gd name="T7" fmla="*/ 108 h 108"/>
                <a:gd name="T8" fmla="*/ 38 w 58"/>
                <a:gd name="T9" fmla="*/ 104 h 108"/>
                <a:gd name="T10" fmla="*/ 45 w 58"/>
                <a:gd name="T11" fmla="*/ 3 h 108"/>
                <a:gd name="T12" fmla="*/ 55 w 58"/>
                <a:gd name="T13" fmla="*/ 4 h 108"/>
                <a:gd name="T14" fmla="*/ 54 w 58"/>
                <a:gd name="T15" fmla="*/ 1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08">
                  <a:moveTo>
                    <a:pt x="54" y="14"/>
                  </a:moveTo>
                  <a:cubicBezTo>
                    <a:pt x="48" y="19"/>
                    <a:pt x="19" y="47"/>
                    <a:pt x="50" y="96"/>
                  </a:cubicBezTo>
                  <a:cubicBezTo>
                    <a:pt x="53" y="100"/>
                    <a:pt x="51" y="104"/>
                    <a:pt x="48" y="107"/>
                  </a:cubicBezTo>
                  <a:cubicBezTo>
                    <a:pt x="47" y="107"/>
                    <a:pt x="45" y="108"/>
                    <a:pt x="44" y="108"/>
                  </a:cubicBezTo>
                  <a:cubicBezTo>
                    <a:pt x="42" y="108"/>
                    <a:pt x="39" y="106"/>
                    <a:pt x="38" y="104"/>
                  </a:cubicBezTo>
                  <a:cubicBezTo>
                    <a:pt x="0" y="45"/>
                    <a:pt x="37" y="9"/>
                    <a:pt x="45" y="3"/>
                  </a:cubicBezTo>
                  <a:cubicBezTo>
                    <a:pt x="48" y="0"/>
                    <a:pt x="53" y="1"/>
                    <a:pt x="55" y="4"/>
                  </a:cubicBezTo>
                  <a:cubicBezTo>
                    <a:pt x="58" y="7"/>
                    <a:pt x="58" y="12"/>
                    <a:pt x="54" y="14"/>
                  </a:cubicBezTo>
                  <a:close/>
                </a:path>
              </a:pathLst>
            </a:custGeom>
            <a:grpFill/>
            <a:ln>
              <a:noFill/>
            </a:ln>
          </p:spPr>
          <p:txBody>
            <a:bodyPr anchor="ctr"/>
            <a:lstStyle/>
            <a:p>
              <a:pPr algn="ctr"/>
            </a:p>
          </p:txBody>
        </p:sp>
      </p:grpSp>
      <p:grpSp>
        <p:nvGrpSpPr>
          <p:cNvPr id="3" name="组合 2"/>
          <p:cNvGrpSpPr/>
          <p:nvPr/>
        </p:nvGrpSpPr>
        <p:grpSpPr>
          <a:xfrm>
            <a:off x="7231380" y="2093595"/>
            <a:ext cx="679450" cy="679450"/>
            <a:chOff x="11388" y="3297"/>
            <a:chExt cx="1070" cy="1070"/>
          </a:xfrm>
        </p:grpSpPr>
        <p:sp>
          <p:nvSpPr>
            <p:cNvPr id="39" name="Oval 26"/>
            <p:cNvSpPr>
              <a:spLocks noChangeAspect="1"/>
            </p:cNvSpPr>
            <p:nvPr/>
          </p:nvSpPr>
          <p:spPr>
            <a:xfrm>
              <a:off x="11388" y="3297"/>
              <a:ext cx="1071" cy="1071"/>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0" name="Freeform: Shape 25"/>
            <p:cNvSpPr/>
            <p:nvPr/>
          </p:nvSpPr>
          <p:spPr bwMode="auto">
            <a:xfrm>
              <a:off x="11688" y="3637"/>
              <a:ext cx="481" cy="390"/>
            </a:xfrm>
            <a:custGeom>
              <a:avLst/>
              <a:gdLst>
                <a:gd name="T0" fmla="*/ 68 w 186"/>
                <a:gd name="T1" fmla="*/ 84 h 151"/>
                <a:gd name="T2" fmla="*/ 118 w 186"/>
                <a:gd name="T3" fmla="*/ 84 h 151"/>
                <a:gd name="T4" fmla="*/ 93 w 186"/>
                <a:gd name="T5" fmla="*/ 101 h 151"/>
                <a:gd name="T6" fmla="*/ 93 w 186"/>
                <a:gd name="T7" fmla="*/ 67 h 151"/>
                <a:gd name="T8" fmla="*/ 93 w 186"/>
                <a:gd name="T9" fmla="*/ 101 h 151"/>
                <a:gd name="T10" fmla="*/ 114 w 186"/>
                <a:gd name="T11" fmla="*/ 25 h 151"/>
                <a:gd name="T12" fmla="*/ 114 w 186"/>
                <a:gd name="T13" fmla="*/ 16 h 151"/>
                <a:gd name="T14" fmla="*/ 68 w 186"/>
                <a:gd name="T15" fmla="*/ 21 h 151"/>
                <a:gd name="T16" fmla="*/ 156 w 186"/>
                <a:gd name="T17" fmla="*/ 33 h 151"/>
                <a:gd name="T18" fmla="*/ 156 w 186"/>
                <a:gd name="T19" fmla="*/ 59 h 151"/>
                <a:gd name="T20" fmla="*/ 156 w 186"/>
                <a:gd name="T21" fmla="*/ 33 h 151"/>
                <a:gd name="T22" fmla="*/ 152 w 186"/>
                <a:gd name="T23" fmla="*/ 46 h 151"/>
                <a:gd name="T24" fmla="*/ 160 w 186"/>
                <a:gd name="T25" fmla="*/ 46 h 151"/>
                <a:gd name="T26" fmla="*/ 169 w 186"/>
                <a:gd name="T27" fmla="*/ 16 h 151"/>
                <a:gd name="T28" fmla="*/ 122 w 186"/>
                <a:gd name="T29" fmla="*/ 0 h 151"/>
                <a:gd name="T30" fmla="*/ 63 w 186"/>
                <a:gd name="T31" fmla="*/ 0 h 151"/>
                <a:gd name="T32" fmla="*/ 17 w 186"/>
                <a:gd name="T33" fmla="*/ 16 h 151"/>
                <a:gd name="T34" fmla="*/ 0 w 186"/>
                <a:gd name="T35" fmla="*/ 135 h 151"/>
                <a:gd name="T36" fmla="*/ 169 w 186"/>
                <a:gd name="T37" fmla="*/ 151 h 151"/>
                <a:gd name="T38" fmla="*/ 186 w 186"/>
                <a:gd name="T39" fmla="*/ 33 h 151"/>
                <a:gd name="T40" fmla="*/ 177 w 186"/>
                <a:gd name="T41" fmla="*/ 101 h 151"/>
                <a:gd name="T42" fmla="*/ 137 w 186"/>
                <a:gd name="T43" fmla="*/ 109 h 151"/>
                <a:gd name="T44" fmla="*/ 177 w 186"/>
                <a:gd name="T45" fmla="*/ 135 h 151"/>
                <a:gd name="T46" fmla="*/ 17 w 186"/>
                <a:gd name="T47" fmla="*/ 143 h 151"/>
                <a:gd name="T48" fmla="*/ 9 w 186"/>
                <a:gd name="T49" fmla="*/ 109 h 151"/>
                <a:gd name="T50" fmla="*/ 45 w 186"/>
                <a:gd name="T51" fmla="*/ 101 h 151"/>
                <a:gd name="T52" fmla="*/ 9 w 186"/>
                <a:gd name="T53" fmla="*/ 33 h 151"/>
                <a:gd name="T54" fmla="*/ 34 w 186"/>
                <a:gd name="T55" fmla="*/ 25 h 151"/>
                <a:gd name="T56" fmla="*/ 93 w 186"/>
                <a:gd name="T57" fmla="*/ 8 h 151"/>
                <a:gd name="T58" fmla="*/ 152 w 186"/>
                <a:gd name="T59" fmla="*/ 25 h 151"/>
                <a:gd name="T60" fmla="*/ 177 w 186"/>
                <a:gd name="T61" fmla="*/ 33 h 151"/>
                <a:gd name="T62" fmla="*/ 156 w 186"/>
                <a:gd name="T63" fmla="*/ 67 h 151"/>
                <a:gd name="T64" fmla="*/ 156 w 186"/>
                <a:gd name="T65" fmla="*/ 75 h 151"/>
                <a:gd name="T66" fmla="*/ 156 w 186"/>
                <a:gd name="T67" fmla="*/ 67 h 151"/>
                <a:gd name="T68" fmla="*/ 51 w 186"/>
                <a:gd name="T69" fmla="*/ 84 h 151"/>
                <a:gd name="T70" fmla="*/ 135 w 186"/>
                <a:gd name="T71" fmla="*/ 84 h 151"/>
                <a:gd name="T72" fmla="*/ 93 w 186"/>
                <a:gd name="T73" fmla="*/ 118 h 151"/>
                <a:gd name="T74" fmla="*/ 93 w 186"/>
                <a:gd name="T75" fmla="*/ 50 h 151"/>
                <a:gd name="T76" fmla="*/ 93 w 186"/>
                <a:gd name="T77" fmla="*/ 1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6" h="151">
                  <a:moveTo>
                    <a:pt x="93" y="59"/>
                  </a:moveTo>
                  <a:cubicBezTo>
                    <a:pt x="79" y="59"/>
                    <a:pt x="68" y="70"/>
                    <a:pt x="68" y="84"/>
                  </a:cubicBezTo>
                  <a:cubicBezTo>
                    <a:pt x="68" y="98"/>
                    <a:pt x="79" y="109"/>
                    <a:pt x="93" y="109"/>
                  </a:cubicBezTo>
                  <a:cubicBezTo>
                    <a:pt x="107" y="109"/>
                    <a:pt x="118" y="98"/>
                    <a:pt x="118" y="84"/>
                  </a:cubicBezTo>
                  <a:cubicBezTo>
                    <a:pt x="118" y="70"/>
                    <a:pt x="107" y="59"/>
                    <a:pt x="93" y="59"/>
                  </a:cubicBezTo>
                  <a:close/>
                  <a:moveTo>
                    <a:pt x="93" y="101"/>
                  </a:moveTo>
                  <a:cubicBezTo>
                    <a:pt x="84" y="101"/>
                    <a:pt x="76" y="93"/>
                    <a:pt x="76" y="84"/>
                  </a:cubicBezTo>
                  <a:cubicBezTo>
                    <a:pt x="76" y="75"/>
                    <a:pt x="84" y="67"/>
                    <a:pt x="93" y="67"/>
                  </a:cubicBezTo>
                  <a:cubicBezTo>
                    <a:pt x="102" y="67"/>
                    <a:pt x="110" y="75"/>
                    <a:pt x="110" y="84"/>
                  </a:cubicBezTo>
                  <a:cubicBezTo>
                    <a:pt x="110" y="93"/>
                    <a:pt x="102" y="101"/>
                    <a:pt x="93" y="101"/>
                  </a:cubicBezTo>
                  <a:close/>
                  <a:moveTo>
                    <a:pt x="72" y="25"/>
                  </a:moveTo>
                  <a:cubicBezTo>
                    <a:pt x="114" y="25"/>
                    <a:pt x="114" y="25"/>
                    <a:pt x="114" y="25"/>
                  </a:cubicBezTo>
                  <a:cubicBezTo>
                    <a:pt x="116" y="25"/>
                    <a:pt x="118" y="23"/>
                    <a:pt x="118" y="21"/>
                  </a:cubicBezTo>
                  <a:cubicBezTo>
                    <a:pt x="118" y="18"/>
                    <a:pt x="116" y="16"/>
                    <a:pt x="114" y="16"/>
                  </a:cubicBezTo>
                  <a:cubicBezTo>
                    <a:pt x="72" y="16"/>
                    <a:pt x="72" y="16"/>
                    <a:pt x="72" y="16"/>
                  </a:cubicBezTo>
                  <a:cubicBezTo>
                    <a:pt x="70" y="16"/>
                    <a:pt x="68" y="18"/>
                    <a:pt x="68" y="21"/>
                  </a:cubicBezTo>
                  <a:cubicBezTo>
                    <a:pt x="68" y="23"/>
                    <a:pt x="70" y="25"/>
                    <a:pt x="72" y="25"/>
                  </a:cubicBezTo>
                  <a:close/>
                  <a:moveTo>
                    <a:pt x="156" y="33"/>
                  </a:moveTo>
                  <a:cubicBezTo>
                    <a:pt x="149" y="33"/>
                    <a:pt x="144" y="39"/>
                    <a:pt x="144" y="46"/>
                  </a:cubicBezTo>
                  <a:cubicBezTo>
                    <a:pt x="144" y="53"/>
                    <a:pt x="149" y="59"/>
                    <a:pt x="156" y="59"/>
                  </a:cubicBezTo>
                  <a:cubicBezTo>
                    <a:pt x="163" y="59"/>
                    <a:pt x="169" y="53"/>
                    <a:pt x="169" y="46"/>
                  </a:cubicBezTo>
                  <a:cubicBezTo>
                    <a:pt x="169" y="39"/>
                    <a:pt x="163" y="33"/>
                    <a:pt x="156" y="33"/>
                  </a:cubicBezTo>
                  <a:close/>
                  <a:moveTo>
                    <a:pt x="156" y="50"/>
                  </a:moveTo>
                  <a:cubicBezTo>
                    <a:pt x="154" y="50"/>
                    <a:pt x="152" y="48"/>
                    <a:pt x="152" y="46"/>
                  </a:cubicBezTo>
                  <a:cubicBezTo>
                    <a:pt x="152" y="44"/>
                    <a:pt x="154" y="42"/>
                    <a:pt x="156" y="42"/>
                  </a:cubicBezTo>
                  <a:cubicBezTo>
                    <a:pt x="159" y="42"/>
                    <a:pt x="160" y="44"/>
                    <a:pt x="160" y="46"/>
                  </a:cubicBezTo>
                  <a:cubicBezTo>
                    <a:pt x="160" y="48"/>
                    <a:pt x="159" y="50"/>
                    <a:pt x="156" y="50"/>
                  </a:cubicBezTo>
                  <a:close/>
                  <a:moveTo>
                    <a:pt x="169" y="16"/>
                  </a:moveTo>
                  <a:cubicBezTo>
                    <a:pt x="152" y="16"/>
                    <a:pt x="152" y="16"/>
                    <a:pt x="152" y="16"/>
                  </a:cubicBezTo>
                  <a:cubicBezTo>
                    <a:pt x="139" y="16"/>
                    <a:pt x="139" y="0"/>
                    <a:pt x="122" y="0"/>
                  </a:cubicBezTo>
                  <a:cubicBezTo>
                    <a:pt x="106" y="0"/>
                    <a:pt x="93" y="0"/>
                    <a:pt x="93" y="0"/>
                  </a:cubicBezTo>
                  <a:cubicBezTo>
                    <a:pt x="93" y="0"/>
                    <a:pt x="80" y="0"/>
                    <a:pt x="63" y="0"/>
                  </a:cubicBezTo>
                  <a:cubicBezTo>
                    <a:pt x="47" y="0"/>
                    <a:pt x="47" y="16"/>
                    <a:pt x="34" y="16"/>
                  </a:cubicBezTo>
                  <a:cubicBezTo>
                    <a:pt x="17" y="16"/>
                    <a:pt x="17" y="16"/>
                    <a:pt x="17" y="16"/>
                  </a:cubicBezTo>
                  <a:cubicBezTo>
                    <a:pt x="8" y="16"/>
                    <a:pt x="0" y="24"/>
                    <a:pt x="0" y="33"/>
                  </a:cubicBezTo>
                  <a:cubicBezTo>
                    <a:pt x="0" y="135"/>
                    <a:pt x="0" y="135"/>
                    <a:pt x="0" y="135"/>
                  </a:cubicBezTo>
                  <a:cubicBezTo>
                    <a:pt x="0" y="144"/>
                    <a:pt x="8" y="151"/>
                    <a:pt x="17" y="151"/>
                  </a:cubicBezTo>
                  <a:cubicBezTo>
                    <a:pt x="169" y="151"/>
                    <a:pt x="169" y="151"/>
                    <a:pt x="169" y="151"/>
                  </a:cubicBezTo>
                  <a:cubicBezTo>
                    <a:pt x="178" y="151"/>
                    <a:pt x="186" y="144"/>
                    <a:pt x="186" y="135"/>
                  </a:cubicBezTo>
                  <a:cubicBezTo>
                    <a:pt x="186" y="33"/>
                    <a:pt x="186" y="33"/>
                    <a:pt x="186" y="33"/>
                  </a:cubicBezTo>
                  <a:cubicBezTo>
                    <a:pt x="186" y="24"/>
                    <a:pt x="178" y="16"/>
                    <a:pt x="169" y="16"/>
                  </a:cubicBezTo>
                  <a:close/>
                  <a:moveTo>
                    <a:pt x="177" y="101"/>
                  </a:moveTo>
                  <a:cubicBezTo>
                    <a:pt x="141" y="101"/>
                    <a:pt x="141" y="101"/>
                    <a:pt x="141" y="101"/>
                  </a:cubicBezTo>
                  <a:cubicBezTo>
                    <a:pt x="140" y="104"/>
                    <a:pt x="138" y="107"/>
                    <a:pt x="137" y="109"/>
                  </a:cubicBezTo>
                  <a:cubicBezTo>
                    <a:pt x="177" y="109"/>
                    <a:pt x="177" y="109"/>
                    <a:pt x="177" y="109"/>
                  </a:cubicBezTo>
                  <a:cubicBezTo>
                    <a:pt x="177" y="135"/>
                    <a:pt x="177" y="135"/>
                    <a:pt x="177" y="135"/>
                  </a:cubicBezTo>
                  <a:cubicBezTo>
                    <a:pt x="177" y="139"/>
                    <a:pt x="174" y="143"/>
                    <a:pt x="169" y="143"/>
                  </a:cubicBezTo>
                  <a:cubicBezTo>
                    <a:pt x="17" y="143"/>
                    <a:pt x="17" y="143"/>
                    <a:pt x="17" y="143"/>
                  </a:cubicBezTo>
                  <a:cubicBezTo>
                    <a:pt x="12" y="143"/>
                    <a:pt x="9" y="139"/>
                    <a:pt x="9" y="135"/>
                  </a:cubicBezTo>
                  <a:cubicBezTo>
                    <a:pt x="9" y="109"/>
                    <a:pt x="9" y="109"/>
                    <a:pt x="9" y="109"/>
                  </a:cubicBezTo>
                  <a:cubicBezTo>
                    <a:pt x="49" y="109"/>
                    <a:pt x="49" y="109"/>
                    <a:pt x="49" y="109"/>
                  </a:cubicBezTo>
                  <a:cubicBezTo>
                    <a:pt x="48" y="107"/>
                    <a:pt x="46" y="104"/>
                    <a:pt x="45" y="101"/>
                  </a:cubicBezTo>
                  <a:cubicBezTo>
                    <a:pt x="9" y="101"/>
                    <a:pt x="9" y="101"/>
                    <a:pt x="9" y="101"/>
                  </a:cubicBezTo>
                  <a:cubicBezTo>
                    <a:pt x="9" y="33"/>
                    <a:pt x="9" y="33"/>
                    <a:pt x="9" y="33"/>
                  </a:cubicBezTo>
                  <a:cubicBezTo>
                    <a:pt x="9" y="29"/>
                    <a:pt x="12" y="25"/>
                    <a:pt x="17" y="25"/>
                  </a:cubicBezTo>
                  <a:cubicBezTo>
                    <a:pt x="34" y="25"/>
                    <a:pt x="34" y="25"/>
                    <a:pt x="34" y="25"/>
                  </a:cubicBezTo>
                  <a:cubicBezTo>
                    <a:pt x="51" y="25"/>
                    <a:pt x="51" y="8"/>
                    <a:pt x="63" y="8"/>
                  </a:cubicBezTo>
                  <a:cubicBezTo>
                    <a:pt x="72" y="8"/>
                    <a:pt x="93" y="8"/>
                    <a:pt x="93" y="8"/>
                  </a:cubicBezTo>
                  <a:cubicBezTo>
                    <a:pt x="93" y="8"/>
                    <a:pt x="114" y="8"/>
                    <a:pt x="122" y="8"/>
                  </a:cubicBezTo>
                  <a:cubicBezTo>
                    <a:pt x="135" y="8"/>
                    <a:pt x="135" y="25"/>
                    <a:pt x="152" y="25"/>
                  </a:cubicBezTo>
                  <a:cubicBezTo>
                    <a:pt x="169" y="25"/>
                    <a:pt x="169" y="25"/>
                    <a:pt x="169" y="25"/>
                  </a:cubicBezTo>
                  <a:cubicBezTo>
                    <a:pt x="174" y="25"/>
                    <a:pt x="177" y="29"/>
                    <a:pt x="177" y="33"/>
                  </a:cubicBezTo>
                  <a:lnTo>
                    <a:pt x="177" y="101"/>
                  </a:lnTo>
                  <a:close/>
                  <a:moveTo>
                    <a:pt x="156" y="67"/>
                  </a:moveTo>
                  <a:cubicBezTo>
                    <a:pt x="154" y="67"/>
                    <a:pt x="152" y="69"/>
                    <a:pt x="152" y="71"/>
                  </a:cubicBezTo>
                  <a:cubicBezTo>
                    <a:pt x="152" y="74"/>
                    <a:pt x="154" y="75"/>
                    <a:pt x="156" y="75"/>
                  </a:cubicBezTo>
                  <a:cubicBezTo>
                    <a:pt x="159" y="75"/>
                    <a:pt x="160" y="74"/>
                    <a:pt x="160" y="71"/>
                  </a:cubicBezTo>
                  <a:cubicBezTo>
                    <a:pt x="160" y="69"/>
                    <a:pt x="159" y="67"/>
                    <a:pt x="156" y="67"/>
                  </a:cubicBezTo>
                  <a:close/>
                  <a:moveTo>
                    <a:pt x="93" y="42"/>
                  </a:moveTo>
                  <a:cubicBezTo>
                    <a:pt x="70" y="42"/>
                    <a:pt x="51" y="61"/>
                    <a:pt x="51" y="84"/>
                  </a:cubicBezTo>
                  <a:cubicBezTo>
                    <a:pt x="51" y="107"/>
                    <a:pt x="70" y="126"/>
                    <a:pt x="93" y="126"/>
                  </a:cubicBezTo>
                  <a:cubicBezTo>
                    <a:pt x="116" y="126"/>
                    <a:pt x="135" y="107"/>
                    <a:pt x="135" y="84"/>
                  </a:cubicBezTo>
                  <a:cubicBezTo>
                    <a:pt x="135" y="61"/>
                    <a:pt x="116" y="42"/>
                    <a:pt x="93" y="42"/>
                  </a:cubicBezTo>
                  <a:close/>
                  <a:moveTo>
                    <a:pt x="93" y="118"/>
                  </a:moveTo>
                  <a:cubicBezTo>
                    <a:pt x="74" y="118"/>
                    <a:pt x="59" y="103"/>
                    <a:pt x="59" y="84"/>
                  </a:cubicBezTo>
                  <a:cubicBezTo>
                    <a:pt x="59" y="65"/>
                    <a:pt x="74" y="50"/>
                    <a:pt x="93" y="50"/>
                  </a:cubicBezTo>
                  <a:cubicBezTo>
                    <a:pt x="112" y="50"/>
                    <a:pt x="127" y="65"/>
                    <a:pt x="127" y="84"/>
                  </a:cubicBezTo>
                  <a:cubicBezTo>
                    <a:pt x="127" y="103"/>
                    <a:pt x="112" y="118"/>
                    <a:pt x="93" y="118"/>
                  </a:cubicBezTo>
                  <a:close/>
                </a:path>
              </a:pathLst>
            </a:custGeom>
            <a:solidFill>
              <a:schemeClr val="bg1">
                <a:lumMod val="95000"/>
              </a:schemeClr>
            </a:solidFill>
            <a:ln>
              <a:solidFill>
                <a:schemeClr val="bg1"/>
              </a:solidFill>
            </a:ln>
          </p:spPr>
          <p:txBody>
            <a:bodyPr anchor="ctr"/>
            <a:lstStyle/>
            <a:p>
              <a:pPr algn="ctr"/>
            </a:p>
          </p:txBody>
        </p:sp>
      </p:grpSp>
      <p:grpSp>
        <p:nvGrpSpPr>
          <p:cNvPr id="2" name="组合 1"/>
          <p:cNvGrpSpPr/>
          <p:nvPr/>
        </p:nvGrpSpPr>
        <p:grpSpPr>
          <a:xfrm>
            <a:off x="4264660" y="2093595"/>
            <a:ext cx="679450" cy="679450"/>
            <a:chOff x="6716" y="3297"/>
            <a:chExt cx="1070" cy="1070"/>
          </a:xfrm>
        </p:grpSpPr>
        <p:sp>
          <p:nvSpPr>
            <p:cNvPr id="33" name="Oval 31"/>
            <p:cNvSpPr>
              <a:spLocks noChangeAspect="1"/>
            </p:cNvSpPr>
            <p:nvPr/>
          </p:nvSpPr>
          <p:spPr>
            <a:xfrm>
              <a:off x="6716" y="3297"/>
              <a:ext cx="1071" cy="1071"/>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4" name="Freeform: Shape 34"/>
            <p:cNvSpPr/>
            <p:nvPr/>
          </p:nvSpPr>
          <p:spPr bwMode="auto">
            <a:xfrm>
              <a:off x="7014" y="3617"/>
              <a:ext cx="477" cy="474"/>
            </a:xfrm>
            <a:custGeom>
              <a:avLst/>
              <a:gdLst>
                <a:gd name="T0" fmla="*/ 85 w 186"/>
                <a:gd name="T1" fmla="*/ 93 h 185"/>
                <a:gd name="T2" fmla="*/ 101 w 186"/>
                <a:gd name="T3" fmla="*/ 93 h 185"/>
                <a:gd name="T4" fmla="*/ 186 w 186"/>
                <a:gd name="T5" fmla="*/ 93 h 185"/>
                <a:gd name="T6" fmla="*/ 159 w 186"/>
                <a:gd name="T7" fmla="*/ 27 h 185"/>
                <a:gd name="T8" fmla="*/ 93 w 186"/>
                <a:gd name="T9" fmla="*/ 0 h 185"/>
                <a:gd name="T10" fmla="*/ 27 w 186"/>
                <a:gd name="T11" fmla="*/ 27 h 185"/>
                <a:gd name="T12" fmla="*/ 0 w 186"/>
                <a:gd name="T13" fmla="*/ 93 h 185"/>
                <a:gd name="T14" fmla="*/ 27 w 186"/>
                <a:gd name="T15" fmla="*/ 158 h 185"/>
                <a:gd name="T16" fmla="*/ 93 w 186"/>
                <a:gd name="T17" fmla="*/ 185 h 185"/>
                <a:gd name="T18" fmla="*/ 159 w 186"/>
                <a:gd name="T19" fmla="*/ 158 h 185"/>
                <a:gd name="T20" fmla="*/ 186 w 186"/>
                <a:gd name="T21" fmla="*/ 93 h 185"/>
                <a:gd name="T22" fmla="*/ 36 w 186"/>
                <a:gd name="T23" fmla="*/ 74 h 185"/>
                <a:gd name="T24" fmla="*/ 36 w 186"/>
                <a:gd name="T25" fmla="*/ 111 h 185"/>
                <a:gd name="T26" fmla="*/ 60 w 186"/>
                <a:gd name="T27" fmla="*/ 79 h 185"/>
                <a:gd name="T28" fmla="*/ 44 w 186"/>
                <a:gd name="T29" fmla="*/ 72 h 185"/>
                <a:gd name="T30" fmla="*/ 60 w 186"/>
                <a:gd name="T31" fmla="*/ 79 h 185"/>
                <a:gd name="T32" fmla="*/ 44 w 186"/>
                <a:gd name="T33" fmla="*/ 113 h 185"/>
                <a:gd name="T34" fmla="*/ 60 w 186"/>
                <a:gd name="T35" fmla="*/ 107 h 185"/>
                <a:gd name="T36" fmla="*/ 33 w 186"/>
                <a:gd name="T37" fmla="*/ 152 h 185"/>
                <a:gd name="T38" fmla="*/ 61 w 186"/>
                <a:gd name="T39" fmla="*/ 124 h 185"/>
                <a:gd name="T40" fmla="*/ 33 w 186"/>
                <a:gd name="T41" fmla="*/ 152 h 185"/>
                <a:gd name="T42" fmla="*/ 39 w 186"/>
                <a:gd name="T43" fmla="*/ 65 h 185"/>
                <a:gd name="T44" fmla="*/ 66 w 186"/>
                <a:gd name="T45" fmla="*/ 39 h 185"/>
                <a:gd name="T46" fmla="*/ 116 w 186"/>
                <a:gd name="T47" fmla="*/ 60 h 185"/>
                <a:gd name="T48" fmla="*/ 100 w 186"/>
                <a:gd name="T49" fmla="*/ 53 h 185"/>
                <a:gd name="T50" fmla="*/ 116 w 186"/>
                <a:gd name="T51" fmla="*/ 60 h 185"/>
                <a:gd name="T52" fmla="*/ 112 w 186"/>
                <a:gd name="T53" fmla="*/ 35 h 185"/>
                <a:gd name="T54" fmla="*/ 74 w 186"/>
                <a:gd name="T55" fmla="*/ 35 h 185"/>
                <a:gd name="T56" fmla="*/ 73 w 186"/>
                <a:gd name="T57" fmla="*/ 43 h 185"/>
                <a:gd name="T58" fmla="*/ 79 w 186"/>
                <a:gd name="T59" fmla="*/ 59 h 185"/>
                <a:gd name="T60" fmla="*/ 73 w 186"/>
                <a:gd name="T61" fmla="*/ 43 h 185"/>
                <a:gd name="T62" fmla="*/ 79 w 186"/>
                <a:gd name="T63" fmla="*/ 126 h 185"/>
                <a:gd name="T64" fmla="*/ 73 w 186"/>
                <a:gd name="T65" fmla="*/ 142 h 185"/>
                <a:gd name="T66" fmla="*/ 93 w 186"/>
                <a:gd name="T67" fmla="*/ 177 h 185"/>
                <a:gd name="T68" fmla="*/ 93 w 186"/>
                <a:gd name="T69" fmla="*/ 137 h 185"/>
                <a:gd name="T70" fmla="*/ 93 w 186"/>
                <a:gd name="T71" fmla="*/ 177 h 185"/>
                <a:gd name="T72" fmla="*/ 100 w 186"/>
                <a:gd name="T73" fmla="*/ 132 h 185"/>
                <a:gd name="T74" fmla="*/ 116 w 186"/>
                <a:gd name="T75" fmla="*/ 125 h 185"/>
                <a:gd name="T76" fmla="*/ 118 w 186"/>
                <a:gd name="T77" fmla="*/ 103 h 185"/>
                <a:gd name="T78" fmla="*/ 103 w 186"/>
                <a:gd name="T79" fmla="*/ 118 h 185"/>
                <a:gd name="T80" fmla="*/ 83 w 186"/>
                <a:gd name="T81" fmla="*/ 118 h 185"/>
                <a:gd name="T82" fmla="*/ 68 w 186"/>
                <a:gd name="T83" fmla="*/ 103 h 185"/>
                <a:gd name="T84" fmla="*/ 68 w 186"/>
                <a:gd name="T85" fmla="*/ 82 h 185"/>
                <a:gd name="T86" fmla="*/ 83 w 186"/>
                <a:gd name="T87" fmla="*/ 68 h 185"/>
                <a:gd name="T88" fmla="*/ 103 w 186"/>
                <a:gd name="T89" fmla="*/ 68 h 185"/>
                <a:gd name="T90" fmla="*/ 118 w 186"/>
                <a:gd name="T91" fmla="*/ 82 h 185"/>
                <a:gd name="T92" fmla="*/ 118 w 186"/>
                <a:gd name="T93" fmla="*/ 103 h 185"/>
                <a:gd name="T94" fmla="*/ 147 w 186"/>
                <a:gd name="T95" fmla="*/ 65 h 185"/>
                <a:gd name="T96" fmla="*/ 120 w 186"/>
                <a:gd name="T97" fmla="*/ 39 h 185"/>
                <a:gd name="T98" fmla="*/ 133 w 186"/>
                <a:gd name="T99" fmla="*/ 86 h 185"/>
                <a:gd name="T100" fmla="*/ 126 w 186"/>
                <a:gd name="T101" fmla="*/ 69 h 185"/>
                <a:gd name="T102" fmla="*/ 133 w 186"/>
                <a:gd name="T103" fmla="*/ 86 h 185"/>
                <a:gd name="T104" fmla="*/ 142 w 186"/>
                <a:gd name="T105" fmla="*/ 113 h 185"/>
                <a:gd name="T106" fmla="*/ 126 w 186"/>
                <a:gd name="T107" fmla="*/ 107 h 185"/>
                <a:gd name="T108" fmla="*/ 153 w 186"/>
                <a:gd name="T109" fmla="*/ 152 h 185"/>
                <a:gd name="T110" fmla="*/ 125 w 186"/>
                <a:gd name="T111" fmla="*/ 124 h 185"/>
                <a:gd name="T112" fmla="*/ 153 w 186"/>
                <a:gd name="T113" fmla="*/ 152 h 185"/>
                <a:gd name="T114" fmla="*/ 138 w 186"/>
                <a:gd name="T115" fmla="*/ 93 h 185"/>
                <a:gd name="T116" fmla="*/ 177 w 186"/>
                <a:gd name="T117"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85">
                  <a:moveTo>
                    <a:pt x="93" y="84"/>
                  </a:moveTo>
                  <a:cubicBezTo>
                    <a:pt x="88" y="84"/>
                    <a:pt x="85" y="88"/>
                    <a:pt x="85" y="93"/>
                  </a:cubicBezTo>
                  <a:cubicBezTo>
                    <a:pt x="85" y="97"/>
                    <a:pt x="88" y="101"/>
                    <a:pt x="93" y="101"/>
                  </a:cubicBezTo>
                  <a:cubicBezTo>
                    <a:pt x="98" y="101"/>
                    <a:pt x="101" y="97"/>
                    <a:pt x="101" y="93"/>
                  </a:cubicBezTo>
                  <a:cubicBezTo>
                    <a:pt x="101" y="88"/>
                    <a:pt x="98" y="84"/>
                    <a:pt x="93" y="84"/>
                  </a:cubicBezTo>
                  <a:close/>
                  <a:moveTo>
                    <a:pt x="186" y="93"/>
                  </a:moveTo>
                  <a:cubicBezTo>
                    <a:pt x="186" y="83"/>
                    <a:pt x="174" y="74"/>
                    <a:pt x="154" y="67"/>
                  </a:cubicBezTo>
                  <a:cubicBezTo>
                    <a:pt x="163" y="49"/>
                    <a:pt x="166" y="34"/>
                    <a:pt x="159" y="27"/>
                  </a:cubicBezTo>
                  <a:cubicBezTo>
                    <a:pt x="151" y="20"/>
                    <a:pt x="136" y="22"/>
                    <a:pt x="118" y="32"/>
                  </a:cubicBezTo>
                  <a:cubicBezTo>
                    <a:pt x="112" y="12"/>
                    <a:pt x="103" y="0"/>
                    <a:pt x="93" y="0"/>
                  </a:cubicBezTo>
                  <a:cubicBezTo>
                    <a:pt x="83" y="0"/>
                    <a:pt x="74" y="12"/>
                    <a:pt x="68" y="32"/>
                  </a:cubicBezTo>
                  <a:cubicBezTo>
                    <a:pt x="50" y="22"/>
                    <a:pt x="35" y="20"/>
                    <a:pt x="27" y="27"/>
                  </a:cubicBezTo>
                  <a:cubicBezTo>
                    <a:pt x="20" y="34"/>
                    <a:pt x="23" y="49"/>
                    <a:pt x="32" y="67"/>
                  </a:cubicBezTo>
                  <a:cubicBezTo>
                    <a:pt x="12" y="74"/>
                    <a:pt x="0" y="83"/>
                    <a:pt x="0" y="93"/>
                  </a:cubicBezTo>
                  <a:cubicBezTo>
                    <a:pt x="0" y="103"/>
                    <a:pt x="12" y="112"/>
                    <a:pt x="32" y="118"/>
                  </a:cubicBezTo>
                  <a:cubicBezTo>
                    <a:pt x="23" y="136"/>
                    <a:pt x="20" y="151"/>
                    <a:pt x="27" y="158"/>
                  </a:cubicBezTo>
                  <a:cubicBezTo>
                    <a:pt x="35" y="165"/>
                    <a:pt x="50" y="163"/>
                    <a:pt x="68" y="154"/>
                  </a:cubicBezTo>
                  <a:cubicBezTo>
                    <a:pt x="74" y="173"/>
                    <a:pt x="83" y="185"/>
                    <a:pt x="93" y="185"/>
                  </a:cubicBezTo>
                  <a:cubicBezTo>
                    <a:pt x="103" y="185"/>
                    <a:pt x="112" y="173"/>
                    <a:pt x="118" y="154"/>
                  </a:cubicBezTo>
                  <a:cubicBezTo>
                    <a:pt x="136" y="163"/>
                    <a:pt x="151" y="165"/>
                    <a:pt x="159" y="158"/>
                  </a:cubicBezTo>
                  <a:cubicBezTo>
                    <a:pt x="166" y="151"/>
                    <a:pt x="163" y="136"/>
                    <a:pt x="154" y="118"/>
                  </a:cubicBezTo>
                  <a:cubicBezTo>
                    <a:pt x="174" y="112"/>
                    <a:pt x="186" y="103"/>
                    <a:pt x="186" y="93"/>
                  </a:cubicBezTo>
                  <a:close/>
                  <a:moveTo>
                    <a:pt x="9" y="93"/>
                  </a:moveTo>
                  <a:cubicBezTo>
                    <a:pt x="9" y="85"/>
                    <a:pt x="19" y="79"/>
                    <a:pt x="36" y="74"/>
                  </a:cubicBezTo>
                  <a:cubicBezTo>
                    <a:pt x="39" y="80"/>
                    <a:pt x="43" y="86"/>
                    <a:pt x="48" y="93"/>
                  </a:cubicBezTo>
                  <a:cubicBezTo>
                    <a:pt x="43" y="99"/>
                    <a:pt x="39" y="105"/>
                    <a:pt x="36" y="111"/>
                  </a:cubicBezTo>
                  <a:cubicBezTo>
                    <a:pt x="19" y="107"/>
                    <a:pt x="9" y="100"/>
                    <a:pt x="9" y="93"/>
                  </a:cubicBezTo>
                  <a:close/>
                  <a:moveTo>
                    <a:pt x="60" y="79"/>
                  </a:moveTo>
                  <a:cubicBezTo>
                    <a:pt x="58" y="81"/>
                    <a:pt x="55" y="84"/>
                    <a:pt x="53" y="86"/>
                  </a:cubicBezTo>
                  <a:cubicBezTo>
                    <a:pt x="50" y="81"/>
                    <a:pt x="46" y="77"/>
                    <a:pt x="44" y="72"/>
                  </a:cubicBezTo>
                  <a:cubicBezTo>
                    <a:pt x="49" y="71"/>
                    <a:pt x="54" y="70"/>
                    <a:pt x="60" y="69"/>
                  </a:cubicBezTo>
                  <a:cubicBezTo>
                    <a:pt x="60" y="72"/>
                    <a:pt x="60" y="76"/>
                    <a:pt x="60" y="79"/>
                  </a:cubicBezTo>
                  <a:close/>
                  <a:moveTo>
                    <a:pt x="60" y="116"/>
                  </a:moveTo>
                  <a:cubicBezTo>
                    <a:pt x="54" y="115"/>
                    <a:pt x="49" y="114"/>
                    <a:pt x="44" y="113"/>
                  </a:cubicBezTo>
                  <a:cubicBezTo>
                    <a:pt x="46" y="109"/>
                    <a:pt x="50" y="104"/>
                    <a:pt x="53" y="99"/>
                  </a:cubicBezTo>
                  <a:cubicBezTo>
                    <a:pt x="55" y="102"/>
                    <a:pt x="58" y="104"/>
                    <a:pt x="60" y="107"/>
                  </a:cubicBezTo>
                  <a:cubicBezTo>
                    <a:pt x="60" y="110"/>
                    <a:pt x="60" y="113"/>
                    <a:pt x="60" y="116"/>
                  </a:cubicBezTo>
                  <a:close/>
                  <a:moveTo>
                    <a:pt x="33" y="152"/>
                  </a:moveTo>
                  <a:cubicBezTo>
                    <a:pt x="28" y="147"/>
                    <a:pt x="31" y="135"/>
                    <a:pt x="39" y="120"/>
                  </a:cubicBezTo>
                  <a:cubicBezTo>
                    <a:pt x="46" y="122"/>
                    <a:pt x="53" y="123"/>
                    <a:pt x="61" y="124"/>
                  </a:cubicBezTo>
                  <a:cubicBezTo>
                    <a:pt x="62" y="132"/>
                    <a:pt x="64" y="140"/>
                    <a:pt x="66" y="146"/>
                  </a:cubicBezTo>
                  <a:cubicBezTo>
                    <a:pt x="51" y="155"/>
                    <a:pt x="39" y="158"/>
                    <a:pt x="33" y="152"/>
                  </a:cubicBezTo>
                  <a:close/>
                  <a:moveTo>
                    <a:pt x="61" y="61"/>
                  </a:moveTo>
                  <a:cubicBezTo>
                    <a:pt x="53" y="62"/>
                    <a:pt x="46" y="63"/>
                    <a:pt x="39" y="65"/>
                  </a:cubicBezTo>
                  <a:cubicBezTo>
                    <a:pt x="31" y="50"/>
                    <a:pt x="28" y="38"/>
                    <a:pt x="33" y="33"/>
                  </a:cubicBezTo>
                  <a:cubicBezTo>
                    <a:pt x="39" y="28"/>
                    <a:pt x="51" y="31"/>
                    <a:pt x="66" y="39"/>
                  </a:cubicBezTo>
                  <a:cubicBezTo>
                    <a:pt x="64" y="46"/>
                    <a:pt x="62" y="53"/>
                    <a:pt x="61" y="61"/>
                  </a:cubicBezTo>
                  <a:close/>
                  <a:moveTo>
                    <a:pt x="116" y="60"/>
                  </a:moveTo>
                  <a:cubicBezTo>
                    <a:pt x="113" y="60"/>
                    <a:pt x="110" y="60"/>
                    <a:pt x="107" y="59"/>
                  </a:cubicBezTo>
                  <a:cubicBezTo>
                    <a:pt x="104" y="57"/>
                    <a:pt x="102" y="55"/>
                    <a:pt x="100" y="53"/>
                  </a:cubicBezTo>
                  <a:cubicBezTo>
                    <a:pt x="104" y="49"/>
                    <a:pt x="109" y="46"/>
                    <a:pt x="114" y="43"/>
                  </a:cubicBezTo>
                  <a:cubicBezTo>
                    <a:pt x="115" y="48"/>
                    <a:pt x="116" y="54"/>
                    <a:pt x="116" y="60"/>
                  </a:cubicBezTo>
                  <a:close/>
                  <a:moveTo>
                    <a:pt x="93" y="8"/>
                  </a:moveTo>
                  <a:cubicBezTo>
                    <a:pt x="100" y="8"/>
                    <a:pt x="107" y="19"/>
                    <a:pt x="112" y="35"/>
                  </a:cubicBezTo>
                  <a:cubicBezTo>
                    <a:pt x="106" y="39"/>
                    <a:pt x="99" y="43"/>
                    <a:pt x="93" y="48"/>
                  </a:cubicBezTo>
                  <a:cubicBezTo>
                    <a:pt x="87" y="43"/>
                    <a:pt x="80" y="39"/>
                    <a:pt x="74" y="35"/>
                  </a:cubicBezTo>
                  <a:cubicBezTo>
                    <a:pt x="79" y="19"/>
                    <a:pt x="86" y="8"/>
                    <a:pt x="93" y="8"/>
                  </a:cubicBezTo>
                  <a:close/>
                  <a:moveTo>
                    <a:pt x="73" y="43"/>
                  </a:moveTo>
                  <a:cubicBezTo>
                    <a:pt x="77" y="46"/>
                    <a:pt x="82" y="49"/>
                    <a:pt x="86" y="53"/>
                  </a:cubicBezTo>
                  <a:cubicBezTo>
                    <a:pt x="84" y="55"/>
                    <a:pt x="82" y="57"/>
                    <a:pt x="79" y="59"/>
                  </a:cubicBezTo>
                  <a:cubicBezTo>
                    <a:pt x="76" y="60"/>
                    <a:pt x="73" y="60"/>
                    <a:pt x="70" y="60"/>
                  </a:cubicBezTo>
                  <a:cubicBezTo>
                    <a:pt x="70" y="54"/>
                    <a:pt x="71" y="48"/>
                    <a:pt x="73" y="43"/>
                  </a:cubicBezTo>
                  <a:close/>
                  <a:moveTo>
                    <a:pt x="70" y="125"/>
                  </a:moveTo>
                  <a:cubicBezTo>
                    <a:pt x="73" y="126"/>
                    <a:pt x="76" y="126"/>
                    <a:pt x="79" y="126"/>
                  </a:cubicBezTo>
                  <a:cubicBezTo>
                    <a:pt x="82" y="128"/>
                    <a:pt x="84" y="130"/>
                    <a:pt x="86" y="132"/>
                  </a:cubicBezTo>
                  <a:cubicBezTo>
                    <a:pt x="82" y="136"/>
                    <a:pt x="77" y="139"/>
                    <a:pt x="73" y="142"/>
                  </a:cubicBezTo>
                  <a:cubicBezTo>
                    <a:pt x="71" y="137"/>
                    <a:pt x="70" y="131"/>
                    <a:pt x="70" y="125"/>
                  </a:cubicBezTo>
                  <a:close/>
                  <a:moveTo>
                    <a:pt x="93" y="177"/>
                  </a:moveTo>
                  <a:cubicBezTo>
                    <a:pt x="86" y="177"/>
                    <a:pt x="79" y="167"/>
                    <a:pt x="74" y="150"/>
                  </a:cubicBezTo>
                  <a:cubicBezTo>
                    <a:pt x="80" y="147"/>
                    <a:pt x="87" y="142"/>
                    <a:pt x="93" y="137"/>
                  </a:cubicBezTo>
                  <a:cubicBezTo>
                    <a:pt x="99" y="142"/>
                    <a:pt x="106" y="147"/>
                    <a:pt x="112" y="150"/>
                  </a:cubicBezTo>
                  <a:cubicBezTo>
                    <a:pt x="107" y="167"/>
                    <a:pt x="100" y="177"/>
                    <a:pt x="93" y="177"/>
                  </a:cubicBezTo>
                  <a:close/>
                  <a:moveTo>
                    <a:pt x="114" y="142"/>
                  </a:moveTo>
                  <a:cubicBezTo>
                    <a:pt x="109" y="139"/>
                    <a:pt x="104" y="136"/>
                    <a:pt x="100" y="132"/>
                  </a:cubicBezTo>
                  <a:cubicBezTo>
                    <a:pt x="102" y="130"/>
                    <a:pt x="104" y="128"/>
                    <a:pt x="107" y="126"/>
                  </a:cubicBezTo>
                  <a:cubicBezTo>
                    <a:pt x="110" y="126"/>
                    <a:pt x="113" y="126"/>
                    <a:pt x="116" y="125"/>
                  </a:cubicBezTo>
                  <a:cubicBezTo>
                    <a:pt x="116" y="131"/>
                    <a:pt x="115" y="137"/>
                    <a:pt x="114" y="142"/>
                  </a:cubicBezTo>
                  <a:close/>
                  <a:moveTo>
                    <a:pt x="118" y="103"/>
                  </a:moveTo>
                  <a:cubicBezTo>
                    <a:pt x="116" y="106"/>
                    <a:pt x="113" y="108"/>
                    <a:pt x="111" y="111"/>
                  </a:cubicBezTo>
                  <a:cubicBezTo>
                    <a:pt x="108" y="113"/>
                    <a:pt x="106" y="115"/>
                    <a:pt x="103" y="118"/>
                  </a:cubicBezTo>
                  <a:cubicBezTo>
                    <a:pt x="100" y="118"/>
                    <a:pt x="97" y="118"/>
                    <a:pt x="93" y="118"/>
                  </a:cubicBezTo>
                  <a:cubicBezTo>
                    <a:pt x="89" y="118"/>
                    <a:pt x="86" y="118"/>
                    <a:pt x="83" y="118"/>
                  </a:cubicBezTo>
                  <a:cubicBezTo>
                    <a:pt x="80" y="115"/>
                    <a:pt x="78" y="113"/>
                    <a:pt x="75" y="111"/>
                  </a:cubicBezTo>
                  <a:cubicBezTo>
                    <a:pt x="73" y="108"/>
                    <a:pt x="70" y="106"/>
                    <a:pt x="68" y="103"/>
                  </a:cubicBezTo>
                  <a:cubicBezTo>
                    <a:pt x="68" y="100"/>
                    <a:pt x="68" y="96"/>
                    <a:pt x="68" y="93"/>
                  </a:cubicBezTo>
                  <a:cubicBezTo>
                    <a:pt x="68" y="89"/>
                    <a:pt x="68" y="86"/>
                    <a:pt x="68" y="82"/>
                  </a:cubicBezTo>
                  <a:cubicBezTo>
                    <a:pt x="70" y="80"/>
                    <a:pt x="73" y="77"/>
                    <a:pt x="75" y="75"/>
                  </a:cubicBezTo>
                  <a:cubicBezTo>
                    <a:pt x="78" y="72"/>
                    <a:pt x="80" y="70"/>
                    <a:pt x="83" y="68"/>
                  </a:cubicBezTo>
                  <a:cubicBezTo>
                    <a:pt x="86" y="67"/>
                    <a:pt x="89" y="67"/>
                    <a:pt x="93" y="67"/>
                  </a:cubicBezTo>
                  <a:cubicBezTo>
                    <a:pt x="97" y="67"/>
                    <a:pt x="100" y="67"/>
                    <a:pt x="103" y="68"/>
                  </a:cubicBezTo>
                  <a:cubicBezTo>
                    <a:pt x="106" y="70"/>
                    <a:pt x="108" y="72"/>
                    <a:pt x="111" y="75"/>
                  </a:cubicBezTo>
                  <a:cubicBezTo>
                    <a:pt x="113" y="77"/>
                    <a:pt x="116" y="80"/>
                    <a:pt x="118" y="82"/>
                  </a:cubicBezTo>
                  <a:cubicBezTo>
                    <a:pt x="118" y="86"/>
                    <a:pt x="118" y="89"/>
                    <a:pt x="118" y="93"/>
                  </a:cubicBezTo>
                  <a:cubicBezTo>
                    <a:pt x="118" y="96"/>
                    <a:pt x="118" y="100"/>
                    <a:pt x="118" y="103"/>
                  </a:cubicBezTo>
                  <a:close/>
                  <a:moveTo>
                    <a:pt x="153" y="33"/>
                  </a:moveTo>
                  <a:cubicBezTo>
                    <a:pt x="158" y="38"/>
                    <a:pt x="155" y="50"/>
                    <a:pt x="147" y="65"/>
                  </a:cubicBezTo>
                  <a:cubicBezTo>
                    <a:pt x="140" y="63"/>
                    <a:pt x="133" y="62"/>
                    <a:pt x="125" y="61"/>
                  </a:cubicBezTo>
                  <a:cubicBezTo>
                    <a:pt x="124" y="53"/>
                    <a:pt x="122" y="46"/>
                    <a:pt x="120" y="39"/>
                  </a:cubicBezTo>
                  <a:cubicBezTo>
                    <a:pt x="135" y="31"/>
                    <a:pt x="147" y="28"/>
                    <a:pt x="153" y="33"/>
                  </a:cubicBezTo>
                  <a:close/>
                  <a:moveTo>
                    <a:pt x="133" y="86"/>
                  </a:moveTo>
                  <a:cubicBezTo>
                    <a:pt x="131" y="84"/>
                    <a:pt x="128" y="81"/>
                    <a:pt x="126" y="79"/>
                  </a:cubicBezTo>
                  <a:cubicBezTo>
                    <a:pt x="126" y="76"/>
                    <a:pt x="126" y="72"/>
                    <a:pt x="126" y="69"/>
                  </a:cubicBezTo>
                  <a:cubicBezTo>
                    <a:pt x="132" y="70"/>
                    <a:pt x="137" y="71"/>
                    <a:pt x="142" y="72"/>
                  </a:cubicBezTo>
                  <a:cubicBezTo>
                    <a:pt x="140" y="77"/>
                    <a:pt x="136" y="81"/>
                    <a:pt x="133" y="86"/>
                  </a:cubicBezTo>
                  <a:close/>
                  <a:moveTo>
                    <a:pt x="133" y="99"/>
                  </a:moveTo>
                  <a:cubicBezTo>
                    <a:pt x="136" y="104"/>
                    <a:pt x="140" y="109"/>
                    <a:pt x="142" y="113"/>
                  </a:cubicBezTo>
                  <a:cubicBezTo>
                    <a:pt x="137" y="114"/>
                    <a:pt x="132" y="115"/>
                    <a:pt x="126" y="116"/>
                  </a:cubicBezTo>
                  <a:cubicBezTo>
                    <a:pt x="126" y="113"/>
                    <a:pt x="126" y="110"/>
                    <a:pt x="126" y="107"/>
                  </a:cubicBezTo>
                  <a:cubicBezTo>
                    <a:pt x="129" y="104"/>
                    <a:pt x="131" y="102"/>
                    <a:pt x="133" y="99"/>
                  </a:cubicBezTo>
                  <a:close/>
                  <a:moveTo>
                    <a:pt x="153" y="152"/>
                  </a:moveTo>
                  <a:cubicBezTo>
                    <a:pt x="147" y="158"/>
                    <a:pt x="135" y="155"/>
                    <a:pt x="120" y="146"/>
                  </a:cubicBezTo>
                  <a:cubicBezTo>
                    <a:pt x="122" y="140"/>
                    <a:pt x="124" y="132"/>
                    <a:pt x="125" y="124"/>
                  </a:cubicBezTo>
                  <a:cubicBezTo>
                    <a:pt x="133" y="123"/>
                    <a:pt x="140" y="122"/>
                    <a:pt x="147" y="120"/>
                  </a:cubicBezTo>
                  <a:cubicBezTo>
                    <a:pt x="155" y="135"/>
                    <a:pt x="158" y="147"/>
                    <a:pt x="153" y="152"/>
                  </a:cubicBezTo>
                  <a:close/>
                  <a:moveTo>
                    <a:pt x="150" y="111"/>
                  </a:moveTo>
                  <a:cubicBezTo>
                    <a:pt x="147" y="105"/>
                    <a:pt x="143" y="99"/>
                    <a:pt x="138" y="93"/>
                  </a:cubicBezTo>
                  <a:cubicBezTo>
                    <a:pt x="143" y="86"/>
                    <a:pt x="147" y="80"/>
                    <a:pt x="150" y="74"/>
                  </a:cubicBezTo>
                  <a:cubicBezTo>
                    <a:pt x="167" y="79"/>
                    <a:pt x="177" y="85"/>
                    <a:pt x="177" y="93"/>
                  </a:cubicBezTo>
                  <a:cubicBezTo>
                    <a:pt x="177" y="100"/>
                    <a:pt x="167" y="107"/>
                    <a:pt x="150" y="111"/>
                  </a:cubicBezTo>
                  <a:close/>
                </a:path>
              </a:pathLst>
            </a:custGeom>
            <a:solidFill>
              <a:schemeClr val="bg1"/>
            </a:solidFill>
            <a:ln>
              <a:noFill/>
            </a:ln>
          </p:spPr>
          <p:txBody>
            <a:bodyPr anchor="ctr"/>
            <a:lstStyle/>
            <a:p>
              <a:pPr algn="ctr"/>
            </a:p>
          </p:txBody>
        </p:sp>
      </p:grpSp>
      <p:grpSp>
        <p:nvGrpSpPr>
          <p:cNvPr id="5" name="组合 4"/>
          <p:cNvGrpSpPr/>
          <p:nvPr/>
        </p:nvGrpSpPr>
        <p:grpSpPr>
          <a:xfrm>
            <a:off x="7231380" y="4805045"/>
            <a:ext cx="679450" cy="679450"/>
            <a:chOff x="11388" y="7567"/>
            <a:chExt cx="1070" cy="1070"/>
          </a:xfrm>
        </p:grpSpPr>
        <p:sp>
          <p:nvSpPr>
            <p:cNvPr id="31" name="Oval 37"/>
            <p:cNvSpPr>
              <a:spLocks noChangeAspect="1"/>
            </p:cNvSpPr>
            <p:nvPr/>
          </p:nvSpPr>
          <p:spPr>
            <a:xfrm>
              <a:off x="11388" y="7567"/>
              <a:ext cx="1071" cy="1071"/>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2" name="Freeform: Shape 36"/>
            <p:cNvSpPr/>
            <p:nvPr/>
          </p:nvSpPr>
          <p:spPr bwMode="auto">
            <a:xfrm>
              <a:off x="11679" y="7857"/>
              <a:ext cx="489" cy="492"/>
            </a:xfrm>
            <a:custGeom>
              <a:avLst/>
              <a:gdLst>
                <a:gd name="T0" fmla="*/ 173 w 189"/>
                <a:gd name="T1" fmla="*/ 17 h 190"/>
                <a:gd name="T2" fmla="*/ 113 w 189"/>
                <a:gd name="T3" fmla="*/ 17 h 190"/>
                <a:gd name="T4" fmla="*/ 101 w 189"/>
                <a:gd name="T5" fmla="*/ 45 h 190"/>
                <a:gd name="T6" fmla="*/ 37 w 189"/>
                <a:gd name="T7" fmla="*/ 117 h 190"/>
                <a:gd name="T8" fmla="*/ 29 w 189"/>
                <a:gd name="T9" fmla="*/ 135 h 190"/>
                <a:gd name="T10" fmla="*/ 33 w 189"/>
                <a:gd name="T11" fmla="*/ 148 h 190"/>
                <a:gd name="T12" fmla="*/ 21 w 189"/>
                <a:gd name="T13" fmla="*/ 174 h 190"/>
                <a:gd name="T14" fmla="*/ 21 w 189"/>
                <a:gd name="T15" fmla="*/ 177 h 190"/>
                <a:gd name="T16" fmla="*/ 4 w 189"/>
                <a:gd name="T17" fmla="*/ 182 h 190"/>
                <a:gd name="T18" fmla="*/ 4 w 189"/>
                <a:gd name="T19" fmla="*/ 181 h 190"/>
                <a:gd name="T20" fmla="*/ 0 w 189"/>
                <a:gd name="T21" fmla="*/ 186 h 190"/>
                <a:gd name="T22" fmla="*/ 4 w 189"/>
                <a:gd name="T23" fmla="*/ 190 h 190"/>
                <a:gd name="T24" fmla="*/ 4 w 189"/>
                <a:gd name="T25" fmla="*/ 190 h 190"/>
                <a:gd name="T26" fmla="*/ 28 w 189"/>
                <a:gd name="T27" fmla="*/ 182 h 190"/>
                <a:gd name="T28" fmla="*/ 29 w 189"/>
                <a:gd name="T29" fmla="*/ 172 h 190"/>
                <a:gd name="T30" fmla="*/ 38 w 189"/>
                <a:gd name="T31" fmla="*/ 154 h 190"/>
                <a:gd name="T32" fmla="*/ 54 w 189"/>
                <a:gd name="T33" fmla="*/ 160 h 190"/>
                <a:gd name="T34" fmla="*/ 72 w 189"/>
                <a:gd name="T35" fmla="*/ 153 h 190"/>
                <a:gd name="T36" fmla="*/ 144 w 189"/>
                <a:gd name="T37" fmla="*/ 89 h 190"/>
                <a:gd name="T38" fmla="*/ 173 w 189"/>
                <a:gd name="T39" fmla="*/ 76 h 190"/>
                <a:gd name="T40" fmla="*/ 173 w 189"/>
                <a:gd name="T41" fmla="*/ 17 h 190"/>
                <a:gd name="T42" fmla="*/ 66 w 189"/>
                <a:gd name="T43" fmla="*/ 147 h 190"/>
                <a:gd name="T44" fmla="*/ 54 w 189"/>
                <a:gd name="T45" fmla="*/ 152 h 190"/>
                <a:gd name="T46" fmla="*/ 38 w 189"/>
                <a:gd name="T47" fmla="*/ 135 h 190"/>
                <a:gd name="T48" fmla="*/ 42 w 189"/>
                <a:gd name="T49" fmla="*/ 123 h 190"/>
                <a:gd name="T50" fmla="*/ 102 w 189"/>
                <a:gd name="T51" fmla="*/ 57 h 190"/>
                <a:gd name="T52" fmla="*/ 113 w 189"/>
                <a:gd name="T53" fmla="*/ 76 h 190"/>
                <a:gd name="T54" fmla="*/ 133 w 189"/>
                <a:gd name="T55" fmla="*/ 87 h 190"/>
                <a:gd name="T56" fmla="*/ 66 w 189"/>
                <a:gd name="T57" fmla="*/ 147 h 190"/>
                <a:gd name="T58" fmla="*/ 167 w 189"/>
                <a:gd name="T59" fmla="*/ 70 h 190"/>
                <a:gd name="T60" fmla="*/ 119 w 189"/>
                <a:gd name="T61" fmla="*/ 70 h 190"/>
                <a:gd name="T62" fmla="*/ 119 w 189"/>
                <a:gd name="T63" fmla="*/ 23 h 190"/>
                <a:gd name="T64" fmla="*/ 167 w 189"/>
                <a:gd name="T65" fmla="*/ 23 h 190"/>
                <a:gd name="T66" fmla="*/ 167 w 189"/>
                <a:gd name="T67" fmla="*/ 70 h 190"/>
                <a:gd name="T68" fmla="*/ 78 w 189"/>
                <a:gd name="T69" fmla="*/ 105 h 190"/>
                <a:gd name="T70" fmla="*/ 84 w 189"/>
                <a:gd name="T71" fmla="*/ 111 h 190"/>
                <a:gd name="T72" fmla="*/ 111 w 189"/>
                <a:gd name="T73" fmla="*/ 90 h 190"/>
                <a:gd name="T74" fmla="*/ 99 w 189"/>
                <a:gd name="T75" fmla="*/ 78 h 190"/>
                <a:gd name="T76" fmla="*/ 78 w 189"/>
                <a:gd name="T77" fmla="*/ 10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190">
                  <a:moveTo>
                    <a:pt x="173" y="17"/>
                  </a:moveTo>
                  <a:cubicBezTo>
                    <a:pt x="156" y="0"/>
                    <a:pt x="130" y="0"/>
                    <a:pt x="113" y="17"/>
                  </a:cubicBezTo>
                  <a:cubicBezTo>
                    <a:pt x="105" y="25"/>
                    <a:pt x="101" y="35"/>
                    <a:pt x="101" y="45"/>
                  </a:cubicBezTo>
                  <a:cubicBezTo>
                    <a:pt x="37" y="117"/>
                    <a:pt x="37" y="117"/>
                    <a:pt x="37" y="117"/>
                  </a:cubicBezTo>
                  <a:cubicBezTo>
                    <a:pt x="32" y="122"/>
                    <a:pt x="29" y="128"/>
                    <a:pt x="29" y="135"/>
                  </a:cubicBezTo>
                  <a:cubicBezTo>
                    <a:pt x="29" y="140"/>
                    <a:pt x="30" y="144"/>
                    <a:pt x="33" y="148"/>
                  </a:cubicBezTo>
                  <a:cubicBezTo>
                    <a:pt x="21" y="155"/>
                    <a:pt x="16" y="161"/>
                    <a:pt x="21" y="174"/>
                  </a:cubicBezTo>
                  <a:cubicBezTo>
                    <a:pt x="21" y="176"/>
                    <a:pt x="21" y="177"/>
                    <a:pt x="21" y="177"/>
                  </a:cubicBezTo>
                  <a:cubicBezTo>
                    <a:pt x="19" y="180"/>
                    <a:pt x="10" y="181"/>
                    <a:pt x="4" y="182"/>
                  </a:cubicBezTo>
                  <a:cubicBezTo>
                    <a:pt x="4" y="182"/>
                    <a:pt x="4" y="181"/>
                    <a:pt x="4" y="181"/>
                  </a:cubicBezTo>
                  <a:cubicBezTo>
                    <a:pt x="1" y="181"/>
                    <a:pt x="0" y="183"/>
                    <a:pt x="0" y="186"/>
                  </a:cubicBezTo>
                  <a:cubicBezTo>
                    <a:pt x="0" y="188"/>
                    <a:pt x="1" y="190"/>
                    <a:pt x="4" y="190"/>
                  </a:cubicBezTo>
                  <a:cubicBezTo>
                    <a:pt x="4" y="190"/>
                    <a:pt x="4" y="190"/>
                    <a:pt x="4" y="190"/>
                  </a:cubicBezTo>
                  <a:cubicBezTo>
                    <a:pt x="7" y="190"/>
                    <a:pt x="22" y="190"/>
                    <a:pt x="28" y="182"/>
                  </a:cubicBezTo>
                  <a:cubicBezTo>
                    <a:pt x="29" y="180"/>
                    <a:pt x="30" y="176"/>
                    <a:pt x="29" y="172"/>
                  </a:cubicBezTo>
                  <a:cubicBezTo>
                    <a:pt x="26" y="164"/>
                    <a:pt x="27" y="161"/>
                    <a:pt x="38" y="154"/>
                  </a:cubicBezTo>
                  <a:cubicBezTo>
                    <a:pt x="43" y="158"/>
                    <a:pt x="48" y="160"/>
                    <a:pt x="54" y="160"/>
                  </a:cubicBezTo>
                  <a:cubicBezTo>
                    <a:pt x="61" y="160"/>
                    <a:pt x="68" y="158"/>
                    <a:pt x="72" y="153"/>
                  </a:cubicBezTo>
                  <a:cubicBezTo>
                    <a:pt x="144" y="89"/>
                    <a:pt x="144" y="89"/>
                    <a:pt x="144" y="89"/>
                  </a:cubicBezTo>
                  <a:cubicBezTo>
                    <a:pt x="155" y="88"/>
                    <a:pt x="165" y="84"/>
                    <a:pt x="173" y="76"/>
                  </a:cubicBezTo>
                  <a:cubicBezTo>
                    <a:pt x="189" y="60"/>
                    <a:pt x="189" y="33"/>
                    <a:pt x="173" y="17"/>
                  </a:cubicBezTo>
                  <a:close/>
                  <a:moveTo>
                    <a:pt x="66" y="147"/>
                  </a:moveTo>
                  <a:cubicBezTo>
                    <a:pt x="63" y="150"/>
                    <a:pt x="59" y="152"/>
                    <a:pt x="54" y="152"/>
                  </a:cubicBezTo>
                  <a:cubicBezTo>
                    <a:pt x="45" y="152"/>
                    <a:pt x="38" y="144"/>
                    <a:pt x="38" y="135"/>
                  </a:cubicBezTo>
                  <a:cubicBezTo>
                    <a:pt x="38" y="130"/>
                    <a:pt x="39" y="126"/>
                    <a:pt x="42" y="123"/>
                  </a:cubicBezTo>
                  <a:cubicBezTo>
                    <a:pt x="102" y="57"/>
                    <a:pt x="102" y="57"/>
                    <a:pt x="102" y="57"/>
                  </a:cubicBezTo>
                  <a:cubicBezTo>
                    <a:pt x="104" y="64"/>
                    <a:pt x="108" y="71"/>
                    <a:pt x="113" y="76"/>
                  </a:cubicBezTo>
                  <a:cubicBezTo>
                    <a:pt x="119" y="82"/>
                    <a:pt x="126" y="86"/>
                    <a:pt x="133" y="87"/>
                  </a:cubicBezTo>
                  <a:lnTo>
                    <a:pt x="66" y="147"/>
                  </a:lnTo>
                  <a:close/>
                  <a:moveTo>
                    <a:pt x="167" y="70"/>
                  </a:moveTo>
                  <a:cubicBezTo>
                    <a:pt x="154" y="84"/>
                    <a:pt x="132" y="84"/>
                    <a:pt x="119" y="70"/>
                  </a:cubicBezTo>
                  <a:cubicBezTo>
                    <a:pt x="106" y="57"/>
                    <a:pt x="106" y="36"/>
                    <a:pt x="119" y="23"/>
                  </a:cubicBezTo>
                  <a:cubicBezTo>
                    <a:pt x="132" y="10"/>
                    <a:pt x="154" y="10"/>
                    <a:pt x="167" y="23"/>
                  </a:cubicBezTo>
                  <a:cubicBezTo>
                    <a:pt x="180" y="36"/>
                    <a:pt x="180" y="57"/>
                    <a:pt x="167" y="70"/>
                  </a:cubicBezTo>
                  <a:close/>
                  <a:moveTo>
                    <a:pt x="78" y="105"/>
                  </a:moveTo>
                  <a:cubicBezTo>
                    <a:pt x="84" y="111"/>
                    <a:pt x="84" y="111"/>
                    <a:pt x="84" y="111"/>
                  </a:cubicBezTo>
                  <a:cubicBezTo>
                    <a:pt x="111" y="90"/>
                    <a:pt x="111" y="90"/>
                    <a:pt x="111" y="90"/>
                  </a:cubicBezTo>
                  <a:cubicBezTo>
                    <a:pt x="99" y="78"/>
                    <a:pt x="99" y="78"/>
                    <a:pt x="99" y="78"/>
                  </a:cubicBezTo>
                  <a:lnTo>
                    <a:pt x="78" y="105"/>
                  </a:lnTo>
                  <a:close/>
                </a:path>
              </a:pathLst>
            </a:custGeom>
            <a:solidFill>
              <a:schemeClr val="bg1"/>
            </a:solidFill>
            <a:ln>
              <a:noFill/>
            </a:ln>
          </p:spPr>
          <p:txBody>
            <a:bodyPr anchor="ctr"/>
            <a:lstStyle/>
            <a:p>
              <a:pPr algn="ctr"/>
            </a:p>
          </p:txBody>
        </p:sp>
      </p:grpSp>
      <p:grpSp>
        <p:nvGrpSpPr>
          <p:cNvPr id="60" name="组合 59"/>
          <p:cNvGrpSpPr/>
          <p:nvPr/>
        </p:nvGrpSpPr>
        <p:grpSpPr>
          <a:xfrm>
            <a:off x="8101885" y="1956166"/>
            <a:ext cx="2775857" cy="950591"/>
            <a:chOff x="8539843" y="2171125"/>
            <a:chExt cx="2775857" cy="950591"/>
          </a:xfrm>
        </p:grpSpPr>
        <p:sp>
          <p:nvSpPr>
            <p:cNvPr id="61" name="矩形 60"/>
            <p:cNvSpPr/>
            <p:nvPr/>
          </p:nvSpPr>
          <p:spPr>
            <a:xfrm>
              <a:off x="8539844" y="2514021"/>
              <a:ext cx="2775856" cy="60769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小组能在规定期限内完成必需的功能</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62" name="矩形 61"/>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约束</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1</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nvGrpSpPr>
          <p:cNvPr id="63" name="组合 62"/>
          <p:cNvGrpSpPr/>
          <p:nvPr/>
        </p:nvGrpSpPr>
        <p:grpSpPr>
          <a:xfrm>
            <a:off x="8679934" y="3275825"/>
            <a:ext cx="2775857" cy="950591"/>
            <a:chOff x="8539843" y="2171125"/>
            <a:chExt cx="2775857" cy="950591"/>
          </a:xfrm>
        </p:grpSpPr>
        <p:sp>
          <p:nvSpPr>
            <p:cNvPr id="64" name="矩形 63"/>
            <p:cNvSpPr/>
            <p:nvPr/>
          </p:nvSpPr>
          <p:spPr>
            <a:xfrm>
              <a:off x="8539844" y="2514021"/>
              <a:ext cx="2775856" cy="60769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只有社团内部人员才可以登录社团账号</a:t>
              </a:r>
              <a:endParaRPr kumimoji="0" lang="zh-CN" altLang="en-US" sz="140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65" name="矩形 64"/>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约束</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2</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nvGrpSpPr>
          <p:cNvPr id="66" name="组合 65"/>
          <p:cNvGrpSpPr/>
          <p:nvPr/>
        </p:nvGrpSpPr>
        <p:grpSpPr>
          <a:xfrm>
            <a:off x="8101885" y="4669107"/>
            <a:ext cx="2775857" cy="950591"/>
            <a:chOff x="8539843" y="2171125"/>
            <a:chExt cx="2775857" cy="950591"/>
          </a:xfrm>
        </p:grpSpPr>
        <p:sp>
          <p:nvSpPr>
            <p:cNvPr id="67" name="矩形 66"/>
            <p:cNvSpPr/>
            <p:nvPr/>
          </p:nvSpPr>
          <p:spPr>
            <a:xfrm>
              <a:off x="8539844" y="2514021"/>
              <a:ext cx="2775856" cy="60769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所使用数据库能有效保障用户信息的信息安全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68" name="矩形 67"/>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约束</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3</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nvGrpSpPr>
          <p:cNvPr id="69" name="组合 68"/>
          <p:cNvGrpSpPr/>
          <p:nvPr/>
        </p:nvGrpSpPr>
        <p:grpSpPr>
          <a:xfrm>
            <a:off x="1298775" y="1956166"/>
            <a:ext cx="2775856" cy="1209036"/>
            <a:chOff x="8539844" y="2171125"/>
            <a:chExt cx="2775856" cy="1209036"/>
          </a:xfrm>
        </p:grpSpPr>
        <p:sp>
          <p:nvSpPr>
            <p:cNvPr id="70" name="矩形 69"/>
            <p:cNvSpPr/>
            <p:nvPr/>
          </p:nvSpPr>
          <p:spPr>
            <a:xfrm>
              <a:off x="8539844" y="2514021"/>
              <a:ext cx="2775856" cy="86614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能与高校达成合作，不需要通过校园网认证的筛选就能实现用户身份的审核</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71" name="矩形 70"/>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假定</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1</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nvGrpSpPr>
          <p:cNvPr id="72" name="组合 71"/>
          <p:cNvGrpSpPr/>
          <p:nvPr/>
        </p:nvGrpSpPr>
        <p:grpSpPr>
          <a:xfrm>
            <a:off x="1298775" y="4669107"/>
            <a:ext cx="2775856" cy="950591"/>
            <a:chOff x="8539844" y="2171125"/>
            <a:chExt cx="2775856" cy="950591"/>
          </a:xfrm>
        </p:grpSpPr>
        <p:sp>
          <p:nvSpPr>
            <p:cNvPr id="73" name="矩形 72"/>
            <p:cNvSpPr/>
            <p:nvPr/>
          </p:nvSpPr>
          <p:spPr>
            <a:xfrm>
              <a:off x="8539844" y="2514021"/>
              <a:ext cx="2775856" cy="60769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用户都能诚信、负责任地在网站活动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74" name="矩形 73"/>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假定</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3</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nvGrpSpPr>
          <p:cNvPr id="75" name="组合 74"/>
          <p:cNvGrpSpPr/>
          <p:nvPr/>
        </p:nvGrpSpPr>
        <p:grpSpPr>
          <a:xfrm>
            <a:off x="736199" y="3299134"/>
            <a:ext cx="2775856" cy="950591"/>
            <a:chOff x="8539844" y="2171125"/>
            <a:chExt cx="2775856" cy="950591"/>
          </a:xfrm>
        </p:grpSpPr>
        <p:sp>
          <p:nvSpPr>
            <p:cNvPr id="76" name="矩形 75"/>
            <p:cNvSpPr/>
            <p:nvPr/>
          </p:nvSpPr>
          <p:spPr>
            <a:xfrm>
              <a:off x="8539844" y="2514021"/>
              <a:ext cx="2775856" cy="60769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rPr>
                <a:t>参与上传资料的学生把相应的资料上传到对应的功能区域</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Arial" panose="020B0604020202020204"/>
                <a:ea typeface="微软雅黑" panose="020B0503020204020204" charset="-122"/>
                <a:cs typeface="+mn-cs"/>
              </a:endParaRPr>
            </a:p>
          </p:txBody>
        </p:sp>
        <p:sp>
          <p:nvSpPr>
            <p:cNvPr id="77" name="矩形 76"/>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假定</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2</a:t>
              </a:r>
              <a:endPar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pic>
        <p:nvPicPr>
          <p:cNvPr id="79" name="图片 78"/>
          <p:cNvPicPr>
            <a:picLocks noChangeAspect="1"/>
          </p:cNvPicPr>
          <p:nvPr/>
        </p:nvPicPr>
        <p:blipFill>
          <a:blip r:embed="rId1"/>
          <a:stretch>
            <a:fillRect/>
          </a:stretch>
        </p:blipFill>
        <p:spPr>
          <a:xfrm rot="16200000">
            <a:off x="145169" y="-145167"/>
            <a:ext cx="1268414" cy="1558750"/>
          </a:xfrm>
          <a:prstGeom prst="rect">
            <a:avLst/>
          </a:prstGeom>
        </p:spPr>
      </p:pic>
      <p:grpSp>
        <p:nvGrpSpPr>
          <p:cNvPr id="13" name="组合 12"/>
          <p:cNvGrpSpPr/>
          <p:nvPr/>
        </p:nvGrpSpPr>
        <p:grpSpPr>
          <a:xfrm>
            <a:off x="1638297" y="394109"/>
            <a:ext cx="7622447" cy="535920"/>
            <a:chOff x="1304094" y="1713400"/>
            <a:chExt cx="7622447" cy="535920"/>
          </a:xfrm>
        </p:grpSpPr>
        <p:grpSp>
          <p:nvGrpSpPr>
            <p:cNvPr id="14" name="组合 13"/>
            <p:cNvGrpSpPr/>
            <p:nvPr/>
          </p:nvGrpSpPr>
          <p:grpSpPr>
            <a:xfrm>
              <a:off x="1304094" y="1713400"/>
              <a:ext cx="3951924" cy="535920"/>
              <a:chOff x="5759980" y="1931114"/>
              <a:chExt cx="3951924" cy="535920"/>
            </a:xfrm>
          </p:grpSpPr>
          <p:sp>
            <p:nvSpPr>
              <p:cNvPr id="15" name="矩形 14"/>
              <p:cNvSpPr/>
              <p:nvPr/>
            </p:nvSpPr>
            <p:spPr>
              <a:xfrm>
                <a:off x="5759980" y="1931114"/>
                <a:ext cx="3951924" cy="52197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系统任务概</a:t>
                </a:r>
                <a:r>
                  <a:rPr lang="zh-CN" altLang="en-US" sz="2800" b="1" dirty="0">
                    <a:solidFill>
                      <a:srgbClr val="E06741"/>
                    </a:solidFill>
                  </a:rPr>
                  <a:t>述</a:t>
                </a:r>
                <a:endParaRPr lang="zh-CN" altLang="en-US" sz="2800" b="1" dirty="0">
                  <a:solidFill>
                    <a:srgbClr val="E06741"/>
                  </a:solidFill>
                </a:endParaRPr>
              </a:p>
            </p:txBody>
          </p:sp>
          <p:sp>
            <p:nvSpPr>
              <p:cNvPr id="16" name="矩形 15"/>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17" name="文本框 16"/>
            <p:cNvSpPr txBox="1"/>
            <p:nvPr/>
          </p:nvSpPr>
          <p:spPr>
            <a:xfrm>
              <a:off x="4517213" y="1753567"/>
              <a:ext cx="4409328" cy="44196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dirty="0">
                  <a:solidFill>
                    <a:srgbClr val="E06741"/>
                  </a:solidFill>
                  <a:latin typeface="+mj-ea"/>
                  <a:ea typeface="+mj-ea"/>
                </a:rPr>
                <a:t>————</a:t>
              </a:r>
              <a:r>
                <a:rPr lang="zh-CN" altLang="en-US" sz="2000" dirty="0">
                  <a:solidFill>
                    <a:srgbClr val="E06741"/>
                  </a:solidFill>
                  <a:latin typeface="+mj-ea"/>
                  <a:ea typeface="+mj-ea"/>
                </a:rPr>
                <a:t>假定约束</a:t>
              </a:r>
              <a:endParaRPr lang="zh-CN" altLang="en-US" sz="2000" dirty="0">
                <a:solidFill>
                  <a:srgbClr val="E06741"/>
                </a:solidFill>
                <a:latin typeface="+mj-ea"/>
                <a:ea typeface="+mj-ea"/>
              </a:endParaRPr>
            </a:p>
          </p:txBody>
        </p:sp>
      </p:grpSp>
      <p:grpSp>
        <p:nvGrpSpPr>
          <p:cNvPr id="21" name="组合 20"/>
          <p:cNvGrpSpPr/>
          <p:nvPr/>
        </p:nvGrpSpPr>
        <p:grpSpPr>
          <a:xfrm>
            <a:off x="3702050" y="3460750"/>
            <a:ext cx="679450" cy="679450"/>
            <a:chOff x="5830" y="5450"/>
            <a:chExt cx="1070" cy="1070"/>
          </a:xfrm>
        </p:grpSpPr>
        <p:sp>
          <p:nvSpPr>
            <p:cNvPr id="35" name="Oval 32"/>
            <p:cNvSpPr>
              <a:spLocks noChangeAspect="1"/>
            </p:cNvSpPr>
            <p:nvPr/>
          </p:nvSpPr>
          <p:spPr>
            <a:xfrm>
              <a:off x="5830" y="5450"/>
              <a:ext cx="1071" cy="1071"/>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pic>
          <p:nvPicPr>
            <p:cNvPr id="18" name="图片 17" descr="2154140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2" y="5606"/>
              <a:ext cx="728" cy="728"/>
            </a:xfrm>
            <a:prstGeom prst="rect">
              <a:avLst/>
            </a:prstGeom>
          </p:spPr>
        </p:pic>
      </p:grpSp>
      <p:grpSp>
        <p:nvGrpSpPr>
          <p:cNvPr id="23" name="组合 22"/>
          <p:cNvGrpSpPr/>
          <p:nvPr/>
        </p:nvGrpSpPr>
        <p:grpSpPr>
          <a:xfrm>
            <a:off x="7809230" y="3450590"/>
            <a:ext cx="679450" cy="679450"/>
            <a:chOff x="12298" y="5434"/>
            <a:chExt cx="1070" cy="1070"/>
          </a:xfrm>
        </p:grpSpPr>
        <p:sp>
          <p:nvSpPr>
            <p:cNvPr id="37" name="Oval 28"/>
            <p:cNvSpPr>
              <a:spLocks noChangeAspect="1"/>
            </p:cNvSpPr>
            <p:nvPr/>
          </p:nvSpPr>
          <p:spPr>
            <a:xfrm>
              <a:off x="12298" y="5434"/>
              <a:ext cx="1071" cy="1071"/>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pic>
          <p:nvPicPr>
            <p:cNvPr id="19" name="图片 18" descr="215414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19" y="5556"/>
              <a:ext cx="829" cy="829"/>
            </a:xfrm>
            <a:prstGeom prst="rect">
              <a:avLst/>
            </a:prstGeom>
          </p:spPr>
        </p:pic>
      </p:grpSp>
      <p:grpSp>
        <p:nvGrpSpPr>
          <p:cNvPr id="22" name="组合 21"/>
          <p:cNvGrpSpPr/>
          <p:nvPr/>
        </p:nvGrpSpPr>
        <p:grpSpPr>
          <a:xfrm>
            <a:off x="4264660" y="4808855"/>
            <a:ext cx="679450" cy="679450"/>
            <a:chOff x="6716" y="7567"/>
            <a:chExt cx="1070" cy="1070"/>
          </a:xfrm>
        </p:grpSpPr>
        <p:sp>
          <p:nvSpPr>
            <p:cNvPr id="29" name="Oval 39"/>
            <p:cNvSpPr>
              <a:spLocks noChangeAspect="1"/>
            </p:cNvSpPr>
            <p:nvPr/>
          </p:nvSpPr>
          <p:spPr>
            <a:xfrm>
              <a:off x="6716" y="7567"/>
              <a:ext cx="1071" cy="1071"/>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pic>
          <p:nvPicPr>
            <p:cNvPr id="20" name="图片 19" descr="2154020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2" y="7791"/>
              <a:ext cx="558" cy="55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1000" fill="hold"/>
                                        <p:tgtEl>
                                          <p:spTgt spid="69"/>
                                        </p:tgtEl>
                                        <p:attrNameLst>
                                          <p:attrName>ppt_x</p:attrName>
                                        </p:attrNameLst>
                                      </p:cBhvr>
                                      <p:tavLst>
                                        <p:tav tm="0">
                                          <p:val>
                                            <p:strVal val="0-#ppt_w/2"/>
                                          </p:val>
                                        </p:tav>
                                        <p:tav tm="100000">
                                          <p:val>
                                            <p:strVal val="#ppt_x"/>
                                          </p:val>
                                        </p:tav>
                                      </p:tavLst>
                                    </p:anim>
                                    <p:anim calcmode="lin" valueType="num">
                                      <p:cBhvr additive="base">
                                        <p:cTn id="14" dur="1000" fill="hold"/>
                                        <p:tgtEl>
                                          <p:spTgt spid="6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1000" fill="hold"/>
                                        <p:tgtEl>
                                          <p:spTgt spid="75"/>
                                        </p:tgtEl>
                                        <p:attrNameLst>
                                          <p:attrName>ppt_x</p:attrName>
                                        </p:attrNameLst>
                                      </p:cBhvr>
                                      <p:tavLst>
                                        <p:tav tm="0">
                                          <p:val>
                                            <p:strVal val="0-#ppt_w/2"/>
                                          </p:val>
                                        </p:tav>
                                        <p:tav tm="100000">
                                          <p:val>
                                            <p:strVal val="#ppt_x"/>
                                          </p:val>
                                        </p:tav>
                                      </p:tavLst>
                                    </p:anim>
                                    <p:anim calcmode="lin" valueType="num">
                                      <p:cBhvr additive="base">
                                        <p:cTn id="18" dur="1000" fill="hold"/>
                                        <p:tgtEl>
                                          <p:spTgt spid="75"/>
                                        </p:tgtEl>
                                        <p:attrNameLst>
                                          <p:attrName>ppt_y</p:attrName>
                                        </p:attrNameLst>
                                      </p:cBhvr>
                                      <p:tavLst>
                                        <p:tav tm="0">
                                          <p:val>
                                            <p:strVal val="#ppt_y"/>
                                          </p:val>
                                        </p:tav>
                                        <p:tav tm="100000">
                                          <p:val>
                                            <p:strVal val="#ppt_y"/>
                                          </p:val>
                                        </p:tav>
                                      </p:tavLst>
                                    </p:anim>
                                  </p:childTnLst>
                                </p:cTn>
                              </p:par>
                              <p:par>
                                <p:cTn id="19" presetID="2" presetClass="entr" presetSubtype="8" decel="10000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1000" fill="hold"/>
                                        <p:tgtEl>
                                          <p:spTgt spid="72"/>
                                        </p:tgtEl>
                                        <p:attrNameLst>
                                          <p:attrName>ppt_x</p:attrName>
                                        </p:attrNameLst>
                                      </p:cBhvr>
                                      <p:tavLst>
                                        <p:tav tm="0">
                                          <p:val>
                                            <p:strVal val="0-#ppt_w/2"/>
                                          </p:val>
                                        </p:tav>
                                        <p:tav tm="100000">
                                          <p:val>
                                            <p:strVal val="#ppt_x"/>
                                          </p:val>
                                        </p:tav>
                                      </p:tavLst>
                                    </p:anim>
                                    <p:anim calcmode="lin" valueType="num">
                                      <p:cBhvr additive="base">
                                        <p:cTn id="22" dur="1000" fill="hold"/>
                                        <p:tgtEl>
                                          <p:spTgt spid="72"/>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1000" fill="hold"/>
                                        <p:tgtEl>
                                          <p:spTgt spid="60"/>
                                        </p:tgtEl>
                                        <p:attrNameLst>
                                          <p:attrName>ppt_x</p:attrName>
                                        </p:attrNameLst>
                                      </p:cBhvr>
                                      <p:tavLst>
                                        <p:tav tm="0">
                                          <p:val>
                                            <p:strVal val="1+#ppt_w/2"/>
                                          </p:val>
                                        </p:tav>
                                        <p:tav tm="100000">
                                          <p:val>
                                            <p:strVal val="#ppt_x"/>
                                          </p:val>
                                        </p:tav>
                                      </p:tavLst>
                                    </p:anim>
                                    <p:anim calcmode="lin" valueType="num">
                                      <p:cBhvr additive="base">
                                        <p:cTn id="26" dur="1000" fill="hold"/>
                                        <p:tgtEl>
                                          <p:spTgt spid="60"/>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0"/>
                                  </p:stCondLst>
                                  <p:childTnLst>
                                    <p:set>
                                      <p:cBhvr>
                                        <p:cTn id="28" dur="500" fill="hold">
                                          <p:stCondLst>
                                            <p:cond delay="0"/>
                                          </p:stCondLst>
                                        </p:cTn>
                                        <p:tgtEl>
                                          <p:spTgt spid="63"/>
                                        </p:tgtEl>
                                        <p:attrNameLst>
                                          <p:attrName>style.visibility</p:attrName>
                                        </p:attrNameLst>
                                      </p:cBhvr>
                                      <p:to>
                                        <p:strVal val="visible"/>
                                      </p:to>
                                    </p:set>
                                    <p:anim calcmode="lin" valueType="num">
                                      <p:cBhvr additive="base">
                                        <p:cTn id="29" dur="500" fill="hold"/>
                                        <p:tgtEl>
                                          <p:spTgt spid="63"/>
                                        </p:tgtEl>
                                        <p:attrNameLst>
                                          <p:attrName>ppt_x</p:attrName>
                                        </p:attrNameLst>
                                      </p:cBhvr>
                                      <p:tavLst>
                                        <p:tav tm="0">
                                          <p:val>
                                            <p:strVal val="1+#ppt_w/2"/>
                                          </p:val>
                                        </p:tav>
                                        <p:tav tm="100000">
                                          <p:val>
                                            <p:strVal val="#ppt_x"/>
                                          </p:val>
                                        </p:tav>
                                      </p:tavLst>
                                    </p:anim>
                                    <p:anim calcmode="lin" valueType="num">
                                      <p:cBhvr additive="base">
                                        <p:cTn id="30" dur="500" fill="hold"/>
                                        <p:tgtEl>
                                          <p:spTgt spid="63"/>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1000" fill="hold"/>
                                        <p:tgtEl>
                                          <p:spTgt spid="66"/>
                                        </p:tgtEl>
                                        <p:attrNameLst>
                                          <p:attrName>ppt_x</p:attrName>
                                        </p:attrNameLst>
                                      </p:cBhvr>
                                      <p:tavLst>
                                        <p:tav tm="0">
                                          <p:val>
                                            <p:strVal val="1+#ppt_w/2"/>
                                          </p:val>
                                        </p:tav>
                                        <p:tav tm="100000">
                                          <p:val>
                                            <p:strVal val="#ppt_x"/>
                                          </p:val>
                                        </p:tav>
                                      </p:tavLst>
                                    </p:anim>
                                    <p:anim calcmode="lin" valueType="num">
                                      <p:cBhvr additive="base">
                                        <p:cTn id="34" dur="10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1+#ppt_w/2"/>
                                          </p:val>
                                        </p:tav>
                                        <p:tav tm="100000">
                                          <p:val>
                                            <p:strVal val="#ppt_x"/>
                                          </p:val>
                                        </p:tav>
                                      </p:tavLst>
                                    </p:anim>
                                    <p:anim calcmode="lin" valueType="num">
                                      <p:cBhvr additive="base">
                                        <p:cTn id="46" dur="500" fill="hold"/>
                                        <p:tgtEl>
                                          <p:spTgt spid="23"/>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0-#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1+#ppt_w/2"/>
                                          </p:val>
                                        </p:tav>
                                        <p:tav tm="100000">
                                          <p:val>
                                            <p:strVal val="#ppt_x"/>
                                          </p:val>
                                        </p:tav>
                                      </p:tavLst>
                                    </p:anim>
                                    <p:anim calcmode="lin" valueType="num">
                                      <p:cBhvr additive="base">
                                        <p:cTn id="54" dur="500" fill="hold"/>
                                        <p:tgtEl>
                                          <p:spTgt spid="3"/>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1+#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r="537" b="1009"/>
          <a:stretch>
            <a:fillRect/>
          </a:stretch>
        </p:blipFill>
        <p:spPr>
          <a:xfrm flipH="1" flipV="1">
            <a:off x="0" y="0"/>
            <a:ext cx="6739951" cy="5137152"/>
          </a:xfrm>
          <a:prstGeom prst="rect">
            <a:avLst/>
          </a:prstGeom>
        </p:spPr>
      </p:pic>
      <p:grpSp>
        <p:nvGrpSpPr>
          <p:cNvPr id="10" name="组合 9"/>
          <p:cNvGrpSpPr/>
          <p:nvPr/>
        </p:nvGrpSpPr>
        <p:grpSpPr>
          <a:xfrm>
            <a:off x="7467465" y="2263775"/>
            <a:ext cx="3535680" cy="1519082"/>
            <a:chOff x="7467465" y="2263775"/>
            <a:chExt cx="3535680" cy="1519082"/>
          </a:xfrm>
        </p:grpSpPr>
        <p:sp>
          <p:nvSpPr>
            <p:cNvPr id="3" name="矩形 2"/>
            <p:cNvSpPr/>
            <p:nvPr/>
          </p:nvSpPr>
          <p:spPr>
            <a:xfrm>
              <a:off x="7467465" y="3014507"/>
              <a:ext cx="3535680" cy="768350"/>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系统需求分析</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02</a:t>
              </a:r>
              <a:endParaRPr lang="zh-CN" altLang="en-US" sz="4000" b="1" dirty="0">
                <a:solidFill>
                  <a:schemeClr val="accent1"/>
                </a:solidFill>
              </a:endParaRPr>
            </a:p>
          </p:txBody>
        </p:sp>
      </p:grpSp>
      <p:grpSp>
        <p:nvGrpSpPr>
          <p:cNvPr id="11" name="组合 10"/>
          <p:cNvGrpSpPr/>
          <p:nvPr/>
        </p:nvGrpSpPr>
        <p:grpSpPr>
          <a:xfrm>
            <a:off x="4475656" y="5137318"/>
            <a:ext cx="6819938" cy="398780"/>
            <a:chOff x="152576" y="5137953"/>
            <a:chExt cx="6819938" cy="398780"/>
          </a:xfrm>
        </p:grpSpPr>
        <p:sp>
          <p:nvSpPr>
            <p:cNvPr id="6" name="矩形 5"/>
            <p:cNvSpPr/>
            <p:nvPr/>
          </p:nvSpPr>
          <p:spPr>
            <a:xfrm>
              <a:off x="152576" y="5137953"/>
              <a:ext cx="4804410" cy="39878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rPr>
                <a:t>基于</a:t>
              </a:r>
              <a:r>
                <a:rPr lang="en-US" altLang="zh-CN" sz="2000" dirty="0">
                  <a:solidFill>
                    <a:schemeClr val="accent2"/>
                  </a:solidFill>
                </a:rPr>
                <a:t>SRUM</a:t>
              </a:r>
              <a:r>
                <a:rPr lang="zh-CN" altLang="en-US" sz="2000" dirty="0">
                  <a:solidFill>
                    <a:schemeClr val="accent2"/>
                  </a:solidFill>
                </a:rPr>
                <a:t>敏捷过程的需求分析方法</a:t>
              </a:r>
              <a:endParaRPr lang="zh-CN" altLang="en-US" sz="2000" dirty="0">
                <a:solidFill>
                  <a:schemeClr val="accent2"/>
                </a:solidFill>
              </a:endParaRPr>
            </a:p>
          </p:txBody>
        </p:sp>
        <p:sp>
          <p:nvSpPr>
            <p:cNvPr id="7" name="矩形 6"/>
            <p:cNvSpPr/>
            <p:nvPr/>
          </p:nvSpPr>
          <p:spPr>
            <a:xfrm>
              <a:off x="5202134" y="5137953"/>
              <a:ext cx="1770380" cy="39878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a:solidFill>
                    <a:schemeClr val="accent2"/>
                  </a:solidFill>
                </a:rPr>
                <a:t>用户故事</a:t>
              </a:r>
              <a:endParaRPr lang="zh-CN" altLang="en-US" sz="2000" dirty="0">
                <a:solidFill>
                  <a:schemeClr val="accent2"/>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74324" y="2152735"/>
            <a:ext cx="2173778" cy="3273256"/>
            <a:chOff x="515938" y="1892469"/>
            <a:chExt cx="2519464" cy="3793787"/>
          </a:xfrm>
        </p:grpSpPr>
        <p:sp>
          <p:nvSpPr>
            <p:cNvPr id="14" name="任意多边形: 形状 13"/>
            <p:cNvSpPr/>
            <p:nvPr/>
          </p:nvSpPr>
          <p:spPr>
            <a:xfrm>
              <a:off x="51593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圆角 1"/>
            <p:cNvSpPr/>
            <p:nvPr/>
          </p:nvSpPr>
          <p:spPr>
            <a:xfrm>
              <a:off x="515938" y="1892469"/>
              <a:ext cx="2519464" cy="37937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 name="组合 17"/>
            <p:cNvGrpSpPr/>
            <p:nvPr/>
          </p:nvGrpSpPr>
          <p:grpSpPr>
            <a:xfrm>
              <a:off x="515938" y="3129225"/>
              <a:ext cx="2464801" cy="2531039"/>
              <a:chOff x="1039343" y="2748686"/>
              <a:chExt cx="2464801" cy="2531039"/>
            </a:xfrm>
          </p:grpSpPr>
          <p:sp>
            <p:nvSpPr>
              <p:cNvPr id="19" name="矩形 18"/>
              <p:cNvSpPr/>
              <p:nvPr/>
            </p:nvSpPr>
            <p:spPr>
              <a:xfrm>
                <a:off x="1039343" y="3122564"/>
                <a:ext cx="2289637" cy="215716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rPr>
                  <a:t>一开始并不着重于建模出一个包容万象的模型，而是首先从简单的需求出发，构建简单的模型。</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endParaRPr>
              </a:p>
            </p:txBody>
          </p:sp>
          <p:sp>
            <p:nvSpPr>
              <p:cNvPr id="20" name="矩形 19"/>
              <p:cNvSpPr/>
              <p:nvPr/>
            </p:nvSpPr>
            <p:spPr>
              <a:xfrm>
                <a:off x="1094542" y="2748686"/>
                <a:ext cx="2409602"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轻量型的开发过程</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sp>
          <p:nvSpPr>
            <p:cNvPr id="37" name="椭圆 29"/>
            <p:cNvSpPr/>
            <p:nvPr/>
          </p:nvSpPr>
          <p:spPr>
            <a:xfrm>
              <a:off x="1415747" y="2113554"/>
              <a:ext cx="719846" cy="71984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1" name="组合 40"/>
          <p:cNvGrpSpPr/>
          <p:nvPr/>
        </p:nvGrpSpPr>
        <p:grpSpPr>
          <a:xfrm>
            <a:off x="6324119" y="2152735"/>
            <a:ext cx="2299335" cy="3273256"/>
            <a:chOff x="6203365" y="1892469"/>
            <a:chExt cx="2664988" cy="3793787"/>
          </a:xfrm>
        </p:grpSpPr>
        <p:sp>
          <p:nvSpPr>
            <p:cNvPr id="16" name="任意多边形: 形状 15"/>
            <p:cNvSpPr/>
            <p:nvPr/>
          </p:nvSpPr>
          <p:spPr>
            <a:xfrm>
              <a:off x="627637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6276378" y="1892469"/>
              <a:ext cx="2519464" cy="37937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4" name="组合 23"/>
            <p:cNvGrpSpPr/>
            <p:nvPr/>
          </p:nvGrpSpPr>
          <p:grpSpPr>
            <a:xfrm>
              <a:off x="6203365" y="3125546"/>
              <a:ext cx="2664988" cy="1242664"/>
              <a:chOff x="952497" y="2745007"/>
              <a:chExt cx="2664988" cy="1242664"/>
            </a:xfrm>
          </p:grpSpPr>
          <p:sp>
            <p:nvSpPr>
              <p:cNvPr id="25" name="矩形 24"/>
              <p:cNvSpPr/>
              <p:nvPr/>
            </p:nvSpPr>
            <p:spPr>
              <a:xfrm>
                <a:off x="1039343" y="3244892"/>
                <a:ext cx="2491798" cy="74277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rPr>
                  <a:t>交流保证了双方之间的有效沟通，每个人都可以向其他人学习，双方可以通过建模加大了知识传播效率。</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endParaRPr>
              </a:p>
            </p:txBody>
          </p:sp>
          <p:sp>
            <p:nvSpPr>
              <p:cNvPr id="26" name="矩形 25"/>
              <p:cNvSpPr/>
              <p:nvPr/>
            </p:nvSpPr>
            <p:spPr>
              <a:xfrm>
                <a:off x="952497" y="2745007"/>
                <a:ext cx="2664988"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对知识转移的支持</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sp>
          <p:nvSpPr>
            <p:cNvPr id="35" name="椭圆 31"/>
            <p:cNvSpPr/>
            <p:nvPr/>
          </p:nvSpPr>
          <p:spPr>
            <a:xfrm>
              <a:off x="7176186" y="2113555"/>
              <a:ext cx="719846" cy="719843"/>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2" name="组合 41"/>
          <p:cNvGrpSpPr/>
          <p:nvPr/>
        </p:nvGrpSpPr>
        <p:grpSpPr>
          <a:xfrm>
            <a:off x="9094484" y="2152735"/>
            <a:ext cx="2272030" cy="3273256"/>
            <a:chOff x="9099777" y="1892469"/>
            <a:chExt cx="2633341" cy="3793787"/>
          </a:xfrm>
        </p:grpSpPr>
        <p:sp>
          <p:nvSpPr>
            <p:cNvPr id="17" name="任意多边形: 形状 16"/>
            <p:cNvSpPr/>
            <p:nvPr/>
          </p:nvSpPr>
          <p:spPr>
            <a:xfrm>
              <a:off x="9156599"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圆角 4"/>
            <p:cNvSpPr/>
            <p:nvPr/>
          </p:nvSpPr>
          <p:spPr>
            <a:xfrm>
              <a:off x="9156599" y="1892469"/>
              <a:ext cx="2519464" cy="379378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7" name="组合 26"/>
            <p:cNvGrpSpPr/>
            <p:nvPr/>
          </p:nvGrpSpPr>
          <p:grpSpPr>
            <a:xfrm>
              <a:off x="9099777" y="3125546"/>
              <a:ext cx="2633341" cy="1788437"/>
              <a:chOff x="968688" y="2745007"/>
              <a:chExt cx="2633341" cy="1788437"/>
            </a:xfrm>
          </p:grpSpPr>
          <p:sp>
            <p:nvSpPr>
              <p:cNvPr id="28" name="矩形 27"/>
              <p:cNvSpPr/>
              <p:nvPr/>
            </p:nvSpPr>
            <p:spPr>
              <a:xfrm>
                <a:off x="1039343" y="3244892"/>
                <a:ext cx="2491798" cy="128855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600" noProof="0" dirty="0">
                    <a:ln>
                      <a:noFill/>
                    </a:ln>
                    <a:solidFill>
                      <a:prstClr val="black">
                        <a:lumMod val="50000"/>
                        <a:lumOff val="50000"/>
                      </a:prstClr>
                    </a:solidFill>
                    <a:effectLst/>
                    <a:uLnTx/>
                    <a:uFillTx/>
                    <a:latin typeface="Arial" panose="020B0604020202020204"/>
                    <a:ea typeface="微软雅黑" panose="020B0503020204020204" charset="-122"/>
                    <a:sym typeface="+mn-ea"/>
                  </a:rPr>
                  <a:t>以人为主导，注重人的知识的挖掘，激发了各方面工作人员的工作热情，创造了更多的知识。</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endParaRPr>
              </a:p>
            </p:txBody>
          </p:sp>
          <p:sp>
            <p:nvSpPr>
              <p:cNvPr id="29" name="矩形 28"/>
              <p:cNvSpPr/>
              <p:nvPr/>
            </p:nvSpPr>
            <p:spPr>
              <a:xfrm>
                <a:off x="968688" y="2745007"/>
                <a:ext cx="2633341"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b="1" noProof="0" dirty="0">
                    <a:ln>
                      <a:noFill/>
                    </a:ln>
                    <a:solidFill>
                      <a:prstClr val="black">
                        <a:lumMod val="65000"/>
                        <a:lumOff val="35000"/>
                      </a:prstClr>
                    </a:solidFill>
                    <a:effectLst/>
                    <a:uLnTx/>
                    <a:uFillTx/>
                    <a:latin typeface="Arial" panose="020B0604020202020204"/>
                    <a:ea typeface="微软雅黑" panose="020B0503020204020204" charset="-122"/>
                    <a:sym typeface="+mn-ea"/>
                  </a:rPr>
                  <a:t>人为主导的开发环境</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sp>
          <p:nvSpPr>
            <p:cNvPr id="36" name="椭圆 32"/>
            <p:cNvSpPr/>
            <p:nvPr/>
          </p:nvSpPr>
          <p:spPr>
            <a:xfrm>
              <a:off x="10062411" y="2113554"/>
              <a:ext cx="707837" cy="719846"/>
            </a:xfrm>
            <a:custGeom>
              <a:avLst/>
              <a:gdLst>
                <a:gd name="connsiteX0" fmla="*/ 78191 w 326253"/>
                <a:gd name="connsiteY0" fmla="*/ 141987 h 331788"/>
                <a:gd name="connsiteX1" fmla="*/ 93695 w 326253"/>
                <a:gd name="connsiteY1" fmla="*/ 171683 h 331788"/>
                <a:gd name="connsiteX2" fmla="*/ 80775 w 326253"/>
                <a:gd name="connsiteY2" fmla="*/ 215583 h 331788"/>
                <a:gd name="connsiteX3" fmla="*/ 159586 w 326253"/>
                <a:gd name="connsiteY3" fmla="*/ 183304 h 331788"/>
                <a:gd name="connsiteX4" fmla="*/ 172506 w 326253"/>
                <a:gd name="connsiteY4" fmla="*/ 171683 h 331788"/>
                <a:gd name="connsiteX5" fmla="*/ 194470 w 326253"/>
                <a:gd name="connsiteY5" fmla="*/ 192342 h 331788"/>
                <a:gd name="connsiteX6" fmla="*/ 181550 w 326253"/>
                <a:gd name="connsiteY6" fmla="*/ 285306 h 331788"/>
                <a:gd name="connsiteX7" fmla="*/ 181550 w 326253"/>
                <a:gd name="connsiteY7" fmla="*/ 286597 h 331788"/>
                <a:gd name="connsiteX8" fmla="*/ 194470 w 326253"/>
                <a:gd name="connsiteY8" fmla="*/ 304674 h 331788"/>
                <a:gd name="connsiteX9" fmla="*/ 195762 w 326253"/>
                <a:gd name="connsiteY9" fmla="*/ 304674 h 331788"/>
                <a:gd name="connsiteX10" fmla="*/ 209974 w 326253"/>
                <a:gd name="connsiteY10" fmla="*/ 286597 h 331788"/>
                <a:gd name="connsiteX11" fmla="*/ 209974 w 326253"/>
                <a:gd name="connsiteY11" fmla="*/ 285306 h 331788"/>
                <a:gd name="connsiteX12" fmla="*/ 197054 w 326253"/>
                <a:gd name="connsiteY12" fmla="*/ 192342 h 331788"/>
                <a:gd name="connsiteX13" fmla="*/ 217726 w 326253"/>
                <a:gd name="connsiteY13" fmla="*/ 171683 h 331788"/>
                <a:gd name="connsiteX14" fmla="*/ 230646 w 326253"/>
                <a:gd name="connsiteY14" fmla="*/ 183304 h 331788"/>
                <a:gd name="connsiteX15" fmla="*/ 261654 w 326253"/>
                <a:gd name="connsiteY15" fmla="*/ 196216 h 331788"/>
                <a:gd name="connsiteX16" fmla="*/ 308165 w 326253"/>
                <a:gd name="connsiteY16" fmla="*/ 255609 h 331788"/>
                <a:gd name="connsiteX17" fmla="*/ 324961 w 326253"/>
                <a:gd name="connsiteY17" fmla="*/ 295635 h 331788"/>
                <a:gd name="connsiteX18" fmla="*/ 326253 w 326253"/>
                <a:gd name="connsiteY18" fmla="*/ 304674 h 331788"/>
                <a:gd name="connsiteX19" fmla="*/ 321085 w 326253"/>
                <a:gd name="connsiteY19" fmla="*/ 331788 h 331788"/>
                <a:gd name="connsiteX20" fmla="*/ 271990 w 326253"/>
                <a:gd name="connsiteY20" fmla="*/ 331788 h 331788"/>
                <a:gd name="connsiteX21" fmla="*/ 279742 w 326253"/>
                <a:gd name="connsiteY21" fmla="*/ 304674 h 331788"/>
                <a:gd name="connsiteX22" fmla="*/ 268114 w 326253"/>
                <a:gd name="connsiteY22" fmla="*/ 278850 h 331788"/>
                <a:gd name="connsiteX23" fmla="*/ 268114 w 326253"/>
                <a:gd name="connsiteY23" fmla="*/ 331788 h 331788"/>
                <a:gd name="connsiteX24" fmla="*/ 122119 w 326253"/>
                <a:gd name="connsiteY24" fmla="*/ 331788 h 331788"/>
                <a:gd name="connsiteX25" fmla="*/ 122119 w 326253"/>
                <a:gd name="connsiteY25" fmla="*/ 250445 h 331788"/>
                <a:gd name="connsiteX26" fmla="*/ 56227 w 326253"/>
                <a:gd name="connsiteY26" fmla="*/ 267230 h 331788"/>
                <a:gd name="connsiteX27" fmla="*/ 35555 w 326253"/>
                <a:gd name="connsiteY27" fmla="*/ 256900 h 331788"/>
                <a:gd name="connsiteX28" fmla="*/ 38139 w 326253"/>
                <a:gd name="connsiteY28" fmla="*/ 193633 h 331788"/>
                <a:gd name="connsiteX29" fmla="*/ 49767 w 326253"/>
                <a:gd name="connsiteY29" fmla="*/ 156189 h 331788"/>
                <a:gd name="connsiteX30" fmla="*/ 78191 w 326253"/>
                <a:gd name="connsiteY30" fmla="*/ 141987 h 331788"/>
                <a:gd name="connsiteX31" fmla="*/ 99575 w 326253"/>
                <a:gd name="connsiteY31" fmla="*/ 82184 h 331788"/>
                <a:gd name="connsiteX32" fmla="*/ 116954 w 326253"/>
                <a:gd name="connsiteY32" fmla="*/ 90732 h 331788"/>
                <a:gd name="connsiteX33" fmla="*/ 116954 w 326253"/>
                <a:gd name="connsiteY33" fmla="*/ 95617 h 331788"/>
                <a:gd name="connsiteX34" fmla="*/ 114281 w 326253"/>
                <a:gd name="connsiteY34" fmla="*/ 96838 h 331788"/>
                <a:gd name="connsiteX35" fmla="*/ 112944 w 326253"/>
                <a:gd name="connsiteY35" fmla="*/ 96838 h 331788"/>
                <a:gd name="connsiteX36" fmla="*/ 95565 w 326253"/>
                <a:gd name="connsiteY36" fmla="*/ 87069 h 331788"/>
                <a:gd name="connsiteX37" fmla="*/ 94228 w 326253"/>
                <a:gd name="connsiteY37" fmla="*/ 83405 h 331788"/>
                <a:gd name="connsiteX38" fmla="*/ 99575 w 326253"/>
                <a:gd name="connsiteY38" fmla="*/ 82184 h 331788"/>
                <a:gd name="connsiteX39" fmla="*/ 24452 w 326253"/>
                <a:gd name="connsiteY39" fmla="*/ 82184 h 331788"/>
                <a:gd name="connsiteX40" fmla="*/ 29391 w 326253"/>
                <a:gd name="connsiteY40" fmla="*/ 83405 h 331788"/>
                <a:gd name="connsiteX41" fmla="*/ 28157 w 326253"/>
                <a:gd name="connsiteY41" fmla="*/ 87069 h 331788"/>
                <a:gd name="connsiteX42" fmla="*/ 12105 w 326253"/>
                <a:gd name="connsiteY42" fmla="*/ 96838 h 331788"/>
                <a:gd name="connsiteX43" fmla="*/ 10870 w 326253"/>
                <a:gd name="connsiteY43" fmla="*/ 96838 h 331788"/>
                <a:gd name="connsiteX44" fmla="*/ 7166 w 326253"/>
                <a:gd name="connsiteY44" fmla="*/ 95617 h 331788"/>
                <a:gd name="connsiteX45" fmla="*/ 8400 w 326253"/>
                <a:gd name="connsiteY45" fmla="*/ 90732 h 331788"/>
                <a:gd name="connsiteX46" fmla="*/ 24452 w 326253"/>
                <a:gd name="connsiteY46" fmla="*/ 82184 h 331788"/>
                <a:gd name="connsiteX47" fmla="*/ 59100 w 326253"/>
                <a:gd name="connsiteY47" fmla="*/ 61913 h 331788"/>
                <a:gd name="connsiteX48" fmla="*/ 57739 w 326253"/>
                <a:gd name="connsiteY48" fmla="*/ 63274 h 331788"/>
                <a:gd name="connsiteX49" fmla="*/ 56378 w 326253"/>
                <a:gd name="connsiteY49" fmla="*/ 64635 h 331788"/>
                <a:gd name="connsiteX50" fmla="*/ 61821 w 326253"/>
                <a:gd name="connsiteY50" fmla="*/ 90488 h 331788"/>
                <a:gd name="connsiteX51" fmla="*/ 65903 w 326253"/>
                <a:gd name="connsiteY51" fmla="*/ 64635 h 331788"/>
                <a:gd name="connsiteX52" fmla="*/ 65903 w 326253"/>
                <a:gd name="connsiteY52" fmla="*/ 63274 h 331788"/>
                <a:gd name="connsiteX53" fmla="*/ 64543 w 326253"/>
                <a:gd name="connsiteY53" fmla="*/ 61913 h 331788"/>
                <a:gd name="connsiteX54" fmla="*/ 63182 w 326253"/>
                <a:gd name="connsiteY54" fmla="*/ 63274 h 331788"/>
                <a:gd name="connsiteX55" fmla="*/ 61821 w 326253"/>
                <a:gd name="connsiteY55" fmla="*/ 63274 h 331788"/>
                <a:gd name="connsiteX56" fmla="*/ 60460 w 326253"/>
                <a:gd name="connsiteY56" fmla="*/ 63274 h 331788"/>
                <a:gd name="connsiteX57" fmla="*/ 59100 w 326253"/>
                <a:gd name="connsiteY57" fmla="*/ 61913 h 331788"/>
                <a:gd name="connsiteX58" fmla="*/ 121089 w 326253"/>
                <a:gd name="connsiteY58" fmla="*/ 49213 h 331788"/>
                <a:gd name="connsiteX59" fmla="*/ 124944 w 326253"/>
                <a:gd name="connsiteY59" fmla="*/ 53381 h 331788"/>
                <a:gd name="connsiteX60" fmla="*/ 122374 w 326253"/>
                <a:gd name="connsiteY60" fmla="*/ 57548 h 331788"/>
                <a:gd name="connsiteX61" fmla="*/ 104382 w 326253"/>
                <a:gd name="connsiteY61" fmla="*/ 60326 h 331788"/>
                <a:gd name="connsiteX62" fmla="*/ 103097 w 326253"/>
                <a:gd name="connsiteY62" fmla="*/ 60326 h 331788"/>
                <a:gd name="connsiteX63" fmla="*/ 100526 w 326253"/>
                <a:gd name="connsiteY63" fmla="*/ 57548 h 331788"/>
                <a:gd name="connsiteX64" fmla="*/ 103097 w 326253"/>
                <a:gd name="connsiteY64" fmla="*/ 53381 h 331788"/>
                <a:gd name="connsiteX65" fmla="*/ 121089 w 326253"/>
                <a:gd name="connsiteY65" fmla="*/ 49213 h 331788"/>
                <a:gd name="connsiteX66" fmla="*/ 4308 w 326253"/>
                <a:gd name="connsiteY66" fmla="*/ 49213 h 331788"/>
                <a:gd name="connsiteX67" fmla="*/ 22088 w 326253"/>
                <a:gd name="connsiteY67" fmla="*/ 53381 h 331788"/>
                <a:gd name="connsiteX68" fmla="*/ 24628 w 326253"/>
                <a:gd name="connsiteY68" fmla="*/ 57548 h 331788"/>
                <a:gd name="connsiteX69" fmla="*/ 22088 w 326253"/>
                <a:gd name="connsiteY69" fmla="*/ 60326 h 331788"/>
                <a:gd name="connsiteX70" fmla="*/ 20818 w 326253"/>
                <a:gd name="connsiteY70" fmla="*/ 60326 h 331788"/>
                <a:gd name="connsiteX71" fmla="*/ 3038 w 326253"/>
                <a:gd name="connsiteY71" fmla="*/ 57548 h 331788"/>
                <a:gd name="connsiteX72" fmla="*/ 498 w 326253"/>
                <a:gd name="connsiteY72" fmla="*/ 53381 h 331788"/>
                <a:gd name="connsiteX73" fmla="*/ 4308 w 326253"/>
                <a:gd name="connsiteY73" fmla="*/ 49213 h 331788"/>
                <a:gd name="connsiteX74" fmla="*/ 62728 w 326253"/>
                <a:gd name="connsiteY74" fmla="*/ 41275 h 331788"/>
                <a:gd name="connsiteX75" fmla="*/ 40503 w 326253"/>
                <a:gd name="connsiteY75" fmla="*/ 60552 h 331788"/>
                <a:gd name="connsiteX76" fmla="*/ 47040 w 326253"/>
                <a:gd name="connsiteY76" fmla="*/ 78544 h 331788"/>
                <a:gd name="connsiteX77" fmla="*/ 54884 w 326253"/>
                <a:gd name="connsiteY77" fmla="*/ 95250 h 331788"/>
                <a:gd name="connsiteX78" fmla="*/ 58806 w 326253"/>
                <a:gd name="connsiteY78" fmla="*/ 95250 h 331788"/>
                <a:gd name="connsiteX79" fmla="*/ 53577 w 326253"/>
                <a:gd name="connsiteY79" fmla="*/ 65692 h 331788"/>
                <a:gd name="connsiteX80" fmla="*/ 54884 w 326253"/>
                <a:gd name="connsiteY80" fmla="*/ 60552 h 331788"/>
                <a:gd name="connsiteX81" fmla="*/ 60114 w 326253"/>
                <a:gd name="connsiteY81" fmla="*/ 59267 h 331788"/>
                <a:gd name="connsiteX82" fmla="*/ 62728 w 326253"/>
                <a:gd name="connsiteY82" fmla="*/ 59267 h 331788"/>
                <a:gd name="connsiteX83" fmla="*/ 65343 w 326253"/>
                <a:gd name="connsiteY83" fmla="*/ 59267 h 331788"/>
                <a:gd name="connsiteX84" fmla="*/ 70572 w 326253"/>
                <a:gd name="connsiteY84" fmla="*/ 60552 h 331788"/>
                <a:gd name="connsiteX85" fmla="*/ 71880 w 326253"/>
                <a:gd name="connsiteY85" fmla="*/ 65692 h 331788"/>
                <a:gd name="connsiteX86" fmla="*/ 66650 w 326253"/>
                <a:gd name="connsiteY86" fmla="*/ 95250 h 331788"/>
                <a:gd name="connsiteX87" fmla="*/ 69265 w 326253"/>
                <a:gd name="connsiteY87" fmla="*/ 95250 h 331788"/>
                <a:gd name="connsiteX88" fmla="*/ 77109 w 326253"/>
                <a:gd name="connsiteY88" fmla="*/ 78544 h 331788"/>
                <a:gd name="connsiteX89" fmla="*/ 84953 w 326253"/>
                <a:gd name="connsiteY89" fmla="*/ 60552 h 331788"/>
                <a:gd name="connsiteX90" fmla="*/ 62728 w 326253"/>
                <a:gd name="connsiteY90" fmla="*/ 41275 h 331788"/>
                <a:gd name="connsiteX91" fmla="*/ 62728 w 326253"/>
                <a:gd name="connsiteY91" fmla="*/ 33338 h 331788"/>
                <a:gd name="connsiteX92" fmla="*/ 91303 w 326253"/>
                <a:gd name="connsiteY92" fmla="*/ 60395 h 331788"/>
                <a:gd name="connsiteX93" fmla="*/ 83510 w 326253"/>
                <a:gd name="connsiteY93" fmla="*/ 82298 h 331788"/>
                <a:gd name="connsiteX94" fmla="*/ 77016 w 326253"/>
                <a:gd name="connsiteY94" fmla="*/ 99047 h 331788"/>
                <a:gd name="connsiteX95" fmla="*/ 75717 w 326253"/>
                <a:gd name="connsiteY95" fmla="*/ 111931 h 331788"/>
                <a:gd name="connsiteX96" fmla="*/ 73119 w 326253"/>
                <a:gd name="connsiteY96" fmla="*/ 115796 h 331788"/>
                <a:gd name="connsiteX97" fmla="*/ 70521 w 326253"/>
                <a:gd name="connsiteY97" fmla="*/ 115796 h 331788"/>
                <a:gd name="connsiteX98" fmla="*/ 62728 w 326253"/>
                <a:gd name="connsiteY98" fmla="*/ 122238 h 331788"/>
                <a:gd name="connsiteX99" fmla="*/ 54935 w 326253"/>
                <a:gd name="connsiteY99" fmla="*/ 115796 h 331788"/>
                <a:gd name="connsiteX100" fmla="*/ 52337 w 326253"/>
                <a:gd name="connsiteY100" fmla="*/ 115796 h 331788"/>
                <a:gd name="connsiteX101" fmla="*/ 48441 w 326253"/>
                <a:gd name="connsiteY101" fmla="*/ 111931 h 331788"/>
                <a:gd name="connsiteX102" fmla="*/ 48441 w 326253"/>
                <a:gd name="connsiteY102" fmla="*/ 99047 h 331788"/>
                <a:gd name="connsiteX103" fmla="*/ 41946 w 326253"/>
                <a:gd name="connsiteY103" fmla="*/ 82298 h 331788"/>
                <a:gd name="connsiteX104" fmla="*/ 34153 w 326253"/>
                <a:gd name="connsiteY104" fmla="*/ 60395 h 331788"/>
                <a:gd name="connsiteX105" fmla="*/ 62728 w 326253"/>
                <a:gd name="connsiteY105" fmla="*/ 33338 h 331788"/>
                <a:gd name="connsiteX106" fmla="*/ 195140 w 326253"/>
                <a:gd name="connsiteY106" fmla="*/ 26988 h 331788"/>
                <a:gd name="connsiteX107" fmla="*/ 254816 w 326253"/>
                <a:gd name="connsiteY107" fmla="*/ 86198 h 331788"/>
                <a:gd name="connsiteX108" fmla="*/ 195140 w 326253"/>
                <a:gd name="connsiteY108" fmla="*/ 169863 h 331788"/>
                <a:gd name="connsiteX109" fmla="*/ 134166 w 326253"/>
                <a:gd name="connsiteY109" fmla="*/ 86198 h 331788"/>
                <a:gd name="connsiteX110" fmla="*/ 195140 w 326253"/>
                <a:gd name="connsiteY110" fmla="*/ 26988 h 331788"/>
                <a:gd name="connsiteX111" fmla="*/ 103011 w 326253"/>
                <a:gd name="connsiteY111" fmla="*/ 14288 h 331788"/>
                <a:gd name="connsiteX112" fmla="*/ 104301 w 326253"/>
                <a:gd name="connsiteY112" fmla="*/ 19448 h 331788"/>
                <a:gd name="connsiteX113" fmla="*/ 91403 w 326253"/>
                <a:gd name="connsiteY113" fmla="*/ 33636 h 331788"/>
                <a:gd name="connsiteX114" fmla="*/ 88823 w 326253"/>
                <a:gd name="connsiteY114" fmla="*/ 34926 h 331788"/>
                <a:gd name="connsiteX115" fmla="*/ 87533 w 326253"/>
                <a:gd name="connsiteY115" fmla="*/ 34926 h 331788"/>
                <a:gd name="connsiteX116" fmla="*/ 86243 w 326253"/>
                <a:gd name="connsiteY116" fmla="*/ 29767 h 331788"/>
                <a:gd name="connsiteX117" fmla="*/ 99142 w 326253"/>
                <a:gd name="connsiteY117" fmla="*/ 15578 h 331788"/>
                <a:gd name="connsiteX118" fmla="*/ 103011 w 326253"/>
                <a:gd name="connsiteY118" fmla="*/ 14288 h 331788"/>
                <a:gd name="connsiteX119" fmla="*/ 21136 w 326253"/>
                <a:gd name="connsiteY119" fmla="*/ 14288 h 331788"/>
                <a:gd name="connsiteX120" fmla="*/ 26216 w 326253"/>
                <a:gd name="connsiteY120" fmla="*/ 15578 h 331788"/>
                <a:gd name="connsiteX121" fmla="*/ 37646 w 326253"/>
                <a:gd name="connsiteY121" fmla="*/ 29767 h 331788"/>
                <a:gd name="connsiteX122" fmla="*/ 37646 w 326253"/>
                <a:gd name="connsiteY122" fmla="*/ 34926 h 331788"/>
                <a:gd name="connsiteX123" fmla="*/ 35106 w 326253"/>
                <a:gd name="connsiteY123" fmla="*/ 34926 h 331788"/>
                <a:gd name="connsiteX124" fmla="*/ 32566 w 326253"/>
                <a:gd name="connsiteY124" fmla="*/ 33636 h 331788"/>
                <a:gd name="connsiteX125" fmla="*/ 21136 w 326253"/>
                <a:gd name="connsiteY125" fmla="*/ 19448 h 331788"/>
                <a:gd name="connsiteX126" fmla="*/ 19866 w 326253"/>
                <a:gd name="connsiteY126" fmla="*/ 16868 h 331788"/>
                <a:gd name="connsiteX127" fmla="*/ 21136 w 326253"/>
                <a:gd name="connsiteY127" fmla="*/ 14288 h 331788"/>
                <a:gd name="connsiteX128" fmla="*/ 61935 w 326253"/>
                <a:gd name="connsiteY128" fmla="*/ 0 h 331788"/>
                <a:gd name="connsiteX129" fmla="*/ 65904 w 326253"/>
                <a:gd name="connsiteY129" fmla="*/ 4048 h 331788"/>
                <a:gd name="connsiteX130" fmla="*/ 65904 w 326253"/>
                <a:gd name="connsiteY130" fmla="*/ 22940 h 331788"/>
                <a:gd name="connsiteX131" fmla="*/ 61935 w 326253"/>
                <a:gd name="connsiteY131" fmla="*/ 26988 h 331788"/>
                <a:gd name="connsiteX132" fmla="*/ 59289 w 326253"/>
                <a:gd name="connsiteY132" fmla="*/ 25639 h 331788"/>
                <a:gd name="connsiteX133" fmla="*/ 57966 w 326253"/>
                <a:gd name="connsiteY133" fmla="*/ 22940 h 331788"/>
                <a:gd name="connsiteX134" fmla="*/ 57966 w 326253"/>
                <a:gd name="connsiteY134" fmla="*/ 4048 h 331788"/>
                <a:gd name="connsiteX135" fmla="*/ 61935 w 326253"/>
                <a:gd name="connsiteY13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26253" h="331788">
                  <a:moveTo>
                    <a:pt x="78191" y="141987"/>
                  </a:moveTo>
                  <a:cubicBezTo>
                    <a:pt x="91111" y="145860"/>
                    <a:pt x="97571" y="158772"/>
                    <a:pt x="93695" y="171683"/>
                  </a:cubicBezTo>
                  <a:cubicBezTo>
                    <a:pt x="88527" y="187177"/>
                    <a:pt x="83359" y="202671"/>
                    <a:pt x="80775" y="215583"/>
                  </a:cubicBezTo>
                  <a:cubicBezTo>
                    <a:pt x="101447" y="209127"/>
                    <a:pt x="159586" y="183304"/>
                    <a:pt x="159586" y="183304"/>
                  </a:cubicBezTo>
                  <a:cubicBezTo>
                    <a:pt x="159586" y="183304"/>
                    <a:pt x="159586" y="183304"/>
                    <a:pt x="172506" y="171683"/>
                  </a:cubicBezTo>
                  <a:cubicBezTo>
                    <a:pt x="172506" y="171683"/>
                    <a:pt x="172506" y="171683"/>
                    <a:pt x="194470" y="192342"/>
                  </a:cubicBezTo>
                  <a:cubicBezTo>
                    <a:pt x="194470" y="192342"/>
                    <a:pt x="194470" y="192342"/>
                    <a:pt x="181550" y="285306"/>
                  </a:cubicBezTo>
                  <a:cubicBezTo>
                    <a:pt x="181550" y="285306"/>
                    <a:pt x="181550" y="285306"/>
                    <a:pt x="181550" y="286597"/>
                  </a:cubicBezTo>
                  <a:cubicBezTo>
                    <a:pt x="181550" y="286597"/>
                    <a:pt x="181550" y="286597"/>
                    <a:pt x="194470" y="304674"/>
                  </a:cubicBezTo>
                  <a:cubicBezTo>
                    <a:pt x="194470" y="304674"/>
                    <a:pt x="194470" y="304674"/>
                    <a:pt x="195762" y="304674"/>
                  </a:cubicBezTo>
                  <a:cubicBezTo>
                    <a:pt x="195762" y="304674"/>
                    <a:pt x="195762" y="304674"/>
                    <a:pt x="209974" y="286597"/>
                  </a:cubicBezTo>
                  <a:cubicBezTo>
                    <a:pt x="209974" y="285306"/>
                    <a:pt x="209974" y="285306"/>
                    <a:pt x="209974" y="285306"/>
                  </a:cubicBezTo>
                  <a:cubicBezTo>
                    <a:pt x="209974" y="285306"/>
                    <a:pt x="209974" y="285306"/>
                    <a:pt x="197054" y="192342"/>
                  </a:cubicBezTo>
                  <a:cubicBezTo>
                    <a:pt x="197054" y="192342"/>
                    <a:pt x="197054" y="192342"/>
                    <a:pt x="217726" y="171683"/>
                  </a:cubicBezTo>
                  <a:cubicBezTo>
                    <a:pt x="217726" y="171683"/>
                    <a:pt x="217726" y="171683"/>
                    <a:pt x="230646" y="183304"/>
                  </a:cubicBezTo>
                  <a:cubicBezTo>
                    <a:pt x="230646" y="183304"/>
                    <a:pt x="261654" y="196216"/>
                    <a:pt x="261654" y="196216"/>
                  </a:cubicBezTo>
                  <a:cubicBezTo>
                    <a:pt x="278450" y="205254"/>
                    <a:pt x="293953" y="223330"/>
                    <a:pt x="308165" y="255609"/>
                  </a:cubicBezTo>
                  <a:cubicBezTo>
                    <a:pt x="318501" y="276268"/>
                    <a:pt x="324961" y="294344"/>
                    <a:pt x="324961" y="295635"/>
                  </a:cubicBezTo>
                  <a:cubicBezTo>
                    <a:pt x="326253" y="298218"/>
                    <a:pt x="326253" y="300800"/>
                    <a:pt x="326253" y="304674"/>
                  </a:cubicBezTo>
                  <a:cubicBezTo>
                    <a:pt x="326253" y="305965"/>
                    <a:pt x="324961" y="316294"/>
                    <a:pt x="321085" y="331788"/>
                  </a:cubicBezTo>
                  <a:cubicBezTo>
                    <a:pt x="321085" y="331788"/>
                    <a:pt x="321085" y="331788"/>
                    <a:pt x="271990" y="331788"/>
                  </a:cubicBezTo>
                  <a:cubicBezTo>
                    <a:pt x="275866" y="318876"/>
                    <a:pt x="278450" y="309838"/>
                    <a:pt x="279742" y="304674"/>
                  </a:cubicBezTo>
                  <a:cubicBezTo>
                    <a:pt x="277158" y="299509"/>
                    <a:pt x="273282" y="289180"/>
                    <a:pt x="268114" y="278850"/>
                  </a:cubicBezTo>
                  <a:cubicBezTo>
                    <a:pt x="268114" y="278850"/>
                    <a:pt x="268114" y="278850"/>
                    <a:pt x="268114" y="331788"/>
                  </a:cubicBezTo>
                  <a:cubicBezTo>
                    <a:pt x="268114" y="331788"/>
                    <a:pt x="268114" y="331788"/>
                    <a:pt x="122119" y="331788"/>
                  </a:cubicBezTo>
                  <a:cubicBezTo>
                    <a:pt x="122119" y="331788"/>
                    <a:pt x="122119" y="331788"/>
                    <a:pt x="122119" y="250445"/>
                  </a:cubicBezTo>
                  <a:cubicBezTo>
                    <a:pt x="94987" y="260774"/>
                    <a:pt x="70439" y="267230"/>
                    <a:pt x="56227" y="267230"/>
                  </a:cubicBezTo>
                  <a:cubicBezTo>
                    <a:pt x="48475" y="267230"/>
                    <a:pt x="40723" y="263356"/>
                    <a:pt x="35555" y="256900"/>
                  </a:cubicBezTo>
                  <a:cubicBezTo>
                    <a:pt x="27803" y="245280"/>
                    <a:pt x="27803" y="229786"/>
                    <a:pt x="38139" y="193633"/>
                  </a:cubicBezTo>
                  <a:cubicBezTo>
                    <a:pt x="43307" y="175557"/>
                    <a:pt x="48475" y="157481"/>
                    <a:pt x="49767" y="156189"/>
                  </a:cubicBezTo>
                  <a:cubicBezTo>
                    <a:pt x="53643" y="144569"/>
                    <a:pt x="66563" y="138113"/>
                    <a:pt x="78191" y="141987"/>
                  </a:cubicBezTo>
                  <a:close/>
                  <a:moveTo>
                    <a:pt x="99575" y="82184"/>
                  </a:moveTo>
                  <a:lnTo>
                    <a:pt x="116954" y="90732"/>
                  </a:lnTo>
                  <a:cubicBezTo>
                    <a:pt x="118291" y="91954"/>
                    <a:pt x="118291" y="93175"/>
                    <a:pt x="116954" y="95617"/>
                  </a:cubicBezTo>
                  <a:cubicBezTo>
                    <a:pt x="116954" y="96838"/>
                    <a:pt x="115618" y="96838"/>
                    <a:pt x="114281" y="96838"/>
                  </a:cubicBezTo>
                  <a:cubicBezTo>
                    <a:pt x="114281" y="96838"/>
                    <a:pt x="112944" y="96838"/>
                    <a:pt x="112944" y="96838"/>
                  </a:cubicBezTo>
                  <a:cubicBezTo>
                    <a:pt x="112944" y="96838"/>
                    <a:pt x="112944" y="96838"/>
                    <a:pt x="95565" y="87069"/>
                  </a:cubicBezTo>
                  <a:cubicBezTo>
                    <a:pt x="94228" y="87069"/>
                    <a:pt x="92891" y="84627"/>
                    <a:pt x="94228" y="83405"/>
                  </a:cubicBezTo>
                  <a:cubicBezTo>
                    <a:pt x="95565" y="80963"/>
                    <a:pt x="96902" y="80963"/>
                    <a:pt x="99575" y="82184"/>
                  </a:cubicBezTo>
                  <a:close/>
                  <a:moveTo>
                    <a:pt x="24452" y="82184"/>
                  </a:moveTo>
                  <a:cubicBezTo>
                    <a:pt x="25687" y="80963"/>
                    <a:pt x="28157" y="80963"/>
                    <a:pt x="29391" y="83405"/>
                  </a:cubicBezTo>
                  <a:cubicBezTo>
                    <a:pt x="29391" y="84627"/>
                    <a:pt x="29391" y="87069"/>
                    <a:pt x="28157" y="87069"/>
                  </a:cubicBezTo>
                  <a:cubicBezTo>
                    <a:pt x="28157" y="87069"/>
                    <a:pt x="28157" y="87069"/>
                    <a:pt x="12105" y="96838"/>
                  </a:cubicBezTo>
                  <a:cubicBezTo>
                    <a:pt x="12105" y="96838"/>
                    <a:pt x="10870" y="96838"/>
                    <a:pt x="10870" y="96838"/>
                  </a:cubicBezTo>
                  <a:cubicBezTo>
                    <a:pt x="9635" y="96838"/>
                    <a:pt x="8400" y="96838"/>
                    <a:pt x="7166" y="95617"/>
                  </a:cubicBezTo>
                  <a:cubicBezTo>
                    <a:pt x="7166" y="93175"/>
                    <a:pt x="7166" y="91954"/>
                    <a:pt x="8400" y="90732"/>
                  </a:cubicBezTo>
                  <a:cubicBezTo>
                    <a:pt x="8400" y="90732"/>
                    <a:pt x="8400" y="90732"/>
                    <a:pt x="24452" y="82184"/>
                  </a:cubicBezTo>
                  <a:close/>
                  <a:moveTo>
                    <a:pt x="59100" y="61913"/>
                  </a:moveTo>
                  <a:cubicBezTo>
                    <a:pt x="59100" y="61913"/>
                    <a:pt x="57739" y="61913"/>
                    <a:pt x="57739" y="63274"/>
                  </a:cubicBezTo>
                  <a:cubicBezTo>
                    <a:pt x="57739" y="63274"/>
                    <a:pt x="56378" y="63274"/>
                    <a:pt x="56378" y="64635"/>
                  </a:cubicBezTo>
                  <a:cubicBezTo>
                    <a:pt x="56378" y="64635"/>
                    <a:pt x="56378" y="64635"/>
                    <a:pt x="61821" y="90488"/>
                  </a:cubicBezTo>
                  <a:lnTo>
                    <a:pt x="65903" y="64635"/>
                  </a:lnTo>
                  <a:cubicBezTo>
                    <a:pt x="65903" y="63274"/>
                    <a:pt x="65903" y="63274"/>
                    <a:pt x="65903" y="63274"/>
                  </a:cubicBezTo>
                  <a:cubicBezTo>
                    <a:pt x="65903" y="61913"/>
                    <a:pt x="64543" y="61913"/>
                    <a:pt x="64543" y="61913"/>
                  </a:cubicBezTo>
                  <a:cubicBezTo>
                    <a:pt x="64543" y="61913"/>
                    <a:pt x="63182" y="61913"/>
                    <a:pt x="63182" y="63274"/>
                  </a:cubicBezTo>
                  <a:cubicBezTo>
                    <a:pt x="63182" y="63274"/>
                    <a:pt x="61821" y="63274"/>
                    <a:pt x="61821" y="63274"/>
                  </a:cubicBezTo>
                  <a:cubicBezTo>
                    <a:pt x="60460" y="63274"/>
                    <a:pt x="60460" y="63274"/>
                    <a:pt x="60460" y="63274"/>
                  </a:cubicBezTo>
                  <a:cubicBezTo>
                    <a:pt x="59100" y="61913"/>
                    <a:pt x="59100" y="61913"/>
                    <a:pt x="59100" y="61913"/>
                  </a:cubicBezTo>
                  <a:close/>
                  <a:moveTo>
                    <a:pt x="121089" y="49213"/>
                  </a:moveTo>
                  <a:cubicBezTo>
                    <a:pt x="123659" y="49213"/>
                    <a:pt x="124944" y="50602"/>
                    <a:pt x="124944" y="53381"/>
                  </a:cubicBezTo>
                  <a:cubicBezTo>
                    <a:pt x="126229" y="54770"/>
                    <a:pt x="124944" y="56159"/>
                    <a:pt x="122374" y="57548"/>
                  </a:cubicBezTo>
                  <a:cubicBezTo>
                    <a:pt x="122374" y="57548"/>
                    <a:pt x="122374" y="57548"/>
                    <a:pt x="104382" y="60326"/>
                  </a:cubicBezTo>
                  <a:cubicBezTo>
                    <a:pt x="103097" y="60326"/>
                    <a:pt x="103097" y="60326"/>
                    <a:pt x="103097" y="60326"/>
                  </a:cubicBezTo>
                  <a:cubicBezTo>
                    <a:pt x="101812" y="60326"/>
                    <a:pt x="100526" y="58937"/>
                    <a:pt x="100526" y="57548"/>
                  </a:cubicBezTo>
                  <a:cubicBezTo>
                    <a:pt x="99241" y="56159"/>
                    <a:pt x="100526" y="53381"/>
                    <a:pt x="103097" y="53381"/>
                  </a:cubicBezTo>
                  <a:cubicBezTo>
                    <a:pt x="103097" y="53381"/>
                    <a:pt x="103097" y="53381"/>
                    <a:pt x="121089" y="49213"/>
                  </a:cubicBezTo>
                  <a:close/>
                  <a:moveTo>
                    <a:pt x="4308" y="49213"/>
                  </a:moveTo>
                  <a:cubicBezTo>
                    <a:pt x="4308" y="49213"/>
                    <a:pt x="4308" y="49213"/>
                    <a:pt x="22088" y="53381"/>
                  </a:cubicBezTo>
                  <a:cubicBezTo>
                    <a:pt x="24628" y="53381"/>
                    <a:pt x="24628" y="56159"/>
                    <a:pt x="24628" y="57548"/>
                  </a:cubicBezTo>
                  <a:cubicBezTo>
                    <a:pt x="24628" y="58937"/>
                    <a:pt x="23358" y="60326"/>
                    <a:pt x="22088" y="60326"/>
                  </a:cubicBezTo>
                  <a:cubicBezTo>
                    <a:pt x="20818" y="60326"/>
                    <a:pt x="20818" y="60326"/>
                    <a:pt x="20818" y="60326"/>
                  </a:cubicBezTo>
                  <a:cubicBezTo>
                    <a:pt x="20818" y="60326"/>
                    <a:pt x="20818" y="60326"/>
                    <a:pt x="3038" y="57548"/>
                  </a:cubicBezTo>
                  <a:cubicBezTo>
                    <a:pt x="498" y="56159"/>
                    <a:pt x="-772" y="54770"/>
                    <a:pt x="498" y="53381"/>
                  </a:cubicBezTo>
                  <a:cubicBezTo>
                    <a:pt x="498" y="50602"/>
                    <a:pt x="1768" y="49213"/>
                    <a:pt x="4308" y="49213"/>
                  </a:cubicBezTo>
                  <a:close/>
                  <a:moveTo>
                    <a:pt x="62728" y="41275"/>
                  </a:moveTo>
                  <a:cubicBezTo>
                    <a:pt x="50962" y="41275"/>
                    <a:pt x="40503" y="50271"/>
                    <a:pt x="40503" y="60552"/>
                  </a:cubicBezTo>
                  <a:cubicBezTo>
                    <a:pt x="40503" y="69548"/>
                    <a:pt x="44425" y="73403"/>
                    <a:pt x="47040" y="78544"/>
                  </a:cubicBezTo>
                  <a:cubicBezTo>
                    <a:pt x="50962" y="83684"/>
                    <a:pt x="54884" y="88825"/>
                    <a:pt x="54884" y="95250"/>
                  </a:cubicBezTo>
                  <a:cubicBezTo>
                    <a:pt x="54884" y="95250"/>
                    <a:pt x="54884" y="95250"/>
                    <a:pt x="58806" y="95250"/>
                  </a:cubicBezTo>
                  <a:cubicBezTo>
                    <a:pt x="58806" y="95250"/>
                    <a:pt x="58806" y="95250"/>
                    <a:pt x="53577" y="65692"/>
                  </a:cubicBezTo>
                  <a:cubicBezTo>
                    <a:pt x="53577" y="64407"/>
                    <a:pt x="53577" y="61837"/>
                    <a:pt x="54884" y="60552"/>
                  </a:cubicBezTo>
                  <a:cubicBezTo>
                    <a:pt x="56191" y="59267"/>
                    <a:pt x="58806" y="59267"/>
                    <a:pt x="60114" y="59267"/>
                  </a:cubicBezTo>
                  <a:cubicBezTo>
                    <a:pt x="61421" y="59267"/>
                    <a:pt x="61421" y="59267"/>
                    <a:pt x="62728" y="59267"/>
                  </a:cubicBezTo>
                  <a:cubicBezTo>
                    <a:pt x="64036" y="59267"/>
                    <a:pt x="64036" y="59267"/>
                    <a:pt x="65343" y="59267"/>
                  </a:cubicBezTo>
                  <a:cubicBezTo>
                    <a:pt x="66650" y="59267"/>
                    <a:pt x="69265" y="59267"/>
                    <a:pt x="70572" y="60552"/>
                  </a:cubicBezTo>
                  <a:cubicBezTo>
                    <a:pt x="70572" y="61837"/>
                    <a:pt x="71880" y="64407"/>
                    <a:pt x="71880" y="65692"/>
                  </a:cubicBezTo>
                  <a:cubicBezTo>
                    <a:pt x="71880" y="65692"/>
                    <a:pt x="71880" y="65692"/>
                    <a:pt x="66650" y="95250"/>
                  </a:cubicBezTo>
                  <a:cubicBezTo>
                    <a:pt x="66650" y="95250"/>
                    <a:pt x="66650" y="95250"/>
                    <a:pt x="69265" y="95250"/>
                  </a:cubicBezTo>
                  <a:cubicBezTo>
                    <a:pt x="70572" y="88825"/>
                    <a:pt x="74494" y="83684"/>
                    <a:pt x="77109" y="78544"/>
                  </a:cubicBezTo>
                  <a:cubicBezTo>
                    <a:pt x="81031" y="73403"/>
                    <a:pt x="84953" y="69548"/>
                    <a:pt x="84953" y="60552"/>
                  </a:cubicBezTo>
                  <a:cubicBezTo>
                    <a:pt x="84953" y="50271"/>
                    <a:pt x="74494" y="41275"/>
                    <a:pt x="62728" y="41275"/>
                  </a:cubicBezTo>
                  <a:close/>
                  <a:moveTo>
                    <a:pt x="62728" y="33338"/>
                  </a:moveTo>
                  <a:cubicBezTo>
                    <a:pt x="78315" y="33338"/>
                    <a:pt x="91303" y="46222"/>
                    <a:pt x="91303" y="60395"/>
                  </a:cubicBezTo>
                  <a:cubicBezTo>
                    <a:pt x="91303" y="70702"/>
                    <a:pt x="87407" y="77144"/>
                    <a:pt x="83510" y="82298"/>
                  </a:cubicBezTo>
                  <a:cubicBezTo>
                    <a:pt x="79613" y="87451"/>
                    <a:pt x="77016" y="92605"/>
                    <a:pt x="77016" y="99047"/>
                  </a:cubicBezTo>
                  <a:cubicBezTo>
                    <a:pt x="77016" y="99047"/>
                    <a:pt x="77016" y="99047"/>
                    <a:pt x="75717" y="111931"/>
                  </a:cubicBezTo>
                  <a:cubicBezTo>
                    <a:pt x="75717" y="114508"/>
                    <a:pt x="74418" y="115796"/>
                    <a:pt x="73119" y="115796"/>
                  </a:cubicBezTo>
                  <a:cubicBezTo>
                    <a:pt x="73119" y="115796"/>
                    <a:pt x="73119" y="115796"/>
                    <a:pt x="70521" y="115796"/>
                  </a:cubicBezTo>
                  <a:cubicBezTo>
                    <a:pt x="69223" y="119661"/>
                    <a:pt x="66625" y="122238"/>
                    <a:pt x="62728" y="122238"/>
                  </a:cubicBezTo>
                  <a:cubicBezTo>
                    <a:pt x="58832" y="122238"/>
                    <a:pt x="54935" y="119661"/>
                    <a:pt x="54935" y="115796"/>
                  </a:cubicBezTo>
                  <a:cubicBezTo>
                    <a:pt x="54935" y="115796"/>
                    <a:pt x="54935" y="115796"/>
                    <a:pt x="52337" y="115796"/>
                  </a:cubicBezTo>
                  <a:cubicBezTo>
                    <a:pt x="51038" y="115796"/>
                    <a:pt x="48441" y="114508"/>
                    <a:pt x="48441" y="111931"/>
                  </a:cubicBezTo>
                  <a:cubicBezTo>
                    <a:pt x="48441" y="111931"/>
                    <a:pt x="48441" y="111931"/>
                    <a:pt x="48441" y="99047"/>
                  </a:cubicBezTo>
                  <a:cubicBezTo>
                    <a:pt x="48441" y="92605"/>
                    <a:pt x="44544" y="87451"/>
                    <a:pt x="41946" y="82298"/>
                  </a:cubicBezTo>
                  <a:cubicBezTo>
                    <a:pt x="38050" y="77144"/>
                    <a:pt x="34153" y="70702"/>
                    <a:pt x="34153" y="60395"/>
                  </a:cubicBezTo>
                  <a:cubicBezTo>
                    <a:pt x="34153" y="46222"/>
                    <a:pt x="47142" y="33338"/>
                    <a:pt x="62728" y="33338"/>
                  </a:cubicBezTo>
                  <a:close/>
                  <a:moveTo>
                    <a:pt x="195140" y="26988"/>
                  </a:moveTo>
                  <a:cubicBezTo>
                    <a:pt x="237951" y="26988"/>
                    <a:pt x="254816" y="48870"/>
                    <a:pt x="254816" y="86198"/>
                  </a:cubicBezTo>
                  <a:cubicBezTo>
                    <a:pt x="253519" y="138971"/>
                    <a:pt x="228870" y="169863"/>
                    <a:pt x="195140" y="169863"/>
                  </a:cubicBezTo>
                  <a:cubicBezTo>
                    <a:pt x="160112" y="169863"/>
                    <a:pt x="135464" y="138971"/>
                    <a:pt x="134166" y="86198"/>
                  </a:cubicBezTo>
                  <a:cubicBezTo>
                    <a:pt x="134166" y="48870"/>
                    <a:pt x="152329" y="26988"/>
                    <a:pt x="195140" y="26988"/>
                  </a:cubicBezTo>
                  <a:close/>
                  <a:moveTo>
                    <a:pt x="103011" y="14288"/>
                  </a:moveTo>
                  <a:cubicBezTo>
                    <a:pt x="105591" y="15578"/>
                    <a:pt x="105591" y="18158"/>
                    <a:pt x="104301" y="19448"/>
                  </a:cubicBezTo>
                  <a:cubicBezTo>
                    <a:pt x="104301" y="19448"/>
                    <a:pt x="104301" y="19448"/>
                    <a:pt x="91403" y="33636"/>
                  </a:cubicBezTo>
                  <a:cubicBezTo>
                    <a:pt x="91403" y="34926"/>
                    <a:pt x="90113" y="34926"/>
                    <a:pt x="88823" y="34926"/>
                  </a:cubicBezTo>
                  <a:cubicBezTo>
                    <a:pt x="88823" y="34926"/>
                    <a:pt x="87533" y="34926"/>
                    <a:pt x="87533" y="34926"/>
                  </a:cubicBezTo>
                  <a:cubicBezTo>
                    <a:pt x="86243" y="33636"/>
                    <a:pt x="84953" y="31057"/>
                    <a:pt x="86243" y="29767"/>
                  </a:cubicBezTo>
                  <a:cubicBezTo>
                    <a:pt x="86243" y="29767"/>
                    <a:pt x="86243" y="29767"/>
                    <a:pt x="99142" y="15578"/>
                  </a:cubicBezTo>
                  <a:cubicBezTo>
                    <a:pt x="100432" y="14288"/>
                    <a:pt x="101722" y="14288"/>
                    <a:pt x="103011" y="14288"/>
                  </a:cubicBezTo>
                  <a:close/>
                  <a:moveTo>
                    <a:pt x="21136" y="14288"/>
                  </a:moveTo>
                  <a:cubicBezTo>
                    <a:pt x="22406" y="14288"/>
                    <a:pt x="24946" y="14288"/>
                    <a:pt x="26216" y="15578"/>
                  </a:cubicBezTo>
                  <a:cubicBezTo>
                    <a:pt x="26216" y="15578"/>
                    <a:pt x="26216" y="15578"/>
                    <a:pt x="37646" y="29767"/>
                  </a:cubicBezTo>
                  <a:cubicBezTo>
                    <a:pt x="38916" y="31057"/>
                    <a:pt x="38916" y="33636"/>
                    <a:pt x="37646" y="34926"/>
                  </a:cubicBezTo>
                  <a:cubicBezTo>
                    <a:pt x="37646" y="34926"/>
                    <a:pt x="36376" y="34926"/>
                    <a:pt x="35106" y="34926"/>
                  </a:cubicBezTo>
                  <a:cubicBezTo>
                    <a:pt x="35106" y="34926"/>
                    <a:pt x="33836" y="34926"/>
                    <a:pt x="32566" y="33636"/>
                  </a:cubicBezTo>
                  <a:lnTo>
                    <a:pt x="21136" y="19448"/>
                  </a:lnTo>
                  <a:cubicBezTo>
                    <a:pt x="21136" y="19448"/>
                    <a:pt x="19866" y="18158"/>
                    <a:pt x="19866" y="16868"/>
                  </a:cubicBezTo>
                  <a:cubicBezTo>
                    <a:pt x="19866" y="16868"/>
                    <a:pt x="21136" y="15578"/>
                    <a:pt x="21136" y="14288"/>
                  </a:cubicBezTo>
                  <a:close/>
                  <a:moveTo>
                    <a:pt x="61935" y="0"/>
                  </a:moveTo>
                  <a:cubicBezTo>
                    <a:pt x="63258" y="0"/>
                    <a:pt x="65904" y="1349"/>
                    <a:pt x="65904" y="4048"/>
                  </a:cubicBezTo>
                  <a:cubicBezTo>
                    <a:pt x="65904" y="4048"/>
                    <a:pt x="65904" y="4048"/>
                    <a:pt x="65904" y="22940"/>
                  </a:cubicBezTo>
                  <a:cubicBezTo>
                    <a:pt x="65904" y="25639"/>
                    <a:pt x="63258" y="26988"/>
                    <a:pt x="61935" y="26988"/>
                  </a:cubicBezTo>
                  <a:cubicBezTo>
                    <a:pt x="60612" y="26988"/>
                    <a:pt x="60612" y="26988"/>
                    <a:pt x="59289" y="25639"/>
                  </a:cubicBezTo>
                  <a:cubicBezTo>
                    <a:pt x="59289" y="25639"/>
                    <a:pt x="57966" y="24289"/>
                    <a:pt x="57966" y="22940"/>
                  </a:cubicBezTo>
                  <a:cubicBezTo>
                    <a:pt x="57966" y="22940"/>
                    <a:pt x="57966" y="22940"/>
                    <a:pt x="57966" y="4048"/>
                  </a:cubicBezTo>
                  <a:cubicBezTo>
                    <a:pt x="57966" y="1349"/>
                    <a:pt x="59289" y="0"/>
                    <a:pt x="619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1" name="图片 30"/>
          <p:cNvPicPr>
            <a:picLocks noChangeAspect="1"/>
          </p:cNvPicPr>
          <p:nvPr/>
        </p:nvPicPr>
        <p:blipFill>
          <a:blip r:embed="rId1"/>
          <a:stretch>
            <a:fillRect/>
          </a:stretch>
        </p:blipFill>
        <p:spPr>
          <a:xfrm rot="16200000">
            <a:off x="145169" y="-145167"/>
            <a:ext cx="1268414" cy="1558750"/>
          </a:xfrm>
          <a:prstGeom prst="rect">
            <a:avLst/>
          </a:prstGeom>
        </p:spPr>
      </p:pic>
      <p:grpSp>
        <p:nvGrpSpPr>
          <p:cNvPr id="13" name="组合 12"/>
          <p:cNvGrpSpPr/>
          <p:nvPr/>
        </p:nvGrpSpPr>
        <p:grpSpPr>
          <a:xfrm>
            <a:off x="1785305" y="394109"/>
            <a:ext cx="8449310" cy="534670"/>
            <a:chOff x="1451102" y="1713400"/>
            <a:chExt cx="8449310" cy="534670"/>
          </a:xfrm>
        </p:grpSpPr>
        <p:grpSp>
          <p:nvGrpSpPr>
            <p:cNvPr id="6" name="组合 5"/>
            <p:cNvGrpSpPr/>
            <p:nvPr/>
          </p:nvGrpSpPr>
          <p:grpSpPr>
            <a:xfrm>
              <a:off x="1451102" y="1713400"/>
              <a:ext cx="3416521" cy="534670"/>
              <a:chOff x="5906988" y="1931114"/>
              <a:chExt cx="3416521" cy="534670"/>
            </a:xfrm>
          </p:grpSpPr>
          <p:sp>
            <p:nvSpPr>
              <p:cNvPr id="7" name="矩形 6"/>
              <p:cNvSpPr/>
              <p:nvPr/>
            </p:nvSpPr>
            <p:spPr>
              <a:xfrm>
                <a:off x="6148378" y="1931114"/>
                <a:ext cx="3175131" cy="521970"/>
              </a:xfrm>
              <a:prstGeom prst="rect">
                <a:avLst/>
              </a:prstGeom>
            </p:spPr>
            <p:txBody>
              <a:bodyPr wrap="none">
                <a:spAutoFit/>
                <a:scene3d>
                  <a:camera prst="orthographicFront"/>
                  <a:lightRig rig="threePt" dir="t"/>
                </a:scene3d>
                <a:sp3d contourW="12700"/>
              </a:bodyPr>
              <a:p>
                <a:pPr algn="ctr"/>
                <a:r>
                  <a:rPr lang="zh-CN" altLang="en-US" sz="2800" b="1" dirty="0">
                    <a:solidFill>
                      <a:schemeClr val="accent6"/>
                    </a:solidFill>
                  </a:rPr>
                  <a:t>系统需求分析</a:t>
                </a:r>
                <a:endParaRPr lang="zh-CN" altLang="en-US" sz="2800" b="1" dirty="0">
                  <a:solidFill>
                    <a:srgbClr val="E06741"/>
                  </a:solidFill>
                </a:endParaRPr>
              </a:p>
            </p:txBody>
          </p:sp>
          <p:sp>
            <p:nvSpPr>
              <p:cNvPr id="8" name="矩形 7"/>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02.</a:t>
                </a:r>
                <a:endParaRPr lang="zh-CN" altLang="en-US" sz="2800" b="1" dirty="0">
                  <a:solidFill>
                    <a:schemeClr val="accent6"/>
                  </a:solidFill>
                </a:endParaRPr>
              </a:p>
            </p:txBody>
          </p:sp>
        </p:grpSp>
        <p:sp>
          <p:nvSpPr>
            <p:cNvPr id="9" name="文本框 8"/>
            <p:cNvSpPr txBox="1"/>
            <p:nvPr/>
          </p:nvSpPr>
          <p:spPr>
            <a:xfrm>
              <a:off x="4517517" y="1753405"/>
              <a:ext cx="538289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altLang="en-US" sz="2000" dirty="0">
                  <a:solidFill>
                    <a:schemeClr val="accent2"/>
                  </a:solidFill>
                  <a:sym typeface="+mn-ea"/>
                </a:rPr>
                <a:t>基于</a:t>
              </a:r>
              <a:r>
                <a:rPr lang="en-US" altLang="zh-CN" sz="2000" dirty="0">
                  <a:solidFill>
                    <a:schemeClr val="accent2"/>
                  </a:solidFill>
                  <a:sym typeface="+mn-ea"/>
                </a:rPr>
                <a:t>SRUM</a:t>
              </a:r>
              <a:r>
                <a:rPr lang="zh-CN" altLang="en-US" sz="2000" dirty="0">
                  <a:solidFill>
                    <a:schemeClr val="accent2"/>
                  </a:solidFill>
                  <a:sym typeface="+mn-ea"/>
                </a:rPr>
                <a:t>敏捷过程的需求分析方法</a:t>
              </a:r>
              <a:endParaRPr lang="zh-CN" altLang="en-US" sz="2000" dirty="0">
                <a:solidFill>
                  <a:srgbClr val="E06741"/>
                </a:solidFill>
                <a:latin typeface="+mj-ea"/>
                <a:ea typeface="+mj-ea"/>
              </a:endParaRPr>
            </a:p>
          </p:txBody>
        </p:sp>
      </p:grpSp>
      <p:grpSp>
        <p:nvGrpSpPr>
          <p:cNvPr id="50" name="组合 49"/>
          <p:cNvGrpSpPr/>
          <p:nvPr/>
        </p:nvGrpSpPr>
        <p:grpSpPr>
          <a:xfrm>
            <a:off x="3630930" y="2152650"/>
            <a:ext cx="2172970" cy="3272790"/>
            <a:chOff x="5718" y="3390"/>
            <a:chExt cx="3422" cy="5154"/>
          </a:xfrm>
        </p:grpSpPr>
        <p:grpSp>
          <p:nvGrpSpPr>
            <p:cNvPr id="40" name="组合 39"/>
            <p:cNvGrpSpPr/>
            <p:nvPr/>
          </p:nvGrpSpPr>
          <p:grpSpPr>
            <a:xfrm>
              <a:off x="5718" y="3390"/>
              <a:ext cx="3423" cy="5155"/>
              <a:chOff x="3396158" y="1892469"/>
              <a:chExt cx="2519464" cy="3793787"/>
            </a:xfrm>
          </p:grpSpPr>
          <p:sp>
            <p:nvSpPr>
              <p:cNvPr id="15" name="任意多边形: 形状 14"/>
              <p:cNvSpPr/>
              <p:nvPr/>
            </p:nvSpPr>
            <p:spPr>
              <a:xfrm>
                <a:off x="339615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圆角 2"/>
              <p:cNvSpPr/>
              <p:nvPr/>
            </p:nvSpPr>
            <p:spPr>
              <a:xfrm>
                <a:off x="3396158" y="1892469"/>
                <a:ext cx="2519464" cy="379378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1" name="组合 20"/>
              <p:cNvGrpSpPr/>
              <p:nvPr/>
            </p:nvGrpSpPr>
            <p:grpSpPr>
              <a:xfrm>
                <a:off x="3396158" y="3129225"/>
                <a:ext cx="2492032" cy="2311136"/>
                <a:chOff x="1039343" y="2748686"/>
                <a:chExt cx="2492032" cy="2311136"/>
              </a:xfrm>
            </p:grpSpPr>
            <p:sp>
              <p:nvSpPr>
                <p:cNvPr id="22" name="矩形 21"/>
                <p:cNvSpPr/>
                <p:nvPr/>
              </p:nvSpPr>
              <p:spPr>
                <a:xfrm>
                  <a:off x="1039343" y="3244892"/>
                  <a:ext cx="2491798" cy="1814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rPr>
                    <a:t>意识到对问题空间的理解不深一蹴而就的事情，它遵循一个螺旋认识的过程。同时强调测试优先。</a:t>
                  </a:r>
                  <a:endParaRPr kumimoji="0" lang="zh-CN" altLang="en-US" sz="1600" b="0" i="0" u="none" strike="noStrike" kern="120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cs typeface="+mn-cs"/>
                  </a:endParaRPr>
                </a:p>
              </p:txBody>
            </p:sp>
            <p:sp>
              <p:nvSpPr>
                <p:cNvPr id="23" name="矩形 22"/>
                <p:cNvSpPr/>
                <p:nvPr/>
              </p:nvSpPr>
              <p:spPr>
                <a:xfrm>
                  <a:off x="1136492" y="2748686"/>
                  <a:ext cx="2394883"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rPr>
                    <a:t>迭代式的开发过程</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charset="-122"/>
                    <a:cs typeface="+mn-cs"/>
                  </a:endParaRPr>
                </a:p>
              </p:txBody>
            </p:sp>
          </p:grpSp>
        </p:grpSp>
        <p:pic>
          <p:nvPicPr>
            <p:cNvPr id="10" name="图片 9" descr="350547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 y="3539"/>
              <a:ext cx="1253" cy="125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500"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up)">
                                      <p:cBhvr>
                                        <p:cTn id="8" dur="500"/>
                                        <p:tgtEl>
                                          <p:spTgt spid="39"/>
                                        </p:tgtEl>
                                      </p:cBhvr>
                                    </p:animEffect>
                                  </p:childTnLst>
                                </p:cTn>
                              </p:par>
                              <p:par>
                                <p:cTn id="9" presetID="12" presetClass="entr" presetSubtype="4" fill="hold" nodeType="withEffect">
                                  <p:stCondLst>
                                    <p:cond delay="0"/>
                                  </p:stCondLst>
                                  <p:childTnLst>
                                    <p:set>
                                      <p:cBhvr>
                                        <p:cTn id="10" dur="500"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par>
                                <p:cTn id="13" presetID="12" presetClass="entr" presetSubtype="4" fill="hold" nodeType="withEffect">
                                  <p:stCondLst>
                                    <p:cond delay="500"/>
                                  </p:stCondLst>
                                  <p:childTnLst>
                                    <p:set>
                                      <p:cBhvr>
                                        <p:cTn id="14" dur="500" fill="hold">
                                          <p:stCondLst>
                                            <p:cond delay="0"/>
                                          </p:stCondLst>
                                        </p:cTn>
                                        <p:tgtEl>
                                          <p:spTgt spid="41"/>
                                        </p:tgtEl>
                                        <p:attrNameLst>
                                          <p:attrName>style.visibility</p:attrName>
                                        </p:attrNameLst>
                                      </p:cBhvr>
                                      <p:to>
                                        <p:strVal val="visible"/>
                                      </p:to>
                                    </p:set>
                                    <p:anim calcmode="lin" valueType="num">
                                      <p:cBhvr additive="base">
                                        <p:cTn id="15" dur="500"/>
                                        <p:tgtEl>
                                          <p:spTgt spid="41"/>
                                        </p:tgtEl>
                                        <p:attrNameLst>
                                          <p:attrName>ppt_y</p:attrName>
                                        </p:attrNameLst>
                                      </p:cBhvr>
                                      <p:tavLst>
                                        <p:tav tm="0">
                                          <p:val>
                                            <p:strVal val="#ppt_y+#ppt_h*1.125000"/>
                                          </p:val>
                                        </p:tav>
                                        <p:tav tm="100000">
                                          <p:val>
                                            <p:strVal val="#ppt_y"/>
                                          </p:val>
                                        </p:tav>
                                      </p:tavLst>
                                    </p:anim>
                                    <p:animEffect transition="in" filter="wipe(up)">
                                      <p:cBhvr>
                                        <p:cTn id="16" dur="500"/>
                                        <p:tgtEl>
                                          <p:spTgt spid="41"/>
                                        </p:tgtEl>
                                      </p:cBhvr>
                                    </p:animEffect>
                                  </p:childTnLst>
                                </p:cTn>
                              </p:par>
                              <p:par>
                                <p:cTn id="17" presetID="12" presetClass="entr" presetSubtype="4" fill="hold" nodeType="withEffect">
                                  <p:stCondLst>
                                    <p:cond delay="750"/>
                                  </p:stCondLst>
                                  <p:childTnLst>
                                    <p:set>
                                      <p:cBhvr>
                                        <p:cTn id="18" dur="500"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ppt_y</p:attrName>
                                        </p:attrNameLst>
                                      </p:cBhvr>
                                      <p:tavLst>
                                        <p:tav tm="0">
                                          <p:val>
                                            <p:strVal val="#ppt_y+#ppt_h*1.125000"/>
                                          </p:val>
                                        </p:tav>
                                        <p:tav tm="100000">
                                          <p:val>
                                            <p:strVal val="#ppt_y"/>
                                          </p:val>
                                        </p:tav>
                                      </p:tavLst>
                                    </p:anim>
                                    <p:animEffect transition="in" filter="wipe(up)">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stCxn id="2" idx="6"/>
          </p:cNvCxnSpPr>
          <p:nvPr/>
        </p:nvCxnSpPr>
        <p:spPr>
          <a:xfrm>
            <a:off x="2605202" y="3543300"/>
            <a:ext cx="9586798"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092200" y="2786799"/>
            <a:ext cx="1513002" cy="1513002"/>
          </a:xfrm>
          <a:prstGeom prst="ellipse">
            <a:avLst/>
          </a:prstGeom>
          <a:solidFill>
            <a:schemeClr val="tx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文本框 11"/>
          <p:cNvSpPr txBox="1"/>
          <p:nvPr/>
        </p:nvSpPr>
        <p:spPr>
          <a:xfrm>
            <a:off x="3557720" y="4136664"/>
            <a:ext cx="2241974" cy="52197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微软雅黑" panose="020B0503020204020204" charset="-122"/>
              </a:defRPr>
            </a:lvl1pPr>
          </a:lstStyle>
          <a:p>
            <a:r>
              <a:rPr lang="zh-CN" altLang="en-US" sz="2800" dirty="0"/>
              <a:t>角色</a:t>
            </a:r>
            <a:endParaRPr lang="zh-CN" altLang="en-US" sz="2800" dirty="0"/>
          </a:p>
        </p:txBody>
      </p:sp>
      <p:sp>
        <p:nvSpPr>
          <p:cNvPr id="15" name="文本框 14"/>
          <p:cNvSpPr txBox="1"/>
          <p:nvPr/>
        </p:nvSpPr>
        <p:spPr>
          <a:xfrm>
            <a:off x="6401424" y="4136664"/>
            <a:ext cx="2241974" cy="52197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微软雅黑" panose="020B0503020204020204" charset="-122"/>
              </a:defRPr>
            </a:lvl1pPr>
          </a:lstStyle>
          <a:p>
            <a:r>
              <a:rPr lang="zh-CN" altLang="en-US" sz="2800" dirty="0"/>
              <a:t>活动</a:t>
            </a:r>
            <a:endParaRPr lang="zh-CN" altLang="en-US" sz="2800" dirty="0"/>
          </a:p>
        </p:txBody>
      </p:sp>
      <p:sp>
        <p:nvSpPr>
          <p:cNvPr id="16" name="文本框 15"/>
          <p:cNvSpPr txBox="1"/>
          <p:nvPr/>
        </p:nvSpPr>
        <p:spPr>
          <a:xfrm>
            <a:off x="9245127" y="4136664"/>
            <a:ext cx="2241974" cy="52197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微软雅黑" panose="020B0503020204020204" charset="-122"/>
              </a:defRPr>
            </a:lvl1pPr>
          </a:lstStyle>
          <a:p>
            <a:r>
              <a:rPr lang="zh-CN" altLang="en-US" sz="2800" dirty="0"/>
              <a:t>商业价值</a:t>
            </a:r>
            <a:endParaRPr lang="zh-CN" altLang="en-US" sz="2800" dirty="0"/>
          </a:p>
        </p:txBody>
      </p:sp>
      <p:sp>
        <p:nvSpPr>
          <p:cNvPr id="17" name="矩形 16"/>
          <p:cNvSpPr/>
          <p:nvPr/>
        </p:nvSpPr>
        <p:spPr>
          <a:xfrm>
            <a:off x="998381" y="3172184"/>
            <a:ext cx="1700640" cy="6076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rPr>
              <a:t>三要素</a:t>
            </a:r>
            <a:endParaRPr lang="zh-CN" altLang="en-US" sz="2800" b="1" dirty="0">
              <a:solidFill>
                <a:schemeClr val="bg1"/>
              </a:solidFill>
            </a:endParaRPr>
          </a:p>
        </p:txBody>
      </p:sp>
      <p:sp>
        <p:nvSpPr>
          <p:cNvPr id="18" name="矩形 17"/>
          <p:cNvSpPr/>
          <p:nvPr/>
        </p:nvSpPr>
        <p:spPr>
          <a:xfrm>
            <a:off x="3256280" y="4596765"/>
            <a:ext cx="2844165"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dirty="0">
                <a:solidFill>
                  <a:schemeClr val="tx1">
                    <a:lumMod val="65000"/>
                    <a:lumOff val="35000"/>
                  </a:schemeClr>
                </a:solidFill>
              </a:rPr>
              <a:t>谁要使用这个功能</a:t>
            </a:r>
            <a:endParaRPr lang="zh-CN" altLang="en-US" sz="2400" dirty="0">
              <a:solidFill>
                <a:schemeClr val="tx1">
                  <a:lumMod val="65000"/>
                  <a:lumOff val="35000"/>
                </a:schemeClr>
              </a:solidFill>
            </a:endParaRPr>
          </a:p>
        </p:txBody>
      </p:sp>
      <p:sp>
        <p:nvSpPr>
          <p:cNvPr id="19" name="矩形 18"/>
          <p:cNvSpPr/>
          <p:nvPr/>
        </p:nvSpPr>
        <p:spPr>
          <a:xfrm>
            <a:off x="6401423" y="4689544"/>
            <a:ext cx="2241974" cy="9772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dirty="0">
                <a:solidFill>
                  <a:schemeClr val="tx1">
                    <a:lumMod val="65000"/>
                    <a:lumOff val="35000"/>
                  </a:schemeClr>
                </a:solidFill>
              </a:rPr>
              <a:t>需要完成什么样的功能</a:t>
            </a:r>
            <a:endParaRPr lang="zh-CN" altLang="en-US" sz="2400" dirty="0">
              <a:solidFill>
                <a:schemeClr val="tx1">
                  <a:lumMod val="65000"/>
                  <a:lumOff val="35000"/>
                </a:schemeClr>
              </a:solidFill>
            </a:endParaRPr>
          </a:p>
        </p:txBody>
      </p:sp>
      <p:sp>
        <p:nvSpPr>
          <p:cNvPr id="20" name="矩形 19"/>
          <p:cNvSpPr/>
          <p:nvPr/>
        </p:nvSpPr>
        <p:spPr>
          <a:xfrm>
            <a:off x="9245127" y="4658429"/>
            <a:ext cx="2241974" cy="186372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dirty="0">
                <a:solidFill>
                  <a:schemeClr val="tx1">
                    <a:lumMod val="65000"/>
                    <a:lumOff val="35000"/>
                  </a:schemeClr>
                </a:solidFill>
              </a:rPr>
              <a:t>为什么需要这个功能，这个功能带来什么样的价值</a:t>
            </a:r>
            <a:endParaRPr lang="zh-CN" altLang="en-US" sz="2400" dirty="0">
              <a:solidFill>
                <a:schemeClr val="tx1">
                  <a:lumMod val="65000"/>
                  <a:lumOff val="35000"/>
                </a:schemeClr>
              </a:solidFill>
            </a:endParaRPr>
          </a:p>
        </p:txBody>
      </p:sp>
      <p:grpSp>
        <p:nvGrpSpPr>
          <p:cNvPr id="9" name="组合 8"/>
          <p:cNvGrpSpPr/>
          <p:nvPr/>
        </p:nvGrpSpPr>
        <p:grpSpPr>
          <a:xfrm>
            <a:off x="7091680" y="3112770"/>
            <a:ext cx="861060" cy="861060"/>
            <a:chOff x="11168" y="4902"/>
            <a:chExt cx="1356" cy="1356"/>
          </a:xfrm>
        </p:grpSpPr>
        <p:sp>
          <p:nvSpPr>
            <p:cNvPr id="7" name="椭圆 6"/>
            <p:cNvSpPr/>
            <p:nvPr/>
          </p:nvSpPr>
          <p:spPr>
            <a:xfrm>
              <a:off x="11168" y="4902"/>
              <a:ext cx="1356" cy="1356"/>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26" name="椭圆 21"/>
            <p:cNvSpPr/>
            <p:nvPr/>
          </p:nvSpPr>
          <p:spPr>
            <a:xfrm>
              <a:off x="11473" y="5243"/>
              <a:ext cx="747" cy="675"/>
            </a:xfrm>
            <a:custGeom>
              <a:avLst/>
              <a:gdLst>
                <a:gd name="connsiteX0" fmla="*/ 168018 w 337624"/>
                <a:gd name="connsiteY0" fmla="*/ 203200 h 304800"/>
                <a:gd name="connsiteX1" fmla="*/ 148174 w 337624"/>
                <a:gd name="connsiteY1" fmla="*/ 223838 h 304800"/>
                <a:gd name="connsiteX2" fmla="*/ 168018 w 337624"/>
                <a:gd name="connsiteY2" fmla="*/ 244476 h 304800"/>
                <a:gd name="connsiteX3" fmla="*/ 187862 w 337624"/>
                <a:gd name="connsiteY3" fmla="*/ 223838 h 304800"/>
                <a:gd name="connsiteX4" fmla="*/ 168018 w 337624"/>
                <a:gd name="connsiteY4" fmla="*/ 203200 h 304800"/>
                <a:gd name="connsiteX5" fmla="*/ 168018 w 337624"/>
                <a:gd name="connsiteY5" fmla="*/ 80963 h 304800"/>
                <a:gd name="connsiteX6" fmla="*/ 148174 w 337624"/>
                <a:gd name="connsiteY6" fmla="*/ 100857 h 304800"/>
                <a:gd name="connsiteX7" fmla="*/ 148174 w 337624"/>
                <a:gd name="connsiteY7" fmla="*/ 165844 h 304800"/>
                <a:gd name="connsiteX8" fmla="*/ 168018 w 337624"/>
                <a:gd name="connsiteY8" fmla="*/ 185738 h 304800"/>
                <a:gd name="connsiteX9" fmla="*/ 187862 w 337624"/>
                <a:gd name="connsiteY9" fmla="*/ 165844 h 304800"/>
                <a:gd name="connsiteX10" fmla="*/ 187862 w 337624"/>
                <a:gd name="connsiteY10" fmla="*/ 100857 h 304800"/>
                <a:gd name="connsiteX11" fmla="*/ 168018 w 337624"/>
                <a:gd name="connsiteY11" fmla="*/ 80963 h 304800"/>
                <a:gd name="connsiteX12" fmla="*/ 168018 w 337624"/>
                <a:gd name="connsiteY12" fmla="*/ 25400 h 304800"/>
                <a:gd name="connsiteX13" fmla="*/ 195698 w 337624"/>
                <a:gd name="connsiteY13" fmla="*/ 41192 h 304800"/>
                <a:gd name="connsiteX14" fmla="*/ 305097 w 337624"/>
                <a:gd name="connsiteY14" fmla="*/ 232022 h 304800"/>
                <a:gd name="connsiteX15" fmla="*/ 305097 w 337624"/>
                <a:gd name="connsiteY15" fmla="*/ 263607 h 304800"/>
                <a:gd name="connsiteX16" fmla="*/ 277418 w 337624"/>
                <a:gd name="connsiteY16" fmla="*/ 279400 h 304800"/>
                <a:gd name="connsiteX17" fmla="*/ 58618 w 337624"/>
                <a:gd name="connsiteY17" fmla="*/ 279400 h 304800"/>
                <a:gd name="connsiteX18" fmla="*/ 30939 w 337624"/>
                <a:gd name="connsiteY18" fmla="*/ 263607 h 304800"/>
                <a:gd name="connsiteX19" fmla="*/ 30939 w 337624"/>
                <a:gd name="connsiteY19" fmla="*/ 232022 h 304800"/>
                <a:gd name="connsiteX20" fmla="*/ 140338 w 337624"/>
                <a:gd name="connsiteY20" fmla="*/ 41192 h 304800"/>
                <a:gd name="connsiteX21" fmla="*/ 168018 w 337624"/>
                <a:gd name="connsiteY21" fmla="*/ 25400 h 304800"/>
                <a:gd name="connsiteX22" fmla="*/ 168812 w 337624"/>
                <a:gd name="connsiteY22" fmla="*/ 15875 h 304800"/>
                <a:gd name="connsiteX23" fmla="*/ 134592 w 337624"/>
                <a:gd name="connsiteY23" fmla="*/ 34253 h 304800"/>
                <a:gd name="connsiteX24" fmla="*/ 21404 w 337624"/>
                <a:gd name="connsiteY24" fmla="*/ 231165 h 304800"/>
                <a:gd name="connsiteX25" fmla="*/ 21404 w 337624"/>
                <a:gd name="connsiteY25" fmla="*/ 270547 h 304800"/>
                <a:gd name="connsiteX26" fmla="*/ 55624 w 337624"/>
                <a:gd name="connsiteY26" fmla="*/ 288925 h 304800"/>
                <a:gd name="connsiteX27" fmla="*/ 281999 w 337624"/>
                <a:gd name="connsiteY27" fmla="*/ 288925 h 304800"/>
                <a:gd name="connsiteX28" fmla="*/ 316219 w 337624"/>
                <a:gd name="connsiteY28" fmla="*/ 270547 h 304800"/>
                <a:gd name="connsiteX29" fmla="*/ 316219 w 337624"/>
                <a:gd name="connsiteY29" fmla="*/ 231165 h 304800"/>
                <a:gd name="connsiteX30" fmla="*/ 203031 w 337624"/>
                <a:gd name="connsiteY30" fmla="*/ 34253 h 304800"/>
                <a:gd name="connsiteX31" fmla="*/ 168812 w 337624"/>
                <a:gd name="connsiteY31" fmla="*/ 15875 h 304800"/>
                <a:gd name="connsiteX32" fmla="*/ 168812 w 337624"/>
                <a:gd name="connsiteY32" fmla="*/ 0 h 304800"/>
                <a:gd name="connsiteX33" fmla="*/ 216291 w 337624"/>
                <a:gd name="connsiteY33" fmla="*/ 26276 h 304800"/>
                <a:gd name="connsiteX34" fmla="*/ 329711 w 337624"/>
                <a:gd name="connsiteY34" fmla="*/ 223345 h 304800"/>
                <a:gd name="connsiteX35" fmla="*/ 329711 w 337624"/>
                <a:gd name="connsiteY35" fmla="*/ 278524 h 304800"/>
                <a:gd name="connsiteX36" fmla="*/ 282233 w 337624"/>
                <a:gd name="connsiteY36" fmla="*/ 304800 h 304800"/>
                <a:gd name="connsiteX37" fmla="*/ 55391 w 337624"/>
                <a:gd name="connsiteY37" fmla="*/ 304800 h 304800"/>
                <a:gd name="connsiteX38" fmla="*/ 7913 w 337624"/>
                <a:gd name="connsiteY38" fmla="*/ 278524 h 304800"/>
                <a:gd name="connsiteX39" fmla="*/ 7913 w 337624"/>
                <a:gd name="connsiteY39" fmla="*/ 223345 h 304800"/>
                <a:gd name="connsiteX40" fmla="*/ 121333 w 337624"/>
                <a:gd name="connsiteY40" fmla="*/ 26276 h 304800"/>
                <a:gd name="connsiteX41" fmla="*/ 168812 w 337624"/>
                <a:gd name="connsiteY41"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7624" h="304800">
                  <a:moveTo>
                    <a:pt x="168018" y="203200"/>
                  </a:moveTo>
                  <a:cubicBezTo>
                    <a:pt x="157058" y="203200"/>
                    <a:pt x="148174" y="212440"/>
                    <a:pt x="148174" y="223838"/>
                  </a:cubicBezTo>
                  <a:cubicBezTo>
                    <a:pt x="148174" y="235236"/>
                    <a:pt x="157058" y="244476"/>
                    <a:pt x="168018" y="244476"/>
                  </a:cubicBezTo>
                  <a:cubicBezTo>
                    <a:pt x="178978" y="244476"/>
                    <a:pt x="187862" y="235236"/>
                    <a:pt x="187862" y="223838"/>
                  </a:cubicBezTo>
                  <a:cubicBezTo>
                    <a:pt x="187862" y="212440"/>
                    <a:pt x="178978" y="203200"/>
                    <a:pt x="168018" y="203200"/>
                  </a:cubicBezTo>
                  <a:close/>
                  <a:moveTo>
                    <a:pt x="168018" y="80963"/>
                  </a:moveTo>
                  <a:cubicBezTo>
                    <a:pt x="157435" y="80963"/>
                    <a:pt x="148174" y="90247"/>
                    <a:pt x="148174" y="100857"/>
                  </a:cubicBezTo>
                  <a:lnTo>
                    <a:pt x="148174" y="165844"/>
                  </a:lnTo>
                  <a:cubicBezTo>
                    <a:pt x="148174" y="177780"/>
                    <a:pt x="157435" y="185738"/>
                    <a:pt x="168018" y="185738"/>
                  </a:cubicBezTo>
                  <a:cubicBezTo>
                    <a:pt x="178602" y="185738"/>
                    <a:pt x="187862" y="177780"/>
                    <a:pt x="187862" y="165844"/>
                  </a:cubicBezTo>
                  <a:cubicBezTo>
                    <a:pt x="187862" y="165844"/>
                    <a:pt x="187862" y="165844"/>
                    <a:pt x="187862" y="100857"/>
                  </a:cubicBezTo>
                  <a:cubicBezTo>
                    <a:pt x="187862" y="90247"/>
                    <a:pt x="178602" y="80963"/>
                    <a:pt x="168018" y="80963"/>
                  </a:cubicBezTo>
                  <a:close/>
                  <a:moveTo>
                    <a:pt x="168018" y="25400"/>
                  </a:moveTo>
                  <a:cubicBezTo>
                    <a:pt x="179881" y="25400"/>
                    <a:pt x="190425" y="31980"/>
                    <a:pt x="195698" y="41192"/>
                  </a:cubicBezTo>
                  <a:cubicBezTo>
                    <a:pt x="195698" y="41192"/>
                    <a:pt x="195698" y="41192"/>
                    <a:pt x="305097" y="232022"/>
                  </a:cubicBezTo>
                  <a:cubicBezTo>
                    <a:pt x="311687" y="241234"/>
                    <a:pt x="311687" y="253079"/>
                    <a:pt x="305097" y="263607"/>
                  </a:cubicBezTo>
                  <a:cubicBezTo>
                    <a:pt x="299825" y="274136"/>
                    <a:pt x="289280" y="279400"/>
                    <a:pt x="277418" y="279400"/>
                  </a:cubicBezTo>
                  <a:cubicBezTo>
                    <a:pt x="277418" y="279400"/>
                    <a:pt x="277418" y="279400"/>
                    <a:pt x="58618" y="279400"/>
                  </a:cubicBezTo>
                  <a:cubicBezTo>
                    <a:pt x="46756" y="279400"/>
                    <a:pt x="36211" y="274136"/>
                    <a:pt x="30939" y="263607"/>
                  </a:cubicBezTo>
                  <a:cubicBezTo>
                    <a:pt x="24349" y="253079"/>
                    <a:pt x="24349" y="241234"/>
                    <a:pt x="30939" y="232022"/>
                  </a:cubicBezTo>
                  <a:cubicBezTo>
                    <a:pt x="30939" y="232022"/>
                    <a:pt x="30939" y="232022"/>
                    <a:pt x="140338" y="41192"/>
                  </a:cubicBezTo>
                  <a:cubicBezTo>
                    <a:pt x="145611" y="31980"/>
                    <a:pt x="156156" y="25400"/>
                    <a:pt x="168018" y="25400"/>
                  </a:cubicBezTo>
                  <a:close/>
                  <a:moveTo>
                    <a:pt x="168812" y="15875"/>
                  </a:moveTo>
                  <a:cubicBezTo>
                    <a:pt x="154334" y="15875"/>
                    <a:pt x="142489" y="22438"/>
                    <a:pt x="134592" y="34253"/>
                  </a:cubicBezTo>
                  <a:cubicBezTo>
                    <a:pt x="21404" y="231165"/>
                    <a:pt x="21404" y="231165"/>
                    <a:pt x="21404" y="231165"/>
                  </a:cubicBezTo>
                  <a:cubicBezTo>
                    <a:pt x="14824" y="242979"/>
                    <a:pt x="14824" y="257419"/>
                    <a:pt x="21404" y="270547"/>
                  </a:cubicBezTo>
                  <a:cubicBezTo>
                    <a:pt x="27985" y="282362"/>
                    <a:pt x="41146" y="288925"/>
                    <a:pt x="55624" y="288925"/>
                  </a:cubicBezTo>
                  <a:cubicBezTo>
                    <a:pt x="281999" y="288925"/>
                    <a:pt x="281999" y="288925"/>
                    <a:pt x="281999" y="288925"/>
                  </a:cubicBezTo>
                  <a:cubicBezTo>
                    <a:pt x="296477" y="288925"/>
                    <a:pt x="309638" y="282362"/>
                    <a:pt x="316219" y="270547"/>
                  </a:cubicBezTo>
                  <a:cubicBezTo>
                    <a:pt x="322799" y="257419"/>
                    <a:pt x="322799" y="242979"/>
                    <a:pt x="316219" y="231165"/>
                  </a:cubicBezTo>
                  <a:cubicBezTo>
                    <a:pt x="203031" y="34253"/>
                    <a:pt x="203031" y="34253"/>
                    <a:pt x="203031" y="34253"/>
                  </a:cubicBezTo>
                  <a:cubicBezTo>
                    <a:pt x="195134" y="22438"/>
                    <a:pt x="183289" y="15875"/>
                    <a:pt x="168812" y="15875"/>
                  </a:cubicBezTo>
                  <a:close/>
                  <a:moveTo>
                    <a:pt x="168812" y="0"/>
                  </a:moveTo>
                  <a:cubicBezTo>
                    <a:pt x="188595" y="0"/>
                    <a:pt x="207059" y="9196"/>
                    <a:pt x="216291" y="26276"/>
                  </a:cubicBezTo>
                  <a:cubicBezTo>
                    <a:pt x="329711" y="223345"/>
                    <a:pt x="329711" y="223345"/>
                    <a:pt x="329711" y="223345"/>
                  </a:cubicBezTo>
                  <a:cubicBezTo>
                    <a:pt x="340262" y="240424"/>
                    <a:pt x="340262" y="261445"/>
                    <a:pt x="329711" y="278524"/>
                  </a:cubicBezTo>
                  <a:cubicBezTo>
                    <a:pt x="320480" y="295604"/>
                    <a:pt x="302016" y="304800"/>
                    <a:pt x="282233" y="304800"/>
                  </a:cubicBezTo>
                  <a:cubicBezTo>
                    <a:pt x="55391" y="304800"/>
                    <a:pt x="55391" y="304800"/>
                    <a:pt x="55391" y="304800"/>
                  </a:cubicBezTo>
                  <a:cubicBezTo>
                    <a:pt x="35608" y="304800"/>
                    <a:pt x="17144" y="295604"/>
                    <a:pt x="7913" y="278524"/>
                  </a:cubicBezTo>
                  <a:cubicBezTo>
                    <a:pt x="-2638" y="261445"/>
                    <a:pt x="-2638" y="240424"/>
                    <a:pt x="7913" y="223345"/>
                  </a:cubicBezTo>
                  <a:cubicBezTo>
                    <a:pt x="121333" y="26276"/>
                    <a:pt x="121333" y="26276"/>
                    <a:pt x="121333" y="26276"/>
                  </a:cubicBezTo>
                  <a:cubicBezTo>
                    <a:pt x="130565" y="9196"/>
                    <a:pt x="149030" y="0"/>
                    <a:pt x="168812"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10" name="组合 9"/>
          <p:cNvGrpSpPr/>
          <p:nvPr/>
        </p:nvGrpSpPr>
        <p:grpSpPr>
          <a:xfrm>
            <a:off x="9935210" y="3112770"/>
            <a:ext cx="861060" cy="861060"/>
            <a:chOff x="15646" y="4902"/>
            <a:chExt cx="1356" cy="1356"/>
          </a:xfrm>
        </p:grpSpPr>
        <p:sp>
          <p:nvSpPr>
            <p:cNvPr id="8" name="椭圆 7"/>
            <p:cNvSpPr/>
            <p:nvPr/>
          </p:nvSpPr>
          <p:spPr>
            <a:xfrm>
              <a:off x="15646" y="4902"/>
              <a:ext cx="1356" cy="1356"/>
            </a:xfrm>
            <a:prstGeom prst="ellipse">
              <a:avLst/>
            </a:prstGeom>
            <a:solidFill>
              <a:schemeClr val="accent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27" name="椭圆 22"/>
            <p:cNvSpPr/>
            <p:nvPr/>
          </p:nvSpPr>
          <p:spPr>
            <a:xfrm>
              <a:off x="15998" y="5206"/>
              <a:ext cx="652" cy="747"/>
            </a:xfrm>
            <a:custGeom>
              <a:avLst/>
              <a:gdLst>
                <a:gd name="connsiteX0" fmla="*/ 123825 w 293688"/>
                <a:gd name="connsiteY0" fmla="*/ 284163 h 336550"/>
                <a:gd name="connsiteX1" fmla="*/ 123825 w 293688"/>
                <a:gd name="connsiteY1" fmla="*/ 312738 h 336550"/>
                <a:gd name="connsiteX2" fmla="*/ 169863 w 293688"/>
                <a:gd name="connsiteY2" fmla="*/ 312738 h 336550"/>
                <a:gd name="connsiteX3" fmla="*/ 169863 w 293688"/>
                <a:gd name="connsiteY3" fmla="*/ 284163 h 336550"/>
                <a:gd name="connsiteX4" fmla="*/ 233363 w 293688"/>
                <a:gd name="connsiteY4" fmla="*/ 58738 h 336550"/>
                <a:gd name="connsiteX5" fmla="*/ 233363 w 293688"/>
                <a:gd name="connsiteY5" fmla="*/ 97959 h 336550"/>
                <a:gd name="connsiteX6" fmla="*/ 233363 w 293688"/>
                <a:gd name="connsiteY6" fmla="*/ 103188 h 336550"/>
                <a:gd name="connsiteX7" fmla="*/ 263526 w 293688"/>
                <a:gd name="connsiteY7" fmla="*/ 74426 h 336550"/>
                <a:gd name="connsiteX8" fmla="*/ 263526 w 293688"/>
                <a:gd name="connsiteY8" fmla="*/ 58738 h 336550"/>
                <a:gd name="connsiteX9" fmla="*/ 30163 w 293688"/>
                <a:gd name="connsiteY9" fmla="*/ 58738 h 336550"/>
                <a:gd name="connsiteX10" fmla="*/ 30163 w 293688"/>
                <a:gd name="connsiteY10" fmla="*/ 74426 h 336550"/>
                <a:gd name="connsiteX11" fmla="*/ 60326 w 293688"/>
                <a:gd name="connsiteY11" fmla="*/ 103188 h 336550"/>
                <a:gd name="connsiteX12" fmla="*/ 60326 w 293688"/>
                <a:gd name="connsiteY12" fmla="*/ 97959 h 336550"/>
                <a:gd name="connsiteX13" fmla="*/ 60326 w 293688"/>
                <a:gd name="connsiteY13" fmla="*/ 58738 h 336550"/>
                <a:gd name="connsiteX14" fmla="*/ 30163 w 293688"/>
                <a:gd name="connsiteY14" fmla="*/ 58738 h 336550"/>
                <a:gd name="connsiteX15" fmla="*/ 142753 w 293688"/>
                <a:gd name="connsiteY15" fmla="*/ 46781 h 336550"/>
                <a:gd name="connsiteX16" fmla="*/ 133521 w 293688"/>
                <a:gd name="connsiteY16" fmla="*/ 67674 h 336550"/>
                <a:gd name="connsiteX17" fmla="*/ 109782 w 293688"/>
                <a:gd name="connsiteY17" fmla="*/ 70286 h 336550"/>
                <a:gd name="connsiteX18" fmla="*/ 107144 w 293688"/>
                <a:gd name="connsiteY18" fmla="*/ 78121 h 336550"/>
                <a:gd name="connsiteX19" fmla="*/ 125608 w 293688"/>
                <a:gd name="connsiteY19" fmla="*/ 93791 h 336550"/>
                <a:gd name="connsiteX20" fmla="*/ 119014 w 293688"/>
                <a:gd name="connsiteY20" fmla="*/ 115991 h 336550"/>
                <a:gd name="connsiteX21" fmla="*/ 126927 w 293688"/>
                <a:gd name="connsiteY21" fmla="*/ 121214 h 336550"/>
                <a:gd name="connsiteX22" fmla="*/ 146710 w 293688"/>
                <a:gd name="connsiteY22" fmla="*/ 109462 h 336550"/>
                <a:gd name="connsiteX23" fmla="*/ 166493 w 293688"/>
                <a:gd name="connsiteY23" fmla="*/ 121214 h 336550"/>
                <a:gd name="connsiteX24" fmla="*/ 174406 w 293688"/>
                <a:gd name="connsiteY24" fmla="*/ 115991 h 336550"/>
                <a:gd name="connsiteX25" fmla="*/ 167811 w 293688"/>
                <a:gd name="connsiteY25" fmla="*/ 93791 h 336550"/>
                <a:gd name="connsiteX26" fmla="*/ 186275 w 293688"/>
                <a:gd name="connsiteY26" fmla="*/ 78121 h 336550"/>
                <a:gd name="connsiteX27" fmla="*/ 183638 w 293688"/>
                <a:gd name="connsiteY27" fmla="*/ 70286 h 336550"/>
                <a:gd name="connsiteX28" fmla="*/ 159898 w 293688"/>
                <a:gd name="connsiteY28" fmla="*/ 67674 h 336550"/>
                <a:gd name="connsiteX29" fmla="*/ 150666 w 293688"/>
                <a:gd name="connsiteY29" fmla="*/ 46781 h 336550"/>
                <a:gd name="connsiteX30" fmla="*/ 142753 w 293688"/>
                <a:gd name="connsiteY30" fmla="*/ 46781 h 336550"/>
                <a:gd name="connsiteX31" fmla="*/ 59531 w 293688"/>
                <a:gd name="connsiteY31" fmla="*/ 0 h 336550"/>
                <a:gd name="connsiteX32" fmla="*/ 234157 w 293688"/>
                <a:gd name="connsiteY32" fmla="*/ 0 h 336550"/>
                <a:gd name="connsiteX33" fmla="*/ 234157 w 293688"/>
                <a:gd name="connsiteY33" fmla="*/ 27608 h 336550"/>
                <a:gd name="connsiteX34" fmla="*/ 293688 w 293688"/>
                <a:gd name="connsiteY34" fmla="*/ 27608 h 336550"/>
                <a:gd name="connsiteX35" fmla="*/ 293688 w 293688"/>
                <a:gd name="connsiteY35" fmla="*/ 73620 h 336550"/>
                <a:gd name="connsiteX36" fmla="*/ 234157 w 293688"/>
                <a:gd name="connsiteY36" fmla="*/ 132780 h 336550"/>
                <a:gd name="connsiteX37" fmla="*/ 226219 w 293688"/>
                <a:gd name="connsiteY37" fmla="*/ 132780 h 336550"/>
                <a:gd name="connsiteX38" fmla="*/ 190500 w 293688"/>
                <a:gd name="connsiteY38" fmla="*/ 170904 h 336550"/>
                <a:gd name="connsiteX39" fmla="*/ 165365 w 293688"/>
                <a:gd name="connsiteY39" fmla="*/ 216917 h 336550"/>
                <a:gd name="connsiteX40" fmla="*/ 165365 w 293688"/>
                <a:gd name="connsiteY40" fmla="*/ 253727 h 336550"/>
                <a:gd name="connsiteX41" fmla="*/ 186531 w 293688"/>
                <a:gd name="connsiteY41" fmla="*/ 253727 h 336550"/>
                <a:gd name="connsiteX42" fmla="*/ 198438 w 293688"/>
                <a:gd name="connsiteY42" fmla="*/ 265559 h 336550"/>
                <a:gd name="connsiteX43" fmla="*/ 198438 w 293688"/>
                <a:gd name="connsiteY43" fmla="*/ 281335 h 336550"/>
                <a:gd name="connsiteX44" fmla="*/ 216959 w 293688"/>
                <a:gd name="connsiteY44" fmla="*/ 281335 h 336550"/>
                <a:gd name="connsiteX45" fmla="*/ 216959 w 293688"/>
                <a:gd name="connsiteY45" fmla="*/ 336550 h 336550"/>
                <a:gd name="connsiteX46" fmla="*/ 76729 w 293688"/>
                <a:gd name="connsiteY46" fmla="*/ 336550 h 336550"/>
                <a:gd name="connsiteX47" fmla="*/ 76729 w 293688"/>
                <a:gd name="connsiteY47" fmla="*/ 281335 h 336550"/>
                <a:gd name="connsiteX48" fmla="*/ 95250 w 293688"/>
                <a:gd name="connsiteY48" fmla="*/ 281335 h 336550"/>
                <a:gd name="connsiteX49" fmla="*/ 95250 w 293688"/>
                <a:gd name="connsiteY49" fmla="*/ 265559 h 336550"/>
                <a:gd name="connsiteX50" fmla="*/ 107156 w 293688"/>
                <a:gd name="connsiteY50" fmla="*/ 253727 h 336550"/>
                <a:gd name="connsiteX51" fmla="*/ 128323 w 293688"/>
                <a:gd name="connsiteY51" fmla="*/ 253727 h 336550"/>
                <a:gd name="connsiteX52" fmla="*/ 128323 w 293688"/>
                <a:gd name="connsiteY52" fmla="*/ 216917 h 336550"/>
                <a:gd name="connsiteX53" fmla="*/ 103188 w 293688"/>
                <a:gd name="connsiteY53" fmla="*/ 170904 h 336550"/>
                <a:gd name="connsiteX54" fmla="*/ 67469 w 293688"/>
                <a:gd name="connsiteY54" fmla="*/ 132780 h 336550"/>
                <a:gd name="connsiteX55" fmla="*/ 59531 w 293688"/>
                <a:gd name="connsiteY55" fmla="*/ 132780 h 336550"/>
                <a:gd name="connsiteX56" fmla="*/ 0 w 293688"/>
                <a:gd name="connsiteY56" fmla="*/ 73620 h 336550"/>
                <a:gd name="connsiteX57" fmla="*/ 0 w 293688"/>
                <a:gd name="connsiteY57" fmla="*/ 27608 h 336550"/>
                <a:gd name="connsiteX58" fmla="*/ 59531 w 293688"/>
                <a:gd name="connsiteY58" fmla="*/ 27608 h 336550"/>
                <a:gd name="connsiteX59" fmla="*/ 59531 w 293688"/>
                <a:gd name="connsiteY5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688" h="336550">
                  <a:moveTo>
                    <a:pt x="123825" y="284163"/>
                  </a:moveTo>
                  <a:lnTo>
                    <a:pt x="123825" y="312738"/>
                  </a:lnTo>
                  <a:lnTo>
                    <a:pt x="169863" y="312738"/>
                  </a:lnTo>
                  <a:lnTo>
                    <a:pt x="169863" y="284163"/>
                  </a:lnTo>
                  <a:close/>
                  <a:moveTo>
                    <a:pt x="233363" y="58738"/>
                  </a:moveTo>
                  <a:cubicBezTo>
                    <a:pt x="233363" y="58738"/>
                    <a:pt x="233363" y="58738"/>
                    <a:pt x="233363" y="97959"/>
                  </a:cubicBezTo>
                  <a:cubicBezTo>
                    <a:pt x="233363" y="99266"/>
                    <a:pt x="233363" y="101881"/>
                    <a:pt x="233363" y="103188"/>
                  </a:cubicBezTo>
                  <a:cubicBezTo>
                    <a:pt x="249816" y="103188"/>
                    <a:pt x="263526" y="90114"/>
                    <a:pt x="263526" y="74426"/>
                  </a:cubicBezTo>
                  <a:cubicBezTo>
                    <a:pt x="263526" y="74426"/>
                    <a:pt x="263526" y="74426"/>
                    <a:pt x="263526" y="58738"/>
                  </a:cubicBezTo>
                  <a:close/>
                  <a:moveTo>
                    <a:pt x="30163" y="58738"/>
                  </a:moveTo>
                  <a:cubicBezTo>
                    <a:pt x="30163" y="58738"/>
                    <a:pt x="30163" y="58738"/>
                    <a:pt x="30163" y="74426"/>
                  </a:cubicBezTo>
                  <a:cubicBezTo>
                    <a:pt x="30163" y="90114"/>
                    <a:pt x="43873" y="103188"/>
                    <a:pt x="60326" y="103188"/>
                  </a:cubicBezTo>
                  <a:cubicBezTo>
                    <a:pt x="60326" y="101881"/>
                    <a:pt x="60326" y="99266"/>
                    <a:pt x="60326" y="97959"/>
                  </a:cubicBezTo>
                  <a:cubicBezTo>
                    <a:pt x="60326" y="97959"/>
                    <a:pt x="60326" y="97959"/>
                    <a:pt x="60326" y="58738"/>
                  </a:cubicBezTo>
                  <a:cubicBezTo>
                    <a:pt x="60326" y="58738"/>
                    <a:pt x="60326" y="58738"/>
                    <a:pt x="30163" y="58738"/>
                  </a:cubicBezTo>
                  <a:close/>
                  <a:moveTo>
                    <a:pt x="142753" y="46781"/>
                  </a:moveTo>
                  <a:cubicBezTo>
                    <a:pt x="142753" y="46781"/>
                    <a:pt x="142753" y="46781"/>
                    <a:pt x="133521" y="67674"/>
                  </a:cubicBezTo>
                  <a:cubicBezTo>
                    <a:pt x="133521" y="67674"/>
                    <a:pt x="133521" y="67674"/>
                    <a:pt x="109782" y="70286"/>
                  </a:cubicBezTo>
                  <a:cubicBezTo>
                    <a:pt x="105826" y="70286"/>
                    <a:pt x="103188" y="75509"/>
                    <a:pt x="107144" y="78121"/>
                  </a:cubicBezTo>
                  <a:cubicBezTo>
                    <a:pt x="107144" y="78121"/>
                    <a:pt x="107144" y="78121"/>
                    <a:pt x="125608" y="93791"/>
                  </a:cubicBezTo>
                  <a:cubicBezTo>
                    <a:pt x="125608" y="93791"/>
                    <a:pt x="125608" y="93791"/>
                    <a:pt x="119014" y="115991"/>
                  </a:cubicBezTo>
                  <a:cubicBezTo>
                    <a:pt x="119014" y="119908"/>
                    <a:pt x="122971" y="123826"/>
                    <a:pt x="126927" y="121214"/>
                  </a:cubicBezTo>
                  <a:cubicBezTo>
                    <a:pt x="126927" y="121214"/>
                    <a:pt x="126927" y="121214"/>
                    <a:pt x="146710" y="109462"/>
                  </a:cubicBezTo>
                  <a:cubicBezTo>
                    <a:pt x="146710" y="109462"/>
                    <a:pt x="146710" y="109462"/>
                    <a:pt x="166493" y="121214"/>
                  </a:cubicBezTo>
                  <a:cubicBezTo>
                    <a:pt x="170449" y="123826"/>
                    <a:pt x="174406" y="119908"/>
                    <a:pt x="174406" y="115991"/>
                  </a:cubicBezTo>
                  <a:cubicBezTo>
                    <a:pt x="174406" y="115991"/>
                    <a:pt x="174406" y="115991"/>
                    <a:pt x="167811" y="93791"/>
                  </a:cubicBezTo>
                  <a:cubicBezTo>
                    <a:pt x="167811" y="93791"/>
                    <a:pt x="167811" y="93791"/>
                    <a:pt x="186275" y="78121"/>
                  </a:cubicBezTo>
                  <a:cubicBezTo>
                    <a:pt x="188913" y="75509"/>
                    <a:pt x="187594" y="70286"/>
                    <a:pt x="183638" y="70286"/>
                  </a:cubicBezTo>
                  <a:cubicBezTo>
                    <a:pt x="183638" y="70286"/>
                    <a:pt x="183638" y="70286"/>
                    <a:pt x="159898" y="67674"/>
                  </a:cubicBezTo>
                  <a:cubicBezTo>
                    <a:pt x="159898" y="67674"/>
                    <a:pt x="159898" y="67674"/>
                    <a:pt x="150666" y="46781"/>
                  </a:cubicBezTo>
                  <a:cubicBezTo>
                    <a:pt x="149348" y="42863"/>
                    <a:pt x="144072" y="42863"/>
                    <a:pt x="142753" y="46781"/>
                  </a:cubicBezTo>
                  <a:close/>
                  <a:moveTo>
                    <a:pt x="59531" y="0"/>
                  </a:moveTo>
                  <a:cubicBezTo>
                    <a:pt x="59531" y="0"/>
                    <a:pt x="59531" y="0"/>
                    <a:pt x="234157" y="0"/>
                  </a:cubicBezTo>
                  <a:lnTo>
                    <a:pt x="234157" y="27608"/>
                  </a:lnTo>
                  <a:cubicBezTo>
                    <a:pt x="234157" y="27608"/>
                    <a:pt x="234157" y="27608"/>
                    <a:pt x="293688" y="27608"/>
                  </a:cubicBezTo>
                  <a:cubicBezTo>
                    <a:pt x="293688" y="27608"/>
                    <a:pt x="293688" y="27608"/>
                    <a:pt x="293688" y="73620"/>
                  </a:cubicBezTo>
                  <a:cubicBezTo>
                    <a:pt x="293688" y="106487"/>
                    <a:pt x="267230" y="132780"/>
                    <a:pt x="234157" y="132780"/>
                  </a:cubicBezTo>
                  <a:cubicBezTo>
                    <a:pt x="234157" y="132780"/>
                    <a:pt x="234157" y="132780"/>
                    <a:pt x="226219" y="132780"/>
                  </a:cubicBezTo>
                  <a:cubicBezTo>
                    <a:pt x="218282" y="148555"/>
                    <a:pt x="206375" y="163016"/>
                    <a:pt x="190500" y="170904"/>
                  </a:cubicBezTo>
                  <a:cubicBezTo>
                    <a:pt x="174625" y="181421"/>
                    <a:pt x="165365" y="198512"/>
                    <a:pt x="165365" y="216917"/>
                  </a:cubicBezTo>
                  <a:cubicBezTo>
                    <a:pt x="165365" y="216917"/>
                    <a:pt x="165365" y="216917"/>
                    <a:pt x="165365" y="253727"/>
                  </a:cubicBezTo>
                  <a:cubicBezTo>
                    <a:pt x="165365" y="253727"/>
                    <a:pt x="165365" y="253727"/>
                    <a:pt x="186531" y="253727"/>
                  </a:cubicBezTo>
                  <a:cubicBezTo>
                    <a:pt x="193146" y="253727"/>
                    <a:pt x="198438" y="258986"/>
                    <a:pt x="198438" y="265559"/>
                  </a:cubicBezTo>
                  <a:cubicBezTo>
                    <a:pt x="198438" y="265559"/>
                    <a:pt x="198438" y="265559"/>
                    <a:pt x="198438" y="281335"/>
                  </a:cubicBezTo>
                  <a:cubicBezTo>
                    <a:pt x="198438" y="281335"/>
                    <a:pt x="198438" y="281335"/>
                    <a:pt x="216959" y="281335"/>
                  </a:cubicBezTo>
                  <a:cubicBezTo>
                    <a:pt x="216959" y="281335"/>
                    <a:pt x="216959" y="281335"/>
                    <a:pt x="216959" y="336550"/>
                  </a:cubicBezTo>
                  <a:cubicBezTo>
                    <a:pt x="216959" y="336550"/>
                    <a:pt x="216959" y="336550"/>
                    <a:pt x="76729" y="336550"/>
                  </a:cubicBezTo>
                  <a:cubicBezTo>
                    <a:pt x="76729" y="336550"/>
                    <a:pt x="76729" y="336550"/>
                    <a:pt x="76729" y="281335"/>
                  </a:cubicBezTo>
                  <a:cubicBezTo>
                    <a:pt x="76729" y="281335"/>
                    <a:pt x="76729" y="281335"/>
                    <a:pt x="95250" y="281335"/>
                  </a:cubicBezTo>
                  <a:cubicBezTo>
                    <a:pt x="95250" y="281335"/>
                    <a:pt x="95250" y="281335"/>
                    <a:pt x="95250" y="265559"/>
                  </a:cubicBezTo>
                  <a:cubicBezTo>
                    <a:pt x="95250" y="258986"/>
                    <a:pt x="100542" y="253727"/>
                    <a:pt x="107156" y="253727"/>
                  </a:cubicBezTo>
                  <a:cubicBezTo>
                    <a:pt x="107156" y="253727"/>
                    <a:pt x="107156" y="253727"/>
                    <a:pt x="128323" y="253727"/>
                  </a:cubicBezTo>
                  <a:cubicBezTo>
                    <a:pt x="128323" y="253727"/>
                    <a:pt x="128323" y="253727"/>
                    <a:pt x="128323" y="216917"/>
                  </a:cubicBezTo>
                  <a:cubicBezTo>
                    <a:pt x="128323" y="198512"/>
                    <a:pt x="119063" y="181421"/>
                    <a:pt x="103188" y="170904"/>
                  </a:cubicBezTo>
                  <a:cubicBezTo>
                    <a:pt x="87313" y="163016"/>
                    <a:pt x="75406" y="148555"/>
                    <a:pt x="67469" y="132780"/>
                  </a:cubicBezTo>
                  <a:cubicBezTo>
                    <a:pt x="67469" y="132780"/>
                    <a:pt x="67469" y="132780"/>
                    <a:pt x="59531" y="132780"/>
                  </a:cubicBezTo>
                  <a:cubicBezTo>
                    <a:pt x="26458" y="132780"/>
                    <a:pt x="0" y="106487"/>
                    <a:pt x="0" y="73620"/>
                  </a:cubicBezTo>
                  <a:cubicBezTo>
                    <a:pt x="0" y="73620"/>
                    <a:pt x="0" y="73620"/>
                    <a:pt x="0" y="27608"/>
                  </a:cubicBezTo>
                  <a:cubicBezTo>
                    <a:pt x="0" y="27608"/>
                    <a:pt x="0" y="27608"/>
                    <a:pt x="59531" y="27608"/>
                  </a:cubicBezTo>
                  <a:cubicBezTo>
                    <a:pt x="59531" y="27608"/>
                    <a:pt x="59531" y="27608"/>
                    <a:pt x="59531"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pic>
        <p:nvPicPr>
          <p:cNvPr id="21" name="图片 20"/>
          <p:cNvPicPr>
            <a:picLocks noChangeAspect="1"/>
          </p:cNvPicPr>
          <p:nvPr/>
        </p:nvPicPr>
        <p:blipFill>
          <a:blip r:embed="rId1"/>
          <a:stretch>
            <a:fillRect/>
          </a:stretch>
        </p:blipFill>
        <p:spPr>
          <a:xfrm rot="16200000">
            <a:off x="145169" y="-145167"/>
            <a:ext cx="1268414" cy="1558750"/>
          </a:xfrm>
          <a:prstGeom prst="rect">
            <a:avLst/>
          </a:prstGeom>
        </p:spPr>
      </p:pic>
      <p:grpSp>
        <p:nvGrpSpPr>
          <p:cNvPr id="4" name="组合 3"/>
          <p:cNvGrpSpPr/>
          <p:nvPr/>
        </p:nvGrpSpPr>
        <p:grpSpPr>
          <a:xfrm>
            <a:off x="4248150" y="3112770"/>
            <a:ext cx="861060" cy="861060"/>
            <a:chOff x="6690" y="4902"/>
            <a:chExt cx="1356" cy="1356"/>
          </a:xfrm>
        </p:grpSpPr>
        <p:sp>
          <p:nvSpPr>
            <p:cNvPr id="6" name="椭圆 5"/>
            <p:cNvSpPr/>
            <p:nvPr/>
          </p:nvSpPr>
          <p:spPr>
            <a:xfrm>
              <a:off x="6690" y="4902"/>
              <a:ext cx="1356" cy="1356"/>
            </a:xfrm>
            <a:prstGeom prst="ellipse">
              <a:avLst/>
            </a:prstGeom>
            <a:solidFill>
              <a:schemeClr val="accent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pic>
          <p:nvPicPr>
            <p:cNvPr id="3" name="图片 2" descr="2154020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1" y="5037"/>
              <a:ext cx="916" cy="916"/>
            </a:xfrm>
            <a:prstGeom prst="rect">
              <a:avLst/>
            </a:prstGeom>
          </p:spPr>
        </p:pic>
      </p:grpSp>
      <p:grpSp>
        <p:nvGrpSpPr>
          <p:cNvPr id="13" name="组合 12"/>
          <p:cNvGrpSpPr/>
          <p:nvPr/>
        </p:nvGrpSpPr>
        <p:grpSpPr>
          <a:xfrm>
            <a:off x="1785305" y="394109"/>
            <a:ext cx="8449310" cy="534670"/>
            <a:chOff x="1451102" y="1713400"/>
            <a:chExt cx="8449310" cy="534670"/>
          </a:xfrm>
        </p:grpSpPr>
        <p:grpSp>
          <p:nvGrpSpPr>
            <p:cNvPr id="11" name="组合 10"/>
            <p:cNvGrpSpPr/>
            <p:nvPr/>
          </p:nvGrpSpPr>
          <p:grpSpPr>
            <a:xfrm>
              <a:off x="1451102" y="1713400"/>
              <a:ext cx="3416521" cy="534670"/>
              <a:chOff x="5906988" y="1931114"/>
              <a:chExt cx="3416521" cy="534670"/>
            </a:xfrm>
          </p:grpSpPr>
          <p:sp>
            <p:nvSpPr>
              <p:cNvPr id="14" name="矩形 13"/>
              <p:cNvSpPr/>
              <p:nvPr/>
            </p:nvSpPr>
            <p:spPr>
              <a:xfrm>
                <a:off x="6148378" y="1931114"/>
                <a:ext cx="3175131" cy="521970"/>
              </a:xfrm>
              <a:prstGeom prst="rect">
                <a:avLst/>
              </a:prstGeom>
            </p:spPr>
            <p:txBody>
              <a:bodyPr wrap="none">
                <a:spAutoFit/>
                <a:scene3d>
                  <a:camera prst="orthographicFront"/>
                  <a:lightRig rig="threePt" dir="t"/>
                </a:scene3d>
                <a:sp3d contourW="12700"/>
              </a:bodyPr>
              <a:p>
                <a:pPr algn="ctr"/>
                <a:r>
                  <a:rPr lang="zh-CN" altLang="en-US" sz="2800" b="1" dirty="0">
                    <a:solidFill>
                      <a:schemeClr val="accent6"/>
                    </a:solidFill>
                  </a:rPr>
                  <a:t>系统需求分析</a:t>
                </a:r>
                <a:endParaRPr lang="zh-CN" altLang="en-US" sz="2800" b="1" dirty="0">
                  <a:solidFill>
                    <a:srgbClr val="E06741"/>
                  </a:solidFill>
                </a:endParaRPr>
              </a:p>
            </p:txBody>
          </p:sp>
          <p:sp>
            <p:nvSpPr>
              <p:cNvPr id="30" name="矩形 29"/>
              <p:cNvSpPr/>
              <p:nvPr/>
            </p:nvSpPr>
            <p:spPr>
              <a:xfrm>
                <a:off x="5906988" y="1943814"/>
                <a:ext cx="676910" cy="521970"/>
              </a:xfrm>
              <a:prstGeom prst="rect">
                <a:avLst/>
              </a:prstGeom>
            </p:spPr>
            <p:txBody>
              <a:bodyPr wrap="none">
                <a:spAutoFit/>
                <a:scene3d>
                  <a:camera prst="orthographicFront"/>
                  <a:lightRig rig="threePt" dir="t"/>
                </a:scene3d>
                <a:sp3d contourW="12700"/>
              </a:bodyPr>
              <a:p>
                <a:r>
                  <a:rPr lang="en-US" altLang="zh-CN" sz="2800" b="1" dirty="0" smtClean="0">
                    <a:solidFill>
                      <a:schemeClr val="accent6"/>
                    </a:solidFill>
                  </a:rPr>
                  <a:t>02.</a:t>
                </a:r>
                <a:endParaRPr lang="zh-CN" altLang="en-US" sz="2800" b="1" dirty="0">
                  <a:solidFill>
                    <a:schemeClr val="accent6"/>
                  </a:solidFill>
                </a:endParaRPr>
              </a:p>
            </p:txBody>
          </p:sp>
        </p:grpSp>
        <p:sp>
          <p:nvSpPr>
            <p:cNvPr id="31" name="文本框 30"/>
            <p:cNvSpPr txBox="1"/>
            <p:nvPr/>
          </p:nvSpPr>
          <p:spPr>
            <a:xfrm>
              <a:off x="4517517" y="1753405"/>
              <a:ext cx="5382895" cy="441960"/>
            </a:xfrm>
            <a:prstGeom prst="rect">
              <a:avLst/>
            </a:prstGeom>
            <a:noFill/>
          </p:spPr>
          <p:txBody>
            <a:bodyPr wrap="square" rtlCol="0">
              <a:spAutoFit/>
              <a:scene3d>
                <a:camera prst="orthographicFront"/>
                <a:lightRig rig="threePt" dir="t"/>
              </a:scene3d>
              <a:sp3d contourW="12700"/>
            </a:bodyPr>
            <a:p>
              <a:pPr>
                <a:lnSpc>
                  <a:spcPct val="114000"/>
                </a:lnSpc>
              </a:pPr>
              <a:r>
                <a:rPr lang="en-US" altLang="zh-CN" sz="2000" dirty="0">
                  <a:solidFill>
                    <a:srgbClr val="E06741"/>
                  </a:solidFill>
                  <a:latin typeface="+mj-ea"/>
                  <a:ea typeface="+mj-ea"/>
                </a:rPr>
                <a:t>————</a:t>
              </a:r>
              <a:r>
                <a:rPr lang="zh-CN" sz="2000" dirty="0">
                  <a:solidFill>
                    <a:schemeClr val="accent2"/>
                  </a:solidFill>
                  <a:sym typeface="+mn-ea"/>
                </a:rPr>
                <a:t>用户故事</a:t>
              </a:r>
              <a:endParaRPr lang="zh-CN" sz="2000" dirty="0">
                <a:solidFill>
                  <a:srgbClr val="E06741"/>
                </a:solidFill>
                <a:latin typeface="+mj-ea"/>
                <a:ea typeface="+mj-ea"/>
              </a:endParaRPr>
            </a:p>
          </p:txBody>
        </p:sp>
      </p:grpSp>
      <p:sp>
        <p:nvSpPr>
          <p:cNvPr id="32" name="文本框 31"/>
          <p:cNvSpPr txBox="1"/>
          <p:nvPr/>
        </p:nvSpPr>
        <p:spPr>
          <a:xfrm>
            <a:off x="1378585" y="1565910"/>
            <a:ext cx="6574155" cy="583565"/>
          </a:xfrm>
          <a:prstGeom prst="rect">
            <a:avLst/>
          </a:prstGeom>
          <a:noFill/>
        </p:spPr>
        <p:txBody>
          <a:bodyPr wrap="square" rtlCol="0">
            <a:spAutoFit/>
          </a:bodyPr>
          <a:p>
            <a:r>
              <a:rPr lang="zh-CN" altLang="en-US" sz="3200"/>
              <a:t>一个好的用户故事包括三个要素</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2" presetClass="entr" presetSubtype="8"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ppt_x"/>
                                          </p:val>
                                        </p:tav>
                                        <p:tav tm="100000">
                                          <p:val>
                                            <p:strVal val="#ppt_x"/>
                                          </p:val>
                                        </p:tav>
                                      </p:tavLst>
                                    </p:anim>
                                    <p:anim calcmode="lin" valueType="num">
                                      <p:cBhvr additive="base">
                                        <p:cTn id="6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5" grpId="0"/>
      <p:bldP spid="16" grpId="0"/>
      <p:bldP spid="17" grpId="0"/>
      <p:bldP spid="18" grpId="0"/>
      <p:bldP spid="19" grpId="0"/>
      <p:bldP spid="20" grpId="0"/>
      <p:bldP spid="3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SUBTYPE" val="f"/>
  <p:tag name="KSO_WM_UNIT_TYPE" val="ζ_i"/>
  <p:tag name="KSO_WM_UNIT_INDEX" val="1_1"/>
  <p:tag name="KSO_WM_UNIT_ID" val="mixed20199732_1*ζ_i*1_1"/>
  <p:tag name="KSO_WM_TEMPLATE_CATEGORY" val="mixed"/>
  <p:tag name="KSO_WM_TEMPLATE_INDEX" val="20199732"/>
  <p:tag name="KSO_WM_UNIT_LAYERLEVEL" val="1_1"/>
  <p:tag name="KSO_WM_TAG_VERSION" val="1.0"/>
  <p:tag name="KSO_WM_BEAUTIFY_FLAG" val="#wm#"/>
  <p:tag name="KSO_WM_UNIT_DIAGRAM_MODELTYPE" val="flashPicture"/>
</p:tagLst>
</file>

<file path=ppt/tags/tag10.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2_1*ζ_h_d*1_4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11.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5_1"/>
  <p:tag name="KSO_WM_UNIT_ID" val="mixed20199732_1*ζ_h_d*1_5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12.xml><?xml version="1.0" encoding="utf-8"?>
<p:tagLst xmlns:p="http://schemas.openxmlformats.org/presentationml/2006/main">
  <p:tag name="KSO_WM_UNIT_FLASH_PICTURE_TYPE" val="0"/>
</p:tagLst>
</file>

<file path=ppt/tags/tag13.xml><?xml version="1.0" encoding="utf-8"?>
<p:tagLst xmlns:p="http://schemas.openxmlformats.org/presentationml/2006/main">
  <p:tag name="KSO_WM_UNIT_FLASH_PICTURE_TYPE" val="0"/>
</p:tagLst>
</file>

<file path=ppt/tags/tag14.xml><?xml version="1.0" encoding="utf-8"?>
<p:tagLst xmlns:p="http://schemas.openxmlformats.org/presentationml/2006/main">
  <p:tag name="KSO_WM_UNIT_FLASH_PICTURE_TYP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SUBTYPE" val="f"/>
  <p:tag name="KSO_WM_UNIT_TYPE" val="ζ_i"/>
  <p:tag name="KSO_WM_UNIT_INDEX" val="1_1"/>
  <p:tag name="KSO_WM_UNIT_ID" val="mixed20199732_1*ζ_i*1_1"/>
  <p:tag name="KSO_WM_TEMPLATE_CATEGORY" val="mixed"/>
  <p:tag name="KSO_WM_TEMPLATE_INDEX" val="20199732"/>
  <p:tag name="KSO_WM_UNIT_LAYERLEVEL" val="1_1"/>
  <p:tag name="KSO_WM_TAG_VERSION" val="1.0"/>
  <p:tag name="KSO_WM_BEAUTIFY_FLAG" val="#wm#"/>
  <p:tag name="KSO_WM_UNIT_DIAGRAM_MODELTYPE" val="flashPicture"/>
</p:tagLst>
</file>

<file path=ppt/tags/tag16.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2_1*ζ_h_d*1_1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1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ID" val="mixed20199732_1*ζ_h_i*1_2_1"/>
  <p:tag name="KSO_WM_TEMPLATE_CATEGORY" val="mixed"/>
  <p:tag name="KSO_WM_TEMPLATE_INDEX" val="20199732"/>
  <p:tag name="KSO_WM_UNIT_LAYERLEVEL" val="1_1_1"/>
  <p:tag name="KSO_WM_TAG_VERSION" val="1.0"/>
  <p:tag name="KSO_WM_BEAUTIFY_FLAG" val="#wm#"/>
</p:tagLst>
</file>

<file path=ppt/tags/tag1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ID" val="mixed20199732_1*ζ_h_i*1_4_1"/>
  <p:tag name="KSO_WM_TEMPLATE_CATEGORY" val="mixed"/>
  <p:tag name="KSO_WM_TEMPLATE_INDEX" val="20199732"/>
  <p:tag name="KSO_WM_UNIT_LAYERLEVEL" val="1_1_1"/>
  <p:tag name="KSO_WM_TAG_VERSION" val="1.0"/>
  <p:tag name="KSO_WM_BEAUTIFY_FLAG" val="#wm#"/>
</p:tagLst>
</file>

<file path=ppt/tags/tag1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5_1"/>
  <p:tag name="KSO_WM_UNIT_ID" val="mixed20199732_1*ζ_h_i*1_5_1"/>
  <p:tag name="KSO_WM_TEMPLATE_CATEGORY" val="mixed"/>
  <p:tag name="KSO_WM_TEMPLATE_INDEX" val="20199732"/>
  <p:tag name="KSO_WM_UNIT_LAYERLEVEL" val="1_1_1"/>
  <p:tag name="KSO_WM_TAG_VERSION" val="1.0"/>
  <p:tag name="KSO_WM_BEAUTIFY_FLAG" val="#wm#"/>
</p:tagLst>
</file>

<file path=ppt/tags/tag2.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2_1*ζ_h_d*1_1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2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mixed20199732_1*ζ_h_i*1_1_1"/>
  <p:tag name="KSO_WM_TEMPLATE_CATEGORY" val="mixed"/>
  <p:tag name="KSO_WM_TEMPLATE_INDEX" val="20199732"/>
  <p:tag name="KSO_WM_UNIT_LAYERLEVEL" val="1_1_1"/>
  <p:tag name="KSO_WM_TAG_VERSION" val="1.0"/>
  <p:tag name="KSO_WM_BEAUTIFY_FLAG" val="#wm#"/>
</p:tagLst>
</file>

<file path=ppt/tags/tag2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ID" val="mixed20199732_1*ζ_h_i*1_3_1"/>
  <p:tag name="KSO_WM_TEMPLATE_CATEGORY" val="mixed"/>
  <p:tag name="KSO_WM_TEMPLATE_INDEX" val="20199732"/>
  <p:tag name="KSO_WM_UNIT_LAYERLEVEL" val="1_1_1"/>
  <p:tag name="KSO_WM_TAG_VERSION" val="1.0"/>
  <p:tag name="KSO_WM_BEAUTIFY_FLAG" val="#wm#"/>
</p:tagLst>
</file>

<file path=ppt/tags/tag22.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2_1*ζ_h_d*1_2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23.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2_1*ζ_h_d*1_3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24.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2_1*ζ_h_d*1_4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25.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5_1"/>
  <p:tag name="KSO_WM_UNIT_ID" val="mixed20199732_1*ζ_h_d*1_5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26.xml><?xml version="1.0" encoding="utf-8"?>
<p:tagLst xmlns:p="http://schemas.openxmlformats.org/presentationml/2006/main">
  <p:tag name="KSO_WM_UNIT_FLASH_PICTURE_TYPE" val="0"/>
</p:tagLst>
</file>

<file path=ppt/tags/tag27.xml><?xml version="1.0" encoding="utf-8"?>
<p:tagLst xmlns:p="http://schemas.openxmlformats.org/presentationml/2006/main">
  <p:tag name="ISPRING_PRESENTATION_TITLE" val="PowerPoint 演示文稿"/>
</p:tagLst>
</file>

<file path=ppt/tags/tag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ID" val="mixed20199732_1*ζ_h_i*1_2_1"/>
  <p:tag name="KSO_WM_TEMPLATE_CATEGORY" val="mixed"/>
  <p:tag name="KSO_WM_TEMPLATE_INDEX" val="20199732"/>
  <p:tag name="KSO_WM_UNIT_LAYERLEVEL" val="1_1_1"/>
  <p:tag name="KSO_WM_TAG_VERSION" val="1.0"/>
  <p:tag name="KSO_WM_BEAUTIFY_FLAG" val="#wm#"/>
</p:tagLst>
</file>

<file path=ppt/tags/tag4.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ID" val="mixed20199732_1*ζ_h_i*1_4_1"/>
  <p:tag name="KSO_WM_TEMPLATE_CATEGORY" val="mixed"/>
  <p:tag name="KSO_WM_TEMPLATE_INDEX" val="20199732"/>
  <p:tag name="KSO_WM_UNIT_LAYERLEVEL" val="1_1_1"/>
  <p:tag name="KSO_WM_TAG_VERSION" val="1.0"/>
  <p:tag name="KSO_WM_BEAUTIFY_FLAG" val="#wm#"/>
</p:tagLst>
</file>

<file path=ppt/tags/tag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5_1"/>
  <p:tag name="KSO_WM_UNIT_ID" val="mixed20199732_1*ζ_h_i*1_5_1"/>
  <p:tag name="KSO_WM_TEMPLATE_CATEGORY" val="mixed"/>
  <p:tag name="KSO_WM_TEMPLATE_INDEX" val="20199732"/>
  <p:tag name="KSO_WM_UNIT_LAYERLEVEL" val="1_1_1"/>
  <p:tag name="KSO_WM_TAG_VERSION" val="1.0"/>
  <p:tag name="KSO_WM_BEAUTIFY_FLAG" val="#wm#"/>
</p:tagLst>
</file>

<file path=ppt/tags/tag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mixed20199732_1*ζ_h_i*1_1_1"/>
  <p:tag name="KSO_WM_TEMPLATE_CATEGORY" val="mixed"/>
  <p:tag name="KSO_WM_TEMPLATE_INDEX" val="20199732"/>
  <p:tag name="KSO_WM_UNIT_LAYERLEVEL" val="1_1_1"/>
  <p:tag name="KSO_WM_TAG_VERSION" val="1.0"/>
  <p:tag name="KSO_WM_BEAUTIFY_FLAG" val="#wm#"/>
</p:tagLst>
</file>

<file path=ppt/tags/tag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ID" val="mixed20199732_1*ζ_h_i*1_3_1"/>
  <p:tag name="KSO_WM_TEMPLATE_CATEGORY" val="mixed"/>
  <p:tag name="KSO_WM_TEMPLATE_INDEX" val="20199732"/>
  <p:tag name="KSO_WM_UNIT_LAYERLEVEL" val="1_1_1"/>
  <p:tag name="KSO_WM_TAG_VERSION" val="1.0"/>
  <p:tag name="KSO_WM_BEAUTIFY_FLAG" val="#wm#"/>
</p:tagLst>
</file>

<file path=ppt/tags/tag8.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2_1*ζ_h_d*1_2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ags/tag9.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2_1*ζ_h_d*1_3_1"/>
  <p:tag name="KSO_WM_TEMPLATE_CATEGORY" val="mixed"/>
  <p:tag name="KSO_WM_TEMPLATE_INDEX" val="20199732"/>
  <p:tag name="KSO_WM_UNIT_LAYERLEVEL" val="1_1_1"/>
  <p:tag name="KSO_WM_TAG_VERSION" val="1.0"/>
  <p:tag name="KSO_WM_BEAUTIFY_FLAG" val="#wm#"/>
  <p:tag name="KSO_WM_UNIT_FLASH_PICTURE_RATE" val="2"/>
  <p:tag name="KSO_WM_UNIT_FLASH_PICTURE_MODE" val="1"/>
</p:tagLst>
</file>

<file path=ppt/theme/theme1.xml><?xml version="1.0" encoding="utf-8"?>
<a:theme xmlns:a="http://schemas.openxmlformats.org/drawingml/2006/main" name="包图主题2">
  <a:themeElements>
    <a:clrScheme name="自定义 154">
      <a:dk1>
        <a:sysClr val="windowText" lastClr="000000"/>
      </a:dk1>
      <a:lt1>
        <a:sysClr val="window" lastClr="FFFFFF"/>
      </a:lt1>
      <a:dk2>
        <a:srgbClr val="44546A"/>
      </a:dk2>
      <a:lt2>
        <a:srgbClr val="E7E6E6"/>
      </a:lt2>
      <a:accent1>
        <a:srgbClr val="4A5A6F"/>
      </a:accent1>
      <a:accent2>
        <a:srgbClr val="E06741"/>
      </a:accent2>
      <a:accent3>
        <a:srgbClr val="4A5A6F"/>
      </a:accent3>
      <a:accent4>
        <a:srgbClr val="E06741"/>
      </a:accent4>
      <a:accent5>
        <a:srgbClr val="4A5A6F"/>
      </a:accent5>
      <a:accent6>
        <a:srgbClr val="E06741"/>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1588</Words>
  <Application>WPS 演示</Application>
  <PresentationFormat>宽屏</PresentationFormat>
  <Paragraphs>310</Paragraphs>
  <Slides>19</Slides>
  <Notes>27</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Microsoft JhengHei UI</vt:lpstr>
      <vt:lpstr>Arial</vt:lpstr>
      <vt:lpstr>微软雅黑</vt:lpstr>
      <vt:lpstr>Arial Unicode MS</vt:lpstr>
      <vt:lpstr>等线</vt:lpstr>
      <vt:lpstr>Calibri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test</cp:lastModifiedBy>
  <cp:revision>48</cp:revision>
  <dcterms:created xsi:type="dcterms:W3CDTF">2017-09-04T07:53:00Z</dcterms:created>
  <dcterms:modified xsi:type="dcterms:W3CDTF">2020-04-12T05:12:31Z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