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3" r:id="rId2"/>
    <p:sldId id="257" r:id="rId3"/>
    <p:sldId id="258" r:id="rId4"/>
    <p:sldId id="270" r:id="rId5"/>
    <p:sldId id="265" r:id="rId6"/>
    <p:sldId id="294" r:id="rId7"/>
    <p:sldId id="295" r:id="rId8"/>
    <p:sldId id="296" r:id="rId9"/>
    <p:sldId id="297" r:id="rId10"/>
    <p:sldId id="298" r:id="rId11"/>
    <p:sldId id="264" r:id="rId12"/>
    <p:sldId id="279" r:id="rId13"/>
    <p:sldId id="314" r:id="rId14"/>
    <p:sldId id="273" r:id="rId15"/>
    <p:sldId id="271" r:id="rId16"/>
    <p:sldId id="278" r:id="rId17"/>
    <p:sldId id="304" r:id="rId18"/>
    <p:sldId id="305" r:id="rId19"/>
    <p:sldId id="260" r:id="rId20"/>
    <p:sldId id="280" r:id="rId21"/>
    <p:sldId id="266" r:id="rId22"/>
    <p:sldId id="306" r:id="rId23"/>
    <p:sldId id="308" r:id="rId24"/>
    <p:sldId id="299" r:id="rId25"/>
    <p:sldId id="283" r:id="rId26"/>
    <p:sldId id="309" r:id="rId27"/>
    <p:sldId id="300" r:id="rId28"/>
    <p:sldId id="310" r:id="rId29"/>
    <p:sldId id="311" r:id="rId30"/>
    <p:sldId id="313" r:id="rId31"/>
    <p:sldId id="312" r:id="rId32"/>
    <p:sldId id="301" r:id="rId33"/>
    <p:sldId id="276" r:id="rId34"/>
    <p:sldId id="284" r:id="rId35"/>
    <p:sldId id="291"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ABC4"/>
    <a:srgbClr val="C55884"/>
    <a:srgbClr val="6A3779"/>
    <a:srgbClr val="E9786A"/>
    <a:srgbClr val="7F7F7F"/>
    <a:srgbClr val="86B55E"/>
    <a:srgbClr val="663A77"/>
    <a:srgbClr val="E66F70"/>
    <a:srgbClr val="C658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p:cViewPr varScale="1">
        <p:scale>
          <a:sx n="78" d="100"/>
          <a:sy n="78" d="100"/>
        </p:scale>
        <p:origin x="856" y="5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FB45-4527-BD4A-5C914933838F}"/>
              </c:ext>
            </c:extLst>
          </c:dPt>
          <c:dPt>
            <c:idx val="1"/>
            <c:bubble3D val="0"/>
            <c:spPr>
              <a:solidFill>
                <a:srgbClr val="01ACBE"/>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FB45-4527-BD4A-5C914933838F}"/>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FB45-4527-BD4A-5C914933838F}"/>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FB45-4527-BD4A-5C914933838F}"/>
              </c:ext>
            </c:extLst>
          </c:dPt>
          <c:val>
            <c:numRef>
              <c:f>Sheet1!$B$2:$B$5</c:f>
              <c:numCache>
                <c:formatCode>General</c:formatCode>
                <c:ptCount val="4"/>
                <c:pt idx="0">
                  <c:v>70</c:v>
                </c:pt>
                <c:pt idx="1">
                  <c:v>30</c:v>
                </c:pt>
              </c:numCache>
            </c:numRef>
          </c:val>
          <c:extLst>
            <c:ext xmlns:c15="http://schemas.microsoft.com/office/drawing/2012/chart" uri="{02D57815-91ED-43cb-92C2-25804820EDAC}">
              <c15:filteredCategoryTitle>
                <c15:cat>
                  <c:strRef>
                    <c:extLst>
                      <c:ext uri="{02D57815-91ED-43cb-92C2-25804820EDAC}">
                        <c15:formulaRef>
                          <c15:sqref>Sheet1!$A$2:$A$5</c15:sqref>
                        </c15:formulaRef>
                      </c:ext>
                    </c:extLst>
                    <c:strCache>
                      <c:ptCount val="2"/>
                      <c:pt idx="0">
                        <c:v>第一季度</c:v>
                      </c:pt>
                      <c:pt idx="1">
                        <c:v>第二季度</c:v>
                      </c:pt>
                    </c:strCache>
                  </c:strRef>
                </c15:cat>
              </c15:filteredCategoryTitle>
            </c:ext>
            <c:ext xmlns:c16="http://schemas.microsoft.com/office/drawing/2014/chart" uri="{C3380CC4-5D6E-409C-BE32-E72D297353CC}">
              <c16:uniqueId val="{00000008-FB45-4527-BD4A-5C914933838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1029-4762-B101-6E92FCF193B1}"/>
              </c:ext>
            </c:extLst>
          </c:dPt>
          <c:dPt>
            <c:idx val="1"/>
            <c:bubble3D val="0"/>
            <c:spPr>
              <a:solidFill>
                <a:srgbClr val="FFB850"/>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1029-4762-B101-6E92FCF193B1}"/>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1029-4762-B101-6E92FCF193B1}"/>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1029-4762-B101-6E92FCF193B1}"/>
              </c:ext>
            </c:extLst>
          </c:dPt>
          <c:cat>
            <c:strRef>
              <c:f>Sheet1!$A$2:$A$5</c:f>
              <c:strCache>
                <c:ptCount val="2"/>
                <c:pt idx="0">
                  <c:v>第一季度</c:v>
                </c:pt>
                <c:pt idx="1">
                  <c:v>第二季度</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1029-4762-B101-6E92FCF193B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83E5-4C1D-80F7-58FAA102CBBD}"/>
              </c:ext>
            </c:extLst>
          </c:dPt>
          <c:dPt>
            <c:idx val="1"/>
            <c:bubble3D val="0"/>
            <c:spPr>
              <a:solidFill>
                <a:srgbClr val="E87071"/>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83E5-4C1D-80F7-58FAA102CBBD}"/>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83E5-4C1D-80F7-58FAA102CBBD}"/>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83E5-4C1D-80F7-58FAA102CBBD}"/>
              </c:ext>
            </c:extLst>
          </c:dPt>
          <c:cat>
            <c:strRef>
              <c:f>Sheet1!$A$2:$A$5</c:f>
              <c:strCache>
                <c:ptCount val="2"/>
                <c:pt idx="0">
                  <c:v>第一季度</c:v>
                </c:pt>
                <c:pt idx="1">
                  <c:v>第二季度</c:v>
                </c:pt>
              </c:strCache>
            </c:strRef>
          </c:cat>
          <c:val>
            <c:numRef>
              <c:f>Sheet1!$B$2:$B$5</c:f>
              <c:numCache>
                <c:formatCode>General</c:formatCode>
                <c:ptCount val="4"/>
                <c:pt idx="0">
                  <c:v>20</c:v>
                </c:pt>
                <c:pt idx="1">
                  <c:v>80</c:v>
                </c:pt>
              </c:numCache>
            </c:numRef>
          </c:val>
          <c:extLst>
            <c:ext xmlns:c16="http://schemas.microsoft.com/office/drawing/2014/chart" uri="{C3380CC4-5D6E-409C-BE32-E72D297353CC}">
              <c16:uniqueId val="{00000008-83E5-4C1D-80F7-58FAA102CBB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46D8-4E8B-A66F-06797B843612}"/>
              </c:ext>
            </c:extLst>
          </c:dPt>
          <c:dPt>
            <c:idx val="1"/>
            <c:bubble3D val="0"/>
            <c:spPr>
              <a:solidFill>
                <a:srgbClr val="663A77"/>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46D8-4E8B-A66F-06797B843612}"/>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46D8-4E8B-A66F-06797B843612}"/>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46D8-4E8B-A66F-06797B843612}"/>
              </c:ext>
            </c:extLst>
          </c:dPt>
          <c:cat>
            <c:strRef>
              <c:f>Sheet1!$A$2:$A$5</c:f>
              <c:strCache>
                <c:ptCount val="2"/>
                <c:pt idx="0">
                  <c:v>第一季度</c:v>
                </c:pt>
                <c:pt idx="1">
                  <c:v>第二季度</c:v>
                </c:pt>
              </c:strCache>
            </c:strRef>
          </c:cat>
          <c:val>
            <c:numRef>
              <c:f>Sheet1!$B$2:$B$5</c:f>
              <c:numCache>
                <c:formatCode>General</c:formatCode>
                <c:ptCount val="4"/>
                <c:pt idx="0">
                  <c:v>0</c:v>
                </c:pt>
                <c:pt idx="1">
                  <c:v>100</c:v>
                </c:pt>
              </c:numCache>
            </c:numRef>
          </c:val>
          <c:extLst>
            <c:ext xmlns:c16="http://schemas.microsoft.com/office/drawing/2014/chart" uri="{C3380CC4-5D6E-409C-BE32-E72D297353CC}">
              <c16:uniqueId val="{00000008-46D8-4E8B-A66F-06797B84361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drawing1.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2.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3.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4.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77D6C-5C2F-42E7-B336-ED186CE6D226}" type="datetimeFigureOut">
              <a:rPr lang="zh-CN" altLang="en-US" smtClean="0"/>
              <a:t>2020/4/22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F0F3D0-02C6-456D-A13A-6773F91FE949}" type="slidenum">
              <a:rPr lang="zh-CN" altLang="en-US" smtClean="0"/>
              <a:t>‹#›</a:t>
            </a:fld>
            <a:endParaRPr lang="zh-CN" altLang="en-US"/>
          </a:p>
        </p:txBody>
      </p:sp>
    </p:spTree>
    <p:extLst>
      <p:ext uri="{BB962C8B-B14F-4D97-AF65-F5344CB8AC3E}">
        <p14:creationId xmlns:p14="http://schemas.microsoft.com/office/powerpoint/2010/main" val="1843018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dirty="0">
              <a:solidFill>
                <a:srgbClr val="807E93"/>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DEA35D-850B-4413-9CCD-DDAD586B80C5}" type="slidenum">
              <a:rPr lang="zh-CN" altLang="en-US" smtClean="0"/>
              <a:t>1</a:t>
            </a:fld>
            <a:endParaRPr lang="zh-CN" altLang="en-US"/>
          </a:p>
        </p:txBody>
      </p:sp>
    </p:spTree>
    <p:extLst>
      <p:ext uri="{BB962C8B-B14F-4D97-AF65-F5344CB8AC3E}">
        <p14:creationId xmlns:p14="http://schemas.microsoft.com/office/powerpoint/2010/main" val="380966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F0F3D0-02C6-456D-A13A-6773F91FE949}" type="slidenum">
              <a:rPr lang="zh-CN" altLang="en-US" smtClean="0"/>
              <a:t>33</a:t>
            </a:fld>
            <a:endParaRPr lang="zh-CN" altLang="en-US"/>
          </a:p>
        </p:txBody>
      </p:sp>
    </p:spTree>
    <p:extLst>
      <p:ext uri="{BB962C8B-B14F-4D97-AF65-F5344CB8AC3E}">
        <p14:creationId xmlns:p14="http://schemas.microsoft.com/office/powerpoint/2010/main" val="3195458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dirty="0">
              <a:solidFill>
                <a:srgbClr val="807E93"/>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A6DEA35D-850B-4413-9CCD-DDAD586B80C5}" type="slidenum">
              <a:rPr lang="zh-CN" altLang="en-US" smtClean="0"/>
              <a:t>35</a:t>
            </a:fld>
            <a:endParaRPr lang="zh-CN" altLang="en-US"/>
          </a:p>
        </p:txBody>
      </p:sp>
    </p:spTree>
    <p:extLst>
      <p:ext uri="{BB962C8B-B14F-4D97-AF65-F5344CB8AC3E}">
        <p14:creationId xmlns:p14="http://schemas.microsoft.com/office/powerpoint/2010/main" val="3809663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2F9BD67-5843-443D-A8AC-FA983CB795F6}" type="datetimeFigureOut">
              <a:rPr lang="zh-CN" altLang="en-US" smtClean="0"/>
              <a:t>2020/4/22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37833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2F9BD67-5843-443D-A8AC-FA983CB795F6}" type="datetimeFigureOut">
              <a:rPr lang="zh-CN" altLang="en-US" smtClean="0"/>
              <a:t>2020/4/22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121948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2F9BD67-5843-443D-A8AC-FA983CB795F6}" type="datetimeFigureOut">
              <a:rPr lang="zh-CN" altLang="en-US" smtClean="0"/>
              <a:t>2020/4/22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1534247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cxnSp>
        <p:nvCxnSpPr>
          <p:cNvPr id="24" name="直接连接符 23"/>
          <p:cNvCxnSpPr>
            <a:cxnSpLocks/>
          </p:cNvCxnSpPr>
          <p:nvPr userDrawn="1"/>
        </p:nvCxnSpPr>
        <p:spPr>
          <a:xfrm flipV="1">
            <a:off x="2268973" y="335423"/>
            <a:ext cx="5759411" cy="24446"/>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8188B4EC-7CCE-4981-BEAD-3D2B29EC2B99}"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5CA7E42-5C45-401B-9CF6-FFDBF3682BD8}" type="slidenum">
              <a:rPr lang="zh-CN" altLang="en-US" smtClean="0">
                <a:solidFill>
                  <a:prstClr val="black">
                    <a:tint val="75000"/>
                  </a:prstClr>
                </a:solidFill>
              </a:rPr>
              <a:pPr/>
              <a:t>‹#›</a:t>
            </a:fld>
            <a:endParaRPr lang="zh-CN" altLang="en-US">
              <a:solidFill>
                <a:prstClr val="black">
                  <a:tint val="75000"/>
                </a:prstClr>
              </a:solidFill>
            </a:endParaRPr>
          </a:p>
        </p:txBody>
      </p:sp>
      <p:grpSp>
        <p:nvGrpSpPr>
          <p:cNvPr id="6" name="组合 5"/>
          <p:cNvGrpSpPr/>
          <p:nvPr userDrawn="1"/>
        </p:nvGrpSpPr>
        <p:grpSpPr>
          <a:xfrm>
            <a:off x="1" y="146329"/>
            <a:ext cx="2344634" cy="427075"/>
            <a:chOff x="0" y="194743"/>
            <a:chExt cx="3126179" cy="569433"/>
          </a:xfrm>
        </p:grpSpPr>
        <p:sp>
          <p:nvSpPr>
            <p:cNvPr id="7" name="圆角矩形 6"/>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0" y="290669"/>
              <a:ext cx="424561" cy="355906"/>
              <a:chOff x="469900" y="728859"/>
              <a:chExt cx="424561" cy="355906"/>
            </a:xfrm>
          </p:grpSpPr>
          <p:sp>
            <p:nvSpPr>
              <p:cNvPr id="10" name="椭圆 9"/>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圆角矩形 13"/>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圆角矩形 14"/>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圆角矩形 15"/>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圆角矩形 16"/>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5" name="标题占位符 1"/>
          <p:cNvSpPr>
            <a:spLocks noGrp="1"/>
          </p:cNvSpPr>
          <p:nvPr>
            <p:ph type="title"/>
          </p:nvPr>
        </p:nvSpPr>
        <p:spPr>
          <a:xfrm>
            <a:off x="201275" y="154750"/>
            <a:ext cx="2288091" cy="410231"/>
          </a:xfrm>
          <a:prstGeom prst="rect">
            <a:avLst/>
          </a:prstGeom>
        </p:spPr>
        <p:txBody>
          <a:bodyPr vert="horz" lIns="68580" tIns="34290" rIns="68580" bIns="34290" rtlCol="0" anchor="ctr">
            <a:normAutofit/>
          </a:bodyPr>
          <a:lstStyle>
            <a:lvl1pPr>
              <a:defRPr sz="12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
        <p:nvSpPr>
          <p:cNvPr id="3" name="TextBox 2"/>
          <p:cNvSpPr txBox="1"/>
          <p:nvPr userDrawn="1"/>
        </p:nvSpPr>
        <p:spPr>
          <a:xfrm>
            <a:off x="8006250" y="161338"/>
            <a:ext cx="936475" cy="338554"/>
          </a:xfrm>
          <a:prstGeom prst="rect">
            <a:avLst/>
          </a:prstGeom>
          <a:noFill/>
        </p:spPr>
        <p:txBody>
          <a:bodyPr wrap="none" rtlCol="0">
            <a:spAutoFit/>
          </a:bodyPr>
          <a:lstStyle/>
          <a:p>
            <a:r>
              <a:rPr lang="en-US" altLang="zh-CN" sz="1600" dirty="0"/>
              <a:t>LSIC</a:t>
            </a:r>
            <a:r>
              <a:rPr lang="zh-CN" altLang="en-US" sz="1600" dirty="0"/>
              <a:t>社区</a:t>
            </a:r>
          </a:p>
        </p:txBody>
      </p:sp>
    </p:spTree>
    <p:extLst>
      <p:ext uri="{BB962C8B-B14F-4D97-AF65-F5344CB8AC3E}">
        <p14:creationId xmlns:p14="http://schemas.microsoft.com/office/powerpoint/2010/main" val="383468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cxnSp>
        <p:nvCxnSpPr>
          <p:cNvPr id="24" name="直接连接符 23"/>
          <p:cNvCxnSpPr>
            <a:cxnSpLocks/>
            <a:endCxn id="23" idx="1"/>
          </p:cNvCxnSpPr>
          <p:nvPr userDrawn="1"/>
        </p:nvCxnSpPr>
        <p:spPr>
          <a:xfrm flipV="1">
            <a:off x="2268973" y="335423"/>
            <a:ext cx="5737277" cy="24446"/>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1" y="146329"/>
            <a:ext cx="2344634" cy="427075"/>
            <a:chOff x="0" y="194743"/>
            <a:chExt cx="3126179" cy="569433"/>
          </a:xfrm>
        </p:grpSpPr>
        <p:sp>
          <p:nvSpPr>
            <p:cNvPr id="7" name="圆角矩形 6"/>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0" y="290669"/>
              <a:ext cx="424561" cy="355906"/>
              <a:chOff x="469900" y="728859"/>
              <a:chExt cx="424561" cy="355906"/>
            </a:xfrm>
          </p:grpSpPr>
          <p:sp>
            <p:nvSpPr>
              <p:cNvPr id="10" name="椭圆 9"/>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圆角矩形 13"/>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圆角矩形 14"/>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圆角矩形 15"/>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圆角矩形 16"/>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5" name="标题占位符 1"/>
          <p:cNvSpPr>
            <a:spLocks noGrp="1"/>
          </p:cNvSpPr>
          <p:nvPr>
            <p:ph type="title"/>
          </p:nvPr>
        </p:nvSpPr>
        <p:spPr>
          <a:xfrm>
            <a:off x="312234" y="154750"/>
            <a:ext cx="2288091" cy="410231"/>
          </a:xfrm>
          <a:prstGeom prst="rect">
            <a:avLst/>
          </a:prstGeom>
        </p:spPr>
        <p:txBody>
          <a:bodyPr vert="horz" lIns="68580" tIns="34290" rIns="68580" bIns="34290" rtlCol="0" anchor="ctr">
            <a:normAutofit/>
          </a:bodyPr>
          <a:lstStyle>
            <a:lvl1pPr>
              <a:defRPr sz="1200">
                <a:solidFill>
                  <a:schemeClr val="bg1"/>
                </a:solidFill>
                <a:latin typeface="迷你简汉真广标" panose="02010609000101010101" pitchFamily="49" charset="-122"/>
                <a:ea typeface="迷你简汉真广标" panose="02010609000101010101" pitchFamily="49" charset="-122"/>
              </a:defRPr>
            </a:lvl1pPr>
          </a:lstStyle>
          <a:p>
            <a:r>
              <a:rPr lang="zh-CN" altLang="en-US"/>
              <a:t>单击此处编辑母版标题样式</a:t>
            </a:r>
          </a:p>
        </p:txBody>
      </p:sp>
      <p:sp>
        <p:nvSpPr>
          <p:cNvPr id="23" name="TextBox 22"/>
          <p:cNvSpPr txBox="1"/>
          <p:nvPr userDrawn="1"/>
        </p:nvSpPr>
        <p:spPr>
          <a:xfrm>
            <a:off x="8006250" y="166146"/>
            <a:ext cx="936475" cy="338554"/>
          </a:xfrm>
          <a:prstGeom prst="rect">
            <a:avLst/>
          </a:prstGeom>
          <a:noFill/>
        </p:spPr>
        <p:txBody>
          <a:bodyPr wrap="none" rtlCol="0">
            <a:spAutoFit/>
          </a:bodyPr>
          <a:lstStyle/>
          <a:p>
            <a:r>
              <a:rPr lang="en-US" altLang="zh-CN" sz="1600" dirty="0"/>
              <a:t>LSIC</a:t>
            </a:r>
            <a:r>
              <a:rPr lang="zh-CN" altLang="en-US" sz="1600" dirty="0"/>
              <a:t>社区</a:t>
            </a:r>
          </a:p>
        </p:txBody>
      </p:sp>
    </p:spTree>
    <p:extLst>
      <p:ext uri="{BB962C8B-B14F-4D97-AF65-F5344CB8AC3E}">
        <p14:creationId xmlns:p14="http://schemas.microsoft.com/office/powerpoint/2010/main" val="72760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cxnSp>
        <p:nvCxnSpPr>
          <p:cNvPr id="24" name="直接连接符 23"/>
          <p:cNvCxnSpPr>
            <a:cxnSpLocks/>
          </p:cNvCxnSpPr>
          <p:nvPr userDrawn="1"/>
        </p:nvCxnSpPr>
        <p:spPr>
          <a:xfrm flipV="1">
            <a:off x="2268973" y="359868"/>
            <a:ext cx="5975435"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8188B4EC-7CCE-4981-BEAD-3D2B29EC2B99}"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5CA7E42-5C45-401B-9CF6-FFDBF3682BD8}" type="slidenum">
              <a:rPr lang="zh-CN" altLang="en-US" smtClean="0">
                <a:solidFill>
                  <a:prstClr val="black">
                    <a:tint val="75000"/>
                  </a:prstClr>
                </a:solidFill>
              </a:rPr>
              <a:pPr/>
              <a:t>‹#›</a:t>
            </a:fld>
            <a:endParaRPr lang="zh-CN" altLang="en-US">
              <a:solidFill>
                <a:prstClr val="black">
                  <a:tint val="75000"/>
                </a:prstClr>
              </a:solidFill>
            </a:endParaRPr>
          </a:p>
        </p:txBody>
      </p:sp>
      <p:grpSp>
        <p:nvGrpSpPr>
          <p:cNvPr id="6" name="组合 5"/>
          <p:cNvGrpSpPr/>
          <p:nvPr userDrawn="1"/>
        </p:nvGrpSpPr>
        <p:grpSpPr>
          <a:xfrm>
            <a:off x="1" y="146329"/>
            <a:ext cx="2344634" cy="427075"/>
            <a:chOff x="0" y="194743"/>
            <a:chExt cx="3126179" cy="569433"/>
          </a:xfrm>
        </p:grpSpPr>
        <p:sp>
          <p:nvSpPr>
            <p:cNvPr id="7" name="圆角矩形 6"/>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0" y="290669"/>
              <a:ext cx="424561" cy="355906"/>
              <a:chOff x="469900" y="728859"/>
              <a:chExt cx="424561" cy="355906"/>
            </a:xfrm>
          </p:grpSpPr>
          <p:sp>
            <p:nvSpPr>
              <p:cNvPr id="10" name="椭圆 9"/>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圆角矩形 13"/>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圆角矩形 14"/>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圆角矩形 15"/>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圆角矩形 16"/>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5" name="标题占位符 1"/>
          <p:cNvSpPr>
            <a:spLocks noGrp="1"/>
          </p:cNvSpPr>
          <p:nvPr>
            <p:ph type="title"/>
          </p:nvPr>
        </p:nvSpPr>
        <p:spPr>
          <a:xfrm>
            <a:off x="312234" y="154750"/>
            <a:ext cx="2288091" cy="410231"/>
          </a:xfrm>
          <a:prstGeom prst="rect">
            <a:avLst/>
          </a:prstGeom>
        </p:spPr>
        <p:txBody>
          <a:bodyPr vert="horz" lIns="68580" tIns="34290" rIns="68580" bIns="34290" rtlCol="0" anchor="ctr">
            <a:normAutofit/>
          </a:bodyPr>
          <a:lstStyle>
            <a:lvl1pPr>
              <a:defRPr sz="1200">
                <a:solidFill>
                  <a:schemeClr val="bg1"/>
                </a:solidFill>
                <a:latin typeface="迷你简汉真广标" panose="02010609000101010101" pitchFamily="49" charset="-122"/>
                <a:ea typeface="迷你简汉真广标" panose="02010609000101010101" pitchFamily="49" charset="-122"/>
              </a:defRPr>
            </a:lvl1pPr>
          </a:lstStyle>
          <a:p>
            <a:r>
              <a:rPr lang="zh-CN" altLang="en-US"/>
              <a:t>单击此处编辑母版标题样式</a:t>
            </a:r>
          </a:p>
        </p:txBody>
      </p:sp>
      <p:sp>
        <p:nvSpPr>
          <p:cNvPr id="23" name="TextBox 22"/>
          <p:cNvSpPr txBox="1"/>
          <p:nvPr userDrawn="1"/>
        </p:nvSpPr>
        <p:spPr>
          <a:xfrm>
            <a:off x="8207525" y="139441"/>
            <a:ext cx="936475" cy="338554"/>
          </a:xfrm>
          <a:prstGeom prst="rect">
            <a:avLst/>
          </a:prstGeom>
          <a:noFill/>
        </p:spPr>
        <p:txBody>
          <a:bodyPr wrap="none" rtlCol="0">
            <a:spAutoFit/>
          </a:bodyPr>
          <a:lstStyle/>
          <a:p>
            <a:r>
              <a:rPr lang="en-US" altLang="zh-CN" sz="1600" dirty="0"/>
              <a:t>LSIC</a:t>
            </a:r>
            <a:r>
              <a:rPr lang="zh-CN" altLang="en-US" sz="1600" dirty="0"/>
              <a:t>社区</a:t>
            </a:r>
          </a:p>
        </p:txBody>
      </p:sp>
    </p:spTree>
    <p:extLst>
      <p:ext uri="{BB962C8B-B14F-4D97-AF65-F5344CB8AC3E}">
        <p14:creationId xmlns:p14="http://schemas.microsoft.com/office/powerpoint/2010/main" val="153989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cxnSp>
        <p:nvCxnSpPr>
          <p:cNvPr id="24" name="直接连接符 23"/>
          <p:cNvCxnSpPr>
            <a:cxnSpLocks/>
          </p:cNvCxnSpPr>
          <p:nvPr userDrawn="1"/>
        </p:nvCxnSpPr>
        <p:spPr>
          <a:xfrm flipV="1">
            <a:off x="2268973" y="359868"/>
            <a:ext cx="5903427"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8188B4EC-7CCE-4981-BEAD-3D2B29EC2B99}"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5CA7E42-5C45-401B-9CF6-FFDBF3682BD8}" type="slidenum">
              <a:rPr lang="zh-CN" altLang="en-US" smtClean="0">
                <a:solidFill>
                  <a:prstClr val="black">
                    <a:tint val="75000"/>
                  </a:prstClr>
                </a:solidFill>
              </a:rPr>
              <a:pPr/>
              <a:t>‹#›</a:t>
            </a:fld>
            <a:endParaRPr lang="zh-CN" altLang="en-US">
              <a:solidFill>
                <a:prstClr val="black">
                  <a:tint val="75000"/>
                </a:prstClr>
              </a:solidFill>
            </a:endParaRPr>
          </a:p>
        </p:txBody>
      </p:sp>
      <p:grpSp>
        <p:nvGrpSpPr>
          <p:cNvPr id="6" name="组合 5"/>
          <p:cNvGrpSpPr/>
          <p:nvPr userDrawn="1"/>
        </p:nvGrpSpPr>
        <p:grpSpPr>
          <a:xfrm>
            <a:off x="1" y="146329"/>
            <a:ext cx="2344634" cy="427075"/>
            <a:chOff x="0" y="194743"/>
            <a:chExt cx="3126179" cy="569433"/>
          </a:xfrm>
        </p:grpSpPr>
        <p:sp>
          <p:nvSpPr>
            <p:cNvPr id="7" name="圆角矩形 6"/>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0" y="290669"/>
              <a:ext cx="424561" cy="355906"/>
              <a:chOff x="469900" y="728859"/>
              <a:chExt cx="424561" cy="355906"/>
            </a:xfrm>
          </p:grpSpPr>
          <p:sp>
            <p:nvSpPr>
              <p:cNvPr id="10" name="椭圆 9"/>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圆角矩形 13"/>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圆角矩形 14"/>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圆角矩形 15"/>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圆角矩形 16"/>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5" name="标题占位符 1"/>
          <p:cNvSpPr>
            <a:spLocks noGrp="1"/>
          </p:cNvSpPr>
          <p:nvPr>
            <p:ph type="title"/>
          </p:nvPr>
        </p:nvSpPr>
        <p:spPr>
          <a:xfrm>
            <a:off x="312234" y="154750"/>
            <a:ext cx="2288091" cy="410231"/>
          </a:xfrm>
          <a:prstGeom prst="rect">
            <a:avLst/>
          </a:prstGeom>
        </p:spPr>
        <p:txBody>
          <a:bodyPr vert="horz" lIns="68580" tIns="34290" rIns="68580" bIns="34290" rtlCol="0" anchor="ctr">
            <a:normAutofit/>
          </a:bodyPr>
          <a:lstStyle>
            <a:lvl1pPr>
              <a:defRPr sz="1200">
                <a:solidFill>
                  <a:schemeClr val="bg1"/>
                </a:solidFill>
                <a:latin typeface="迷你简汉真广标" panose="02010609000101010101" pitchFamily="49" charset="-122"/>
                <a:ea typeface="迷你简汉真广标" panose="02010609000101010101" pitchFamily="49" charset="-122"/>
              </a:defRPr>
            </a:lvl1pPr>
          </a:lstStyle>
          <a:p>
            <a:r>
              <a:rPr lang="zh-CN" altLang="en-US"/>
              <a:t>单击此处编辑母版标题样式</a:t>
            </a:r>
          </a:p>
        </p:txBody>
      </p:sp>
      <p:sp>
        <p:nvSpPr>
          <p:cNvPr id="23" name="TextBox 22"/>
          <p:cNvSpPr txBox="1"/>
          <p:nvPr userDrawn="1"/>
        </p:nvSpPr>
        <p:spPr>
          <a:xfrm>
            <a:off x="8172400" y="190588"/>
            <a:ext cx="936475" cy="338554"/>
          </a:xfrm>
          <a:prstGeom prst="rect">
            <a:avLst/>
          </a:prstGeom>
          <a:noFill/>
        </p:spPr>
        <p:txBody>
          <a:bodyPr wrap="none" rtlCol="0">
            <a:spAutoFit/>
          </a:bodyPr>
          <a:lstStyle/>
          <a:p>
            <a:r>
              <a:rPr lang="en-US" altLang="zh-CN" sz="1600" dirty="0"/>
              <a:t>LSIC</a:t>
            </a:r>
            <a:r>
              <a:rPr lang="zh-CN" altLang="en-US" sz="1600" dirty="0"/>
              <a:t>社区</a:t>
            </a:r>
          </a:p>
        </p:txBody>
      </p:sp>
    </p:spTree>
    <p:extLst>
      <p:ext uri="{BB962C8B-B14F-4D97-AF65-F5344CB8AC3E}">
        <p14:creationId xmlns:p14="http://schemas.microsoft.com/office/powerpoint/2010/main" val="332060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cxnSp>
        <p:nvCxnSpPr>
          <p:cNvPr id="24" name="直接连接符 23"/>
          <p:cNvCxnSpPr>
            <a:cxnSpLocks/>
          </p:cNvCxnSpPr>
          <p:nvPr userDrawn="1"/>
        </p:nvCxnSpPr>
        <p:spPr>
          <a:xfrm flipV="1">
            <a:off x="2268973" y="359868"/>
            <a:ext cx="5903427"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8188B4EC-7CCE-4981-BEAD-3D2B29EC2B99}"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5CA7E42-5C45-401B-9CF6-FFDBF3682BD8}" type="slidenum">
              <a:rPr lang="zh-CN" altLang="en-US" smtClean="0">
                <a:solidFill>
                  <a:prstClr val="black">
                    <a:tint val="75000"/>
                  </a:prstClr>
                </a:solidFill>
              </a:rPr>
              <a:pPr/>
              <a:t>‹#›</a:t>
            </a:fld>
            <a:endParaRPr lang="zh-CN" altLang="en-US">
              <a:solidFill>
                <a:prstClr val="black">
                  <a:tint val="75000"/>
                </a:prstClr>
              </a:solidFill>
            </a:endParaRPr>
          </a:p>
        </p:txBody>
      </p:sp>
      <p:grpSp>
        <p:nvGrpSpPr>
          <p:cNvPr id="6" name="组合 5"/>
          <p:cNvGrpSpPr/>
          <p:nvPr userDrawn="1"/>
        </p:nvGrpSpPr>
        <p:grpSpPr>
          <a:xfrm>
            <a:off x="1" y="146329"/>
            <a:ext cx="2344634" cy="427075"/>
            <a:chOff x="0" y="194743"/>
            <a:chExt cx="3126179" cy="569433"/>
          </a:xfrm>
        </p:grpSpPr>
        <p:sp>
          <p:nvSpPr>
            <p:cNvPr id="7" name="圆角矩形 6"/>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0" y="290669"/>
              <a:ext cx="424561" cy="355906"/>
              <a:chOff x="469900" y="728859"/>
              <a:chExt cx="424561" cy="355906"/>
            </a:xfrm>
          </p:grpSpPr>
          <p:sp>
            <p:nvSpPr>
              <p:cNvPr id="10" name="椭圆 9"/>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圆角矩形 13"/>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圆角矩形 14"/>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圆角矩形 15"/>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圆角矩形 16"/>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5" name="标题占位符 1"/>
          <p:cNvSpPr>
            <a:spLocks noGrp="1"/>
          </p:cNvSpPr>
          <p:nvPr>
            <p:ph type="title"/>
          </p:nvPr>
        </p:nvSpPr>
        <p:spPr>
          <a:xfrm>
            <a:off x="312234" y="154750"/>
            <a:ext cx="2288091" cy="410231"/>
          </a:xfrm>
          <a:prstGeom prst="rect">
            <a:avLst/>
          </a:prstGeom>
        </p:spPr>
        <p:txBody>
          <a:bodyPr vert="horz" lIns="68580" tIns="34290" rIns="68580" bIns="34290" rtlCol="0" anchor="ctr">
            <a:normAutofit/>
          </a:bodyPr>
          <a:lstStyle>
            <a:lvl1pPr>
              <a:defRPr sz="1200">
                <a:solidFill>
                  <a:schemeClr val="bg1"/>
                </a:solidFill>
                <a:latin typeface="迷你简汉真广标" panose="02010609000101010101" pitchFamily="49" charset="-122"/>
                <a:ea typeface="迷你简汉真广标" panose="02010609000101010101" pitchFamily="49" charset="-122"/>
              </a:defRPr>
            </a:lvl1pPr>
          </a:lstStyle>
          <a:p>
            <a:r>
              <a:rPr lang="zh-CN" altLang="en-US"/>
              <a:t>单击此处编辑母版标题样式</a:t>
            </a:r>
          </a:p>
        </p:txBody>
      </p:sp>
      <p:sp>
        <p:nvSpPr>
          <p:cNvPr id="23" name="TextBox 22"/>
          <p:cNvSpPr txBox="1"/>
          <p:nvPr userDrawn="1"/>
        </p:nvSpPr>
        <p:spPr>
          <a:xfrm>
            <a:off x="8172400" y="190588"/>
            <a:ext cx="936475" cy="338554"/>
          </a:xfrm>
          <a:prstGeom prst="rect">
            <a:avLst/>
          </a:prstGeom>
          <a:noFill/>
        </p:spPr>
        <p:txBody>
          <a:bodyPr wrap="none" rtlCol="0">
            <a:spAutoFit/>
          </a:bodyPr>
          <a:lstStyle/>
          <a:p>
            <a:r>
              <a:rPr lang="en-US" altLang="zh-CN" sz="1600" dirty="0"/>
              <a:t>LSIC</a:t>
            </a:r>
            <a:r>
              <a:rPr lang="zh-CN" altLang="en-US" sz="1600" dirty="0"/>
              <a:t>社区</a:t>
            </a:r>
          </a:p>
        </p:txBody>
      </p:sp>
    </p:spTree>
    <p:extLst>
      <p:ext uri="{BB962C8B-B14F-4D97-AF65-F5344CB8AC3E}">
        <p14:creationId xmlns:p14="http://schemas.microsoft.com/office/powerpoint/2010/main" val="28488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cxnSp>
        <p:nvCxnSpPr>
          <p:cNvPr id="24" name="直接连接符 23"/>
          <p:cNvCxnSpPr>
            <a:cxnSpLocks/>
          </p:cNvCxnSpPr>
          <p:nvPr userDrawn="1"/>
        </p:nvCxnSpPr>
        <p:spPr>
          <a:xfrm flipV="1">
            <a:off x="2268973" y="335423"/>
            <a:ext cx="5903427" cy="24446"/>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8188B4EC-7CCE-4981-BEAD-3D2B29EC2B99}" type="datetimeFigureOut">
              <a:rPr lang="zh-CN" altLang="en-US" smtClean="0">
                <a:solidFill>
                  <a:prstClr val="black">
                    <a:tint val="75000"/>
                  </a:prstClr>
                </a:solidFill>
              </a:rPr>
              <a:pPr/>
              <a:t>2020/4/22</a:t>
            </a:fld>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5CA7E42-5C45-401B-9CF6-FFDBF3682BD8}" type="slidenum">
              <a:rPr lang="zh-CN" altLang="en-US" smtClean="0">
                <a:solidFill>
                  <a:prstClr val="black">
                    <a:tint val="75000"/>
                  </a:prstClr>
                </a:solidFill>
              </a:rPr>
              <a:pPr/>
              <a:t>‹#›</a:t>
            </a:fld>
            <a:endParaRPr lang="zh-CN" altLang="en-US">
              <a:solidFill>
                <a:prstClr val="black">
                  <a:tint val="75000"/>
                </a:prstClr>
              </a:solidFill>
            </a:endParaRPr>
          </a:p>
        </p:txBody>
      </p:sp>
      <p:grpSp>
        <p:nvGrpSpPr>
          <p:cNvPr id="6" name="组合 5"/>
          <p:cNvGrpSpPr/>
          <p:nvPr userDrawn="1"/>
        </p:nvGrpSpPr>
        <p:grpSpPr>
          <a:xfrm>
            <a:off x="1" y="146329"/>
            <a:ext cx="2344634" cy="427075"/>
            <a:chOff x="0" y="194743"/>
            <a:chExt cx="3126179" cy="569433"/>
          </a:xfrm>
        </p:grpSpPr>
        <p:sp>
          <p:nvSpPr>
            <p:cNvPr id="7" name="圆角矩形 6"/>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0" y="290669"/>
              <a:ext cx="424561" cy="355906"/>
              <a:chOff x="469900" y="728859"/>
              <a:chExt cx="424561" cy="355906"/>
            </a:xfrm>
          </p:grpSpPr>
          <p:sp>
            <p:nvSpPr>
              <p:cNvPr id="10" name="椭圆 9"/>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圆角矩形 13"/>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圆角矩形 14"/>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圆角矩形 15"/>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圆角矩形 16"/>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5" name="标题占位符 1"/>
          <p:cNvSpPr>
            <a:spLocks noGrp="1"/>
          </p:cNvSpPr>
          <p:nvPr>
            <p:ph type="title"/>
          </p:nvPr>
        </p:nvSpPr>
        <p:spPr>
          <a:xfrm>
            <a:off x="312234" y="154750"/>
            <a:ext cx="2288091" cy="410231"/>
          </a:xfrm>
          <a:prstGeom prst="rect">
            <a:avLst/>
          </a:prstGeom>
        </p:spPr>
        <p:txBody>
          <a:bodyPr vert="horz" lIns="68580" tIns="34290" rIns="68580" bIns="34290" rtlCol="0" anchor="ctr">
            <a:normAutofit/>
          </a:bodyPr>
          <a:lstStyle>
            <a:lvl1pPr>
              <a:defRPr sz="1200">
                <a:solidFill>
                  <a:schemeClr val="bg1"/>
                </a:solidFill>
                <a:latin typeface="迷你简汉真广标" panose="02010609000101010101" pitchFamily="49" charset="-122"/>
                <a:ea typeface="迷你简汉真广标" panose="02010609000101010101" pitchFamily="49" charset="-122"/>
              </a:defRPr>
            </a:lvl1pPr>
          </a:lstStyle>
          <a:p>
            <a:r>
              <a:rPr lang="zh-CN" altLang="en-US"/>
              <a:t>单击此处编辑母版标题样式</a:t>
            </a:r>
          </a:p>
        </p:txBody>
      </p:sp>
      <p:sp>
        <p:nvSpPr>
          <p:cNvPr id="23" name="TextBox 22"/>
          <p:cNvSpPr txBox="1"/>
          <p:nvPr userDrawn="1"/>
        </p:nvSpPr>
        <p:spPr>
          <a:xfrm>
            <a:off x="8206675" y="155499"/>
            <a:ext cx="936475" cy="338554"/>
          </a:xfrm>
          <a:prstGeom prst="rect">
            <a:avLst/>
          </a:prstGeom>
          <a:noFill/>
        </p:spPr>
        <p:txBody>
          <a:bodyPr wrap="none" rtlCol="0">
            <a:spAutoFit/>
          </a:bodyPr>
          <a:lstStyle/>
          <a:p>
            <a:r>
              <a:rPr lang="en-US" altLang="zh-CN" sz="1600" dirty="0"/>
              <a:t>LSIC</a:t>
            </a:r>
            <a:r>
              <a:rPr lang="zh-CN" altLang="en-US" sz="1600" dirty="0"/>
              <a:t>社区</a:t>
            </a:r>
          </a:p>
        </p:txBody>
      </p:sp>
    </p:spTree>
    <p:extLst>
      <p:ext uri="{BB962C8B-B14F-4D97-AF65-F5344CB8AC3E}">
        <p14:creationId xmlns:p14="http://schemas.microsoft.com/office/powerpoint/2010/main" val="297313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2F9BD67-5843-443D-A8AC-FA983CB795F6}" type="datetimeFigureOut">
              <a:rPr lang="zh-CN" altLang="en-US" smtClean="0"/>
              <a:t>2020/4/22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144138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2F9BD67-5843-443D-A8AC-FA983CB795F6}" type="datetimeFigureOut">
              <a:rPr lang="zh-CN" altLang="en-US" smtClean="0"/>
              <a:t>2020/4/22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3490901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2F9BD67-5843-443D-A8AC-FA983CB795F6}" type="datetimeFigureOut">
              <a:rPr lang="zh-CN" altLang="en-US" smtClean="0"/>
              <a:t>2020/4/22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2556798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2F9BD67-5843-443D-A8AC-FA983CB795F6}" type="datetimeFigureOut">
              <a:rPr lang="zh-CN" altLang="en-US" smtClean="0"/>
              <a:t>2020/4/22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373138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F9BD67-5843-443D-A8AC-FA983CB795F6}" type="datetimeFigureOut">
              <a:rPr lang="zh-CN" altLang="en-US" smtClean="0"/>
              <a:t>2020/4/22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123210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2F9BD67-5843-443D-A8AC-FA983CB795F6}" type="datetimeFigureOut">
              <a:rPr lang="zh-CN" altLang="en-US" smtClean="0"/>
              <a:t>2020/4/22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265291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2F9BD67-5843-443D-A8AC-FA983CB795F6}" type="datetimeFigureOut">
              <a:rPr lang="zh-CN" altLang="en-US" smtClean="0"/>
              <a:t>2020/4/22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86331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2F9BD67-5843-443D-A8AC-FA983CB795F6}" type="datetimeFigureOut">
              <a:rPr lang="zh-CN" altLang="en-US" smtClean="0"/>
              <a:t>2020/4/22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129743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2F9BD67-5843-443D-A8AC-FA983CB795F6}" type="datetimeFigureOut">
              <a:rPr lang="zh-CN" altLang="en-US" smtClean="0"/>
              <a:t>2020/4/22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64A71F3-8257-443E-B0A9-7FD0F38C10F7}" type="slidenum">
              <a:rPr lang="zh-CN" altLang="en-US" smtClean="0"/>
              <a:t>‹#›</a:t>
            </a:fld>
            <a:endParaRPr lang="zh-CN" altLang="en-US"/>
          </a:p>
        </p:txBody>
      </p:sp>
    </p:spTree>
    <p:extLst>
      <p:ext uri="{BB962C8B-B14F-4D97-AF65-F5344CB8AC3E}">
        <p14:creationId xmlns:p14="http://schemas.microsoft.com/office/powerpoint/2010/main" val="47168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6.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5.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7.sv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8.png"/><Relationship Id="rId1" Type="http://schemas.openxmlformats.org/officeDocument/2006/relationships/slideLayout" Target="../slideLayouts/slideLayout12.xml"/><Relationship Id="rId4" Type="http://schemas.openxmlformats.org/officeDocument/2006/relationships/image" Target="../media/image37.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sv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6.png"/><Relationship Id="rId11" Type="http://schemas.openxmlformats.org/officeDocument/2006/relationships/image" Target="../media/image61.svg"/><Relationship Id="rId5" Type="http://schemas.openxmlformats.org/officeDocument/2006/relationships/image" Target="../media/image55.png"/><Relationship Id="rId15" Type="http://schemas.openxmlformats.org/officeDocument/2006/relationships/image" Target="../media/image65.sv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svg"/><Relationship Id="rId14" Type="http://schemas.openxmlformats.org/officeDocument/2006/relationships/image" Target="../media/image6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p:nvPr/>
        </p:nvSpPr>
        <p:spPr>
          <a:xfrm>
            <a:off x="2936267" y="1325664"/>
            <a:ext cx="3121687" cy="1177245"/>
          </a:xfrm>
          <a:prstGeom prst="rect">
            <a:avLst/>
          </a:prstGeom>
          <a:noFill/>
          <a:effectLst>
            <a:outerShdw blurRad="50800" dist="25400" dir="5400000" algn="t" rotWithShape="0">
              <a:prstClr val="black">
                <a:alpha val="37000"/>
              </a:prstClr>
            </a:outerShdw>
          </a:effectLst>
        </p:spPr>
        <p:txBody>
          <a:bodyPr wrap="none" lIns="68580" tIns="34290" rIns="68580" bIns="34290" rtlCol="0">
            <a:spAutoFit/>
          </a:bodyPr>
          <a:lstStyle/>
          <a:p>
            <a:pPr algn="ctr"/>
            <a:r>
              <a:rPr lang="zh-CN" altLang="en-US" sz="4000" b="1" dirty="0">
                <a:solidFill>
                  <a:srgbClr val="207B8E"/>
                </a:solidFill>
                <a:latin typeface="方正兰亭黑_GBK" panose="02000000000000000000" pitchFamily="2" charset="-122"/>
                <a:ea typeface="方正兰亭黑_GBK" panose="02000000000000000000" pitchFamily="2" charset="-122"/>
              </a:rPr>
              <a:t>   </a:t>
            </a:r>
            <a:r>
              <a:rPr lang="zh-CN" altLang="en-US" sz="3200" b="1" dirty="0">
                <a:solidFill>
                  <a:srgbClr val="207B8E"/>
                </a:solidFill>
                <a:latin typeface="方正兰亭黑_GBK" panose="02000000000000000000" pitchFamily="2" charset="-122"/>
                <a:ea typeface="方正兰亭黑_GBK" panose="02000000000000000000" pitchFamily="2" charset="-122"/>
              </a:rPr>
              <a:t>“</a:t>
            </a:r>
            <a:r>
              <a:rPr lang="en-US" altLang="zh-CN" sz="3200" b="1" dirty="0">
                <a:solidFill>
                  <a:srgbClr val="207B8E"/>
                </a:solidFill>
                <a:latin typeface="方正兰亭黑_GBK" panose="02000000000000000000" pitchFamily="2" charset="-122"/>
                <a:ea typeface="方正兰亭黑_GBK" panose="02000000000000000000" pitchFamily="2" charset="-122"/>
              </a:rPr>
              <a:t>LSIC</a:t>
            </a:r>
            <a:r>
              <a:rPr lang="zh-CN" altLang="en-US" sz="3200" b="1" dirty="0">
                <a:solidFill>
                  <a:srgbClr val="207B8E"/>
                </a:solidFill>
                <a:latin typeface="方正兰亭黑_GBK" panose="02000000000000000000" pitchFamily="2" charset="-122"/>
                <a:ea typeface="方正兰亭黑_GBK" panose="02000000000000000000" pitchFamily="2" charset="-122"/>
              </a:rPr>
              <a:t>社区”</a:t>
            </a:r>
            <a:endParaRPr lang="en-US" altLang="zh-CN" sz="3200" b="1" dirty="0">
              <a:solidFill>
                <a:srgbClr val="207B8E"/>
              </a:solidFill>
              <a:latin typeface="方正兰亭黑_GBK" panose="02000000000000000000" pitchFamily="2" charset="-122"/>
              <a:ea typeface="方正兰亭黑_GBK" panose="02000000000000000000" pitchFamily="2" charset="-122"/>
            </a:endParaRPr>
          </a:p>
          <a:p>
            <a:pPr algn="ctr"/>
            <a:r>
              <a:rPr lang="zh-CN" altLang="en-US" sz="3200" b="1" dirty="0">
                <a:solidFill>
                  <a:srgbClr val="207B8E"/>
                </a:solidFill>
                <a:latin typeface="方正兰亭黑_GBK" panose="02000000000000000000" pitchFamily="2" charset="-122"/>
                <a:ea typeface="方正兰亭黑_GBK" panose="02000000000000000000" pitchFamily="2" charset="-122"/>
              </a:rPr>
              <a:t>   软件设计报告</a:t>
            </a:r>
          </a:p>
        </p:txBody>
      </p:sp>
      <p:grpSp>
        <p:nvGrpSpPr>
          <p:cNvPr id="4" name="组合 3">
            <a:extLst>
              <a:ext uri="{FF2B5EF4-FFF2-40B4-BE49-F238E27FC236}">
                <a16:creationId xmlns:a16="http://schemas.microsoft.com/office/drawing/2014/main" id="{D11D8208-15A4-40F9-9822-53B0296F683D}"/>
              </a:ext>
            </a:extLst>
          </p:cNvPr>
          <p:cNvGrpSpPr/>
          <p:nvPr/>
        </p:nvGrpSpPr>
        <p:grpSpPr>
          <a:xfrm>
            <a:off x="3779912" y="2649408"/>
            <a:ext cx="1889288" cy="364027"/>
            <a:chOff x="3760076" y="3198435"/>
            <a:chExt cx="1889288" cy="364027"/>
          </a:xfrm>
        </p:grpSpPr>
        <p:grpSp>
          <p:nvGrpSpPr>
            <p:cNvPr id="14" name="组合 13"/>
            <p:cNvGrpSpPr/>
            <p:nvPr/>
          </p:nvGrpSpPr>
          <p:grpSpPr>
            <a:xfrm>
              <a:off x="4145164" y="3198435"/>
              <a:ext cx="369515" cy="350402"/>
              <a:chOff x="2030922" y="2327368"/>
              <a:chExt cx="1528342" cy="1317536"/>
            </a:xfrm>
          </p:grpSpPr>
          <p:sp>
            <p:nvSpPr>
              <p:cNvPr id="17" name="六边形 16"/>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任意多边形 17"/>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9" name="六边形 18"/>
              <p:cNvSpPr/>
              <p:nvPr/>
            </p:nvSpPr>
            <p:spPr>
              <a:xfrm>
                <a:off x="2298341" y="2557901"/>
                <a:ext cx="993503" cy="856467"/>
              </a:xfrm>
              <a:prstGeom prst="hexagon">
                <a:avLst/>
              </a:prstGeom>
              <a:solidFill>
                <a:srgbClr val="01ACBE"/>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梯形 19"/>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任意多边形 21"/>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3" name="梯形 22"/>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4" name="组合 23"/>
            <p:cNvGrpSpPr/>
            <p:nvPr/>
          </p:nvGrpSpPr>
          <p:grpSpPr>
            <a:xfrm>
              <a:off x="3760076" y="3208455"/>
              <a:ext cx="362198" cy="343465"/>
              <a:chOff x="2030922" y="2327368"/>
              <a:chExt cx="1528342" cy="1317536"/>
            </a:xfrm>
          </p:grpSpPr>
          <p:sp>
            <p:nvSpPr>
              <p:cNvPr id="25" name="六边形 24"/>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任意多边形 25"/>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7" name="六边形 26"/>
              <p:cNvSpPr/>
              <p:nvPr/>
            </p:nvSpPr>
            <p:spPr>
              <a:xfrm>
                <a:off x="2298341" y="2557901"/>
                <a:ext cx="993503" cy="856467"/>
              </a:xfrm>
              <a:prstGeom prst="hexagon">
                <a:avLst/>
              </a:prstGeom>
              <a:solidFill>
                <a:srgbClr val="FFB850"/>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梯形 27"/>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任意多边形 29"/>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1" name="梯形 30"/>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2" name="组合 31"/>
            <p:cNvGrpSpPr/>
            <p:nvPr/>
          </p:nvGrpSpPr>
          <p:grpSpPr>
            <a:xfrm>
              <a:off x="4531418" y="3208680"/>
              <a:ext cx="369197" cy="350102"/>
              <a:chOff x="2030922" y="2327368"/>
              <a:chExt cx="1528342" cy="1317536"/>
            </a:xfrm>
          </p:grpSpPr>
          <p:sp>
            <p:nvSpPr>
              <p:cNvPr id="33" name="六边形 32"/>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任意多边形 33"/>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5" name="六边形 34"/>
              <p:cNvSpPr/>
              <p:nvPr/>
            </p:nvSpPr>
            <p:spPr>
              <a:xfrm>
                <a:off x="2298341" y="2557901"/>
                <a:ext cx="993503" cy="856467"/>
              </a:xfrm>
              <a:prstGeom prst="hexagon">
                <a:avLst/>
              </a:prstGeom>
              <a:solidFill>
                <a:srgbClr val="E87071"/>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梯形 35"/>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任意多边形 37"/>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9" name="梯形 38"/>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0" name="组合 39"/>
            <p:cNvGrpSpPr/>
            <p:nvPr/>
          </p:nvGrpSpPr>
          <p:grpSpPr>
            <a:xfrm>
              <a:off x="4931097" y="3219822"/>
              <a:ext cx="344589" cy="326765"/>
              <a:chOff x="2030922" y="2327368"/>
              <a:chExt cx="1528342" cy="1317536"/>
            </a:xfrm>
          </p:grpSpPr>
          <p:sp>
            <p:nvSpPr>
              <p:cNvPr id="41" name="六边形 40"/>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任意多边形 41"/>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3" name="六边形 42"/>
              <p:cNvSpPr/>
              <p:nvPr/>
            </p:nvSpPr>
            <p:spPr>
              <a:xfrm>
                <a:off x="2298341" y="2557901"/>
                <a:ext cx="993503" cy="856467"/>
              </a:xfrm>
              <a:prstGeom prst="hexagon">
                <a:avLst/>
              </a:prstGeom>
              <a:solidFill>
                <a:srgbClr val="663A77"/>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梯形 43"/>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任意多边形 45"/>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7" name="梯形 46"/>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8" name="组合 47"/>
            <p:cNvGrpSpPr/>
            <p:nvPr/>
          </p:nvGrpSpPr>
          <p:grpSpPr>
            <a:xfrm>
              <a:off x="5290869" y="3222510"/>
              <a:ext cx="358495" cy="339952"/>
              <a:chOff x="2030922" y="2327368"/>
              <a:chExt cx="1528342" cy="1317536"/>
            </a:xfrm>
          </p:grpSpPr>
          <p:sp>
            <p:nvSpPr>
              <p:cNvPr id="49" name="六边形 48"/>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任意多边形 49"/>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1" name="六边形 50"/>
              <p:cNvSpPr/>
              <p:nvPr/>
            </p:nvSpPr>
            <p:spPr>
              <a:xfrm>
                <a:off x="2298341" y="2557901"/>
                <a:ext cx="993503" cy="856467"/>
              </a:xfrm>
              <a:prstGeom prst="hexagon">
                <a:avLst/>
              </a:prstGeom>
              <a:solidFill>
                <a:srgbClr val="00AF92"/>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梯形 51"/>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任意多边形 53"/>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5" name="梯形 54"/>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508" y="195486"/>
            <a:ext cx="3841386" cy="3841386"/>
          </a:xfrm>
          <a:prstGeom prst="rect">
            <a:avLst/>
          </a:prstGeom>
        </p:spPr>
      </p:pic>
      <p:sp>
        <p:nvSpPr>
          <p:cNvPr id="56" name="文本框 12">
            <a:extLst>
              <a:ext uri="{FF2B5EF4-FFF2-40B4-BE49-F238E27FC236}">
                <a16:creationId xmlns:a16="http://schemas.microsoft.com/office/drawing/2014/main" id="{AC66E76F-5C0C-463E-B04A-5D6F6CD47F6B}"/>
              </a:ext>
            </a:extLst>
          </p:cNvPr>
          <p:cNvSpPr txBox="1"/>
          <p:nvPr/>
        </p:nvSpPr>
        <p:spPr>
          <a:xfrm>
            <a:off x="3006449" y="4100307"/>
            <a:ext cx="4608511" cy="900246"/>
          </a:xfrm>
          <a:prstGeom prst="rect">
            <a:avLst/>
          </a:prstGeom>
          <a:noFill/>
          <a:effectLst>
            <a:outerShdw blurRad="50800" dist="25400" dir="5400000" algn="t" rotWithShape="0">
              <a:prstClr val="black">
                <a:alpha val="37000"/>
              </a:prstClr>
            </a:outerShdw>
          </a:effectLst>
        </p:spPr>
        <p:txBody>
          <a:bodyPr wrap="square" lIns="68580" tIns="34290" rIns="68580" bIns="34290" rtlCol="0">
            <a:spAutoFit/>
          </a:bodyPr>
          <a:lstStyle/>
          <a:p>
            <a:r>
              <a:rPr lang="zh-CN" altLang="en-US" dirty="0">
                <a:solidFill>
                  <a:schemeClr val="tx1">
                    <a:lumMod val="75000"/>
                    <a:lumOff val="25000"/>
                  </a:schemeClr>
                </a:solidFill>
                <a:latin typeface="方正兰亭黑_GBK" panose="02000000000000000000" pitchFamily="2" charset="-122"/>
                <a:ea typeface="方正兰亭黑_GBK" panose="02000000000000000000" pitchFamily="2" charset="-122"/>
              </a:rPr>
              <a:t>团队成员：侯宝玉 黄菊 刘畅 徐建伟 赵肖</a:t>
            </a:r>
            <a:endParaRPr lang="en-US" altLang="zh-CN" dirty="0">
              <a:solidFill>
                <a:schemeClr val="tx1">
                  <a:lumMod val="75000"/>
                  <a:lumOff val="25000"/>
                </a:schemeClr>
              </a:solidFill>
              <a:latin typeface="方正兰亭黑_GBK" panose="02000000000000000000" pitchFamily="2" charset="-122"/>
              <a:ea typeface="方正兰亭黑_GBK" panose="02000000000000000000" pitchFamily="2" charset="-122"/>
            </a:endParaRPr>
          </a:p>
          <a:p>
            <a:r>
              <a:rPr lang="zh-CN" altLang="en-US" dirty="0">
                <a:solidFill>
                  <a:schemeClr val="tx1">
                    <a:lumMod val="75000"/>
                    <a:lumOff val="25000"/>
                  </a:schemeClr>
                </a:solidFill>
                <a:latin typeface="方正兰亭黑_GBK" panose="02000000000000000000" pitchFamily="2" charset="-122"/>
                <a:ea typeface="方正兰亭黑_GBK" panose="02000000000000000000" pitchFamily="2" charset="-122"/>
              </a:rPr>
              <a:t>时间：</a:t>
            </a:r>
            <a:r>
              <a:rPr lang="en-US" altLang="zh-CN" dirty="0">
                <a:solidFill>
                  <a:schemeClr val="tx1">
                    <a:lumMod val="75000"/>
                    <a:lumOff val="25000"/>
                  </a:schemeClr>
                </a:solidFill>
                <a:latin typeface="方正兰亭黑_GBK" panose="02000000000000000000" pitchFamily="2" charset="-122"/>
                <a:ea typeface="方正兰亭黑_GBK" panose="02000000000000000000" pitchFamily="2" charset="-122"/>
              </a:rPr>
              <a:t>2020</a:t>
            </a:r>
            <a:r>
              <a:rPr lang="zh-CN" altLang="en-US" dirty="0">
                <a:solidFill>
                  <a:schemeClr val="tx1">
                    <a:lumMod val="75000"/>
                    <a:lumOff val="25000"/>
                  </a:schemeClr>
                </a:solidFill>
                <a:latin typeface="方正兰亭黑_GBK" panose="02000000000000000000" pitchFamily="2" charset="-122"/>
                <a:ea typeface="方正兰亭黑_GBK" panose="02000000000000000000" pitchFamily="2" charset="-122"/>
              </a:rPr>
              <a:t>年</a:t>
            </a:r>
            <a:r>
              <a:rPr lang="en-US" altLang="zh-CN" dirty="0">
                <a:solidFill>
                  <a:schemeClr val="tx1">
                    <a:lumMod val="75000"/>
                    <a:lumOff val="25000"/>
                  </a:schemeClr>
                </a:solidFill>
                <a:latin typeface="方正兰亭黑_GBK" panose="02000000000000000000" pitchFamily="2" charset="-122"/>
                <a:ea typeface="方正兰亭黑_GBK" panose="02000000000000000000" pitchFamily="2" charset="-122"/>
              </a:rPr>
              <a:t>4</a:t>
            </a:r>
            <a:r>
              <a:rPr lang="zh-CN" altLang="en-US" dirty="0">
                <a:solidFill>
                  <a:schemeClr val="tx1">
                    <a:lumMod val="75000"/>
                    <a:lumOff val="25000"/>
                  </a:schemeClr>
                </a:solidFill>
                <a:latin typeface="方正兰亭黑_GBK" panose="02000000000000000000" pitchFamily="2" charset="-122"/>
                <a:ea typeface="方正兰亭黑_GBK" panose="02000000000000000000" pitchFamily="2" charset="-122"/>
              </a:rPr>
              <a:t>月</a:t>
            </a:r>
          </a:p>
          <a:p>
            <a:pPr algn="ctr"/>
            <a:endParaRPr lang="zh-CN" altLang="en-US" dirty="0">
              <a:solidFill>
                <a:schemeClr val="tx1">
                  <a:lumMod val="75000"/>
                  <a:lumOff val="25000"/>
                </a:schemeClr>
              </a:solidFill>
              <a:latin typeface="方正兰亭黑_GBK" panose="02000000000000000000" pitchFamily="2" charset="-122"/>
              <a:ea typeface="方正兰亭黑_GBK" panose="02000000000000000000" pitchFamily="2" charset="-122"/>
            </a:endParaRPr>
          </a:p>
        </p:txBody>
      </p:sp>
    </p:spTree>
    <p:extLst>
      <p:ext uri="{BB962C8B-B14F-4D97-AF65-F5344CB8AC3E}">
        <p14:creationId xmlns:p14="http://schemas.microsoft.com/office/powerpoint/2010/main" val="156543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8" presetClass="emph" presetSubtype="0" fill="hold" nodeType="withEffect">
                                  <p:stCondLst>
                                    <p:cond delay="1300"/>
                                  </p:stCondLst>
                                  <p:childTnLst>
                                    <p:animRot by="21600000">
                                      <p:cBhvr>
                                        <p:cTn id="9" dur="6500" fill="hold"/>
                                        <p:tgtEl>
                                          <p:spTgt spid="2"/>
                                        </p:tgtEl>
                                        <p:attrNameLst>
                                          <p:attrName>r</p:attrName>
                                        </p:attrNameLst>
                                      </p:cBhvr>
                                    </p:animRot>
                                  </p:childTnLst>
                                </p:cTn>
                              </p:par>
                              <p:par>
                                <p:cTn id="10" presetID="2" presetClass="entr" presetSubtype="9" fill="hold" grpId="0" nodeType="withEffect">
                                  <p:stCondLst>
                                    <p:cond delay="2200"/>
                                  </p:stCondLst>
                                  <p:iterate type="lt">
                                    <p:tmPct val="20000"/>
                                  </p:iterate>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700" fill="hold"/>
                                        <p:tgtEl>
                                          <p:spTgt spid="15"/>
                                        </p:tgtEl>
                                        <p:attrNameLst>
                                          <p:attrName>ppt_x</p:attrName>
                                        </p:attrNameLst>
                                      </p:cBhvr>
                                      <p:tavLst>
                                        <p:tav tm="0">
                                          <p:val>
                                            <p:strVal val="0-#ppt_w/2"/>
                                          </p:val>
                                        </p:tav>
                                        <p:tav tm="100000">
                                          <p:val>
                                            <p:strVal val="#ppt_x"/>
                                          </p:val>
                                        </p:tav>
                                      </p:tavLst>
                                    </p:anim>
                                    <p:anim calcmode="lin" valueType="num">
                                      <p:cBhvr additive="base">
                                        <p:cTn id="13" dur="700" fill="hold"/>
                                        <p:tgtEl>
                                          <p:spTgt spid="15"/>
                                        </p:tgtEl>
                                        <p:attrNameLst>
                                          <p:attrName>ppt_y</p:attrName>
                                        </p:attrNameLst>
                                      </p:cBhvr>
                                      <p:tavLst>
                                        <p:tav tm="0">
                                          <p:val>
                                            <p:strVal val="0-#ppt_h/2"/>
                                          </p:val>
                                        </p:tav>
                                        <p:tav tm="100000">
                                          <p:val>
                                            <p:strVal val="#ppt_y"/>
                                          </p:val>
                                        </p:tav>
                                      </p:tavLst>
                                    </p:anim>
                                  </p:childTnLst>
                                </p:cTn>
                              </p:par>
                              <p:par>
                                <p:cTn id="14" presetID="2" presetClass="entr" presetSubtype="9" fill="hold" grpId="0" nodeType="withEffect">
                                  <p:stCondLst>
                                    <p:cond delay="2200"/>
                                  </p:stCondLst>
                                  <p:iterate type="lt">
                                    <p:tmPct val="20000"/>
                                  </p:iterate>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700" fill="hold"/>
                                        <p:tgtEl>
                                          <p:spTgt spid="56"/>
                                        </p:tgtEl>
                                        <p:attrNameLst>
                                          <p:attrName>ppt_x</p:attrName>
                                        </p:attrNameLst>
                                      </p:cBhvr>
                                      <p:tavLst>
                                        <p:tav tm="0">
                                          <p:val>
                                            <p:strVal val="0-#ppt_w/2"/>
                                          </p:val>
                                        </p:tav>
                                        <p:tav tm="100000">
                                          <p:val>
                                            <p:strVal val="#ppt_x"/>
                                          </p:val>
                                        </p:tav>
                                      </p:tavLst>
                                    </p:anim>
                                    <p:anim calcmode="lin" valueType="num">
                                      <p:cBhvr additive="base">
                                        <p:cTn id="17" dur="700" fill="hold"/>
                                        <p:tgtEl>
                                          <p:spTgt spid="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400" dirty="0"/>
              <a:t>1.2.6</a:t>
            </a:r>
            <a:r>
              <a:rPr lang="zh-CN" altLang="en-US" sz="1400" dirty="0"/>
              <a:t>网站维护模块设计</a:t>
            </a:r>
          </a:p>
        </p:txBody>
      </p:sp>
      <p:grpSp>
        <p:nvGrpSpPr>
          <p:cNvPr id="5" name="组合 4">
            <a:extLst>
              <a:ext uri="{FF2B5EF4-FFF2-40B4-BE49-F238E27FC236}">
                <a16:creationId xmlns:a16="http://schemas.microsoft.com/office/drawing/2014/main" id="{463AAEEB-6806-430F-A07A-58BDA1552464}"/>
              </a:ext>
            </a:extLst>
          </p:cNvPr>
          <p:cNvGrpSpPr/>
          <p:nvPr/>
        </p:nvGrpSpPr>
        <p:grpSpPr>
          <a:xfrm>
            <a:off x="5508104" y="942676"/>
            <a:ext cx="578653" cy="577912"/>
            <a:chOff x="1055993" y="1083962"/>
            <a:chExt cx="578653" cy="577912"/>
          </a:xfrm>
        </p:grpSpPr>
        <p:grpSp>
          <p:nvGrpSpPr>
            <p:cNvPr id="31" name="组合 30"/>
            <p:cNvGrpSpPr/>
            <p:nvPr/>
          </p:nvGrpSpPr>
          <p:grpSpPr>
            <a:xfrm rot="14081883" flipH="1">
              <a:off x="1056364" y="1083591"/>
              <a:ext cx="577912" cy="578653"/>
              <a:chOff x="661303" y="454074"/>
              <a:chExt cx="2476499" cy="2479675"/>
            </a:xfrm>
            <a:solidFill>
              <a:srgbClr val="86B55E"/>
            </a:solidFill>
          </p:grpSpPr>
          <p:sp>
            <p:nvSpPr>
              <p:cNvPr id="32" name="Freeform 67"/>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72"/>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1FABC4"/>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sp>
          <p:nvSpPr>
            <p:cNvPr id="8" name="TextBox 7"/>
            <p:cNvSpPr txBox="1"/>
            <p:nvPr/>
          </p:nvSpPr>
          <p:spPr>
            <a:xfrm>
              <a:off x="1127637" y="1212716"/>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01</a:t>
              </a:r>
              <a:endParaRPr lang="zh-CN" altLang="en-US" sz="1600" b="1" dirty="0">
                <a:solidFill>
                  <a:schemeClr val="bg1"/>
                </a:solidFill>
                <a:latin typeface="微软雅黑" pitchFamily="34" charset="-122"/>
                <a:ea typeface="微软雅黑" pitchFamily="34" charset="-122"/>
              </a:endParaRPr>
            </a:p>
          </p:txBody>
        </p:sp>
      </p:grpSp>
      <p:grpSp>
        <p:nvGrpSpPr>
          <p:cNvPr id="6" name="组合 5">
            <a:extLst>
              <a:ext uri="{FF2B5EF4-FFF2-40B4-BE49-F238E27FC236}">
                <a16:creationId xmlns:a16="http://schemas.microsoft.com/office/drawing/2014/main" id="{F6F89A84-A057-428A-A452-4C3A9EF39E8A}"/>
              </a:ext>
            </a:extLst>
          </p:cNvPr>
          <p:cNvGrpSpPr/>
          <p:nvPr/>
        </p:nvGrpSpPr>
        <p:grpSpPr>
          <a:xfrm>
            <a:off x="6912921" y="1793702"/>
            <a:ext cx="581353" cy="608240"/>
            <a:chOff x="1044489" y="2031271"/>
            <a:chExt cx="581353" cy="608240"/>
          </a:xfrm>
        </p:grpSpPr>
        <p:grpSp>
          <p:nvGrpSpPr>
            <p:cNvPr id="27" name="组合 26">
              <a:extLst>
                <a:ext uri="{FF2B5EF4-FFF2-40B4-BE49-F238E27FC236}">
                  <a16:creationId xmlns:a16="http://schemas.microsoft.com/office/drawing/2014/main" id="{04D394AA-2A4C-41F6-8CD9-4834391BA19A}"/>
                </a:ext>
              </a:extLst>
            </p:cNvPr>
            <p:cNvGrpSpPr/>
            <p:nvPr/>
          </p:nvGrpSpPr>
          <p:grpSpPr>
            <a:xfrm rot="18900000">
              <a:off x="1045776" y="2058701"/>
              <a:ext cx="580066" cy="580810"/>
              <a:chOff x="661303" y="454074"/>
              <a:chExt cx="2476499" cy="2479675"/>
            </a:xfrm>
          </p:grpSpPr>
          <p:sp>
            <p:nvSpPr>
              <p:cNvPr id="40" name="Freeform 67">
                <a:extLst>
                  <a:ext uri="{FF2B5EF4-FFF2-40B4-BE49-F238E27FC236}">
                    <a16:creationId xmlns:a16="http://schemas.microsoft.com/office/drawing/2014/main" id="{46AA32F5-991E-44AC-A89A-DEDEC2371947}"/>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72">
                <a:extLst>
                  <a:ext uri="{FF2B5EF4-FFF2-40B4-BE49-F238E27FC236}">
                    <a16:creationId xmlns:a16="http://schemas.microsoft.com/office/drawing/2014/main" id="{6B2EC4C3-2532-40E9-A456-A6496F08A35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42" name="TextBox 10">
              <a:extLst>
                <a:ext uri="{FF2B5EF4-FFF2-40B4-BE49-F238E27FC236}">
                  <a16:creationId xmlns:a16="http://schemas.microsoft.com/office/drawing/2014/main" id="{542BA8F6-B8B3-403E-8A88-DC0B2667F9E8}"/>
                </a:ext>
              </a:extLst>
            </p:cNvPr>
            <p:cNvSpPr txBox="1"/>
            <p:nvPr/>
          </p:nvSpPr>
          <p:spPr>
            <a:xfrm>
              <a:off x="1146715" y="220227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nvGrpSpPr>
            <p:cNvPr id="47" name="组合 46">
              <a:extLst>
                <a:ext uri="{FF2B5EF4-FFF2-40B4-BE49-F238E27FC236}">
                  <a16:creationId xmlns:a16="http://schemas.microsoft.com/office/drawing/2014/main" id="{F312DDBF-F1CE-4C06-A7CF-4346A3A77DA9}"/>
                </a:ext>
              </a:extLst>
            </p:cNvPr>
            <p:cNvGrpSpPr/>
            <p:nvPr/>
          </p:nvGrpSpPr>
          <p:grpSpPr>
            <a:xfrm rot="18900000">
              <a:off x="1044489" y="2031271"/>
              <a:ext cx="580066" cy="580810"/>
              <a:chOff x="661303" y="454074"/>
              <a:chExt cx="2476499" cy="2479675"/>
            </a:xfrm>
          </p:grpSpPr>
          <p:sp>
            <p:nvSpPr>
              <p:cNvPr id="48" name="Freeform 67">
                <a:extLst>
                  <a:ext uri="{FF2B5EF4-FFF2-40B4-BE49-F238E27FC236}">
                    <a16:creationId xmlns:a16="http://schemas.microsoft.com/office/drawing/2014/main" id="{8101B426-1D16-48E2-9383-50CDDAFDB348}"/>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72">
                <a:extLst>
                  <a:ext uri="{FF2B5EF4-FFF2-40B4-BE49-F238E27FC236}">
                    <a16:creationId xmlns:a16="http://schemas.microsoft.com/office/drawing/2014/main" id="{D5FFE95E-158F-4C9D-98C0-ABD9F6B571DA}"/>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0" name="TextBox 10">
              <a:extLst>
                <a:ext uri="{FF2B5EF4-FFF2-40B4-BE49-F238E27FC236}">
                  <a16:creationId xmlns:a16="http://schemas.microsoft.com/office/drawing/2014/main" id="{98F33606-2DD4-4957-B4DC-6D8FB258F853}"/>
                </a:ext>
              </a:extLst>
            </p:cNvPr>
            <p:cNvSpPr txBox="1"/>
            <p:nvPr/>
          </p:nvSpPr>
          <p:spPr>
            <a:xfrm>
              <a:off x="1145428" y="217484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grpSp>
        <p:nvGrpSpPr>
          <p:cNvPr id="7" name="组合 6">
            <a:extLst>
              <a:ext uri="{FF2B5EF4-FFF2-40B4-BE49-F238E27FC236}">
                <a16:creationId xmlns:a16="http://schemas.microsoft.com/office/drawing/2014/main" id="{6355134A-5B2D-4778-BF83-B694A709615E}"/>
              </a:ext>
            </a:extLst>
          </p:cNvPr>
          <p:cNvGrpSpPr/>
          <p:nvPr/>
        </p:nvGrpSpPr>
        <p:grpSpPr>
          <a:xfrm>
            <a:off x="5508104" y="2515465"/>
            <a:ext cx="578653" cy="577912"/>
            <a:chOff x="1082700" y="3115930"/>
            <a:chExt cx="578653" cy="577912"/>
          </a:xfrm>
        </p:grpSpPr>
        <p:grpSp>
          <p:nvGrpSpPr>
            <p:cNvPr id="51" name="组合 50">
              <a:extLst>
                <a:ext uri="{FF2B5EF4-FFF2-40B4-BE49-F238E27FC236}">
                  <a16:creationId xmlns:a16="http://schemas.microsoft.com/office/drawing/2014/main" id="{5D9D41B3-A3F0-4C09-BE7A-E87C1B0B805E}"/>
                </a:ext>
              </a:extLst>
            </p:cNvPr>
            <p:cNvGrpSpPr/>
            <p:nvPr/>
          </p:nvGrpSpPr>
          <p:grpSpPr>
            <a:xfrm rot="14081883" flipH="1">
              <a:off x="1083071" y="3115559"/>
              <a:ext cx="577912" cy="578653"/>
              <a:chOff x="661303" y="454074"/>
              <a:chExt cx="2476499" cy="2479675"/>
            </a:xfrm>
            <a:solidFill>
              <a:srgbClr val="86B55E"/>
            </a:solidFill>
          </p:grpSpPr>
          <p:sp>
            <p:nvSpPr>
              <p:cNvPr id="52" name="Freeform 67">
                <a:extLst>
                  <a:ext uri="{FF2B5EF4-FFF2-40B4-BE49-F238E27FC236}">
                    <a16:creationId xmlns:a16="http://schemas.microsoft.com/office/drawing/2014/main" id="{31223799-2E45-473B-9DE4-77833A23BC1E}"/>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72">
                <a:extLst>
                  <a:ext uri="{FF2B5EF4-FFF2-40B4-BE49-F238E27FC236}">
                    <a16:creationId xmlns:a16="http://schemas.microsoft.com/office/drawing/2014/main" id="{A4780B67-86FA-4F28-AA0A-E3F6FBCDADC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1FABC4"/>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sp>
          <p:nvSpPr>
            <p:cNvPr id="54" name="TextBox 13">
              <a:extLst>
                <a:ext uri="{FF2B5EF4-FFF2-40B4-BE49-F238E27FC236}">
                  <a16:creationId xmlns:a16="http://schemas.microsoft.com/office/drawing/2014/main" id="{5B9C1991-3170-42CA-A0D7-98DA5BBA3516}"/>
                </a:ext>
              </a:extLst>
            </p:cNvPr>
            <p:cNvSpPr txBox="1"/>
            <p:nvPr/>
          </p:nvSpPr>
          <p:spPr>
            <a:xfrm>
              <a:off x="1166533" y="3244202"/>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03</a:t>
              </a:r>
              <a:endParaRPr lang="zh-CN" altLang="en-US" sz="1600" b="1" dirty="0">
                <a:solidFill>
                  <a:schemeClr val="bg1"/>
                </a:solidFill>
                <a:latin typeface="微软雅黑" pitchFamily="34" charset="-122"/>
                <a:ea typeface="微软雅黑" pitchFamily="34" charset="-122"/>
              </a:endParaRPr>
            </a:p>
          </p:txBody>
        </p:sp>
      </p:grpSp>
      <p:sp>
        <p:nvSpPr>
          <p:cNvPr id="3" name="Rectangle 2">
            <a:extLst>
              <a:ext uri="{FF2B5EF4-FFF2-40B4-BE49-F238E27FC236}">
                <a16:creationId xmlns:a16="http://schemas.microsoft.com/office/drawing/2014/main" id="{020680CD-8799-4332-904A-091C553E955D}"/>
              </a:ext>
            </a:extLst>
          </p:cNvPr>
          <p:cNvSpPr>
            <a:spLocks noChangeArrowheads="1"/>
          </p:cNvSpPr>
          <p:nvPr/>
        </p:nvSpPr>
        <p:spPr bwMode="auto">
          <a:xfrm>
            <a:off x="3491880" y="12316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8B737EA2-8B9D-44A8-8CEF-D4105BB09B8C}"/>
              </a:ext>
            </a:extLst>
          </p:cNvPr>
          <p:cNvGraphicFramePr>
            <a:graphicFrameLocks noChangeAspect="1"/>
          </p:cNvGraphicFramePr>
          <p:nvPr>
            <p:extLst>
              <p:ext uri="{D42A27DB-BD31-4B8C-83A1-F6EECF244321}">
                <p14:modId xmlns:p14="http://schemas.microsoft.com/office/powerpoint/2010/main" val="410727433"/>
              </p:ext>
            </p:extLst>
          </p:nvPr>
        </p:nvGraphicFramePr>
        <p:xfrm>
          <a:off x="251520" y="1503202"/>
          <a:ext cx="5129270" cy="2549879"/>
        </p:xfrm>
        <a:graphic>
          <a:graphicData uri="http://schemas.openxmlformats.org/presentationml/2006/ole">
            <mc:AlternateContent xmlns:mc="http://schemas.openxmlformats.org/markup-compatibility/2006">
              <mc:Choice xmlns:v="urn:schemas-microsoft-com:vml" Requires="v">
                <p:oleObj spid="_x0000_s6167" r:id="rId3" imgW="8775873" imgH="4362560" progId="Visio.Drawing.15">
                  <p:embed/>
                </p:oleObj>
              </mc:Choice>
              <mc:Fallback>
                <p:oleObj r:id="rId3" imgW="8775873" imgH="436256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503202"/>
                        <a:ext cx="5129270" cy="2549879"/>
                      </a:xfrm>
                      <a:prstGeom prst="rect">
                        <a:avLst/>
                      </a:prstGeom>
                      <a:noFill/>
                    </p:spPr>
                  </p:pic>
                </p:oleObj>
              </mc:Fallback>
            </mc:AlternateContent>
          </a:graphicData>
        </a:graphic>
      </p:graphicFrame>
      <p:grpSp>
        <p:nvGrpSpPr>
          <p:cNvPr id="55" name="组合 54">
            <a:extLst>
              <a:ext uri="{FF2B5EF4-FFF2-40B4-BE49-F238E27FC236}">
                <a16:creationId xmlns:a16="http://schemas.microsoft.com/office/drawing/2014/main" id="{279AF40C-43AB-480F-9C6B-BA38FC0FC485}"/>
              </a:ext>
            </a:extLst>
          </p:cNvPr>
          <p:cNvGrpSpPr/>
          <p:nvPr/>
        </p:nvGrpSpPr>
        <p:grpSpPr>
          <a:xfrm>
            <a:off x="6942153" y="3384419"/>
            <a:ext cx="581353" cy="608240"/>
            <a:chOff x="1044489" y="2031271"/>
            <a:chExt cx="581353" cy="608240"/>
          </a:xfrm>
        </p:grpSpPr>
        <p:grpSp>
          <p:nvGrpSpPr>
            <p:cNvPr id="56" name="组合 55">
              <a:extLst>
                <a:ext uri="{FF2B5EF4-FFF2-40B4-BE49-F238E27FC236}">
                  <a16:creationId xmlns:a16="http://schemas.microsoft.com/office/drawing/2014/main" id="{8C363F46-71D5-486E-BEBB-1A01DFE8942E}"/>
                </a:ext>
              </a:extLst>
            </p:cNvPr>
            <p:cNvGrpSpPr/>
            <p:nvPr/>
          </p:nvGrpSpPr>
          <p:grpSpPr>
            <a:xfrm rot="18900000">
              <a:off x="1045776" y="2058701"/>
              <a:ext cx="580066" cy="580810"/>
              <a:chOff x="661303" y="454074"/>
              <a:chExt cx="2476499" cy="2479675"/>
            </a:xfrm>
          </p:grpSpPr>
          <p:sp>
            <p:nvSpPr>
              <p:cNvPr id="62" name="Freeform 67">
                <a:extLst>
                  <a:ext uri="{FF2B5EF4-FFF2-40B4-BE49-F238E27FC236}">
                    <a16:creationId xmlns:a16="http://schemas.microsoft.com/office/drawing/2014/main" id="{6F5166AB-D18C-4F07-8EDA-C96A837F1219}"/>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3" name="Freeform 72">
                <a:extLst>
                  <a:ext uri="{FF2B5EF4-FFF2-40B4-BE49-F238E27FC236}">
                    <a16:creationId xmlns:a16="http://schemas.microsoft.com/office/drawing/2014/main" id="{199DF459-6442-47A9-AE25-FFF8BAC947C6}"/>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7" name="TextBox 10">
              <a:extLst>
                <a:ext uri="{FF2B5EF4-FFF2-40B4-BE49-F238E27FC236}">
                  <a16:creationId xmlns:a16="http://schemas.microsoft.com/office/drawing/2014/main" id="{66C09D53-B692-485F-84DC-542ED31182D7}"/>
                </a:ext>
              </a:extLst>
            </p:cNvPr>
            <p:cNvSpPr txBox="1"/>
            <p:nvPr/>
          </p:nvSpPr>
          <p:spPr>
            <a:xfrm>
              <a:off x="1146715" y="220227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nvGrpSpPr>
            <p:cNvPr id="58" name="组合 57">
              <a:extLst>
                <a:ext uri="{FF2B5EF4-FFF2-40B4-BE49-F238E27FC236}">
                  <a16:creationId xmlns:a16="http://schemas.microsoft.com/office/drawing/2014/main" id="{31B1E3D8-265B-4C76-929F-5B73EF2622A6}"/>
                </a:ext>
              </a:extLst>
            </p:cNvPr>
            <p:cNvGrpSpPr/>
            <p:nvPr/>
          </p:nvGrpSpPr>
          <p:grpSpPr>
            <a:xfrm rot="18900000">
              <a:off x="1044489" y="2031271"/>
              <a:ext cx="580066" cy="580810"/>
              <a:chOff x="661303" y="454074"/>
              <a:chExt cx="2476499" cy="2479675"/>
            </a:xfrm>
          </p:grpSpPr>
          <p:sp>
            <p:nvSpPr>
              <p:cNvPr id="60" name="Freeform 67">
                <a:extLst>
                  <a:ext uri="{FF2B5EF4-FFF2-40B4-BE49-F238E27FC236}">
                    <a16:creationId xmlns:a16="http://schemas.microsoft.com/office/drawing/2014/main" id="{A617A5EF-4634-4572-9B32-91CB5DB40F9C}"/>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1" name="Freeform 72">
                <a:extLst>
                  <a:ext uri="{FF2B5EF4-FFF2-40B4-BE49-F238E27FC236}">
                    <a16:creationId xmlns:a16="http://schemas.microsoft.com/office/drawing/2014/main" id="{144BE941-C0E3-4067-B4FB-9F82586A193B}"/>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9" name="TextBox 10">
              <a:extLst>
                <a:ext uri="{FF2B5EF4-FFF2-40B4-BE49-F238E27FC236}">
                  <a16:creationId xmlns:a16="http://schemas.microsoft.com/office/drawing/2014/main" id="{A15BE382-95D2-4DF3-988D-AD9F0AA35ACA}"/>
                </a:ext>
              </a:extLst>
            </p:cNvPr>
            <p:cNvSpPr txBox="1"/>
            <p:nvPr/>
          </p:nvSpPr>
          <p:spPr>
            <a:xfrm>
              <a:off x="1145428" y="217484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04</a:t>
              </a:r>
              <a:endParaRPr lang="zh-CN" altLang="en-US" sz="1600" b="1" dirty="0">
                <a:solidFill>
                  <a:schemeClr val="bg1"/>
                </a:solidFill>
                <a:latin typeface="微软雅黑" pitchFamily="34" charset="-122"/>
                <a:ea typeface="微软雅黑" pitchFamily="34" charset="-122"/>
              </a:endParaRPr>
            </a:p>
          </p:txBody>
        </p:sp>
      </p:grpSp>
      <p:grpSp>
        <p:nvGrpSpPr>
          <p:cNvPr id="64" name="组合 63">
            <a:extLst>
              <a:ext uri="{FF2B5EF4-FFF2-40B4-BE49-F238E27FC236}">
                <a16:creationId xmlns:a16="http://schemas.microsoft.com/office/drawing/2014/main" id="{CA001BB5-2A23-45FC-82D0-E49DA27A19BB}"/>
              </a:ext>
            </a:extLst>
          </p:cNvPr>
          <p:cNvGrpSpPr/>
          <p:nvPr/>
        </p:nvGrpSpPr>
        <p:grpSpPr>
          <a:xfrm>
            <a:off x="5579748" y="3944239"/>
            <a:ext cx="578653" cy="577912"/>
            <a:chOff x="1055993" y="1083962"/>
            <a:chExt cx="578653" cy="577912"/>
          </a:xfrm>
        </p:grpSpPr>
        <p:grpSp>
          <p:nvGrpSpPr>
            <p:cNvPr id="65" name="组合 64">
              <a:extLst>
                <a:ext uri="{FF2B5EF4-FFF2-40B4-BE49-F238E27FC236}">
                  <a16:creationId xmlns:a16="http://schemas.microsoft.com/office/drawing/2014/main" id="{05D14562-BF34-4370-A586-75CEBB7C80E7}"/>
                </a:ext>
              </a:extLst>
            </p:cNvPr>
            <p:cNvGrpSpPr/>
            <p:nvPr/>
          </p:nvGrpSpPr>
          <p:grpSpPr>
            <a:xfrm rot="14081883" flipH="1">
              <a:off x="1056364" y="1083591"/>
              <a:ext cx="577912" cy="578653"/>
              <a:chOff x="661303" y="454074"/>
              <a:chExt cx="2476499" cy="2479675"/>
            </a:xfrm>
            <a:solidFill>
              <a:srgbClr val="86B55E"/>
            </a:solidFill>
          </p:grpSpPr>
          <p:sp>
            <p:nvSpPr>
              <p:cNvPr id="67" name="Freeform 67">
                <a:extLst>
                  <a:ext uri="{FF2B5EF4-FFF2-40B4-BE49-F238E27FC236}">
                    <a16:creationId xmlns:a16="http://schemas.microsoft.com/office/drawing/2014/main" id="{6222A6AF-A6DF-4A2F-972E-0DEBF968A443}"/>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8" name="Freeform 72">
                <a:extLst>
                  <a:ext uri="{FF2B5EF4-FFF2-40B4-BE49-F238E27FC236}">
                    <a16:creationId xmlns:a16="http://schemas.microsoft.com/office/drawing/2014/main" id="{B5EB6000-9AAA-4F5B-837B-B3132BC642C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1FABC4"/>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sp>
          <p:nvSpPr>
            <p:cNvPr id="66" name="TextBox 7">
              <a:extLst>
                <a:ext uri="{FF2B5EF4-FFF2-40B4-BE49-F238E27FC236}">
                  <a16:creationId xmlns:a16="http://schemas.microsoft.com/office/drawing/2014/main" id="{592518B6-A6AB-450B-AB0F-2DBD31360A92}"/>
                </a:ext>
              </a:extLst>
            </p:cNvPr>
            <p:cNvSpPr txBox="1"/>
            <p:nvPr/>
          </p:nvSpPr>
          <p:spPr>
            <a:xfrm>
              <a:off x="1127637" y="1212716"/>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05</a:t>
              </a:r>
              <a:endParaRPr lang="zh-CN" altLang="en-US" sz="1600" b="1" dirty="0">
                <a:solidFill>
                  <a:schemeClr val="bg1"/>
                </a:solidFill>
                <a:latin typeface="微软雅黑" pitchFamily="34" charset="-122"/>
                <a:ea typeface="微软雅黑" pitchFamily="34" charset="-122"/>
              </a:endParaRPr>
            </a:p>
          </p:txBody>
        </p:sp>
      </p:grpSp>
      <p:sp>
        <p:nvSpPr>
          <p:cNvPr id="69" name="TextBox 15">
            <a:extLst>
              <a:ext uri="{FF2B5EF4-FFF2-40B4-BE49-F238E27FC236}">
                <a16:creationId xmlns:a16="http://schemas.microsoft.com/office/drawing/2014/main" id="{1EA3EC83-D80D-4046-A664-55B2EBDA53FB}"/>
              </a:ext>
            </a:extLst>
          </p:cNvPr>
          <p:cNvSpPr txBox="1"/>
          <p:nvPr/>
        </p:nvSpPr>
        <p:spPr>
          <a:xfrm>
            <a:off x="6185941" y="676856"/>
            <a:ext cx="2081620" cy="947311"/>
          </a:xfrm>
          <a:prstGeom prst="rect">
            <a:avLst/>
          </a:prstGeom>
          <a:noFill/>
        </p:spPr>
        <p:txBody>
          <a:bodyPr wrap="square" lIns="0" tIns="0" rIns="0" bIns="0" rtlCol="0">
            <a:spAutoFit/>
          </a:bodyPr>
          <a:lstStyle/>
          <a:p>
            <a:pPr algn="just">
              <a:lnSpc>
                <a:spcPts val="1500"/>
              </a:lnSpc>
            </a:pPr>
            <a:r>
              <a:rPr lang="zh-CN" altLang="en-US" sz="1300" dirty="0">
                <a:solidFill>
                  <a:schemeClr val="tx1">
                    <a:lumMod val="75000"/>
                    <a:lumOff val="25000"/>
                  </a:schemeClr>
                </a:solidFill>
                <a:latin typeface="微软雅黑" pitchFamily="34" charset="-122"/>
                <a:ea typeface="微软雅黑" pitchFamily="34" charset="-122"/>
              </a:rPr>
              <a:t>浏览网站所有信息</a:t>
            </a:r>
            <a:endParaRPr lang="en-US" altLang="zh-CN" sz="13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浏览</a:t>
            </a:r>
            <a:r>
              <a:rPr lang="en-US" altLang="zh-CN" sz="1000" dirty="0">
                <a:solidFill>
                  <a:schemeClr val="tx1">
                    <a:lumMod val="75000"/>
                    <a:lumOff val="25000"/>
                  </a:schemeClr>
                </a:solidFill>
                <a:latin typeface="微软雅黑" pitchFamily="34" charset="-122"/>
                <a:ea typeface="微软雅黑" pitchFamily="34" charset="-122"/>
              </a:rPr>
              <a:t>Life</a:t>
            </a:r>
            <a:r>
              <a:rPr lang="zh-CN" altLang="en-US" sz="1000" dirty="0">
                <a:solidFill>
                  <a:schemeClr val="tx1">
                    <a:lumMod val="75000"/>
                    <a:lumOff val="25000"/>
                  </a:schemeClr>
                </a:solidFill>
                <a:latin typeface="微软雅黑" pitchFamily="34" charset="-122"/>
                <a:ea typeface="微软雅黑" pitchFamily="34" charset="-122"/>
              </a:rPr>
              <a:t>区信息</a:t>
            </a:r>
            <a:endParaRPr lang="en-US" altLang="zh-CN" sz="10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浏览</a:t>
            </a:r>
            <a:r>
              <a:rPr lang="en-US" altLang="zh-CN" sz="1000" dirty="0">
                <a:solidFill>
                  <a:schemeClr val="tx1">
                    <a:lumMod val="75000"/>
                    <a:lumOff val="25000"/>
                  </a:schemeClr>
                </a:solidFill>
                <a:latin typeface="微软雅黑" pitchFamily="34" charset="-122"/>
                <a:ea typeface="微软雅黑" pitchFamily="34" charset="-122"/>
              </a:rPr>
              <a:t>Study</a:t>
            </a:r>
            <a:r>
              <a:rPr lang="zh-CN" altLang="en-US" sz="1000" dirty="0">
                <a:solidFill>
                  <a:schemeClr val="tx1">
                    <a:lumMod val="75000"/>
                    <a:lumOff val="25000"/>
                  </a:schemeClr>
                </a:solidFill>
                <a:latin typeface="微软雅黑" pitchFamily="34" charset="-122"/>
                <a:ea typeface="微软雅黑" pitchFamily="34" charset="-122"/>
              </a:rPr>
              <a:t>区信息</a:t>
            </a:r>
            <a:endParaRPr lang="en-US" altLang="zh-CN" sz="10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浏览</a:t>
            </a:r>
            <a:r>
              <a:rPr lang="en-US" altLang="zh-CN" sz="1000" dirty="0">
                <a:solidFill>
                  <a:schemeClr val="tx1">
                    <a:lumMod val="75000"/>
                    <a:lumOff val="25000"/>
                  </a:schemeClr>
                </a:solidFill>
                <a:latin typeface="微软雅黑" pitchFamily="34" charset="-122"/>
                <a:ea typeface="微软雅黑" pitchFamily="34" charset="-122"/>
              </a:rPr>
              <a:t>Information</a:t>
            </a:r>
            <a:r>
              <a:rPr lang="zh-CN" altLang="en-US" sz="1000" dirty="0">
                <a:solidFill>
                  <a:schemeClr val="tx1">
                    <a:lumMod val="75000"/>
                    <a:lumOff val="25000"/>
                  </a:schemeClr>
                </a:solidFill>
                <a:latin typeface="微软雅黑" pitchFamily="34" charset="-122"/>
                <a:ea typeface="微软雅黑" pitchFamily="34" charset="-122"/>
              </a:rPr>
              <a:t>区信息</a:t>
            </a:r>
            <a:endParaRPr lang="en-US" altLang="zh-CN" sz="10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浏览</a:t>
            </a:r>
            <a:r>
              <a:rPr lang="en-US" altLang="zh-CN" sz="1000" dirty="0">
                <a:solidFill>
                  <a:schemeClr val="tx1">
                    <a:lumMod val="75000"/>
                    <a:lumOff val="25000"/>
                  </a:schemeClr>
                </a:solidFill>
                <a:latin typeface="微软雅黑" pitchFamily="34" charset="-122"/>
                <a:ea typeface="微软雅黑" pitchFamily="34" charset="-122"/>
              </a:rPr>
              <a:t>Communication</a:t>
            </a:r>
            <a:r>
              <a:rPr lang="zh-CN" altLang="en-US" sz="1000" dirty="0">
                <a:solidFill>
                  <a:schemeClr val="tx1">
                    <a:lumMod val="75000"/>
                    <a:lumOff val="25000"/>
                  </a:schemeClr>
                </a:solidFill>
                <a:latin typeface="微软雅黑" pitchFamily="34" charset="-122"/>
                <a:ea typeface="微软雅黑" pitchFamily="34" charset="-122"/>
              </a:rPr>
              <a:t>区信息</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70" name="TextBox 15">
            <a:extLst>
              <a:ext uri="{FF2B5EF4-FFF2-40B4-BE49-F238E27FC236}">
                <a16:creationId xmlns:a16="http://schemas.microsoft.com/office/drawing/2014/main" id="{7A9CB480-89E4-4351-9F07-8217DE2164BB}"/>
              </a:ext>
            </a:extLst>
          </p:cNvPr>
          <p:cNvSpPr txBox="1"/>
          <p:nvPr/>
        </p:nvSpPr>
        <p:spPr>
          <a:xfrm>
            <a:off x="7591137" y="1701105"/>
            <a:ext cx="2081620" cy="947311"/>
          </a:xfrm>
          <a:prstGeom prst="rect">
            <a:avLst/>
          </a:prstGeom>
          <a:noFill/>
        </p:spPr>
        <p:txBody>
          <a:bodyPr wrap="square" lIns="0" tIns="0" rIns="0" bIns="0" rtlCol="0">
            <a:spAutoFit/>
          </a:bodyPr>
          <a:lstStyle/>
          <a:p>
            <a:pPr algn="just">
              <a:lnSpc>
                <a:spcPts val="1500"/>
              </a:lnSpc>
            </a:pPr>
            <a:r>
              <a:rPr lang="zh-CN" altLang="en-US" sz="1300" dirty="0">
                <a:solidFill>
                  <a:schemeClr val="tx1">
                    <a:lumMod val="75000"/>
                    <a:lumOff val="25000"/>
                  </a:schemeClr>
                </a:solidFill>
                <a:latin typeface="微软雅黑" pitchFamily="34" charset="-122"/>
                <a:ea typeface="微软雅黑" pitchFamily="34" charset="-122"/>
              </a:rPr>
              <a:t>更新东大资料</a:t>
            </a:r>
            <a:endParaRPr lang="en-US" altLang="zh-CN" sz="13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更新东大简介</a:t>
            </a:r>
            <a:endParaRPr lang="en-US" altLang="zh-CN" sz="10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更新东大校友</a:t>
            </a:r>
            <a:endParaRPr lang="en-US" altLang="zh-CN" sz="10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更新东大招生信息</a:t>
            </a:r>
            <a:endParaRPr lang="en-US" altLang="zh-CN" sz="10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更新相关链接</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71" name="TextBox 15">
            <a:extLst>
              <a:ext uri="{FF2B5EF4-FFF2-40B4-BE49-F238E27FC236}">
                <a16:creationId xmlns:a16="http://schemas.microsoft.com/office/drawing/2014/main" id="{364E673B-EFEE-4C43-9A7B-F8031B002653}"/>
              </a:ext>
            </a:extLst>
          </p:cNvPr>
          <p:cNvSpPr txBox="1"/>
          <p:nvPr/>
        </p:nvSpPr>
        <p:spPr>
          <a:xfrm>
            <a:off x="7662835" y="3578644"/>
            <a:ext cx="2081620" cy="192360"/>
          </a:xfrm>
          <a:prstGeom prst="rect">
            <a:avLst/>
          </a:prstGeom>
          <a:noFill/>
        </p:spPr>
        <p:txBody>
          <a:bodyPr wrap="square" lIns="0" tIns="0" rIns="0" bIns="0" rtlCol="0">
            <a:spAutoFit/>
          </a:bodyPr>
          <a:lstStyle/>
          <a:p>
            <a:pPr algn="just">
              <a:lnSpc>
                <a:spcPts val="1500"/>
              </a:lnSpc>
            </a:pPr>
            <a:r>
              <a:rPr lang="zh-CN" altLang="en-US" sz="1300" dirty="0">
                <a:solidFill>
                  <a:schemeClr val="tx1">
                    <a:lumMod val="75000"/>
                    <a:lumOff val="25000"/>
                  </a:schemeClr>
                </a:solidFill>
                <a:latin typeface="微软雅黑" pitchFamily="34" charset="-122"/>
                <a:ea typeface="微软雅黑" pitchFamily="34" charset="-122"/>
              </a:rPr>
              <a:t>更新校园报纸</a:t>
            </a:r>
            <a:endParaRPr lang="en-US" altLang="zh-CN" sz="1300" dirty="0">
              <a:solidFill>
                <a:schemeClr val="tx1">
                  <a:lumMod val="75000"/>
                  <a:lumOff val="25000"/>
                </a:schemeClr>
              </a:solidFill>
              <a:latin typeface="微软雅黑" pitchFamily="34" charset="-122"/>
              <a:ea typeface="微软雅黑" pitchFamily="34" charset="-122"/>
            </a:endParaRPr>
          </a:p>
        </p:txBody>
      </p:sp>
      <p:sp>
        <p:nvSpPr>
          <p:cNvPr id="72" name="TextBox 15">
            <a:extLst>
              <a:ext uri="{FF2B5EF4-FFF2-40B4-BE49-F238E27FC236}">
                <a16:creationId xmlns:a16="http://schemas.microsoft.com/office/drawing/2014/main" id="{BF8AA712-47DC-4504-ABE3-1980D799F732}"/>
              </a:ext>
            </a:extLst>
          </p:cNvPr>
          <p:cNvSpPr txBox="1"/>
          <p:nvPr/>
        </p:nvSpPr>
        <p:spPr>
          <a:xfrm>
            <a:off x="6167927" y="2419525"/>
            <a:ext cx="2276097" cy="947311"/>
          </a:xfrm>
          <a:prstGeom prst="rect">
            <a:avLst/>
          </a:prstGeom>
          <a:noFill/>
        </p:spPr>
        <p:txBody>
          <a:bodyPr wrap="square" lIns="0" tIns="0" rIns="0" bIns="0" rtlCol="0">
            <a:spAutoFit/>
          </a:bodyPr>
          <a:lstStyle/>
          <a:p>
            <a:pPr algn="just">
              <a:lnSpc>
                <a:spcPts val="1500"/>
              </a:lnSpc>
            </a:pPr>
            <a:r>
              <a:rPr lang="zh-CN" altLang="en-US" sz="1300" dirty="0">
                <a:solidFill>
                  <a:schemeClr val="tx1">
                    <a:lumMod val="75000"/>
                    <a:lumOff val="25000"/>
                  </a:schemeClr>
                </a:solidFill>
                <a:latin typeface="微软雅黑" pitchFamily="34" charset="-122"/>
                <a:ea typeface="微软雅黑" pitchFamily="34" charset="-122"/>
              </a:rPr>
              <a:t>删除违规信息</a:t>
            </a:r>
            <a:endParaRPr lang="en-US" altLang="zh-CN" sz="13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删除</a:t>
            </a:r>
            <a:r>
              <a:rPr lang="en-US" altLang="zh-CN" sz="1000" dirty="0">
                <a:solidFill>
                  <a:schemeClr val="tx1">
                    <a:lumMod val="75000"/>
                    <a:lumOff val="25000"/>
                  </a:schemeClr>
                </a:solidFill>
                <a:latin typeface="微软雅黑" pitchFamily="34" charset="-122"/>
                <a:ea typeface="微软雅黑" pitchFamily="34" charset="-122"/>
              </a:rPr>
              <a:t>Life</a:t>
            </a:r>
            <a:r>
              <a:rPr lang="zh-CN" altLang="en-US" sz="1000" dirty="0">
                <a:solidFill>
                  <a:schemeClr val="tx1">
                    <a:lumMod val="75000"/>
                    <a:lumOff val="25000"/>
                  </a:schemeClr>
                </a:solidFill>
                <a:latin typeface="微软雅黑" pitchFamily="34" charset="-122"/>
                <a:ea typeface="微软雅黑" pitchFamily="34" charset="-122"/>
              </a:rPr>
              <a:t>区违规信息</a:t>
            </a:r>
            <a:endParaRPr lang="en-US" altLang="zh-CN" sz="10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删除</a:t>
            </a:r>
            <a:r>
              <a:rPr lang="en-US" altLang="zh-CN" sz="1000" dirty="0">
                <a:solidFill>
                  <a:schemeClr val="tx1">
                    <a:lumMod val="75000"/>
                    <a:lumOff val="25000"/>
                  </a:schemeClr>
                </a:solidFill>
                <a:latin typeface="微软雅黑" pitchFamily="34" charset="-122"/>
                <a:ea typeface="微软雅黑" pitchFamily="34" charset="-122"/>
              </a:rPr>
              <a:t>Study</a:t>
            </a:r>
            <a:r>
              <a:rPr lang="zh-CN" altLang="en-US" sz="1000" dirty="0">
                <a:solidFill>
                  <a:schemeClr val="tx1">
                    <a:lumMod val="75000"/>
                    <a:lumOff val="25000"/>
                  </a:schemeClr>
                </a:solidFill>
                <a:latin typeface="微软雅黑" pitchFamily="34" charset="-122"/>
                <a:ea typeface="微软雅黑" pitchFamily="34" charset="-122"/>
              </a:rPr>
              <a:t>区违规信息</a:t>
            </a:r>
            <a:endParaRPr lang="en-US" altLang="zh-CN" sz="10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删除</a:t>
            </a:r>
            <a:r>
              <a:rPr lang="en-US" altLang="zh-CN" sz="1000" dirty="0">
                <a:solidFill>
                  <a:schemeClr val="tx1">
                    <a:lumMod val="75000"/>
                    <a:lumOff val="25000"/>
                  </a:schemeClr>
                </a:solidFill>
                <a:latin typeface="微软雅黑" pitchFamily="34" charset="-122"/>
                <a:ea typeface="微软雅黑" pitchFamily="34" charset="-122"/>
              </a:rPr>
              <a:t>Information</a:t>
            </a:r>
            <a:r>
              <a:rPr lang="zh-CN" altLang="en-US" sz="1000" dirty="0">
                <a:solidFill>
                  <a:schemeClr val="tx1">
                    <a:lumMod val="75000"/>
                    <a:lumOff val="25000"/>
                  </a:schemeClr>
                </a:solidFill>
                <a:latin typeface="微软雅黑" pitchFamily="34" charset="-122"/>
                <a:ea typeface="微软雅黑" pitchFamily="34" charset="-122"/>
              </a:rPr>
              <a:t>区违规信息</a:t>
            </a:r>
            <a:endParaRPr lang="en-US" altLang="zh-CN" sz="10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删除</a:t>
            </a:r>
            <a:r>
              <a:rPr lang="en-US" altLang="zh-CN" sz="1000" dirty="0">
                <a:solidFill>
                  <a:schemeClr val="tx1">
                    <a:lumMod val="75000"/>
                    <a:lumOff val="25000"/>
                  </a:schemeClr>
                </a:solidFill>
                <a:latin typeface="微软雅黑" pitchFamily="34" charset="-122"/>
                <a:ea typeface="微软雅黑" pitchFamily="34" charset="-122"/>
              </a:rPr>
              <a:t>Communication</a:t>
            </a:r>
            <a:r>
              <a:rPr lang="zh-CN" altLang="en-US" sz="1000" dirty="0">
                <a:solidFill>
                  <a:schemeClr val="tx1">
                    <a:lumMod val="75000"/>
                    <a:lumOff val="25000"/>
                  </a:schemeClr>
                </a:solidFill>
                <a:latin typeface="微软雅黑" pitchFamily="34" charset="-122"/>
                <a:ea typeface="微软雅黑" pitchFamily="34" charset="-122"/>
              </a:rPr>
              <a:t>区违规信息</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73" name="TextBox 15">
            <a:extLst>
              <a:ext uri="{FF2B5EF4-FFF2-40B4-BE49-F238E27FC236}">
                <a16:creationId xmlns:a16="http://schemas.microsoft.com/office/drawing/2014/main" id="{F25F9903-13C3-4DDC-9CB7-06C528CECFBF}"/>
              </a:ext>
            </a:extLst>
          </p:cNvPr>
          <p:cNvSpPr txBox="1"/>
          <p:nvPr/>
        </p:nvSpPr>
        <p:spPr>
          <a:xfrm>
            <a:off x="6265165" y="4035920"/>
            <a:ext cx="2081620" cy="559512"/>
          </a:xfrm>
          <a:prstGeom prst="rect">
            <a:avLst/>
          </a:prstGeom>
          <a:noFill/>
        </p:spPr>
        <p:txBody>
          <a:bodyPr wrap="square" lIns="0" tIns="0" rIns="0" bIns="0" rtlCol="0">
            <a:spAutoFit/>
          </a:bodyPr>
          <a:lstStyle/>
          <a:p>
            <a:pPr algn="just">
              <a:lnSpc>
                <a:spcPts val="1500"/>
              </a:lnSpc>
            </a:pPr>
            <a:r>
              <a:rPr lang="zh-CN" altLang="en-US" sz="1300" dirty="0">
                <a:solidFill>
                  <a:schemeClr val="tx1">
                    <a:lumMod val="75000"/>
                    <a:lumOff val="25000"/>
                  </a:schemeClr>
                </a:solidFill>
                <a:latin typeface="微软雅黑" pitchFamily="34" charset="-122"/>
                <a:ea typeface="微软雅黑" pitchFamily="34" charset="-122"/>
              </a:rPr>
              <a:t>管理账号信息</a:t>
            </a:r>
            <a:endParaRPr lang="en-US" altLang="zh-CN" sz="13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管理网站用户账号</a:t>
            </a:r>
            <a:endParaRPr lang="en-US" altLang="zh-CN" sz="10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000" dirty="0">
                <a:solidFill>
                  <a:schemeClr val="tx1">
                    <a:lumMod val="75000"/>
                    <a:lumOff val="25000"/>
                  </a:schemeClr>
                </a:solidFill>
                <a:latin typeface="微软雅黑" pitchFamily="34" charset="-122"/>
                <a:ea typeface="微软雅黑" pitchFamily="34" charset="-122"/>
              </a:rPr>
              <a:t>管理网站维修员账号</a:t>
            </a:r>
            <a:endParaRPr lang="en-US" altLang="zh-CN" sz="10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238805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left)">
                                      <p:cBhvr>
                                        <p:cTn id="22" dur="300"/>
                                        <p:tgtEl>
                                          <p:spTgt spid="70"/>
                                        </p:tgtEl>
                                      </p:cBhvr>
                                    </p:animEffect>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left)">
                                      <p:cBhvr>
                                        <p:cTn id="29" dur="300"/>
                                        <p:tgtEl>
                                          <p:spTgt spid="72"/>
                                        </p:tgtEl>
                                      </p:cBhvr>
                                    </p:animEffect>
                                  </p:childTnLst>
                                </p:cTn>
                              </p:par>
                            </p:childTnLst>
                          </p:cTn>
                        </p:par>
                        <p:par>
                          <p:cTn id="30" fill="hold">
                            <p:stCondLst>
                              <p:cond delay="2000"/>
                            </p:stCondLst>
                            <p:childTnLst>
                              <p:par>
                                <p:cTn id="31" presetID="22" presetClass="entr" presetSubtype="4"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wipe(down)">
                                      <p:cBhvr>
                                        <p:cTn id="33" dur="500"/>
                                        <p:tgtEl>
                                          <p:spTgt spid="5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left)">
                                      <p:cBhvr>
                                        <p:cTn id="36" dur="300"/>
                                        <p:tgtEl>
                                          <p:spTgt spid="71"/>
                                        </p:tgtEl>
                                      </p:cBhvr>
                                    </p:animEffect>
                                  </p:childTnLst>
                                </p:cTn>
                              </p:par>
                            </p:childTnLst>
                          </p:cTn>
                        </p:par>
                        <p:par>
                          <p:cTn id="37" fill="hold">
                            <p:stCondLst>
                              <p:cond delay="2500"/>
                            </p:stCondLst>
                            <p:childTnLst>
                              <p:par>
                                <p:cTn id="38" presetID="22" presetClass="entr" presetSubtype="4" fill="hold" nodeType="after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wipe(down)">
                                      <p:cBhvr>
                                        <p:cTn id="40" dur="500"/>
                                        <p:tgtEl>
                                          <p:spTgt spid="6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3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4688" y="1261872"/>
            <a:ext cx="1852671" cy="1939248"/>
            <a:chOff x="2002155" y="908130"/>
            <a:chExt cx="680407" cy="712203"/>
          </a:xfrm>
        </p:grpSpPr>
        <p:grpSp>
          <p:nvGrpSpPr>
            <p:cNvPr id="45" name="组合 44"/>
            <p:cNvGrpSpPr/>
            <p:nvPr/>
          </p:nvGrpSpPr>
          <p:grpSpPr>
            <a:xfrm>
              <a:off x="2023848" y="908130"/>
              <a:ext cx="658714" cy="712203"/>
              <a:chOff x="3295850" y="2263221"/>
              <a:chExt cx="2831835" cy="3061839"/>
            </a:xfrm>
          </p:grpSpPr>
          <p:sp>
            <p:nvSpPr>
              <p:cNvPr id="46" name="圆角矩形 45"/>
              <p:cNvSpPr/>
              <p:nvPr/>
            </p:nvSpPr>
            <p:spPr>
              <a:xfrm rot="2760000">
                <a:off x="3404990" y="2602365"/>
                <a:ext cx="3053844" cy="239154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Freeform 5"/>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圆角矩形 47"/>
              <p:cNvSpPr/>
              <p:nvPr/>
            </p:nvSpPr>
            <p:spPr>
              <a:xfrm rot="2760000">
                <a:off x="3539900" y="2683307"/>
                <a:ext cx="2699084" cy="201398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9" name="文本框 88"/>
            <p:cNvSpPr txBox="1"/>
            <p:nvPr/>
          </p:nvSpPr>
          <p:spPr>
            <a:xfrm>
              <a:off x="2002155" y="992079"/>
              <a:ext cx="657225" cy="415498"/>
            </a:xfrm>
            <a:prstGeom prst="rect">
              <a:avLst/>
            </a:prstGeom>
            <a:noFill/>
          </p:spPr>
          <p:txBody>
            <a:bodyPr wrap="square" rtlCol="0">
              <a:spAutoFit/>
            </a:bodyPr>
            <a:lstStyle/>
            <a:p>
              <a:pPr algn="ctr"/>
              <a:r>
                <a:rPr lang="en-US" altLang="zh-CN" sz="6600" dirty="0">
                  <a:solidFill>
                    <a:srgbClr val="1FABC4"/>
                  </a:solidFill>
                  <a:latin typeface="Impact" panose="020B0806030902050204" pitchFamily="34" charset="0"/>
                </a:rPr>
                <a:t>02</a:t>
              </a:r>
              <a:endParaRPr lang="zh-CN" altLang="en-US" sz="6600" dirty="0">
                <a:solidFill>
                  <a:srgbClr val="1FABC4"/>
                </a:solidFill>
                <a:latin typeface="Impact" panose="020B0806030902050204" pitchFamily="34" charset="0"/>
              </a:endParaRPr>
            </a:p>
          </p:txBody>
        </p:sp>
      </p:grpSp>
      <p:grpSp>
        <p:nvGrpSpPr>
          <p:cNvPr id="128" name="组合 127"/>
          <p:cNvGrpSpPr/>
          <p:nvPr/>
        </p:nvGrpSpPr>
        <p:grpSpPr>
          <a:xfrm>
            <a:off x="3233225" y="3038062"/>
            <a:ext cx="2427782" cy="646331"/>
            <a:chOff x="3457192" y="3589292"/>
            <a:chExt cx="3237043" cy="861775"/>
          </a:xfrm>
        </p:grpSpPr>
        <p:sp>
          <p:nvSpPr>
            <p:cNvPr id="129" name="文本框 128"/>
            <p:cNvSpPr txBox="1"/>
            <p:nvPr/>
          </p:nvSpPr>
          <p:spPr>
            <a:xfrm>
              <a:off x="3563143" y="3589292"/>
              <a:ext cx="3131092" cy="861775"/>
            </a:xfrm>
            <a:prstGeom prst="rect">
              <a:avLst/>
            </a:prstGeom>
            <a:noFill/>
          </p:spPr>
          <p:txBody>
            <a:bodyPr wrap="square" rtlCol="0">
              <a:spAutoFit/>
            </a:bodyPr>
            <a:lstStyle/>
            <a:p>
              <a:r>
                <a:rPr lang="zh-CN" altLang="en-US" sz="3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敏捷估算</a:t>
              </a:r>
            </a:p>
          </p:txBody>
        </p:sp>
        <p:sp>
          <p:nvSpPr>
            <p:cNvPr id="130" name="文本框 129"/>
            <p:cNvSpPr txBox="1"/>
            <p:nvPr/>
          </p:nvSpPr>
          <p:spPr>
            <a:xfrm>
              <a:off x="3457192" y="4135512"/>
              <a:ext cx="2294999" cy="307776"/>
            </a:xfrm>
            <a:prstGeom prst="rect">
              <a:avLst/>
            </a:prstGeom>
            <a:noFill/>
          </p:spPr>
          <p:txBody>
            <a:bodyPr wrap="square" rtlCol="0">
              <a:spAutoFit/>
            </a:bodyPr>
            <a:lstStyle/>
            <a:p>
              <a:pPr algn="just"/>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112" name="文本框 111"/>
          <p:cNvSpPr txBox="1"/>
          <p:nvPr/>
        </p:nvSpPr>
        <p:spPr>
          <a:xfrm>
            <a:off x="294186" y="222340"/>
            <a:ext cx="1965026" cy="284693"/>
          </a:xfrm>
          <a:prstGeom prst="rect">
            <a:avLst/>
          </a:prstGeom>
          <a:noFill/>
        </p:spPr>
        <p:txBody>
          <a:bodyPr wrap="square" lIns="68580" tIns="34290" rIns="68580" bIns="34290" rtlCol="0">
            <a:spAutoFit/>
          </a:bodyPr>
          <a:lstStyle/>
          <a:p>
            <a:r>
              <a:rPr lang="zh-CN" altLang="en-US" sz="1400" dirty="0">
                <a:solidFill>
                  <a:schemeClr val="bg1"/>
                </a:solidFill>
                <a:latin typeface="迷你简汉真广标" panose="02010609000101010101" pitchFamily="49" charset="-122"/>
                <a:ea typeface="迷你简汉真广标" panose="02010609000101010101" pitchFamily="49" charset="-122"/>
              </a:rPr>
              <a:t>敏捷估算</a:t>
            </a:r>
          </a:p>
        </p:txBody>
      </p:sp>
    </p:spTree>
    <p:extLst>
      <p:ext uri="{BB962C8B-B14F-4D97-AF65-F5344CB8AC3E}">
        <p14:creationId xmlns:p14="http://schemas.microsoft.com/office/powerpoint/2010/main" val="6798890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1000"/>
                                        <p:tgtEl>
                                          <p:spTgt spid="128"/>
                                        </p:tgtEl>
                                      </p:cBhvr>
                                    </p:animEffect>
                                    <p:anim calcmode="lin" valueType="num">
                                      <p:cBhvr>
                                        <p:cTn id="13" dur="1000" fill="hold"/>
                                        <p:tgtEl>
                                          <p:spTgt spid="128"/>
                                        </p:tgtEl>
                                        <p:attrNameLst>
                                          <p:attrName>ppt_x</p:attrName>
                                        </p:attrNameLst>
                                      </p:cBhvr>
                                      <p:tavLst>
                                        <p:tav tm="0">
                                          <p:val>
                                            <p:strVal val="#ppt_x"/>
                                          </p:val>
                                        </p:tav>
                                        <p:tav tm="100000">
                                          <p:val>
                                            <p:strVal val="#ppt_x"/>
                                          </p:val>
                                        </p:tav>
                                      </p:tavLst>
                                    </p:anim>
                                    <p:anim calcmode="lin" valueType="num">
                                      <p:cBhvr>
                                        <p:cTn id="14"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3E1F377-1780-447C-9FD2-E31507A64556}"/>
              </a:ext>
            </a:extLst>
          </p:cNvPr>
          <p:cNvGrpSpPr/>
          <p:nvPr/>
        </p:nvGrpSpPr>
        <p:grpSpPr>
          <a:xfrm>
            <a:off x="1377575" y="1053014"/>
            <a:ext cx="6403340" cy="1615623"/>
            <a:chOff x="751115" y="957103"/>
            <a:chExt cx="7641771" cy="1922601"/>
          </a:xfrm>
        </p:grpSpPr>
        <p:graphicFrame>
          <p:nvGraphicFramePr>
            <p:cNvPr id="13" name="图表 12"/>
            <p:cNvGraphicFramePr/>
            <p:nvPr>
              <p:extLst>
                <p:ext uri="{D42A27DB-BD31-4B8C-83A1-F6EECF244321}">
                  <p14:modId xmlns:p14="http://schemas.microsoft.com/office/powerpoint/2010/main" val="2967126241"/>
                </p:ext>
              </p:extLst>
            </p:nvPr>
          </p:nvGraphicFramePr>
          <p:xfrm>
            <a:off x="751115" y="957103"/>
            <a:ext cx="2816405" cy="16064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图表 20"/>
            <p:cNvGraphicFramePr/>
            <p:nvPr>
              <p:extLst>
                <p:ext uri="{D42A27DB-BD31-4B8C-83A1-F6EECF244321}">
                  <p14:modId xmlns:p14="http://schemas.microsoft.com/office/powerpoint/2010/main" val="3939768721"/>
                </p:ext>
              </p:extLst>
            </p:nvPr>
          </p:nvGraphicFramePr>
          <p:xfrm>
            <a:off x="2359570" y="957103"/>
            <a:ext cx="2816405" cy="16064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图表 21"/>
            <p:cNvGraphicFramePr/>
            <p:nvPr>
              <p:extLst>
                <p:ext uri="{D42A27DB-BD31-4B8C-83A1-F6EECF244321}">
                  <p14:modId xmlns:p14="http://schemas.microsoft.com/office/powerpoint/2010/main" val="358065681"/>
                </p:ext>
              </p:extLst>
            </p:nvPr>
          </p:nvGraphicFramePr>
          <p:xfrm>
            <a:off x="3968025" y="957103"/>
            <a:ext cx="2816405" cy="16064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图表 22"/>
            <p:cNvGraphicFramePr/>
            <p:nvPr>
              <p:extLst>
                <p:ext uri="{D42A27DB-BD31-4B8C-83A1-F6EECF244321}">
                  <p14:modId xmlns:p14="http://schemas.microsoft.com/office/powerpoint/2010/main" val="1545533356"/>
                </p:ext>
              </p:extLst>
            </p:nvPr>
          </p:nvGraphicFramePr>
          <p:xfrm>
            <a:off x="5576481" y="957103"/>
            <a:ext cx="2816405" cy="1606445"/>
          </p:xfrm>
          <a:graphic>
            <a:graphicData uri="http://schemas.openxmlformats.org/drawingml/2006/chart">
              <c:chart xmlns:c="http://schemas.openxmlformats.org/drawingml/2006/chart" xmlns:r="http://schemas.openxmlformats.org/officeDocument/2006/relationships" r:id="rId5"/>
            </a:graphicData>
          </a:graphic>
        </p:graphicFrame>
        <p:sp>
          <p:nvSpPr>
            <p:cNvPr id="33" name="文本框 32"/>
            <p:cNvSpPr txBox="1"/>
            <p:nvPr/>
          </p:nvSpPr>
          <p:spPr>
            <a:xfrm>
              <a:off x="1684019" y="2467666"/>
              <a:ext cx="858915" cy="412038"/>
            </a:xfrm>
            <a:prstGeom prst="rect">
              <a:avLst/>
            </a:prstGeom>
            <a:noFill/>
          </p:spPr>
          <p:txBody>
            <a:bodyPr wrap="square" lIns="68580" tIns="34290" rIns="68580" bIns="34290" rtlCol="0">
              <a:spAutoFit/>
            </a:bodyPr>
            <a:lstStyle/>
            <a:p>
              <a:pPr algn="ctr"/>
              <a:r>
                <a:rPr lang="en-US" altLang="zh-CN" dirty="0">
                  <a:solidFill>
                    <a:prstClr val="black">
                      <a:lumMod val="50000"/>
                      <a:lumOff val="50000"/>
                    </a:prstClr>
                  </a:solidFill>
                  <a:latin typeface="Impact" panose="020B0806030902050204" pitchFamily="34" charset="0"/>
                </a:rPr>
                <a:t>30</a:t>
              </a:r>
              <a:r>
                <a:rPr lang="en-US" altLang="zh-CN" sz="1200" dirty="0">
                  <a:solidFill>
                    <a:prstClr val="black">
                      <a:lumMod val="50000"/>
                      <a:lumOff val="50000"/>
                    </a:prstClr>
                  </a:solidFill>
                  <a:latin typeface="Impact" panose="020B0806030902050204" pitchFamily="34" charset="0"/>
                </a:rPr>
                <a:t>%</a:t>
              </a:r>
              <a:endParaRPr lang="zh-CN" altLang="en-US" sz="1100" dirty="0">
                <a:solidFill>
                  <a:prstClr val="black">
                    <a:lumMod val="50000"/>
                    <a:lumOff val="50000"/>
                  </a:prstClr>
                </a:solidFill>
                <a:latin typeface="Impact" panose="020B0806030902050204" pitchFamily="34" charset="0"/>
              </a:endParaRPr>
            </a:p>
          </p:txBody>
        </p:sp>
        <p:grpSp>
          <p:nvGrpSpPr>
            <p:cNvPr id="46" name="Group 8"/>
            <p:cNvGrpSpPr>
              <a:grpSpLocks noChangeAspect="1"/>
            </p:cNvGrpSpPr>
            <p:nvPr/>
          </p:nvGrpSpPr>
          <p:grpSpPr bwMode="auto">
            <a:xfrm>
              <a:off x="1948275" y="1547939"/>
              <a:ext cx="330403" cy="362031"/>
              <a:chOff x="3437" y="2282"/>
              <a:chExt cx="679" cy="744"/>
            </a:xfrm>
            <a:solidFill>
              <a:srgbClr val="01ACBE"/>
            </a:solidFill>
          </p:grpSpPr>
          <p:sp>
            <p:nvSpPr>
              <p:cNvPr id="47"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grpSp>
          <p:nvGrpSpPr>
            <p:cNvPr id="49" name="Group 13"/>
            <p:cNvGrpSpPr>
              <a:grpSpLocks noChangeAspect="1"/>
            </p:cNvGrpSpPr>
            <p:nvPr/>
          </p:nvGrpSpPr>
          <p:grpSpPr bwMode="auto">
            <a:xfrm>
              <a:off x="3532732" y="1549063"/>
              <a:ext cx="362309" cy="366587"/>
              <a:chOff x="2426" y="2781"/>
              <a:chExt cx="593" cy="600"/>
            </a:xfrm>
            <a:solidFill>
              <a:srgbClr val="FFB850"/>
            </a:solidFill>
          </p:grpSpPr>
          <p:sp>
            <p:nvSpPr>
              <p:cNvPr id="50"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52" name="Group 18"/>
            <p:cNvGrpSpPr>
              <a:grpSpLocks noChangeAspect="1"/>
            </p:cNvGrpSpPr>
            <p:nvPr/>
          </p:nvGrpSpPr>
          <p:grpSpPr bwMode="auto">
            <a:xfrm>
              <a:off x="5141794" y="1546015"/>
              <a:ext cx="376364" cy="350702"/>
              <a:chOff x="3802" y="2858"/>
              <a:chExt cx="616" cy="574"/>
            </a:xfrm>
            <a:solidFill>
              <a:srgbClr val="E87071"/>
            </a:solidFill>
          </p:grpSpPr>
          <p:sp>
            <p:nvSpPr>
              <p:cNvPr id="53"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58" name="Group 26"/>
            <p:cNvGrpSpPr>
              <a:grpSpLocks noChangeAspect="1"/>
            </p:cNvGrpSpPr>
            <p:nvPr/>
          </p:nvGrpSpPr>
          <p:grpSpPr bwMode="auto">
            <a:xfrm>
              <a:off x="6668463" y="1632307"/>
              <a:ext cx="535744" cy="265601"/>
              <a:chOff x="5676" y="2597"/>
              <a:chExt cx="1061" cy="526"/>
            </a:xfrm>
            <a:solidFill>
              <a:srgbClr val="663A77"/>
            </a:solidFill>
          </p:grpSpPr>
          <p:sp>
            <p:nvSpPr>
              <p:cNvPr id="59" name="Freeform 27"/>
              <p:cNvSpPr>
                <a:spLocks/>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0"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1" name="Freeform 29"/>
              <p:cNvSpPr>
                <a:spLocks/>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3"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4" name="Freeform 32"/>
              <p:cNvSpPr>
                <a:spLocks/>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5"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6" name="Freeform 34"/>
              <p:cNvSpPr>
                <a:spLocks/>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7"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8"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9" name="Freeform 37"/>
              <p:cNvSpPr>
                <a:spLocks/>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0"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1" name="Freeform 39"/>
              <p:cNvSpPr>
                <a:spLocks/>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2"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3"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74" name="文本框 73"/>
            <p:cNvSpPr txBox="1"/>
            <p:nvPr/>
          </p:nvSpPr>
          <p:spPr>
            <a:xfrm>
              <a:off x="3289319" y="2467666"/>
              <a:ext cx="858915" cy="346249"/>
            </a:xfrm>
            <a:prstGeom prst="rect">
              <a:avLst/>
            </a:prstGeom>
            <a:noFill/>
          </p:spPr>
          <p:txBody>
            <a:bodyPr wrap="square" lIns="68580" tIns="34290" rIns="68580" bIns="34290" rtlCol="0">
              <a:spAutoFit/>
            </a:bodyPr>
            <a:lstStyle/>
            <a:p>
              <a:pPr algn="ctr"/>
              <a:r>
                <a:rPr lang="en-US" altLang="zh-CN" dirty="0">
                  <a:solidFill>
                    <a:prstClr val="black">
                      <a:lumMod val="50000"/>
                      <a:lumOff val="50000"/>
                    </a:prstClr>
                  </a:solidFill>
                  <a:latin typeface="Impact" panose="020B0806030902050204" pitchFamily="34" charset="0"/>
                </a:rPr>
                <a:t>50</a:t>
              </a:r>
              <a:r>
                <a:rPr lang="en-US" altLang="zh-CN" sz="1200" dirty="0">
                  <a:solidFill>
                    <a:prstClr val="black">
                      <a:lumMod val="50000"/>
                      <a:lumOff val="50000"/>
                    </a:prstClr>
                  </a:solidFill>
                  <a:latin typeface="Impact" panose="020B0806030902050204" pitchFamily="34" charset="0"/>
                </a:rPr>
                <a:t>%</a:t>
              </a:r>
              <a:endParaRPr lang="zh-CN" altLang="en-US" sz="1100" dirty="0">
                <a:solidFill>
                  <a:prstClr val="black">
                    <a:lumMod val="50000"/>
                    <a:lumOff val="50000"/>
                  </a:prstClr>
                </a:solidFill>
                <a:latin typeface="Impact" panose="020B0806030902050204" pitchFamily="34" charset="0"/>
              </a:endParaRPr>
            </a:p>
          </p:txBody>
        </p:sp>
        <p:sp>
          <p:nvSpPr>
            <p:cNvPr id="75" name="文本框 74"/>
            <p:cNvSpPr txBox="1"/>
            <p:nvPr/>
          </p:nvSpPr>
          <p:spPr>
            <a:xfrm>
              <a:off x="4951535" y="2467666"/>
              <a:ext cx="858915" cy="412038"/>
            </a:xfrm>
            <a:prstGeom prst="rect">
              <a:avLst/>
            </a:prstGeom>
            <a:noFill/>
          </p:spPr>
          <p:txBody>
            <a:bodyPr wrap="square" lIns="68580" tIns="34290" rIns="68580" bIns="34290" rtlCol="0">
              <a:spAutoFit/>
            </a:bodyPr>
            <a:lstStyle/>
            <a:p>
              <a:pPr algn="ctr"/>
              <a:r>
                <a:rPr lang="en-US" altLang="zh-CN" dirty="0">
                  <a:solidFill>
                    <a:prstClr val="black">
                      <a:lumMod val="50000"/>
                      <a:lumOff val="50000"/>
                    </a:prstClr>
                  </a:solidFill>
                  <a:latin typeface="Impact" panose="020B0806030902050204" pitchFamily="34" charset="0"/>
                </a:rPr>
                <a:t>80</a:t>
              </a:r>
              <a:r>
                <a:rPr lang="en-US" altLang="zh-CN" sz="1200" dirty="0">
                  <a:solidFill>
                    <a:prstClr val="black">
                      <a:lumMod val="50000"/>
                      <a:lumOff val="50000"/>
                    </a:prstClr>
                  </a:solidFill>
                  <a:latin typeface="Impact" panose="020B0806030902050204" pitchFamily="34" charset="0"/>
                </a:rPr>
                <a:t>%</a:t>
              </a:r>
              <a:endParaRPr lang="zh-CN" altLang="en-US" sz="1100" dirty="0">
                <a:solidFill>
                  <a:prstClr val="black">
                    <a:lumMod val="50000"/>
                    <a:lumOff val="50000"/>
                  </a:prstClr>
                </a:solidFill>
                <a:latin typeface="Impact" panose="020B0806030902050204" pitchFamily="34" charset="0"/>
              </a:endParaRPr>
            </a:p>
          </p:txBody>
        </p:sp>
        <p:sp>
          <p:nvSpPr>
            <p:cNvPr id="76" name="文本框 75"/>
            <p:cNvSpPr txBox="1"/>
            <p:nvPr/>
          </p:nvSpPr>
          <p:spPr>
            <a:xfrm>
              <a:off x="6571757" y="2467666"/>
              <a:ext cx="858915" cy="346249"/>
            </a:xfrm>
            <a:prstGeom prst="rect">
              <a:avLst/>
            </a:prstGeom>
            <a:noFill/>
          </p:spPr>
          <p:txBody>
            <a:bodyPr wrap="square" lIns="68580" tIns="34290" rIns="68580" bIns="34290" rtlCol="0">
              <a:spAutoFit/>
            </a:bodyPr>
            <a:lstStyle/>
            <a:p>
              <a:pPr algn="ctr"/>
              <a:r>
                <a:rPr lang="en-US" altLang="zh-CN" dirty="0">
                  <a:solidFill>
                    <a:prstClr val="black">
                      <a:lumMod val="50000"/>
                      <a:lumOff val="50000"/>
                    </a:prstClr>
                  </a:solidFill>
                  <a:latin typeface="Impact" panose="020B0806030902050204" pitchFamily="34" charset="0"/>
                </a:rPr>
                <a:t>100</a:t>
              </a:r>
              <a:r>
                <a:rPr lang="en-US" altLang="zh-CN" sz="1200" dirty="0">
                  <a:solidFill>
                    <a:prstClr val="black">
                      <a:lumMod val="50000"/>
                      <a:lumOff val="50000"/>
                    </a:prstClr>
                  </a:solidFill>
                  <a:latin typeface="Impact" panose="020B0806030902050204" pitchFamily="34" charset="0"/>
                </a:rPr>
                <a:t>%</a:t>
              </a:r>
              <a:endParaRPr lang="zh-CN" altLang="en-US" sz="1100" dirty="0">
                <a:solidFill>
                  <a:prstClr val="black">
                    <a:lumMod val="50000"/>
                    <a:lumOff val="50000"/>
                  </a:prstClr>
                </a:solidFill>
                <a:latin typeface="Impact" panose="020B0806030902050204" pitchFamily="34" charset="0"/>
              </a:endParaRPr>
            </a:p>
          </p:txBody>
        </p:sp>
      </p:grpSp>
      <p:sp>
        <p:nvSpPr>
          <p:cNvPr id="105" name="文本框 104"/>
          <p:cNvSpPr txBox="1"/>
          <p:nvPr/>
        </p:nvSpPr>
        <p:spPr>
          <a:xfrm>
            <a:off x="294186" y="222340"/>
            <a:ext cx="2117544" cy="284693"/>
          </a:xfrm>
          <a:prstGeom prst="rect">
            <a:avLst/>
          </a:prstGeom>
          <a:noFill/>
        </p:spPr>
        <p:txBody>
          <a:bodyPr wrap="square" lIns="68580" tIns="34290" rIns="68580" bIns="34290" rtlCol="0">
            <a:spAutoFit/>
          </a:bodyPr>
          <a:lstStyle/>
          <a:p>
            <a:r>
              <a:rPr lang="en-US" altLang="zh-CN" sz="1400" dirty="0">
                <a:solidFill>
                  <a:schemeClr val="bg1"/>
                </a:solidFill>
                <a:latin typeface="迷你简汉真广标" panose="02010609000101010101" pitchFamily="49" charset="-122"/>
                <a:ea typeface="迷你简汉真广标" panose="02010609000101010101" pitchFamily="49" charset="-122"/>
              </a:rPr>
              <a:t>2.1</a:t>
            </a:r>
            <a:r>
              <a:rPr lang="zh-CN" altLang="en-US" sz="1400" dirty="0">
                <a:solidFill>
                  <a:schemeClr val="bg1"/>
                </a:solidFill>
                <a:latin typeface="迷你简汉真广标" panose="02010609000101010101" pitchFamily="49" charset="-122"/>
                <a:ea typeface="迷你简汉真广标" panose="02010609000101010101" pitchFamily="49" charset="-122"/>
              </a:rPr>
              <a:t>敏捷估算方法介绍</a:t>
            </a:r>
          </a:p>
        </p:txBody>
      </p:sp>
      <p:grpSp>
        <p:nvGrpSpPr>
          <p:cNvPr id="5" name="组合 4">
            <a:extLst>
              <a:ext uri="{FF2B5EF4-FFF2-40B4-BE49-F238E27FC236}">
                <a16:creationId xmlns:a16="http://schemas.microsoft.com/office/drawing/2014/main" id="{2BCDCC66-6E7C-46A4-96B2-F475856F2B12}"/>
              </a:ext>
            </a:extLst>
          </p:cNvPr>
          <p:cNvGrpSpPr/>
          <p:nvPr/>
        </p:nvGrpSpPr>
        <p:grpSpPr>
          <a:xfrm>
            <a:off x="1502932" y="2716455"/>
            <a:ext cx="6578716" cy="1360251"/>
            <a:chOff x="1502932" y="2716455"/>
            <a:chExt cx="6578716" cy="1360251"/>
          </a:xfrm>
        </p:grpSpPr>
        <p:sp>
          <p:nvSpPr>
            <p:cNvPr id="78" name="文本框 77"/>
            <p:cNvSpPr txBox="1"/>
            <p:nvPr/>
          </p:nvSpPr>
          <p:spPr>
            <a:xfrm>
              <a:off x="1912091" y="2732361"/>
              <a:ext cx="1193262" cy="277000"/>
            </a:xfrm>
            <a:prstGeom prst="rect">
              <a:avLst/>
            </a:prstGeom>
            <a:noFill/>
          </p:spPr>
          <p:txBody>
            <a:bodyPr wrap="square" rtlCol="0">
              <a:spAutoFit/>
            </a:bodyPr>
            <a:lstStyle/>
            <a:p>
              <a:r>
                <a:rPr lang="zh-CN" altLang="en-US" sz="1200" dirty="0">
                  <a:solidFill>
                    <a:srgbClr val="01ACBE"/>
                  </a:solidFill>
                  <a:latin typeface="时尚中黑简体" panose="01010104010101010101" pitchFamily="2" charset="-122"/>
                  <a:ea typeface="时尚中黑简体" panose="01010104010101010101" pitchFamily="2" charset="-122"/>
                </a:rPr>
                <a:t>定义</a:t>
              </a:r>
              <a:r>
                <a:rPr lang="en-US" altLang="zh-CN" sz="1200" dirty="0">
                  <a:solidFill>
                    <a:srgbClr val="01ACBE"/>
                  </a:solidFill>
                  <a:latin typeface="时尚中黑简体" panose="01010104010101010101" pitchFamily="2" charset="-122"/>
                  <a:ea typeface="时尚中黑简体" panose="01010104010101010101" pitchFamily="2" charset="-122"/>
                </a:rPr>
                <a:t>SR</a:t>
              </a:r>
              <a:r>
                <a:rPr lang="zh-CN" altLang="en-US" sz="1200" dirty="0">
                  <a:solidFill>
                    <a:srgbClr val="01ACBE"/>
                  </a:solidFill>
                  <a:latin typeface="时尚中黑简体" panose="01010104010101010101" pitchFamily="2" charset="-122"/>
                  <a:ea typeface="时尚中黑简体" panose="01010104010101010101" pitchFamily="2" charset="-122"/>
                </a:rPr>
                <a:t>号</a:t>
              </a:r>
            </a:p>
          </p:txBody>
        </p:sp>
        <p:sp>
          <p:nvSpPr>
            <p:cNvPr id="81" name="文本框 80"/>
            <p:cNvSpPr txBox="1"/>
            <p:nvPr/>
          </p:nvSpPr>
          <p:spPr>
            <a:xfrm>
              <a:off x="3372538" y="2716879"/>
              <a:ext cx="1142313" cy="277000"/>
            </a:xfrm>
            <a:prstGeom prst="rect">
              <a:avLst/>
            </a:prstGeom>
            <a:noFill/>
          </p:spPr>
          <p:txBody>
            <a:bodyPr wrap="square" rtlCol="0">
              <a:spAutoFit/>
            </a:bodyPr>
            <a:lstStyle/>
            <a:p>
              <a:r>
                <a:rPr lang="zh-CN" altLang="en-US" sz="1200" dirty="0">
                  <a:solidFill>
                    <a:srgbClr val="FFB850"/>
                  </a:solidFill>
                  <a:latin typeface="时尚中黑简体" panose="01010104010101010101" pitchFamily="2" charset="-122"/>
                  <a:ea typeface="时尚中黑简体" panose="01010104010101010101" pitchFamily="2" charset="-122"/>
                </a:rPr>
                <a:t>定义</a:t>
              </a:r>
              <a:r>
                <a:rPr lang="en-US" altLang="zh-CN" sz="1200" dirty="0">
                  <a:solidFill>
                    <a:srgbClr val="FFB850"/>
                  </a:solidFill>
                  <a:latin typeface="时尚中黑简体" panose="01010104010101010101" pitchFamily="2" charset="-122"/>
                  <a:ea typeface="时尚中黑简体" panose="01010104010101010101" pitchFamily="2" charset="-122"/>
                </a:rPr>
                <a:t>AR</a:t>
              </a:r>
              <a:r>
                <a:rPr lang="zh-CN" altLang="en-US" sz="1200" dirty="0">
                  <a:solidFill>
                    <a:srgbClr val="FFB850"/>
                  </a:solidFill>
                  <a:latin typeface="时尚中黑简体" panose="01010104010101010101" pitchFamily="2" charset="-122"/>
                  <a:ea typeface="时尚中黑简体" panose="01010104010101010101" pitchFamily="2" charset="-122"/>
                </a:rPr>
                <a:t>号</a:t>
              </a:r>
            </a:p>
          </p:txBody>
        </p:sp>
        <p:sp>
          <p:nvSpPr>
            <p:cNvPr id="84" name="文本框 83"/>
            <p:cNvSpPr txBox="1"/>
            <p:nvPr/>
          </p:nvSpPr>
          <p:spPr>
            <a:xfrm>
              <a:off x="4867612" y="2716455"/>
              <a:ext cx="1163372" cy="276999"/>
            </a:xfrm>
            <a:prstGeom prst="rect">
              <a:avLst/>
            </a:prstGeom>
            <a:noFill/>
          </p:spPr>
          <p:txBody>
            <a:bodyPr wrap="square" rtlCol="0">
              <a:spAutoFit/>
            </a:bodyPr>
            <a:lstStyle/>
            <a:p>
              <a:r>
                <a:rPr lang="zh-CN" altLang="en-US" sz="1200" dirty="0">
                  <a:solidFill>
                    <a:srgbClr val="E87071"/>
                  </a:solidFill>
                  <a:latin typeface="时尚中黑简体" panose="01010104010101010101" pitchFamily="2" charset="-122"/>
                  <a:ea typeface="时尚中黑简体" panose="01010104010101010101" pitchFamily="2" charset="-122"/>
                </a:rPr>
                <a:t>确定规模</a:t>
              </a:r>
            </a:p>
          </p:txBody>
        </p:sp>
        <p:sp>
          <p:nvSpPr>
            <p:cNvPr id="87" name="文本框 86"/>
            <p:cNvSpPr txBox="1"/>
            <p:nvPr/>
          </p:nvSpPr>
          <p:spPr>
            <a:xfrm>
              <a:off x="6141953" y="2726032"/>
              <a:ext cx="1254287" cy="276999"/>
            </a:xfrm>
            <a:prstGeom prst="rect">
              <a:avLst/>
            </a:prstGeom>
            <a:noFill/>
          </p:spPr>
          <p:txBody>
            <a:bodyPr wrap="square" rtlCol="0">
              <a:spAutoFit/>
            </a:bodyPr>
            <a:lstStyle/>
            <a:p>
              <a:r>
                <a:rPr lang="zh-CN" altLang="en-US" sz="1200" dirty="0">
                  <a:solidFill>
                    <a:srgbClr val="663A77"/>
                  </a:solidFill>
                  <a:latin typeface="时尚中黑简体" panose="01010104010101010101" pitchFamily="2" charset="-122"/>
                  <a:ea typeface="时尚中黑简体" panose="01010104010101010101" pitchFamily="2" charset="-122"/>
                </a:rPr>
                <a:t>划分迭代周期</a:t>
              </a:r>
            </a:p>
          </p:txBody>
        </p:sp>
        <p:cxnSp>
          <p:nvCxnSpPr>
            <p:cNvPr id="90" name="直接连接符 89"/>
            <p:cNvCxnSpPr/>
            <p:nvPr/>
          </p:nvCxnSpPr>
          <p:spPr>
            <a:xfrm>
              <a:off x="1502932" y="3018577"/>
              <a:ext cx="6578716"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D66059A4-E37D-4B93-B5E9-374205CA863D}"/>
                </a:ext>
              </a:extLst>
            </p:cNvPr>
            <p:cNvSpPr txBox="1"/>
            <p:nvPr/>
          </p:nvSpPr>
          <p:spPr>
            <a:xfrm>
              <a:off x="1686516" y="3137987"/>
              <a:ext cx="1388411" cy="600164"/>
            </a:xfrm>
            <a:prstGeom prst="rect">
              <a:avLst/>
            </a:prstGeom>
            <a:noFill/>
          </p:spPr>
          <p:txBody>
            <a:bodyPr wrap="square" rtlCol="0">
              <a:spAutoFit/>
            </a:bodyPr>
            <a:lstStyle/>
            <a:p>
              <a:pPr algn="just"/>
              <a:r>
                <a:rPr lang="zh-CN" altLang="en-US" sz="1100" dirty="0">
                  <a:solidFill>
                    <a:prstClr val="black">
                      <a:lumMod val="50000"/>
                      <a:lumOff val="50000"/>
                    </a:prstClr>
                  </a:solidFill>
                  <a:latin typeface="微软雅黑" panose="020B0503020204020204" pitchFamily="34" charset="-122"/>
                  <a:ea typeface="微软雅黑" panose="020B0503020204020204" pitchFamily="34" charset="-122"/>
                </a:rPr>
                <a:t>利用划分好的系统模块，对每一个子模块进行编码。</a:t>
              </a:r>
            </a:p>
          </p:txBody>
        </p:sp>
        <p:sp>
          <p:nvSpPr>
            <p:cNvPr id="107" name="文本框 106">
              <a:extLst>
                <a:ext uri="{FF2B5EF4-FFF2-40B4-BE49-F238E27FC236}">
                  <a16:creationId xmlns:a16="http://schemas.microsoft.com/office/drawing/2014/main" id="{2FD3A07F-8BC6-4C6F-A16D-6E37F2B36869}"/>
                </a:ext>
              </a:extLst>
            </p:cNvPr>
            <p:cNvSpPr txBox="1"/>
            <p:nvPr/>
          </p:nvSpPr>
          <p:spPr>
            <a:xfrm>
              <a:off x="3105353" y="3137987"/>
              <a:ext cx="1388411" cy="938719"/>
            </a:xfrm>
            <a:prstGeom prst="rect">
              <a:avLst/>
            </a:prstGeom>
            <a:noFill/>
          </p:spPr>
          <p:txBody>
            <a:bodyPr wrap="square" rtlCol="0">
              <a:spAutoFit/>
            </a:bodyPr>
            <a:lstStyle/>
            <a:p>
              <a:pPr algn="just"/>
              <a:r>
                <a:rPr lang="zh-CN" altLang="en-US" sz="1100" dirty="0">
                  <a:solidFill>
                    <a:prstClr val="black">
                      <a:lumMod val="50000"/>
                      <a:lumOff val="50000"/>
                    </a:prstClr>
                  </a:solidFill>
                  <a:latin typeface="微软雅黑" panose="020B0503020204020204" pitchFamily="34" charset="-122"/>
                  <a:ea typeface="微软雅黑" panose="020B0503020204020204" pitchFamily="34" charset="-122"/>
                </a:rPr>
                <a:t>根据人员、项目时间和工作量大小将子模块进一步划分，形成更小更详细的模块，并对其编码。</a:t>
              </a:r>
            </a:p>
          </p:txBody>
        </p:sp>
        <p:sp>
          <p:nvSpPr>
            <p:cNvPr id="108" name="文本框 107">
              <a:extLst>
                <a:ext uri="{FF2B5EF4-FFF2-40B4-BE49-F238E27FC236}">
                  <a16:creationId xmlns:a16="http://schemas.microsoft.com/office/drawing/2014/main" id="{7FFDCB62-65F5-455A-9F7C-54E8B71FB440}"/>
                </a:ext>
              </a:extLst>
            </p:cNvPr>
            <p:cNvSpPr txBox="1"/>
            <p:nvPr/>
          </p:nvSpPr>
          <p:spPr>
            <a:xfrm>
              <a:off x="4572000" y="3137987"/>
              <a:ext cx="1458984" cy="938719"/>
            </a:xfrm>
            <a:prstGeom prst="rect">
              <a:avLst/>
            </a:prstGeom>
            <a:noFill/>
          </p:spPr>
          <p:txBody>
            <a:bodyPr wrap="square" rtlCol="0">
              <a:spAutoFit/>
            </a:bodyPr>
            <a:lstStyle/>
            <a:p>
              <a:pPr algn="just"/>
              <a:r>
                <a:rPr lang="zh-CN" altLang="en-US" sz="1100" dirty="0">
                  <a:solidFill>
                    <a:prstClr val="black">
                      <a:lumMod val="50000"/>
                      <a:lumOff val="50000"/>
                    </a:prstClr>
                  </a:solidFill>
                  <a:latin typeface="微软雅黑" panose="020B0503020204020204" pitchFamily="34" charset="-122"/>
                  <a:ea typeface="微软雅黑" panose="020B0503020204020204" pitchFamily="34" charset="-122"/>
                </a:rPr>
                <a:t>参照已经确定好的故事点的标准，团队成员对子模块换划分后的结果估计规模，最终确定统一规模。</a:t>
              </a:r>
            </a:p>
          </p:txBody>
        </p:sp>
        <p:sp>
          <p:nvSpPr>
            <p:cNvPr id="109" name="文本框 108">
              <a:extLst>
                <a:ext uri="{FF2B5EF4-FFF2-40B4-BE49-F238E27FC236}">
                  <a16:creationId xmlns:a16="http://schemas.microsoft.com/office/drawing/2014/main" id="{7111E972-C8ED-4C67-840B-A36A2DEF4FEA}"/>
                </a:ext>
              </a:extLst>
            </p:cNvPr>
            <p:cNvSpPr txBox="1"/>
            <p:nvPr/>
          </p:nvSpPr>
          <p:spPr>
            <a:xfrm>
              <a:off x="6001224" y="3125292"/>
              <a:ext cx="1458984" cy="938719"/>
            </a:xfrm>
            <a:prstGeom prst="rect">
              <a:avLst/>
            </a:prstGeom>
            <a:noFill/>
          </p:spPr>
          <p:txBody>
            <a:bodyPr wrap="square" rtlCol="0">
              <a:spAutoFit/>
            </a:bodyPr>
            <a:lstStyle/>
            <a:p>
              <a:pPr algn="just"/>
              <a:r>
                <a:rPr lang="zh-CN" altLang="en-US" sz="1100" dirty="0">
                  <a:solidFill>
                    <a:prstClr val="black">
                      <a:lumMod val="50000"/>
                      <a:lumOff val="50000"/>
                    </a:prstClr>
                  </a:solidFill>
                  <a:latin typeface="微软雅黑" panose="020B0503020204020204" pitchFamily="34" charset="-122"/>
                  <a:ea typeface="微软雅黑" panose="020B0503020204020204" pitchFamily="34" charset="-122"/>
                </a:rPr>
                <a:t>利用需求分析部分的优先级，对已经确定规模的模块划分迭代周期，最终形成迭代开发计划。</a:t>
              </a:r>
            </a:p>
          </p:txBody>
        </p:sp>
      </p:grpSp>
    </p:spTree>
    <p:extLst>
      <p:ext uri="{BB962C8B-B14F-4D97-AF65-F5344CB8AC3E}">
        <p14:creationId xmlns:p14="http://schemas.microsoft.com/office/powerpoint/2010/main" val="1258731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95486"/>
            <a:ext cx="2288091" cy="410231"/>
          </a:xfrm>
        </p:spPr>
        <p:txBody>
          <a:bodyPr>
            <a:normAutofit/>
          </a:bodyPr>
          <a:lstStyle/>
          <a:p>
            <a:r>
              <a:rPr lang="en-US" altLang="zh-CN" sz="1400" dirty="0"/>
              <a:t>2.2</a:t>
            </a:r>
            <a:r>
              <a:rPr lang="zh-CN" altLang="en-US" sz="1400" dirty="0"/>
              <a:t>迭代开发计划表示例图</a:t>
            </a:r>
          </a:p>
        </p:txBody>
      </p:sp>
      <p:grpSp>
        <p:nvGrpSpPr>
          <p:cNvPr id="6" name="组合 5">
            <a:extLst>
              <a:ext uri="{FF2B5EF4-FFF2-40B4-BE49-F238E27FC236}">
                <a16:creationId xmlns:a16="http://schemas.microsoft.com/office/drawing/2014/main" id="{4B88E831-2797-43C3-998E-FDF4E88AA8C6}"/>
              </a:ext>
            </a:extLst>
          </p:cNvPr>
          <p:cNvGrpSpPr/>
          <p:nvPr/>
        </p:nvGrpSpPr>
        <p:grpSpPr>
          <a:xfrm>
            <a:off x="3131606" y="605717"/>
            <a:ext cx="2880788" cy="4371700"/>
            <a:chOff x="5220072" y="554355"/>
            <a:chExt cx="2880788" cy="4371700"/>
          </a:xfrm>
        </p:grpSpPr>
        <p:pic>
          <p:nvPicPr>
            <p:cNvPr id="5" name="图片 4" descr="手机屏幕的截图&#10;&#10;描述已自动生成">
              <a:extLst>
                <a:ext uri="{FF2B5EF4-FFF2-40B4-BE49-F238E27FC236}">
                  <a16:creationId xmlns:a16="http://schemas.microsoft.com/office/drawing/2014/main" id="{C7CB6E24-757C-4931-97C0-37F4B4AE2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677" y="554355"/>
              <a:ext cx="2793444" cy="4291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斜纹 18"/>
            <p:cNvSpPr/>
            <p:nvPr/>
          </p:nvSpPr>
          <p:spPr>
            <a:xfrm>
              <a:off x="5220072" y="555526"/>
              <a:ext cx="359773" cy="359773"/>
            </a:xfrm>
            <a:prstGeom prst="diagStrip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斜纹 19"/>
            <p:cNvSpPr/>
            <p:nvPr/>
          </p:nvSpPr>
          <p:spPr>
            <a:xfrm rot="10800000">
              <a:off x="7741087" y="4566282"/>
              <a:ext cx="359773" cy="359773"/>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2070364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4688" y="1261872"/>
            <a:ext cx="1852671" cy="1939248"/>
            <a:chOff x="2002155" y="908130"/>
            <a:chExt cx="680407" cy="712203"/>
          </a:xfrm>
        </p:grpSpPr>
        <p:grpSp>
          <p:nvGrpSpPr>
            <p:cNvPr id="45" name="组合 44"/>
            <p:cNvGrpSpPr/>
            <p:nvPr/>
          </p:nvGrpSpPr>
          <p:grpSpPr>
            <a:xfrm>
              <a:off x="2023848" y="908130"/>
              <a:ext cx="658714" cy="712203"/>
              <a:chOff x="3295850" y="2263221"/>
              <a:chExt cx="2831835" cy="3061839"/>
            </a:xfrm>
          </p:grpSpPr>
          <p:sp>
            <p:nvSpPr>
              <p:cNvPr id="46" name="圆角矩形 45"/>
              <p:cNvSpPr/>
              <p:nvPr/>
            </p:nvSpPr>
            <p:spPr>
              <a:xfrm rot="2760000">
                <a:off x="3404990" y="2602365"/>
                <a:ext cx="3053844" cy="239154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Freeform 5"/>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圆角矩形 47"/>
              <p:cNvSpPr/>
              <p:nvPr/>
            </p:nvSpPr>
            <p:spPr>
              <a:xfrm rot="2760000">
                <a:off x="3539900" y="2683307"/>
                <a:ext cx="2699084" cy="201398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9" name="文本框 88"/>
            <p:cNvSpPr txBox="1"/>
            <p:nvPr/>
          </p:nvSpPr>
          <p:spPr>
            <a:xfrm>
              <a:off x="2002155" y="992079"/>
              <a:ext cx="657225" cy="406920"/>
            </a:xfrm>
            <a:prstGeom prst="rect">
              <a:avLst/>
            </a:prstGeom>
            <a:noFill/>
          </p:spPr>
          <p:txBody>
            <a:bodyPr wrap="square" rtlCol="0">
              <a:spAutoFit/>
            </a:bodyPr>
            <a:lstStyle/>
            <a:p>
              <a:pPr algn="ctr"/>
              <a:r>
                <a:rPr lang="en-US" altLang="zh-CN" sz="6600" dirty="0">
                  <a:solidFill>
                    <a:srgbClr val="E87071"/>
                  </a:solidFill>
                  <a:latin typeface="Impact" panose="020B0806030902050204" pitchFamily="34" charset="0"/>
                </a:rPr>
                <a:t>03</a:t>
              </a:r>
              <a:endParaRPr lang="zh-CN" altLang="en-US" sz="6600" dirty="0">
                <a:solidFill>
                  <a:srgbClr val="E87071"/>
                </a:solidFill>
                <a:latin typeface="Impact" panose="020B0806030902050204" pitchFamily="34" charset="0"/>
              </a:endParaRPr>
            </a:p>
          </p:txBody>
        </p:sp>
      </p:grpSp>
      <p:grpSp>
        <p:nvGrpSpPr>
          <p:cNvPr id="128" name="组合 127"/>
          <p:cNvGrpSpPr/>
          <p:nvPr/>
        </p:nvGrpSpPr>
        <p:grpSpPr>
          <a:xfrm>
            <a:off x="3084617" y="2974515"/>
            <a:ext cx="2710747" cy="716747"/>
            <a:chOff x="3218411" y="3487625"/>
            <a:chExt cx="3614329" cy="955663"/>
          </a:xfrm>
        </p:grpSpPr>
        <p:sp>
          <p:nvSpPr>
            <p:cNvPr id="129" name="文本框 128"/>
            <p:cNvSpPr txBox="1"/>
            <p:nvPr/>
          </p:nvSpPr>
          <p:spPr>
            <a:xfrm>
              <a:off x="3218411" y="3487625"/>
              <a:ext cx="3614329" cy="861775"/>
            </a:xfrm>
            <a:prstGeom prst="rect">
              <a:avLst/>
            </a:prstGeom>
            <a:noFill/>
          </p:spPr>
          <p:txBody>
            <a:bodyPr wrap="square" rtlCol="0">
              <a:spAutoFit/>
            </a:bodyPr>
            <a:lstStyle/>
            <a:p>
              <a:r>
                <a:rPr lang="zh-CN" altLang="en-US" sz="3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系统类设计</a:t>
              </a:r>
            </a:p>
          </p:txBody>
        </p:sp>
        <p:sp>
          <p:nvSpPr>
            <p:cNvPr id="130" name="文本框 129"/>
            <p:cNvSpPr txBox="1"/>
            <p:nvPr/>
          </p:nvSpPr>
          <p:spPr>
            <a:xfrm>
              <a:off x="3457192" y="4135512"/>
              <a:ext cx="2294999" cy="307776"/>
            </a:xfrm>
            <a:prstGeom prst="rect">
              <a:avLst/>
            </a:prstGeom>
            <a:noFill/>
          </p:spPr>
          <p:txBody>
            <a:bodyPr wrap="square" rtlCol="0">
              <a:spAutoFit/>
            </a:bodyPr>
            <a:lstStyle/>
            <a:p>
              <a:pPr algn="just"/>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112" name="文本框 111"/>
          <p:cNvSpPr txBox="1"/>
          <p:nvPr/>
        </p:nvSpPr>
        <p:spPr>
          <a:xfrm>
            <a:off x="294186" y="222340"/>
            <a:ext cx="1965026" cy="284693"/>
          </a:xfrm>
          <a:prstGeom prst="rect">
            <a:avLst/>
          </a:prstGeom>
          <a:noFill/>
        </p:spPr>
        <p:txBody>
          <a:bodyPr wrap="square" lIns="68580" tIns="34290" rIns="68580" bIns="34290" rtlCol="0">
            <a:spAutoFit/>
          </a:bodyPr>
          <a:lstStyle/>
          <a:p>
            <a:r>
              <a:rPr lang="zh-CN" altLang="en-US" sz="1400" dirty="0">
                <a:solidFill>
                  <a:schemeClr val="bg1"/>
                </a:solidFill>
                <a:latin typeface="迷你简汉真广标" panose="02010609000101010101" pitchFamily="49" charset="-122"/>
                <a:ea typeface="迷你简汉真广标" panose="02010609000101010101" pitchFamily="49" charset="-122"/>
              </a:rPr>
              <a:t>系统类设计</a:t>
            </a:r>
          </a:p>
        </p:txBody>
      </p:sp>
    </p:spTree>
    <p:extLst>
      <p:ext uri="{BB962C8B-B14F-4D97-AF65-F5344CB8AC3E}">
        <p14:creationId xmlns:p14="http://schemas.microsoft.com/office/powerpoint/2010/main" val="15674172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1000"/>
                                        <p:tgtEl>
                                          <p:spTgt spid="128"/>
                                        </p:tgtEl>
                                      </p:cBhvr>
                                    </p:animEffect>
                                    <p:anim calcmode="lin" valueType="num">
                                      <p:cBhvr>
                                        <p:cTn id="13" dur="1000" fill="hold"/>
                                        <p:tgtEl>
                                          <p:spTgt spid="128"/>
                                        </p:tgtEl>
                                        <p:attrNameLst>
                                          <p:attrName>ppt_x</p:attrName>
                                        </p:attrNameLst>
                                      </p:cBhvr>
                                      <p:tavLst>
                                        <p:tav tm="0">
                                          <p:val>
                                            <p:strVal val="#ppt_x"/>
                                          </p:val>
                                        </p:tav>
                                        <p:tav tm="100000">
                                          <p:val>
                                            <p:strVal val="#ppt_x"/>
                                          </p:val>
                                        </p:tav>
                                      </p:tavLst>
                                    </p:anim>
                                    <p:anim calcmode="lin" valueType="num">
                                      <p:cBhvr>
                                        <p:cTn id="14"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直角三角形 27"/>
          <p:cNvSpPr/>
          <p:nvPr/>
        </p:nvSpPr>
        <p:spPr>
          <a:xfrm rot="18900000">
            <a:off x="6957849" y="2498583"/>
            <a:ext cx="247637" cy="247637"/>
          </a:xfrm>
          <a:prstGeom prst="rtTriangle">
            <a:avLst/>
          </a:prstGeom>
          <a:gradFill>
            <a:gsLst>
              <a:gs pos="0">
                <a:srgbClr val="018E9D"/>
              </a:gs>
              <a:gs pos="100000">
                <a:srgbClr val="01BBCF"/>
              </a:gs>
            </a:gsLst>
            <a:lin ang="5400000" scaled="0"/>
          </a:gradFill>
          <a:ln w="15875">
            <a:gradFill>
              <a:gsLst>
                <a:gs pos="0">
                  <a:srgbClr val="01A2B3"/>
                </a:gs>
                <a:gs pos="100000">
                  <a:srgbClr val="00DBF2"/>
                </a:gs>
              </a:gsLst>
              <a:lin ang="5400000" scaled="1"/>
            </a:gradFill>
          </a:ln>
          <a:effectLst>
            <a:outerShdw blurRad="2413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2" name="直角三角形 31"/>
          <p:cNvSpPr/>
          <p:nvPr/>
        </p:nvSpPr>
        <p:spPr>
          <a:xfrm rot="2700000" flipV="1">
            <a:off x="6111113" y="2138952"/>
            <a:ext cx="298781" cy="298781"/>
          </a:xfrm>
          <a:prstGeom prst="rtTriangle">
            <a:avLst/>
          </a:prstGeom>
          <a:gradFill>
            <a:gsLst>
              <a:gs pos="0">
                <a:srgbClr val="FFC46D"/>
              </a:gs>
              <a:gs pos="100000">
                <a:srgbClr val="FFA41D"/>
              </a:gs>
            </a:gsLst>
            <a:lin ang="5400000" scaled="0"/>
          </a:gradFill>
          <a:ln w="15875">
            <a:gradFill>
              <a:gsLst>
                <a:gs pos="0">
                  <a:srgbClr val="FFC46D"/>
                </a:gs>
                <a:gs pos="100000">
                  <a:srgbClr val="FFCC81"/>
                </a:gs>
              </a:gsLst>
              <a:lin ang="5400000" scaled="1"/>
            </a:gradFill>
          </a:ln>
          <a:effectLst>
            <a:outerShdw blurRad="2921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4" name="直角三角形 13"/>
          <p:cNvSpPr/>
          <p:nvPr/>
        </p:nvSpPr>
        <p:spPr>
          <a:xfrm rot="2700000" flipV="1">
            <a:off x="1785210" y="1961674"/>
            <a:ext cx="220258" cy="220258"/>
          </a:xfrm>
          <a:prstGeom prst="rtTriangle">
            <a:avLst/>
          </a:prstGeom>
          <a:gradFill>
            <a:gsLst>
              <a:gs pos="0">
                <a:srgbClr val="E45A5A"/>
              </a:gs>
              <a:gs pos="100000">
                <a:srgbClr val="F0A2A2"/>
              </a:gs>
            </a:gsLst>
            <a:lin ang="0" scaled="0"/>
          </a:gradFill>
          <a:ln w="15875">
            <a:gradFill>
              <a:gsLst>
                <a:gs pos="0">
                  <a:srgbClr val="E66666"/>
                </a:gs>
                <a:gs pos="100000">
                  <a:srgbClr val="F5C3C3"/>
                </a:gs>
              </a:gsLst>
              <a:lin ang="0" scaled="0"/>
            </a:gradFill>
          </a:ln>
          <a:effectLst>
            <a:outerShdw blurRad="2413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8" name="直角三角形 17"/>
          <p:cNvSpPr/>
          <p:nvPr/>
        </p:nvSpPr>
        <p:spPr>
          <a:xfrm rot="2700000" flipV="1">
            <a:off x="2016923" y="3396410"/>
            <a:ext cx="220258" cy="220258"/>
          </a:xfrm>
          <a:prstGeom prst="rtTriangle">
            <a:avLst/>
          </a:prstGeom>
          <a:gradFill>
            <a:gsLst>
              <a:gs pos="0">
                <a:srgbClr val="E45A5A"/>
              </a:gs>
              <a:gs pos="100000">
                <a:srgbClr val="F0A2A2"/>
              </a:gs>
            </a:gsLst>
            <a:lin ang="0" scaled="0"/>
          </a:gradFill>
          <a:ln w="15875">
            <a:gradFill>
              <a:gsLst>
                <a:gs pos="0">
                  <a:srgbClr val="E66666"/>
                </a:gs>
                <a:gs pos="100000">
                  <a:srgbClr val="F5C3C3"/>
                </a:gs>
              </a:gsLst>
              <a:lin ang="0" scaled="0"/>
            </a:gradFill>
          </a:ln>
          <a:effectLst>
            <a:outerShdw blurRad="2413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0" name="直角三角形 19"/>
          <p:cNvSpPr/>
          <p:nvPr/>
        </p:nvSpPr>
        <p:spPr>
          <a:xfrm rot="18900000">
            <a:off x="3876682" y="3851086"/>
            <a:ext cx="247637" cy="247637"/>
          </a:xfrm>
          <a:prstGeom prst="rtTriangle">
            <a:avLst/>
          </a:prstGeom>
          <a:gradFill>
            <a:gsLst>
              <a:gs pos="0">
                <a:srgbClr val="018E9D"/>
              </a:gs>
              <a:gs pos="100000">
                <a:srgbClr val="01BBCF"/>
              </a:gs>
            </a:gsLst>
            <a:lin ang="5400000" scaled="0"/>
          </a:gradFill>
          <a:ln w="15875">
            <a:gradFill>
              <a:gsLst>
                <a:gs pos="0">
                  <a:srgbClr val="01A2B3"/>
                </a:gs>
                <a:gs pos="100000">
                  <a:srgbClr val="00DBF2"/>
                </a:gs>
              </a:gsLst>
              <a:lin ang="5400000" scaled="1"/>
            </a:gradFill>
          </a:ln>
          <a:effectLst>
            <a:outerShdw blurRad="2413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0" name="直角三角形 29"/>
          <p:cNvSpPr/>
          <p:nvPr/>
        </p:nvSpPr>
        <p:spPr>
          <a:xfrm rot="18900000">
            <a:off x="7303592" y="3311011"/>
            <a:ext cx="288797" cy="288797"/>
          </a:xfrm>
          <a:prstGeom prst="rtTriangle">
            <a:avLst/>
          </a:prstGeom>
          <a:gradFill>
            <a:gsLst>
              <a:gs pos="0">
                <a:srgbClr val="FFC46D"/>
              </a:gs>
              <a:gs pos="100000">
                <a:srgbClr val="FFA41D"/>
              </a:gs>
            </a:gsLst>
            <a:lin ang="5400000" scaled="0"/>
          </a:gradFill>
          <a:ln w="15875">
            <a:gradFill>
              <a:gsLst>
                <a:gs pos="0">
                  <a:srgbClr val="FFC46D"/>
                </a:gs>
                <a:gs pos="100000">
                  <a:srgbClr val="FFCC81"/>
                </a:gs>
              </a:gsLst>
              <a:lin ang="5400000" scaled="1"/>
            </a:gradFill>
          </a:ln>
          <a:effectLst>
            <a:outerShdw blurRad="1651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prstClr val="white"/>
              </a:solidFill>
            </a:endParaRPr>
          </a:p>
        </p:txBody>
      </p:sp>
      <p:sp>
        <p:nvSpPr>
          <p:cNvPr id="31" name="直角三角形 30"/>
          <p:cNvSpPr/>
          <p:nvPr/>
        </p:nvSpPr>
        <p:spPr>
          <a:xfrm rot="18900000">
            <a:off x="4740956" y="3435387"/>
            <a:ext cx="422828" cy="422828"/>
          </a:xfrm>
          <a:prstGeom prst="rtTriangle">
            <a:avLst/>
          </a:prstGeom>
          <a:gradFill>
            <a:gsLst>
              <a:gs pos="0">
                <a:srgbClr val="FFC46D"/>
              </a:gs>
              <a:gs pos="100000">
                <a:srgbClr val="FFA41D"/>
              </a:gs>
            </a:gsLst>
            <a:lin ang="5400000" scaled="0"/>
          </a:gradFill>
          <a:ln w="15875">
            <a:gradFill>
              <a:gsLst>
                <a:gs pos="0">
                  <a:srgbClr val="FFC46D"/>
                </a:gs>
                <a:gs pos="100000">
                  <a:srgbClr val="FFCC81"/>
                </a:gs>
              </a:gsLst>
              <a:lin ang="5400000" scaled="1"/>
            </a:gradFill>
          </a:ln>
          <a:effectLst>
            <a:outerShdw blurRad="2921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9" name="直角三角形 8"/>
          <p:cNvSpPr/>
          <p:nvPr/>
        </p:nvSpPr>
        <p:spPr>
          <a:xfrm rot="2700000" flipV="1">
            <a:off x="6005550" y="2871466"/>
            <a:ext cx="1346347" cy="1346347"/>
          </a:xfrm>
          <a:prstGeom prst="rtTriangle">
            <a:avLst/>
          </a:prstGeom>
          <a:gradFill>
            <a:gsLst>
              <a:gs pos="0">
                <a:srgbClr val="593268"/>
              </a:gs>
              <a:gs pos="100000">
                <a:srgbClr val="9D64B4"/>
              </a:gs>
            </a:gsLst>
            <a:lin ang="0" scaled="0"/>
          </a:gradFill>
          <a:ln w="15875">
            <a:gradFill>
              <a:gsLst>
                <a:gs pos="0">
                  <a:srgbClr val="5E366E"/>
                </a:gs>
                <a:gs pos="100000">
                  <a:srgbClr val="BF9ACE"/>
                </a:gs>
              </a:gsLst>
              <a:lin ang="0" scaled="0"/>
            </a:grad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 name="直角三角形 7"/>
          <p:cNvSpPr/>
          <p:nvPr/>
        </p:nvSpPr>
        <p:spPr>
          <a:xfrm rot="18900000">
            <a:off x="4837773" y="1572990"/>
            <a:ext cx="1644934" cy="1644933"/>
          </a:xfrm>
          <a:prstGeom prst="rtTriangle">
            <a:avLst/>
          </a:prstGeom>
          <a:gradFill>
            <a:gsLst>
              <a:gs pos="0">
                <a:srgbClr val="018E9D"/>
              </a:gs>
              <a:gs pos="100000">
                <a:srgbClr val="01BBCF"/>
              </a:gs>
            </a:gsLst>
            <a:lin ang="5400000" scaled="0"/>
          </a:gradFill>
          <a:ln w="15875">
            <a:gradFill>
              <a:gsLst>
                <a:gs pos="0">
                  <a:srgbClr val="01A2B3"/>
                </a:gs>
                <a:gs pos="100000">
                  <a:srgbClr val="00DBF2"/>
                </a:gs>
              </a:gsLst>
              <a:lin ang="5400000" scaled="1"/>
            </a:gradFill>
          </a:ln>
          <a:effectLst>
            <a:outerShdw blurRad="2413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prstClr val="white"/>
              </a:solidFill>
            </a:endParaRPr>
          </a:p>
        </p:txBody>
      </p:sp>
      <p:sp>
        <p:nvSpPr>
          <p:cNvPr id="7" name="直角三角形 6"/>
          <p:cNvSpPr/>
          <p:nvPr/>
        </p:nvSpPr>
        <p:spPr>
          <a:xfrm rot="2700000" flipV="1">
            <a:off x="3334465" y="2704665"/>
            <a:ext cx="2023334" cy="2023334"/>
          </a:xfrm>
          <a:prstGeom prst="rtTriangle">
            <a:avLst/>
          </a:prstGeom>
          <a:gradFill>
            <a:gsLst>
              <a:gs pos="0">
                <a:srgbClr val="E45A5A"/>
              </a:gs>
              <a:gs pos="100000">
                <a:srgbClr val="F0A2A2"/>
              </a:gs>
            </a:gsLst>
            <a:lin ang="0" scaled="0"/>
          </a:gradFill>
          <a:ln w="15875">
            <a:gradFill>
              <a:gsLst>
                <a:gs pos="0">
                  <a:srgbClr val="E66666"/>
                </a:gs>
                <a:gs pos="100000">
                  <a:srgbClr val="F5C3C3"/>
                </a:gs>
              </a:gsLst>
              <a:lin ang="0" scaled="0"/>
            </a:gradFill>
          </a:ln>
          <a:effectLst>
            <a:outerShdw blurRad="2413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 name="直角三角形 2"/>
          <p:cNvSpPr/>
          <p:nvPr/>
        </p:nvSpPr>
        <p:spPr>
          <a:xfrm rot="18900000">
            <a:off x="1792106" y="1120141"/>
            <a:ext cx="2284278" cy="2284277"/>
          </a:xfrm>
          <a:prstGeom prst="rtTriangle">
            <a:avLst/>
          </a:prstGeom>
          <a:gradFill>
            <a:gsLst>
              <a:gs pos="0">
                <a:srgbClr val="FFC46D"/>
              </a:gs>
              <a:gs pos="100000">
                <a:srgbClr val="FFA41D"/>
              </a:gs>
            </a:gsLst>
            <a:lin ang="5400000" scaled="0"/>
          </a:gradFill>
          <a:ln w="15875">
            <a:gradFill>
              <a:gsLst>
                <a:gs pos="0">
                  <a:srgbClr val="FFC46D"/>
                </a:gs>
                <a:gs pos="100000">
                  <a:srgbClr val="FFCC81"/>
                </a:gs>
              </a:gsLst>
              <a:lin ang="5400000" scaled="1"/>
            </a:gradFill>
          </a:ln>
          <a:effectLst>
            <a:outerShdw blurRad="2921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5" name="直角三角形 4"/>
          <p:cNvSpPr/>
          <p:nvPr/>
        </p:nvSpPr>
        <p:spPr>
          <a:xfrm rot="2700000" flipV="1">
            <a:off x="1998195" y="1472597"/>
            <a:ext cx="1872099" cy="1872098"/>
          </a:xfrm>
          <a:prstGeom prst="r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1" name="直角三角形 10"/>
          <p:cNvSpPr/>
          <p:nvPr/>
        </p:nvSpPr>
        <p:spPr>
          <a:xfrm rot="18900000">
            <a:off x="3666494" y="2817914"/>
            <a:ext cx="1600287" cy="1600287"/>
          </a:xfrm>
          <a:prstGeom prst="r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2" name="直角三角形 11"/>
          <p:cNvSpPr/>
          <p:nvPr/>
        </p:nvSpPr>
        <p:spPr>
          <a:xfrm rot="2700000" flipV="1">
            <a:off x="4979577" y="1895247"/>
            <a:ext cx="1368584" cy="1368584"/>
          </a:xfrm>
          <a:prstGeom prst="r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3" name="直角三角形 12"/>
          <p:cNvSpPr/>
          <p:nvPr/>
        </p:nvSpPr>
        <p:spPr>
          <a:xfrm rot="18900000">
            <a:off x="6163044" y="2904920"/>
            <a:ext cx="1081488" cy="1081488"/>
          </a:xfrm>
          <a:prstGeom prst="r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5" name="文本框 34"/>
          <p:cNvSpPr txBox="1"/>
          <p:nvPr/>
        </p:nvSpPr>
        <p:spPr>
          <a:xfrm>
            <a:off x="2317865" y="2373337"/>
            <a:ext cx="1232759" cy="438582"/>
          </a:xfrm>
          <a:prstGeom prst="rect">
            <a:avLst/>
          </a:prstGeom>
          <a:noFill/>
        </p:spPr>
        <p:txBody>
          <a:bodyPr wrap="square" lIns="68580" tIns="34290" rIns="68580" bIns="34290" rtlCol="0">
            <a:spAutoFit/>
          </a:bodyPr>
          <a:lstStyle/>
          <a:p>
            <a:pPr algn="ctr"/>
            <a:r>
              <a:rPr lang="zh-CN" altLang="en-US" sz="2400" b="1" dirty="0">
                <a:solidFill>
                  <a:prstClr val="white"/>
                </a:solidFill>
                <a:latin typeface="Impact" panose="020B0806030902050204" pitchFamily="34" charset="0"/>
              </a:rPr>
              <a:t>学生</a:t>
            </a:r>
          </a:p>
        </p:txBody>
      </p:sp>
      <p:sp>
        <p:nvSpPr>
          <p:cNvPr id="36" name="文本框 35"/>
          <p:cNvSpPr txBox="1"/>
          <p:nvPr/>
        </p:nvSpPr>
        <p:spPr>
          <a:xfrm>
            <a:off x="3804243" y="3199303"/>
            <a:ext cx="1232759" cy="438582"/>
          </a:xfrm>
          <a:prstGeom prst="rect">
            <a:avLst/>
          </a:prstGeom>
          <a:noFill/>
        </p:spPr>
        <p:txBody>
          <a:bodyPr wrap="square" lIns="68580" tIns="34290" rIns="68580" bIns="34290" rtlCol="0">
            <a:spAutoFit/>
          </a:bodyPr>
          <a:lstStyle/>
          <a:p>
            <a:pPr algn="ctr"/>
            <a:r>
              <a:rPr lang="zh-CN" altLang="en-US" sz="2300" b="1" dirty="0">
                <a:solidFill>
                  <a:prstClr val="white"/>
                </a:solidFill>
                <a:latin typeface="Impact" panose="020B0806030902050204" pitchFamily="34" charset="0"/>
              </a:rPr>
              <a:t>商户</a:t>
            </a:r>
          </a:p>
        </p:txBody>
      </p:sp>
      <p:sp>
        <p:nvSpPr>
          <p:cNvPr id="37" name="文本框 36"/>
          <p:cNvSpPr txBox="1"/>
          <p:nvPr/>
        </p:nvSpPr>
        <p:spPr>
          <a:xfrm>
            <a:off x="5043204" y="2534808"/>
            <a:ext cx="1232759" cy="377026"/>
          </a:xfrm>
          <a:prstGeom prst="rect">
            <a:avLst/>
          </a:prstGeom>
          <a:noFill/>
        </p:spPr>
        <p:txBody>
          <a:bodyPr wrap="square" lIns="68580" tIns="34290" rIns="68580" bIns="34290" rtlCol="0">
            <a:spAutoFit/>
          </a:bodyPr>
          <a:lstStyle/>
          <a:p>
            <a:pPr algn="ctr"/>
            <a:r>
              <a:rPr lang="zh-CN" altLang="en-US" sz="2000" b="1" dirty="0">
                <a:solidFill>
                  <a:prstClr val="white"/>
                </a:solidFill>
                <a:latin typeface="Impact" panose="020B0806030902050204" pitchFamily="34" charset="0"/>
              </a:rPr>
              <a:t>管理员</a:t>
            </a:r>
          </a:p>
        </p:txBody>
      </p:sp>
      <p:sp>
        <p:nvSpPr>
          <p:cNvPr id="38" name="文本框 37"/>
          <p:cNvSpPr txBox="1"/>
          <p:nvPr/>
        </p:nvSpPr>
        <p:spPr>
          <a:xfrm>
            <a:off x="6065310" y="3129190"/>
            <a:ext cx="1232759" cy="346249"/>
          </a:xfrm>
          <a:prstGeom prst="rect">
            <a:avLst/>
          </a:prstGeom>
          <a:noFill/>
        </p:spPr>
        <p:txBody>
          <a:bodyPr wrap="square" lIns="68580" tIns="34290" rIns="68580" bIns="34290" rtlCol="0">
            <a:spAutoFit/>
          </a:bodyPr>
          <a:lstStyle/>
          <a:p>
            <a:pPr algn="ctr"/>
            <a:r>
              <a:rPr lang="zh-CN" altLang="en-US" b="1" dirty="0">
                <a:solidFill>
                  <a:prstClr val="white"/>
                </a:solidFill>
                <a:latin typeface="Impact" panose="020B0806030902050204" pitchFamily="34" charset="0"/>
              </a:rPr>
              <a:t>学生组织</a:t>
            </a:r>
          </a:p>
        </p:txBody>
      </p:sp>
      <p:grpSp>
        <p:nvGrpSpPr>
          <p:cNvPr id="42" name="组合 41"/>
          <p:cNvGrpSpPr/>
          <p:nvPr/>
        </p:nvGrpSpPr>
        <p:grpSpPr>
          <a:xfrm>
            <a:off x="2396274" y="2591382"/>
            <a:ext cx="1087402" cy="89555"/>
            <a:chOff x="3195031" y="3180855"/>
            <a:chExt cx="1449869" cy="119407"/>
          </a:xfrm>
          <a:solidFill>
            <a:schemeClr val="bg1"/>
          </a:solidFill>
        </p:grpSpPr>
        <p:sp>
          <p:nvSpPr>
            <p:cNvPr id="39" name="等腰三角形 38"/>
            <p:cNvSpPr/>
            <p:nvPr/>
          </p:nvSpPr>
          <p:spPr>
            <a:xfrm rot="5400000">
              <a:off x="4553864" y="3209227"/>
              <a:ext cx="119407" cy="626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等腰三角形 39"/>
            <p:cNvSpPr/>
            <p:nvPr/>
          </p:nvSpPr>
          <p:spPr>
            <a:xfrm rot="16200000" flipH="1">
              <a:off x="3166659" y="3209227"/>
              <a:ext cx="119407" cy="626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3" name="组合 42"/>
          <p:cNvGrpSpPr/>
          <p:nvPr/>
        </p:nvGrpSpPr>
        <p:grpSpPr>
          <a:xfrm>
            <a:off x="3915301" y="3408881"/>
            <a:ext cx="1021031" cy="74013"/>
            <a:chOff x="3195031" y="3180855"/>
            <a:chExt cx="1449875" cy="119407"/>
          </a:xfrm>
          <a:solidFill>
            <a:schemeClr val="bg1"/>
          </a:solidFill>
        </p:grpSpPr>
        <p:sp>
          <p:nvSpPr>
            <p:cNvPr id="44" name="等腰三角形 43"/>
            <p:cNvSpPr/>
            <p:nvPr/>
          </p:nvSpPr>
          <p:spPr>
            <a:xfrm rot="5400000">
              <a:off x="4553870" y="3209227"/>
              <a:ext cx="119407" cy="626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等腰三角形 44"/>
            <p:cNvSpPr/>
            <p:nvPr/>
          </p:nvSpPr>
          <p:spPr>
            <a:xfrm rot="16200000" flipH="1">
              <a:off x="3166659" y="3209227"/>
              <a:ext cx="119407" cy="626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6" name="组合 45"/>
          <p:cNvGrpSpPr/>
          <p:nvPr/>
        </p:nvGrpSpPr>
        <p:grpSpPr>
          <a:xfrm>
            <a:off x="5185217" y="2723202"/>
            <a:ext cx="953516" cy="67286"/>
            <a:chOff x="3195030" y="3180855"/>
            <a:chExt cx="1449906" cy="119408"/>
          </a:xfrm>
          <a:solidFill>
            <a:schemeClr val="bg1"/>
          </a:solidFill>
        </p:grpSpPr>
        <p:sp>
          <p:nvSpPr>
            <p:cNvPr id="47" name="等腰三角形 46"/>
            <p:cNvSpPr/>
            <p:nvPr/>
          </p:nvSpPr>
          <p:spPr>
            <a:xfrm rot="5400000">
              <a:off x="4553900" y="3209226"/>
              <a:ext cx="119407" cy="626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等腰三角形 47"/>
            <p:cNvSpPr/>
            <p:nvPr/>
          </p:nvSpPr>
          <p:spPr>
            <a:xfrm rot="16200000" flipH="1">
              <a:off x="3166659" y="3209227"/>
              <a:ext cx="119407" cy="626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9" name="组合 48"/>
          <p:cNvGrpSpPr/>
          <p:nvPr/>
        </p:nvGrpSpPr>
        <p:grpSpPr>
          <a:xfrm>
            <a:off x="6250719" y="3297879"/>
            <a:ext cx="866828" cy="61168"/>
            <a:chOff x="3195031" y="3180855"/>
            <a:chExt cx="1449896" cy="119407"/>
          </a:xfrm>
          <a:solidFill>
            <a:schemeClr val="bg1"/>
          </a:solidFill>
        </p:grpSpPr>
        <p:sp>
          <p:nvSpPr>
            <p:cNvPr id="50" name="等腰三角形 49"/>
            <p:cNvSpPr/>
            <p:nvPr/>
          </p:nvSpPr>
          <p:spPr>
            <a:xfrm rot="5400000">
              <a:off x="4553891" y="3209227"/>
              <a:ext cx="119407" cy="626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16200000" flipH="1">
              <a:off x="3166659" y="3209227"/>
              <a:ext cx="119407" cy="626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52" name="Group 41"/>
          <p:cNvGrpSpPr>
            <a:grpSpLocks noChangeAspect="1"/>
          </p:cNvGrpSpPr>
          <p:nvPr/>
        </p:nvGrpSpPr>
        <p:grpSpPr bwMode="auto">
          <a:xfrm>
            <a:off x="2785382" y="2915816"/>
            <a:ext cx="304782" cy="373093"/>
            <a:chOff x="3783" y="2089"/>
            <a:chExt cx="116" cy="142"/>
          </a:xfrm>
          <a:solidFill>
            <a:schemeClr val="bg1"/>
          </a:solidFill>
          <a:effectLst/>
        </p:grpSpPr>
        <p:sp>
          <p:nvSpPr>
            <p:cNvPr id="53" name="Freeform 42"/>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43"/>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44"/>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Freeform 45"/>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Freeform 46"/>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Freeform 47"/>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 name="Freeform 48"/>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0" name="Freeform 49"/>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69" name="Group 62"/>
          <p:cNvGrpSpPr>
            <a:grpSpLocks noChangeAspect="1"/>
          </p:cNvGrpSpPr>
          <p:nvPr/>
        </p:nvGrpSpPr>
        <p:grpSpPr bwMode="auto">
          <a:xfrm>
            <a:off x="4193792" y="2951270"/>
            <a:ext cx="374895" cy="299334"/>
            <a:chOff x="3775" y="2110"/>
            <a:chExt cx="129" cy="103"/>
          </a:xfrm>
          <a:solidFill>
            <a:schemeClr val="bg1"/>
          </a:solidFill>
          <a:effectLst/>
        </p:grpSpPr>
        <p:sp>
          <p:nvSpPr>
            <p:cNvPr id="70"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1"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2"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73" name="Group 68"/>
          <p:cNvGrpSpPr>
            <a:grpSpLocks noChangeAspect="1"/>
          </p:cNvGrpSpPr>
          <p:nvPr/>
        </p:nvGrpSpPr>
        <p:grpSpPr bwMode="auto">
          <a:xfrm>
            <a:off x="6534578" y="2903958"/>
            <a:ext cx="276380" cy="266294"/>
            <a:chOff x="3770" y="2095"/>
            <a:chExt cx="137" cy="132"/>
          </a:xfrm>
          <a:solidFill>
            <a:schemeClr val="bg1"/>
          </a:solidFill>
          <a:effectLst/>
        </p:grpSpPr>
        <p:sp>
          <p:nvSpPr>
            <p:cNvPr id="74" name="Freeform 69"/>
            <p:cNvSpPr>
              <a:spLocks/>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5" name="Freeform 70"/>
            <p:cNvSpPr>
              <a:spLocks/>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6" name="Freeform 71"/>
            <p:cNvSpPr>
              <a:spLocks/>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7" name="Freeform 72"/>
            <p:cNvSpPr>
              <a:spLocks/>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8" name="Freeform 73"/>
            <p:cNvSpPr>
              <a:spLocks/>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9" name="Freeform 74"/>
            <p:cNvSpPr>
              <a:spLocks/>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0" name="Freeform 75"/>
            <p:cNvSpPr>
              <a:spLocks/>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1" name="任意多边形 80"/>
          <p:cNvSpPr/>
          <p:nvPr/>
        </p:nvSpPr>
        <p:spPr>
          <a:xfrm>
            <a:off x="3483675" y="939784"/>
            <a:ext cx="892382" cy="1356014"/>
          </a:xfrm>
          <a:custGeom>
            <a:avLst/>
            <a:gdLst>
              <a:gd name="connsiteX0" fmla="*/ 2554514 w 2554514"/>
              <a:gd name="connsiteY0" fmla="*/ 2249714 h 2249714"/>
              <a:gd name="connsiteX1" fmla="*/ 2554514 w 2554514"/>
              <a:gd name="connsiteY1" fmla="*/ 0 h 2249714"/>
              <a:gd name="connsiteX2" fmla="*/ 0 w 2554514"/>
              <a:gd name="connsiteY2" fmla="*/ 0 h 2249714"/>
            </a:gdLst>
            <a:ahLst/>
            <a:cxnLst>
              <a:cxn ang="0">
                <a:pos x="connsiteX0" y="connsiteY0"/>
              </a:cxn>
              <a:cxn ang="0">
                <a:pos x="connsiteX1" y="connsiteY1"/>
              </a:cxn>
              <a:cxn ang="0">
                <a:pos x="connsiteX2" y="connsiteY2"/>
              </a:cxn>
            </a:cxnLst>
            <a:rect l="l" t="t" r="r" b="b"/>
            <a:pathLst>
              <a:path w="2554514" h="2249714">
                <a:moveTo>
                  <a:pt x="2554514" y="2249714"/>
                </a:moveTo>
                <a:lnTo>
                  <a:pt x="2554514" y="0"/>
                </a:lnTo>
                <a:lnTo>
                  <a:pt x="0" y="0"/>
                </a:lnTo>
              </a:path>
            </a:pathLst>
          </a:cu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nvGrpSpPr>
          <p:cNvPr id="82" name="组合 81"/>
          <p:cNvGrpSpPr/>
          <p:nvPr/>
        </p:nvGrpSpPr>
        <p:grpSpPr>
          <a:xfrm>
            <a:off x="2166869" y="808865"/>
            <a:ext cx="1743948" cy="717101"/>
            <a:chOff x="3410045" y="3849925"/>
            <a:chExt cx="2325263" cy="956136"/>
          </a:xfrm>
        </p:grpSpPr>
        <p:sp>
          <p:nvSpPr>
            <p:cNvPr id="83" name="文本框 82"/>
            <p:cNvSpPr txBox="1"/>
            <p:nvPr/>
          </p:nvSpPr>
          <p:spPr>
            <a:xfrm>
              <a:off x="3750471" y="3849925"/>
              <a:ext cx="1493849" cy="410369"/>
            </a:xfrm>
            <a:prstGeom prst="rect">
              <a:avLst/>
            </a:prstGeom>
            <a:noFill/>
          </p:spPr>
          <p:txBody>
            <a:bodyPr wrap="square" rtlCol="0">
              <a:spAutoFit/>
            </a:bodyPr>
            <a:lstStyle/>
            <a:p>
              <a:pPr algn="ctr"/>
              <a:r>
                <a:rPr lang="zh-CN" altLang="en-US" sz="1400" dirty="0">
                  <a:solidFill>
                    <a:srgbClr val="FFB850"/>
                  </a:solidFill>
                  <a:latin typeface="时尚中黑简体" panose="01010104010101010101" pitchFamily="2" charset="-122"/>
                  <a:ea typeface="时尚中黑简体" panose="01010104010101010101" pitchFamily="2" charset="-122"/>
                </a:rPr>
                <a:t>商户</a:t>
              </a:r>
            </a:p>
          </p:txBody>
        </p:sp>
        <p:sp>
          <p:nvSpPr>
            <p:cNvPr id="84" name="文本框 83"/>
            <p:cNvSpPr txBox="1"/>
            <p:nvPr/>
          </p:nvSpPr>
          <p:spPr>
            <a:xfrm>
              <a:off x="3410045" y="4252063"/>
              <a:ext cx="2325263" cy="553998"/>
            </a:xfrm>
            <a:prstGeom prst="rect">
              <a:avLst/>
            </a:prstGeom>
            <a:noFill/>
          </p:spPr>
          <p:txBody>
            <a:bodyPr wrap="square" rtlCol="0">
              <a:spAutoFit/>
            </a:bodyPr>
            <a:lstStyle/>
            <a:p>
              <a:pPr algn="just"/>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浏览东大信息、出租房屋、发布招聘信息</a:t>
              </a:r>
            </a:p>
          </p:txBody>
        </p:sp>
      </p:grpSp>
      <p:sp>
        <p:nvSpPr>
          <p:cNvPr id="86" name="椭圆 85"/>
          <p:cNvSpPr/>
          <p:nvPr/>
        </p:nvSpPr>
        <p:spPr>
          <a:xfrm>
            <a:off x="3424176" y="918483"/>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7" name="椭圆 86"/>
          <p:cNvSpPr/>
          <p:nvPr/>
        </p:nvSpPr>
        <p:spPr>
          <a:xfrm>
            <a:off x="2428467" y="918483"/>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8" name="椭圆 87"/>
          <p:cNvSpPr/>
          <p:nvPr/>
        </p:nvSpPr>
        <p:spPr>
          <a:xfrm>
            <a:off x="4352151" y="2314317"/>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9" name="任意多边形 88"/>
          <p:cNvSpPr/>
          <p:nvPr/>
        </p:nvSpPr>
        <p:spPr>
          <a:xfrm flipH="1">
            <a:off x="4669777" y="1133858"/>
            <a:ext cx="892382" cy="1356014"/>
          </a:xfrm>
          <a:custGeom>
            <a:avLst/>
            <a:gdLst>
              <a:gd name="connsiteX0" fmla="*/ 2554514 w 2554514"/>
              <a:gd name="connsiteY0" fmla="*/ 2249714 h 2249714"/>
              <a:gd name="connsiteX1" fmla="*/ 2554514 w 2554514"/>
              <a:gd name="connsiteY1" fmla="*/ 0 h 2249714"/>
              <a:gd name="connsiteX2" fmla="*/ 0 w 2554514"/>
              <a:gd name="connsiteY2" fmla="*/ 0 h 2249714"/>
            </a:gdLst>
            <a:ahLst/>
            <a:cxnLst>
              <a:cxn ang="0">
                <a:pos x="connsiteX0" y="connsiteY0"/>
              </a:cxn>
              <a:cxn ang="0">
                <a:pos x="connsiteX1" y="connsiteY1"/>
              </a:cxn>
              <a:cxn ang="0">
                <a:pos x="connsiteX2" y="connsiteY2"/>
              </a:cxn>
            </a:cxnLst>
            <a:rect l="l" t="t" r="r" b="b"/>
            <a:pathLst>
              <a:path w="2554514" h="2249714">
                <a:moveTo>
                  <a:pt x="2554514" y="2249714"/>
                </a:moveTo>
                <a:lnTo>
                  <a:pt x="2554514" y="0"/>
                </a:lnTo>
                <a:lnTo>
                  <a:pt x="0" y="0"/>
                </a:lnTo>
              </a:path>
            </a:pathLst>
          </a:cu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90" name="椭圆 89"/>
          <p:cNvSpPr/>
          <p:nvPr/>
        </p:nvSpPr>
        <p:spPr>
          <a:xfrm>
            <a:off x="4646577" y="2509496"/>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nvGrpSpPr>
          <p:cNvPr id="91" name="组合 90"/>
          <p:cNvGrpSpPr/>
          <p:nvPr/>
        </p:nvGrpSpPr>
        <p:grpSpPr>
          <a:xfrm>
            <a:off x="5335041" y="999366"/>
            <a:ext cx="1723514" cy="697281"/>
            <a:chOff x="3430839" y="3849925"/>
            <a:chExt cx="2298017" cy="929709"/>
          </a:xfrm>
        </p:grpSpPr>
        <p:sp>
          <p:nvSpPr>
            <p:cNvPr id="92" name="文本框 91"/>
            <p:cNvSpPr txBox="1"/>
            <p:nvPr/>
          </p:nvSpPr>
          <p:spPr>
            <a:xfrm>
              <a:off x="3750471" y="3849925"/>
              <a:ext cx="1493849" cy="410369"/>
            </a:xfrm>
            <a:prstGeom prst="rect">
              <a:avLst/>
            </a:prstGeom>
            <a:noFill/>
          </p:spPr>
          <p:txBody>
            <a:bodyPr wrap="square" rtlCol="0">
              <a:spAutoFit/>
            </a:bodyPr>
            <a:lstStyle/>
            <a:p>
              <a:pPr algn="ctr"/>
              <a:r>
                <a:rPr lang="zh-CN" altLang="en-US" sz="1400" dirty="0">
                  <a:solidFill>
                    <a:srgbClr val="01ACBE"/>
                  </a:solidFill>
                  <a:latin typeface="时尚中黑简体" panose="01010104010101010101" pitchFamily="2" charset="-122"/>
                  <a:ea typeface="时尚中黑简体" panose="01010104010101010101" pitchFamily="2" charset="-122"/>
                </a:rPr>
                <a:t>管理员</a:t>
              </a:r>
            </a:p>
          </p:txBody>
        </p:sp>
        <p:sp>
          <p:nvSpPr>
            <p:cNvPr id="93" name="文本框 92"/>
            <p:cNvSpPr txBox="1"/>
            <p:nvPr/>
          </p:nvSpPr>
          <p:spPr>
            <a:xfrm>
              <a:off x="3430839" y="4225636"/>
              <a:ext cx="2298017" cy="553998"/>
            </a:xfrm>
            <a:prstGeom prst="rect">
              <a:avLst/>
            </a:prstGeom>
            <a:noFill/>
          </p:spPr>
          <p:txBody>
            <a:bodyPr wrap="square" rtlCol="0">
              <a:spAutoFit/>
            </a:bodyPr>
            <a:lstStyle/>
            <a:p>
              <a:pPr algn="just"/>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浏览全部信息、删除违规信息、管理账号信息</a:t>
              </a:r>
            </a:p>
          </p:txBody>
        </p:sp>
      </p:grpSp>
      <p:sp>
        <p:nvSpPr>
          <p:cNvPr id="94" name="椭圆 93"/>
          <p:cNvSpPr/>
          <p:nvPr/>
        </p:nvSpPr>
        <p:spPr>
          <a:xfrm>
            <a:off x="6576752" y="1108983"/>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95" name="椭圆 94"/>
          <p:cNvSpPr/>
          <p:nvPr/>
        </p:nvSpPr>
        <p:spPr>
          <a:xfrm>
            <a:off x="5581043" y="1108983"/>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96" name="任意多边形 95"/>
          <p:cNvSpPr/>
          <p:nvPr/>
        </p:nvSpPr>
        <p:spPr>
          <a:xfrm flipV="1">
            <a:off x="2514600" y="3695352"/>
            <a:ext cx="754323" cy="589190"/>
          </a:xfrm>
          <a:custGeom>
            <a:avLst/>
            <a:gdLst>
              <a:gd name="connsiteX0" fmla="*/ 2554514 w 2554514"/>
              <a:gd name="connsiteY0" fmla="*/ 2249714 h 2249714"/>
              <a:gd name="connsiteX1" fmla="*/ 2554514 w 2554514"/>
              <a:gd name="connsiteY1" fmla="*/ 0 h 2249714"/>
              <a:gd name="connsiteX2" fmla="*/ 0 w 2554514"/>
              <a:gd name="connsiteY2" fmla="*/ 0 h 2249714"/>
            </a:gdLst>
            <a:ahLst/>
            <a:cxnLst>
              <a:cxn ang="0">
                <a:pos x="connsiteX0" y="connsiteY0"/>
              </a:cxn>
              <a:cxn ang="0">
                <a:pos x="connsiteX1" y="connsiteY1"/>
              </a:cxn>
              <a:cxn ang="0">
                <a:pos x="connsiteX2" y="connsiteY2"/>
              </a:cxn>
            </a:cxnLst>
            <a:rect l="l" t="t" r="r" b="b"/>
            <a:pathLst>
              <a:path w="2554514" h="2249714">
                <a:moveTo>
                  <a:pt x="2554514" y="2249714"/>
                </a:moveTo>
                <a:lnTo>
                  <a:pt x="2554514" y="0"/>
                </a:lnTo>
                <a:lnTo>
                  <a:pt x="0" y="0"/>
                </a:lnTo>
              </a:path>
            </a:pathLst>
          </a:cu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97" name="椭圆 96"/>
          <p:cNvSpPr/>
          <p:nvPr/>
        </p:nvSpPr>
        <p:spPr>
          <a:xfrm>
            <a:off x="3245891" y="3637805"/>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nvGrpSpPr>
          <p:cNvPr id="98" name="组合 97"/>
          <p:cNvGrpSpPr/>
          <p:nvPr/>
        </p:nvGrpSpPr>
        <p:grpSpPr>
          <a:xfrm>
            <a:off x="1070733" y="4153419"/>
            <a:ext cx="2112637" cy="868210"/>
            <a:chOff x="3273226" y="3849925"/>
            <a:chExt cx="2816849" cy="1157614"/>
          </a:xfrm>
        </p:grpSpPr>
        <p:sp>
          <p:nvSpPr>
            <p:cNvPr id="99" name="文本框 98"/>
            <p:cNvSpPr txBox="1"/>
            <p:nvPr/>
          </p:nvSpPr>
          <p:spPr>
            <a:xfrm>
              <a:off x="3750471" y="3849925"/>
              <a:ext cx="1493849" cy="410369"/>
            </a:xfrm>
            <a:prstGeom prst="rect">
              <a:avLst/>
            </a:prstGeom>
            <a:noFill/>
          </p:spPr>
          <p:txBody>
            <a:bodyPr wrap="square" rtlCol="0">
              <a:spAutoFit/>
            </a:bodyPr>
            <a:lstStyle/>
            <a:p>
              <a:pPr algn="ctr"/>
              <a:r>
                <a:rPr lang="zh-CN" altLang="en-US" sz="1400" dirty="0">
                  <a:solidFill>
                    <a:srgbClr val="E87071"/>
                  </a:solidFill>
                  <a:latin typeface="时尚中黑简体" panose="01010104010101010101" pitchFamily="2" charset="-122"/>
                  <a:ea typeface="时尚中黑简体" panose="01010104010101010101" pitchFamily="2" charset="-122"/>
                </a:rPr>
                <a:t>学生</a:t>
              </a:r>
            </a:p>
          </p:txBody>
        </p:sp>
        <p:sp>
          <p:nvSpPr>
            <p:cNvPr id="100" name="文本框 99"/>
            <p:cNvSpPr txBox="1"/>
            <p:nvPr/>
          </p:nvSpPr>
          <p:spPr>
            <a:xfrm>
              <a:off x="3273226" y="4238097"/>
              <a:ext cx="2816849" cy="769442"/>
            </a:xfrm>
            <a:prstGeom prst="rect">
              <a:avLst/>
            </a:prstGeom>
            <a:noFill/>
          </p:spPr>
          <p:txBody>
            <a:bodyPr wrap="square" rtlCol="0">
              <a:spAutoFit/>
            </a:bodyPr>
            <a:lstStyle/>
            <a:p>
              <a:pPr algn="just"/>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代取快递、二手商品交易、共享资源、考研</a:t>
              </a:r>
              <a:r>
                <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rPr>
                <a:t>/</a:t>
              </a: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保研问答、租住房屋、兼职</a:t>
              </a:r>
            </a:p>
          </p:txBody>
        </p:sp>
      </p:grpSp>
      <p:sp>
        <p:nvSpPr>
          <p:cNvPr id="101" name="椭圆 100"/>
          <p:cNvSpPr/>
          <p:nvPr/>
        </p:nvSpPr>
        <p:spPr>
          <a:xfrm>
            <a:off x="2446443" y="4263035"/>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02" name="椭圆 101"/>
          <p:cNvSpPr/>
          <p:nvPr/>
        </p:nvSpPr>
        <p:spPr>
          <a:xfrm>
            <a:off x="1450734" y="4263035"/>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03" name="任意多边形 102"/>
          <p:cNvSpPr/>
          <p:nvPr/>
        </p:nvSpPr>
        <p:spPr>
          <a:xfrm flipH="1" flipV="1">
            <a:off x="5904637" y="3535329"/>
            <a:ext cx="1143398" cy="749212"/>
          </a:xfrm>
          <a:custGeom>
            <a:avLst/>
            <a:gdLst>
              <a:gd name="connsiteX0" fmla="*/ 2554514 w 2554514"/>
              <a:gd name="connsiteY0" fmla="*/ 2249714 h 2249714"/>
              <a:gd name="connsiteX1" fmla="*/ 2554514 w 2554514"/>
              <a:gd name="connsiteY1" fmla="*/ 0 h 2249714"/>
              <a:gd name="connsiteX2" fmla="*/ 0 w 2554514"/>
              <a:gd name="connsiteY2" fmla="*/ 0 h 2249714"/>
            </a:gdLst>
            <a:ahLst/>
            <a:cxnLst>
              <a:cxn ang="0">
                <a:pos x="connsiteX0" y="connsiteY0"/>
              </a:cxn>
              <a:cxn ang="0">
                <a:pos x="connsiteX1" y="connsiteY1"/>
              </a:cxn>
              <a:cxn ang="0">
                <a:pos x="connsiteX2" y="connsiteY2"/>
              </a:cxn>
            </a:cxnLst>
            <a:rect l="l" t="t" r="r" b="b"/>
            <a:pathLst>
              <a:path w="2554514" h="2249714">
                <a:moveTo>
                  <a:pt x="2554514" y="2249714"/>
                </a:moveTo>
                <a:lnTo>
                  <a:pt x="2554514" y="0"/>
                </a:lnTo>
                <a:lnTo>
                  <a:pt x="0" y="0"/>
                </a:lnTo>
              </a:path>
            </a:pathLst>
          </a:cu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05" name="椭圆 104"/>
          <p:cNvSpPr/>
          <p:nvPr/>
        </p:nvSpPr>
        <p:spPr>
          <a:xfrm>
            <a:off x="5881951" y="3455777"/>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nvGrpSpPr>
          <p:cNvPr id="106" name="组合 105"/>
          <p:cNvGrpSpPr/>
          <p:nvPr/>
        </p:nvGrpSpPr>
        <p:grpSpPr>
          <a:xfrm>
            <a:off x="6721581" y="4153417"/>
            <a:ext cx="1866909" cy="569178"/>
            <a:chOff x="3313723" y="3849925"/>
            <a:chExt cx="2489212" cy="758905"/>
          </a:xfrm>
        </p:grpSpPr>
        <p:sp>
          <p:nvSpPr>
            <p:cNvPr id="107" name="文本框 106"/>
            <p:cNvSpPr txBox="1"/>
            <p:nvPr/>
          </p:nvSpPr>
          <p:spPr>
            <a:xfrm>
              <a:off x="3750471" y="3849925"/>
              <a:ext cx="1493849" cy="410369"/>
            </a:xfrm>
            <a:prstGeom prst="rect">
              <a:avLst/>
            </a:prstGeom>
            <a:noFill/>
          </p:spPr>
          <p:txBody>
            <a:bodyPr wrap="square" rtlCol="0">
              <a:spAutoFit/>
            </a:bodyPr>
            <a:lstStyle/>
            <a:p>
              <a:pPr algn="ctr"/>
              <a:r>
                <a:rPr lang="zh-CN" altLang="en-US" sz="1400" dirty="0">
                  <a:solidFill>
                    <a:srgbClr val="663A77"/>
                  </a:solidFill>
                  <a:latin typeface="时尚中黑简体" panose="01010104010101010101" pitchFamily="2" charset="-122"/>
                  <a:ea typeface="时尚中黑简体" panose="01010104010101010101" pitchFamily="2" charset="-122"/>
                </a:rPr>
                <a:t>学生组织</a:t>
              </a:r>
            </a:p>
          </p:txBody>
        </p:sp>
        <p:sp>
          <p:nvSpPr>
            <p:cNvPr id="108" name="文本框 107"/>
            <p:cNvSpPr txBox="1"/>
            <p:nvPr/>
          </p:nvSpPr>
          <p:spPr>
            <a:xfrm>
              <a:off x="3313723" y="4270275"/>
              <a:ext cx="2489212" cy="338555"/>
            </a:xfrm>
            <a:prstGeom prst="rect">
              <a:avLst/>
            </a:prstGeom>
            <a:noFill/>
          </p:spPr>
          <p:txBody>
            <a:bodyPr wrap="square" rtlCol="0">
              <a:spAutoFit/>
            </a:bodyPr>
            <a:lstStyle/>
            <a:p>
              <a:pPr algn="ct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上传竞赛</a:t>
              </a:r>
              <a:r>
                <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rPr>
                <a:t>/</a:t>
              </a: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活动信息</a:t>
              </a:r>
            </a:p>
          </p:txBody>
        </p:sp>
      </p:grpSp>
      <p:sp>
        <p:nvSpPr>
          <p:cNvPr id="109" name="椭圆 108"/>
          <p:cNvSpPr/>
          <p:nvPr/>
        </p:nvSpPr>
        <p:spPr>
          <a:xfrm>
            <a:off x="8051132" y="4263035"/>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10" name="椭圆 109"/>
          <p:cNvSpPr/>
          <p:nvPr/>
        </p:nvSpPr>
        <p:spPr>
          <a:xfrm>
            <a:off x="7055423" y="4263035"/>
            <a:ext cx="47625" cy="476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04" name="文本框 103"/>
          <p:cNvSpPr txBox="1"/>
          <p:nvPr/>
        </p:nvSpPr>
        <p:spPr>
          <a:xfrm>
            <a:off x="294186" y="222341"/>
            <a:ext cx="2149085" cy="284693"/>
          </a:xfrm>
          <a:prstGeom prst="rect">
            <a:avLst/>
          </a:prstGeom>
          <a:noFill/>
        </p:spPr>
        <p:txBody>
          <a:bodyPr wrap="square" lIns="68580" tIns="34290" rIns="68580" bIns="34290" rtlCol="0">
            <a:spAutoFit/>
          </a:bodyPr>
          <a:lstStyle/>
          <a:p>
            <a:r>
              <a:rPr lang="en-US" altLang="zh-CN" sz="1400" dirty="0">
                <a:solidFill>
                  <a:schemeClr val="bg1"/>
                </a:solidFill>
                <a:latin typeface="迷你简汉真广标" panose="02010609000101010101" pitchFamily="49" charset="-122"/>
                <a:ea typeface="迷你简汉真广标" panose="02010609000101010101" pitchFamily="49" charset="-122"/>
              </a:rPr>
              <a:t>3.1</a:t>
            </a:r>
            <a:r>
              <a:rPr lang="zh-CN" altLang="en-US" sz="1400" dirty="0">
                <a:solidFill>
                  <a:schemeClr val="bg1"/>
                </a:solidFill>
                <a:latin typeface="迷你简汉真广标" panose="02010609000101010101" pitchFamily="49" charset="-122"/>
                <a:ea typeface="迷你简汉真广标" panose="02010609000101010101" pitchFamily="49" charset="-122"/>
              </a:rPr>
              <a:t>系统使用者分析</a:t>
            </a:r>
          </a:p>
        </p:txBody>
      </p:sp>
      <p:grpSp>
        <p:nvGrpSpPr>
          <p:cNvPr id="2" name="组合 1">
            <a:extLst>
              <a:ext uri="{FF2B5EF4-FFF2-40B4-BE49-F238E27FC236}">
                <a16:creationId xmlns:a16="http://schemas.microsoft.com/office/drawing/2014/main" id="{12557F09-7751-4434-A793-A416613D54A5}"/>
              </a:ext>
            </a:extLst>
          </p:cNvPr>
          <p:cNvGrpSpPr/>
          <p:nvPr/>
        </p:nvGrpSpPr>
        <p:grpSpPr>
          <a:xfrm>
            <a:off x="5425895" y="2919454"/>
            <a:ext cx="449354" cy="428362"/>
            <a:chOff x="7721567" y="1571170"/>
            <a:chExt cx="449354" cy="428362"/>
          </a:xfrm>
        </p:grpSpPr>
        <p:sp>
          <p:nvSpPr>
            <p:cNvPr id="111" name="Freeform 12">
              <a:extLst>
                <a:ext uri="{FF2B5EF4-FFF2-40B4-BE49-F238E27FC236}">
                  <a16:creationId xmlns:a16="http://schemas.microsoft.com/office/drawing/2014/main" id="{59F89051-9850-4BC2-8CC9-33341D295452}"/>
                </a:ext>
              </a:extLst>
            </p:cNvPr>
            <p:cNvSpPr>
              <a:spLocks noEditPoints="1"/>
            </p:cNvSpPr>
            <p:nvPr/>
          </p:nvSpPr>
          <p:spPr bwMode="auto">
            <a:xfrm>
              <a:off x="7868941" y="1696647"/>
              <a:ext cx="301980" cy="30288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sp>
          <p:nvSpPr>
            <p:cNvPr id="112" name="Freeform 13">
              <a:extLst>
                <a:ext uri="{FF2B5EF4-FFF2-40B4-BE49-F238E27FC236}">
                  <a16:creationId xmlns:a16="http://schemas.microsoft.com/office/drawing/2014/main" id="{A084AF29-4875-4822-9ECE-C76B700D9A3E}"/>
                </a:ext>
              </a:extLst>
            </p:cNvPr>
            <p:cNvSpPr>
              <a:spLocks noEditPoints="1"/>
            </p:cNvSpPr>
            <p:nvPr/>
          </p:nvSpPr>
          <p:spPr bwMode="auto">
            <a:xfrm>
              <a:off x="7770842" y="1571170"/>
              <a:ext cx="196197" cy="193485"/>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sp>
          <p:nvSpPr>
            <p:cNvPr id="113" name="Freeform 14">
              <a:extLst>
                <a:ext uri="{FF2B5EF4-FFF2-40B4-BE49-F238E27FC236}">
                  <a16:creationId xmlns:a16="http://schemas.microsoft.com/office/drawing/2014/main" id="{E9FB5D37-3938-4430-AD10-83C39B50DA22}"/>
                </a:ext>
              </a:extLst>
            </p:cNvPr>
            <p:cNvSpPr>
              <a:spLocks noEditPoints="1"/>
            </p:cNvSpPr>
            <p:nvPr/>
          </p:nvSpPr>
          <p:spPr bwMode="auto">
            <a:xfrm>
              <a:off x="7721567" y="1772141"/>
              <a:ext cx="147374" cy="151895"/>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Tree>
    <p:extLst>
      <p:ext uri="{BB962C8B-B14F-4D97-AF65-F5344CB8AC3E}">
        <p14:creationId xmlns:p14="http://schemas.microsoft.com/office/powerpoint/2010/main" val="16366452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par>
                          <p:cTn id="62" fill="hold">
                            <p:stCondLst>
                              <p:cond delay="4000"/>
                            </p:stCondLst>
                            <p:childTnLst>
                              <p:par>
                                <p:cTn id="63" presetID="22" presetClass="entr" presetSubtype="4" fill="hold" grpId="0" nodeType="after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wipe(down)">
                                      <p:cBhvr>
                                        <p:cTn id="65" dur="500"/>
                                        <p:tgtEl>
                                          <p:spTgt spid="81"/>
                                        </p:tgtEl>
                                      </p:cBhvr>
                                    </p:animEffect>
                                  </p:childTnLst>
                                </p:cTn>
                              </p:par>
                            </p:childTnLst>
                          </p:cTn>
                        </p:par>
                        <p:par>
                          <p:cTn id="66" fill="hold">
                            <p:stCondLst>
                              <p:cond delay="4500"/>
                            </p:stCondLst>
                            <p:childTnLst>
                              <p:par>
                                <p:cTn id="67" presetID="22" presetClass="entr" presetSubtype="4" fill="hold" nodeType="after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wipe(down)">
                                      <p:cBhvr>
                                        <p:cTn id="69" dur="500"/>
                                        <p:tgtEl>
                                          <p:spTgt spid="82"/>
                                        </p:tgtEl>
                                      </p:cBhvr>
                                    </p:animEffect>
                                  </p:childTnLst>
                                </p:cTn>
                              </p:par>
                            </p:childTnLst>
                          </p:cTn>
                        </p:par>
                        <p:par>
                          <p:cTn id="70" fill="hold">
                            <p:stCondLst>
                              <p:cond delay="5000"/>
                            </p:stCondLst>
                            <p:childTnLst>
                              <p:par>
                                <p:cTn id="71" presetID="22" presetClass="entr" presetSubtype="4" fill="hold" grpId="0" nodeType="after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wipe(down)">
                                      <p:cBhvr>
                                        <p:cTn id="73" dur="500"/>
                                        <p:tgtEl>
                                          <p:spTgt spid="89"/>
                                        </p:tgtEl>
                                      </p:cBhvr>
                                    </p:animEffect>
                                  </p:childTnLst>
                                </p:cTn>
                              </p:par>
                            </p:childTnLst>
                          </p:cTn>
                        </p:par>
                        <p:par>
                          <p:cTn id="74" fill="hold">
                            <p:stCondLst>
                              <p:cond delay="5500"/>
                            </p:stCondLst>
                            <p:childTnLst>
                              <p:par>
                                <p:cTn id="75" presetID="16" presetClass="entr" presetSubtype="21" fill="hold" nodeType="afterEffect">
                                  <p:stCondLst>
                                    <p:cond delay="0"/>
                                  </p:stCondLst>
                                  <p:childTnLst>
                                    <p:set>
                                      <p:cBhvr>
                                        <p:cTn id="76" dur="1" fill="hold">
                                          <p:stCondLst>
                                            <p:cond delay="0"/>
                                          </p:stCondLst>
                                        </p:cTn>
                                        <p:tgtEl>
                                          <p:spTgt spid="91"/>
                                        </p:tgtEl>
                                        <p:attrNameLst>
                                          <p:attrName>style.visibility</p:attrName>
                                        </p:attrNameLst>
                                      </p:cBhvr>
                                      <p:to>
                                        <p:strVal val="visible"/>
                                      </p:to>
                                    </p:set>
                                    <p:animEffect transition="in" filter="barn(inVertical)">
                                      <p:cBhvr>
                                        <p:cTn id="77" dur="500"/>
                                        <p:tgtEl>
                                          <p:spTgt spid="91"/>
                                        </p:tgtEl>
                                      </p:cBhvr>
                                    </p:animEffect>
                                  </p:childTnLst>
                                </p:cTn>
                              </p:par>
                            </p:childTnLst>
                          </p:cTn>
                        </p:par>
                        <p:par>
                          <p:cTn id="78" fill="hold">
                            <p:stCondLst>
                              <p:cond delay="6000"/>
                            </p:stCondLst>
                            <p:childTnLst>
                              <p:par>
                                <p:cTn id="79" presetID="22" presetClass="entr" presetSubtype="4" fill="hold" grpId="0" nodeType="afterEffect">
                                  <p:stCondLst>
                                    <p:cond delay="0"/>
                                  </p:stCondLst>
                                  <p:childTnLst>
                                    <p:set>
                                      <p:cBhvr>
                                        <p:cTn id="80" dur="1" fill="hold">
                                          <p:stCondLst>
                                            <p:cond delay="0"/>
                                          </p:stCondLst>
                                        </p:cTn>
                                        <p:tgtEl>
                                          <p:spTgt spid="96"/>
                                        </p:tgtEl>
                                        <p:attrNameLst>
                                          <p:attrName>style.visibility</p:attrName>
                                        </p:attrNameLst>
                                      </p:cBhvr>
                                      <p:to>
                                        <p:strVal val="visible"/>
                                      </p:to>
                                    </p:set>
                                    <p:animEffect transition="in" filter="wipe(down)">
                                      <p:cBhvr>
                                        <p:cTn id="81" dur="500"/>
                                        <p:tgtEl>
                                          <p:spTgt spid="96"/>
                                        </p:tgtEl>
                                      </p:cBhvr>
                                    </p:animEffect>
                                  </p:childTnLst>
                                </p:cTn>
                              </p:par>
                            </p:childTnLst>
                          </p:cTn>
                        </p:par>
                        <p:par>
                          <p:cTn id="82" fill="hold">
                            <p:stCondLst>
                              <p:cond delay="6500"/>
                            </p:stCondLst>
                            <p:childTnLst>
                              <p:par>
                                <p:cTn id="83" presetID="16" presetClass="entr" presetSubtype="21" fill="hold" nodeType="afterEffect">
                                  <p:stCondLst>
                                    <p:cond delay="0"/>
                                  </p:stCondLst>
                                  <p:childTnLst>
                                    <p:set>
                                      <p:cBhvr>
                                        <p:cTn id="84" dur="1" fill="hold">
                                          <p:stCondLst>
                                            <p:cond delay="0"/>
                                          </p:stCondLst>
                                        </p:cTn>
                                        <p:tgtEl>
                                          <p:spTgt spid="98"/>
                                        </p:tgtEl>
                                        <p:attrNameLst>
                                          <p:attrName>style.visibility</p:attrName>
                                        </p:attrNameLst>
                                      </p:cBhvr>
                                      <p:to>
                                        <p:strVal val="visible"/>
                                      </p:to>
                                    </p:set>
                                    <p:animEffect transition="in" filter="barn(inVertical)">
                                      <p:cBhvr>
                                        <p:cTn id="85" dur="500"/>
                                        <p:tgtEl>
                                          <p:spTgt spid="98"/>
                                        </p:tgtEl>
                                      </p:cBhvr>
                                    </p:animEffect>
                                  </p:childTnLst>
                                </p:cTn>
                              </p:par>
                            </p:childTnLst>
                          </p:cTn>
                        </p:par>
                        <p:par>
                          <p:cTn id="86" fill="hold">
                            <p:stCondLst>
                              <p:cond delay="7000"/>
                            </p:stCondLst>
                            <p:childTnLst>
                              <p:par>
                                <p:cTn id="87" presetID="22" presetClass="entr" presetSubtype="4" fill="hold" grpId="0" nodeType="afterEffect">
                                  <p:stCondLst>
                                    <p:cond delay="0"/>
                                  </p:stCondLst>
                                  <p:childTnLst>
                                    <p:set>
                                      <p:cBhvr>
                                        <p:cTn id="88" dur="1" fill="hold">
                                          <p:stCondLst>
                                            <p:cond delay="0"/>
                                          </p:stCondLst>
                                        </p:cTn>
                                        <p:tgtEl>
                                          <p:spTgt spid="103"/>
                                        </p:tgtEl>
                                        <p:attrNameLst>
                                          <p:attrName>style.visibility</p:attrName>
                                        </p:attrNameLst>
                                      </p:cBhvr>
                                      <p:to>
                                        <p:strVal val="visible"/>
                                      </p:to>
                                    </p:set>
                                    <p:animEffect transition="in" filter="wipe(down)">
                                      <p:cBhvr>
                                        <p:cTn id="89" dur="500"/>
                                        <p:tgtEl>
                                          <p:spTgt spid="103"/>
                                        </p:tgtEl>
                                      </p:cBhvr>
                                    </p:animEffect>
                                  </p:childTnLst>
                                </p:cTn>
                              </p:par>
                            </p:childTnLst>
                          </p:cTn>
                        </p:par>
                        <p:par>
                          <p:cTn id="90" fill="hold">
                            <p:stCondLst>
                              <p:cond delay="7500"/>
                            </p:stCondLst>
                            <p:childTnLst>
                              <p:par>
                                <p:cTn id="91" presetID="16" presetClass="entr" presetSubtype="21" fill="hold" nodeType="afterEffect">
                                  <p:stCondLst>
                                    <p:cond delay="0"/>
                                  </p:stCondLst>
                                  <p:childTnLst>
                                    <p:set>
                                      <p:cBhvr>
                                        <p:cTn id="92" dur="1" fill="hold">
                                          <p:stCondLst>
                                            <p:cond delay="0"/>
                                          </p:stCondLst>
                                        </p:cTn>
                                        <p:tgtEl>
                                          <p:spTgt spid="106"/>
                                        </p:tgtEl>
                                        <p:attrNameLst>
                                          <p:attrName>style.visibility</p:attrName>
                                        </p:attrNameLst>
                                      </p:cBhvr>
                                      <p:to>
                                        <p:strVal val="visible"/>
                                      </p:to>
                                    </p:set>
                                    <p:animEffect transition="in" filter="barn(inVertical)">
                                      <p:cBhvr>
                                        <p:cTn id="93"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14" grpId="0" animBg="1"/>
      <p:bldP spid="18" grpId="0" animBg="1"/>
      <p:bldP spid="30" grpId="0" animBg="1"/>
      <p:bldP spid="9" grpId="0" animBg="1"/>
      <p:bldP spid="8" grpId="0" animBg="1"/>
      <p:bldP spid="7" grpId="0" animBg="1"/>
      <p:bldP spid="3" grpId="0" animBg="1"/>
      <p:bldP spid="35" grpId="0"/>
      <p:bldP spid="36" grpId="0"/>
      <p:bldP spid="37" grpId="0"/>
      <p:bldP spid="38" grpId="0"/>
      <p:bldP spid="81" grpId="0" animBg="1"/>
      <p:bldP spid="89" grpId="0" animBg="1"/>
      <p:bldP spid="96" grpId="0" animBg="1"/>
      <p:bldP spid="1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B0BBD619-B6A1-47B3-9C71-3F691D8AAFD3}"/>
              </a:ext>
            </a:extLst>
          </p:cNvPr>
          <p:cNvGrpSpPr/>
          <p:nvPr/>
        </p:nvGrpSpPr>
        <p:grpSpPr>
          <a:xfrm>
            <a:off x="3649402" y="1748948"/>
            <a:ext cx="1790378" cy="1821427"/>
            <a:chOff x="2983846" y="1248585"/>
            <a:chExt cx="2908273" cy="2907204"/>
          </a:xfrm>
        </p:grpSpPr>
        <p:grpSp>
          <p:nvGrpSpPr>
            <p:cNvPr id="78" name="组合 77"/>
            <p:cNvGrpSpPr/>
            <p:nvPr/>
          </p:nvGrpSpPr>
          <p:grpSpPr>
            <a:xfrm>
              <a:off x="2983846" y="1734695"/>
              <a:ext cx="1128989" cy="973267"/>
              <a:chOff x="2030922" y="2327368"/>
              <a:chExt cx="1528342" cy="1317536"/>
            </a:xfrm>
          </p:grpSpPr>
          <p:sp>
            <p:nvSpPr>
              <p:cNvPr id="79" name="六边形 78"/>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0" name="任意多边形 79"/>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81" name="六边形 80"/>
              <p:cNvSpPr/>
              <p:nvPr/>
            </p:nvSpPr>
            <p:spPr>
              <a:xfrm>
                <a:off x="2298341" y="2557901"/>
                <a:ext cx="993503" cy="856467"/>
              </a:xfrm>
              <a:prstGeom prst="hexagon">
                <a:avLst/>
              </a:prstGeom>
              <a:solidFill>
                <a:srgbClr val="01ACBE"/>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梯形 81"/>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3"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4" name="任意多边形 83"/>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85" name="梯形 84"/>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9" name="组合 48"/>
            <p:cNvGrpSpPr/>
            <p:nvPr/>
          </p:nvGrpSpPr>
          <p:grpSpPr>
            <a:xfrm>
              <a:off x="3873471" y="1248585"/>
              <a:ext cx="1128989" cy="973267"/>
              <a:chOff x="2030922" y="2327368"/>
              <a:chExt cx="1528342" cy="1317536"/>
            </a:xfrm>
          </p:grpSpPr>
          <p:sp>
            <p:nvSpPr>
              <p:cNvPr id="57" name="六边形 56"/>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任意多边形 57"/>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9" name="六边形 58"/>
              <p:cNvSpPr/>
              <p:nvPr/>
            </p:nvSpPr>
            <p:spPr>
              <a:xfrm>
                <a:off x="2298341" y="2557901"/>
                <a:ext cx="993503" cy="856467"/>
              </a:xfrm>
              <a:prstGeom prst="hexagon">
                <a:avLst/>
              </a:prstGeom>
              <a:solidFill>
                <a:srgbClr val="FFB850"/>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梯形 59"/>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1"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任意多边形 61"/>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9" name="梯形 68"/>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94" name="组合 93"/>
            <p:cNvGrpSpPr/>
            <p:nvPr/>
          </p:nvGrpSpPr>
          <p:grpSpPr>
            <a:xfrm>
              <a:off x="2983846" y="2705703"/>
              <a:ext cx="1128989" cy="973267"/>
              <a:chOff x="2030922" y="2327368"/>
              <a:chExt cx="1528342" cy="1317536"/>
            </a:xfrm>
          </p:grpSpPr>
          <p:sp>
            <p:nvSpPr>
              <p:cNvPr id="95" name="六边形 94"/>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6" name="任意多边形 95"/>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7" name="六边形 96"/>
              <p:cNvSpPr/>
              <p:nvPr/>
            </p:nvSpPr>
            <p:spPr>
              <a:xfrm>
                <a:off x="2298341" y="2557901"/>
                <a:ext cx="993503" cy="856467"/>
              </a:xfrm>
              <a:prstGeom prst="hexagon">
                <a:avLst/>
              </a:prstGeom>
              <a:solidFill>
                <a:srgbClr val="E87071"/>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8" name="梯形 97"/>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9"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0" name="任意多边形 99"/>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1" name="梯形 100"/>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02" name="组合 101"/>
            <p:cNvGrpSpPr/>
            <p:nvPr/>
          </p:nvGrpSpPr>
          <p:grpSpPr>
            <a:xfrm>
              <a:off x="4763130" y="1734695"/>
              <a:ext cx="1128989" cy="973267"/>
              <a:chOff x="2030922" y="2327368"/>
              <a:chExt cx="1528342" cy="1317536"/>
            </a:xfrm>
          </p:grpSpPr>
          <p:sp>
            <p:nvSpPr>
              <p:cNvPr id="103" name="六边形 102"/>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 name="任意多边形 103"/>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5" name="六边形 104"/>
              <p:cNvSpPr/>
              <p:nvPr/>
            </p:nvSpPr>
            <p:spPr>
              <a:xfrm>
                <a:off x="2298341" y="2557901"/>
                <a:ext cx="993503" cy="856467"/>
              </a:xfrm>
              <a:prstGeom prst="hexagon">
                <a:avLst/>
              </a:prstGeom>
              <a:solidFill>
                <a:srgbClr val="663A77"/>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6" name="梯形 105"/>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7"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8" name="任意多边形 107"/>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9" name="梯形 108"/>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70" name="组合 69"/>
            <p:cNvGrpSpPr/>
            <p:nvPr/>
          </p:nvGrpSpPr>
          <p:grpSpPr>
            <a:xfrm>
              <a:off x="3873471" y="3182522"/>
              <a:ext cx="1128989" cy="973267"/>
              <a:chOff x="2030922" y="2327368"/>
              <a:chExt cx="1528342" cy="1317536"/>
            </a:xfrm>
          </p:grpSpPr>
          <p:sp>
            <p:nvSpPr>
              <p:cNvPr id="71" name="六边形 70"/>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任意多边形 71"/>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73" name="六边形 72"/>
              <p:cNvSpPr/>
              <p:nvPr/>
            </p:nvSpPr>
            <p:spPr>
              <a:xfrm>
                <a:off x="2298341" y="2557901"/>
                <a:ext cx="993503" cy="856467"/>
              </a:xfrm>
              <a:prstGeom prst="hexagon">
                <a:avLst/>
              </a:prstGeom>
              <a:solidFill>
                <a:srgbClr val="00AF92"/>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梯形 73"/>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5"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任意多边形 75"/>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77" name="梯形 76"/>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10" name="组合 109"/>
            <p:cNvGrpSpPr/>
            <p:nvPr/>
          </p:nvGrpSpPr>
          <p:grpSpPr>
            <a:xfrm>
              <a:off x="4763130" y="2705703"/>
              <a:ext cx="1128989" cy="973267"/>
              <a:chOff x="2030922" y="2327368"/>
              <a:chExt cx="1528342" cy="1317536"/>
            </a:xfrm>
          </p:grpSpPr>
          <p:sp>
            <p:nvSpPr>
              <p:cNvPr id="111" name="六边形 110"/>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2" name="任意多边形 111"/>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3" name="六边形 112"/>
              <p:cNvSpPr/>
              <p:nvPr/>
            </p:nvSpPr>
            <p:spPr>
              <a:xfrm>
                <a:off x="2298341" y="2557901"/>
                <a:ext cx="993503" cy="856467"/>
              </a:xfrm>
              <a:prstGeom prst="hexagon">
                <a:avLst/>
              </a:prstGeom>
              <a:solidFill>
                <a:srgbClr val="C65885"/>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4" name="梯形 113"/>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5"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任意多边形 115"/>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7" name="梯形 116"/>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 name="文本框 2"/>
            <p:cNvSpPr txBox="1"/>
            <p:nvPr/>
          </p:nvSpPr>
          <p:spPr>
            <a:xfrm>
              <a:off x="4081300" y="2414777"/>
              <a:ext cx="689651" cy="392416"/>
            </a:xfrm>
            <a:prstGeom prst="rect">
              <a:avLst/>
            </a:prstGeom>
            <a:noFill/>
          </p:spPr>
          <p:txBody>
            <a:bodyPr wrap="square" lIns="68580" tIns="34290" rIns="68580" bIns="34290" rtlCol="0">
              <a:spAutoFit/>
            </a:bodyPr>
            <a:lstStyle/>
            <a:p>
              <a:pPr algn="ctr"/>
              <a:r>
                <a:rPr lang="zh-CN" altLang="en-US" sz="2100" dirty="0">
                  <a:solidFill>
                    <a:prstClr val="black">
                      <a:lumMod val="50000"/>
                      <a:lumOff val="50000"/>
                    </a:prstClr>
                  </a:solidFill>
                  <a:latin typeface="方正正中黑简体" panose="02000000000000000000" pitchFamily="2" charset="-122"/>
                  <a:ea typeface="方正正中黑简体" panose="02000000000000000000" pitchFamily="2" charset="-122"/>
                </a:rPr>
                <a:t>类</a:t>
              </a:r>
            </a:p>
          </p:txBody>
        </p:sp>
        <p:sp>
          <p:nvSpPr>
            <p:cNvPr id="2" name="文本框 1"/>
            <p:cNvSpPr txBox="1"/>
            <p:nvPr/>
          </p:nvSpPr>
          <p:spPr>
            <a:xfrm>
              <a:off x="3181754" y="1925213"/>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01</a:t>
              </a:r>
              <a:endParaRPr lang="zh-CN" altLang="en-US" dirty="0">
                <a:solidFill>
                  <a:prstClr val="white"/>
                </a:solidFill>
                <a:latin typeface="Impact" panose="020B0806030902050204" pitchFamily="34" charset="0"/>
                <a:ea typeface="时尚中黑简体" panose="01010104010101010101" pitchFamily="2" charset="-122"/>
              </a:endParaRPr>
            </a:p>
          </p:txBody>
        </p:sp>
        <p:sp>
          <p:nvSpPr>
            <p:cNvPr id="27" name="文本框 26"/>
            <p:cNvSpPr txBox="1"/>
            <p:nvPr/>
          </p:nvSpPr>
          <p:spPr>
            <a:xfrm>
              <a:off x="3170394" y="2952425"/>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02</a:t>
              </a:r>
              <a:endParaRPr lang="zh-CN" altLang="en-US" dirty="0">
                <a:solidFill>
                  <a:prstClr val="white"/>
                </a:solidFill>
                <a:latin typeface="Impact" panose="020B0806030902050204" pitchFamily="34" charset="0"/>
                <a:ea typeface="时尚中黑简体" panose="01010104010101010101" pitchFamily="2" charset="-122"/>
              </a:endParaRPr>
            </a:p>
          </p:txBody>
        </p:sp>
        <p:sp>
          <p:nvSpPr>
            <p:cNvPr id="48" name="文本框 47"/>
            <p:cNvSpPr txBox="1"/>
            <p:nvPr/>
          </p:nvSpPr>
          <p:spPr>
            <a:xfrm>
              <a:off x="4936989" y="1958891"/>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05</a:t>
              </a:r>
              <a:endParaRPr lang="zh-CN" altLang="en-US" dirty="0">
                <a:solidFill>
                  <a:prstClr val="white"/>
                </a:solidFill>
                <a:latin typeface="Impact" panose="020B0806030902050204" pitchFamily="34" charset="0"/>
                <a:ea typeface="时尚中黑简体" panose="01010104010101010101" pitchFamily="2" charset="-122"/>
              </a:endParaRPr>
            </a:p>
          </p:txBody>
        </p:sp>
        <p:sp>
          <p:nvSpPr>
            <p:cNvPr id="51" name="文本框 50"/>
            <p:cNvSpPr txBox="1"/>
            <p:nvPr/>
          </p:nvSpPr>
          <p:spPr>
            <a:xfrm>
              <a:off x="4940179" y="2984200"/>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04</a:t>
              </a:r>
              <a:endParaRPr lang="zh-CN" altLang="en-US" dirty="0">
                <a:solidFill>
                  <a:prstClr val="white"/>
                </a:solidFill>
                <a:latin typeface="Impact" panose="020B0806030902050204" pitchFamily="34" charset="0"/>
                <a:ea typeface="时尚中黑简体" panose="01010104010101010101" pitchFamily="2" charset="-122"/>
              </a:endParaRPr>
            </a:p>
          </p:txBody>
        </p:sp>
        <p:sp>
          <p:nvSpPr>
            <p:cNvPr id="53" name="文本框 52"/>
            <p:cNvSpPr txBox="1"/>
            <p:nvPr/>
          </p:nvSpPr>
          <p:spPr>
            <a:xfrm>
              <a:off x="4044883" y="3389348"/>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03</a:t>
              </a:r>
              <a:endParaRPr lang="zh-CN" altLang="en-US" dirty="0">
                <a:solidFill>
                  <a:prstClr val="white"/>
                </a:solidFill>
                <a:latin typeface="Impact" panose="020B0806030902050204" pitchFamily="34" charset="0"/>
                <a:ea typeface="时尚中黑简体" panose="01010104010101010101" pitchFamily="2" charset="-122"/>
              </a:endParaRPr>
            </a:p>
          </p:txBody>
        </p:sp>
        <p:sp>
          <p:nvSpPr>
            <p:cNvPr id="55" name="文本框 54"/>
            <p:cNvSpPr txBox="1"/>
            <p:nvPr/>
          </p:nvSpPr>
          <p:spPr>
            <a:xfrm>
              <a:off x="4055320" y="1454653"/>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06</a:t>
              </a:r>
              <a:endParaRPr lang="zh-CN" altLang="en-US" dirty="0">
                <a:solidFill>
                  <a:prstClr val="white"/>
                </a:solidFill>
                <a:latin typeface="Impact" panose="020B0806030902050204" pitchFamily="34" charset="0"/>
                <a:ea typeface="时尚中黑简体" panose="01010104010101010101" pitchFamily="2" charset="-122"/>
              </a:endParaRPr>
            </a:p>
          </p:txBody>
        </p:sp>
      </p:grpSp>
      <p:sp>
        <p:nvSpPr>
          <p:cNvPr id="118" name="文本框 117"/>
          <p:cNvSpPr txBox="1"/>
          <p:nvPr/>
        </p:nvSpPr>
        <p:spPr>
          <a:xfrm>
            <a:off x="5900795" y="1880361"/>
            <a:ext cx="1233981" cy="407804"/>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快递类</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&amp;</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快递管理类</a:t>
            </a:r>
          </a:p>
        </p:txBody>
      </p:sp>
      <p:grpSp>
        <p:nvGrpSpPr>
          <p:cNvPr id="120" name="组合 119"/>
          <p:cNvGrpSpPr/>
          <p:nvPr/>
        </p:nvGrpSpPr>
        <p:grpSpPr>
          <a:xfrm>
            <a:off x="4713890" y="1677491"/>
            <a:ext cx="1614099" cy="269504"/>
            <a:chOff x="5415884" y="5002052"/>
            <a:chExt cx="2972275" cy="359338"/>
          </a:xfrm>
        </p:grpSpPr>
        <p:sp>
          <p:nvSpPr>
            <p:cNvPr id="121" name="任意多边形 120"/>
            <p:cNvSpPr/>
            <p:nvPr/>
          </p:nvSpPr>
          <p:spPr>
            <a:xfrm flipH="1">
              <a:off x="5487686" y="5063233"/>
              <a:ext cx="2900473"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2" name="椭圆 121"/>
            <p:cNvSpPr/>
            <p:nvPr/>
          </p:nvSpPr>
          <p:spPr>
            <a:xfrm flipH="1">
              <a:off x="5415884" y="5002052"/>
              <a:ext cx="118316" cy="12254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3" name="文本框 122"/>
          <p:cNvSpPr txBox="1"/>
          <p:nvPr/>
        </p:nvSpPr>
        <p:spPr>
          <a:xfrm>
            <a:off x="5854666" y="2563761"/>
            <a:ext cx="1233981" cy="238527"/>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学生组织类</a:t>
            </a:r>
          </a:p>
        </p:txBody>
      </p:sp>
      <p:grpSp>
        <p:nvGrpSpPr>
          <p:cNvPr id="125" name="组合 124"/>
          <p:cNvGrpSpPr/>
          <p:nvPr/>
        </p:nvGrpSpPr>
        <p:grpSpPr>
          <a:xfrm>
            <a:off x="5443476" y="2329331"/>
            <a:ext cx="808911" cy="269504"/>
            <a:chOff x="5415884" y="5002052"/>
            <a:chExt cx="1633413" cy="359338"/>
          </a:xfrm>
        </p:grpSpPr>
        <p:sp>
          <p:nvSpPr>
            <p:cNvPr id="126" name="任意多边形 125"/>
            <p:cNvSpPr/>
            <p:nvPr/>
          </p:nvSpPr>
          <p:spPr>
            <a:xfrm flipH="1">
              <a:off x="5487682" y="5063233"/>
              <a:ext cx="1561615"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椭圆 126"/>
            <p:cNvSpPr/>
            <p:nvPr/>
          </p:nvSpPr>
          <p:spPr>
            <a:xfrm flipH="1">
              <a:off x="5415884" y="5002052"/>
              <a:ext cx="118316" cy="12254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8" name="文本框 127"/>
          <p:cNvSpPr txBox="1"/>
          <p:nvPr/>
        </p:nvSpPr>
        <p:spPr>
          <a:xfrm>
            <a:off x="6055098" y="3197905"/>
            <a:ext cx="1233981" cy="238527"/>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管理员类</a:t>
            </a:r>
          </a:p>
        </p:txBody>
      </p:sp>
      <p:grpSp>
        <p:nvGrpSpPr>
          <p:cNvPr id="130" name="组合 129"/>
          <p:cNvGrpSpPr/>
          <p:nvPr/>
        </p:nvGrpSpPr>
        <p:grpSpPr>
          <a:xfrm>
            <a:off x="5397770" y="2938998"/>
            <a:ext cx="1008402" cy="269504"/>
            <a:chOff x="5415884" y="5002052"/>
            <a:chExt cx="1633413" cy="359338"/>
          </a:xfrm>
        </p:grpSpPr>
        <p:sp>
          <p:nvSpPr>
            <p:cNvPr id="131" name="任意多边形 130"/>
            <p:cNvSpPr/>
            <p:nvPr/>
          </p:nvSpPr>
          <p:spPr>
            <a:xfrm flipH="1">
              <a:off x="5487682" y="5063233"/>
              <a:ext cx="1561615"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32" name="椭圆 131"/>
            <p:cNvSpPr/>
            <p:nvPr/>
          </p:nvSpPr>
          <p:spPr>
            <a:xfrm flipH="1">
              <a:off x="5415884" y="5002052"/>
              <a:ext cx="118316" cy="12254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33" name="组合 132"/>
          <p:cNvGrpSpPr/>
          <p:nvPr/>
        </p:nvGrpSpPr>
        <p:grpSpPr>
          <a:xfrm flipH="1" flipV="1">
            <a:off x="2788934" y="3366233"/>
            <a:ext cx="1613572" cy="265327"/>
            <a:chOff x="5415884" y="5007622"/>
            <a:chExt cx="3006353" cy="353769"/>
          </a:xfrm>
        </p:grpSpPr>
        <p:sp>
          <p:nvSpPr>
            <p:cNvPr id="134" name="任意多边形 133"/>
            <p:cNvSpPr/>
            <p:nvPr/>
          </p:nvSpPr>
          <p:spPr>
            <a:xfrm flipH="1">
              <a:off x="5521848" y="5063234"/>
              <a:ext cx="2900389"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5" name="椭圆 134"/>
            <p:cNvSpPr/>
            <p:nvPr/>
          </p:nvSpPr>
          <p:spPr>
            <a:xfrm flipH="1">
              <a:off x="5415884" y="5007622"/>
              <a:ext cx="118315" cy="11140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55" name="文本框 154"/>
          <p:cNvSpPr txBox="1"/>
          <p:nvPr/>
        </p:nvSpPr>
        <p:spPr>
          <a:xfrm>
            <a:off x="2658924" y="3129719"/>
            <a:ext cx="728392" cy="238527"/>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商户类</a:t>
            </a:r>
          </a:p>
        </p:txBody>
      </p:sp>
      <p:grpSp>
        <p:nvGrpSpPr>
          <p:cNvPr id="157" name="组合 156"/>
          <p:cNvGrpSpPr/>
          <p:nvPr/>
        </p:nvGrpSpPr>
        <p:grpSpPr>
          <a:xfrm flipH="1" flipV="1">
            <a:off x="2984788" y="2757879"/>
            <a:ext cx="720940" cy="265328"/>
            <a:chOff x="5415884" y="5007622"/>
            <a:chExt cx="1648980" cy="353770"/>
          </a:xfrm>
        </p:grpSpPr>
        <p:sp>
          <p:nvSpPr>
            <p:cNvPr id="158" name="任意多边形 157"/>
            <p:cNvSpPr/>
            <p:nvPr/>
          </p:nvSpPr>
          <p:spPr>
            <a:xfrm flipH="1">
              <a:off x="5521893" y="5063235"/>
              <a:ext cx="154297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9" name="椭圆 158"/>
            <p:cNvSpPr/>
            <p:nvPr/>
          </p:nvSpPr>
          <p:spPr>
            <a:xfrm flipH="1">
              <a:off x="5415884" y="5007622"/>
              <a:ext cx="118316" cy="11140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60" name="文本框 159"/>
          <p:cNvSpPr txBox="1"/>
          <p:nvPr/>
        </p:nvSpPr>
        <p:spPr>
          <a:xfrm>
            <a:off x="2765570" y="2563762"/>
            <a:ext cx="637199" cy="238527"/>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学生类</a:t>
            </a:r>
          </a:p>
        </p:txBody>
      </p:sp>
      <p:grpSp>
        <p:nvGrpSpPr>
          <p:cNvPr id="162" name="组合 161"/>
          <p:cNvGrpSpPr/>
          <p:nvPr/>
        </p:nvGrpSpPr>
        <p:grpSpPr>
          <a:xfrm flipH="1" flipV="1">
            <a:off x="2820823" y="2100511"/>
            <a:ext cx="936097" cy="265328"/>
            <a:chOff x="5415884" y="5007622"/>
            <a:chExt cx="1648980" cy="353770"/>
          </a:xfrm>
        </p:grpSpPr>
        <p:sp>
          <p:nvSpPr>
            <p:cNvPr id="163" name="任意多边形 162"/>
            <p:cNvSpPr/>
            <p:nvPr/>
          </p:nvSpPr>
          <p:spPr>
            <a:xfrm flipH="1">
              <a:off x="5521893" y="5063235"/>
              <a:ext cx="154297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64" name="椭圆 163"/>
            <p:cNvSpPr/>
            <p:nvPr/>
          </p:nvSpPr>
          <p:spPr>
            <a:xfrm flipH="1">
              <a:off x="5415884" y="5007622"/>
              <a:ext cx="118316" cy="11140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65" name="文本框 164"/>
          <p:cNvSpPr txBox="1"/>
          <p:nvPr/>
        </p:nvSpPr>
        <p:spPr>
          <a:xfrm>
            <a:off x="2636489" y="1868740"/>
            <a:ext cx="1209641" cy="238527"/>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用户类</a:t>
            </a:r>
          </a:p>
        </p:txBody>
      </p:sp>
      <p:sp>
        <p:nvSpPr>
          <p:cNvPr id="136" name="文本框 135"/>
          <p:cNvSpPr txBox="1"/>
          <p:nvPr/>
        </p:nvSpPr>
        <p:spPr>
          <a:xfrm>
            <a:off x="294186" y="222341"/>
            <a:ext cx="2333597" cy="284693"/>
          </a:xfrm>
          <a:prstGeom prst="rect">
            <a:avLst/>
          </a:prstGeom>
          <a:noFill/>
        </p:spPr>
        <p:txBody>
          <a:bodyPr wrap="square" lIns="68580" tIns="34290" rIns="68580" bIns="34290" rtlCol="0">
            <a:spAutoFit/>
          </a:bodyPr>
          <a:lstStyle/>
          <a:p>
            <a:r>
              <a:rPr lang="en-US" altLang="zh-CN" sz="1400" dirty="0">
                <a:solidFill>
                  <a:schemeClr val="bg1"/>
                </a:solidFill>
                <a:latin typeface="迷你简汉真广标" panose="02010609000101010101" pitchFamily="49" charset="-122"/>
                <a:ea typeface="迷你简汉真广标" panose="02010609000101010101" pitchFamily="49" charset="-122"/>
              </a:rPr>
              <a:t>3.2.1</a:t>
            </a:r>
            <a:r>
              <a:rPr lang="zh-CN" altLang="en-US" sz="1400" dirty="0">
                <a:solidFill>
                  <a:schemeClr val="bg1"/>
                </a:solidFill>
                <a:latin typeface="迷你简汉真广标" panose="02010609000101010101" pitchFamily="49" charset="-122"/>
                <a:ea typeface="迷你简汉真广标" panose="02010609000101010101" pitchFamily="49" charset="-122"/>
              </a:rPr>
              <a:t>系统的类分析</a:t>
            </a:r>
          </a:p>
        </p:txBody>
      </p:sp>
      <p:pic>
        <p:nvPicPr>
          <p:cNvPr id="183" name="图片 182">
            <a:extLst>
              <a:ext uri="{FF2B5EF4-FFF2-40B4-BE49-F238E27FC236}">
                <a16:creationId xmlns:a16="http://schemas.microsoft.com/office/drawing/2014/main" id="{BFE8C14D-60DE-494C-808D-EC3A3BBD33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8778" y="566050"/>
            <a:ext cx="1148046" cy="2138420"/>
          </a:xfrm>
          <a:prstGeom prst="rect">
            <a:avLst/>
          </a:prstGeom>
          <a:noFill/>
          <a:ln>
            <a:noFill/>
          </a:ln>
        </p:spPr>
      </p:pic>
      <p:pic>
        <p:nvPicPr>
          <p:cNvPr id="184" name="图片 183">
            <a:extLst>
              <a:ext uri="{FF2B5EF4-FFF2-40B4-BE49-F238E27FC236}">
                <a16:creationId xmlns:a16="http://schemas.microsoft.com/office/drawing/2014/main" id="{15ABBDE9-FAFA-4DA9-BB9E-1B93EA47CB38}"/>
              </a:ext>
            </a:extLst>
          </p:cNvPr>
          <p:cNvPicPr/>
          <p:nvPr/>
        </p:nvPicPr>
        <p:blipFill>
          <a:blip r:embed="rId3">
            <a:extLst>
              <a:ext uri="{28A0092B-C50C-407E-A947-70E740481C1C}">
                <a14:useLocalDpi xmlns:a14="http://schemas.microsoft.com/office/drawing/2010/main" val="0"/>
              </a:ext>
            </a:extLst>
          </a:blip>
          <a:stretch>
            <a:fillRect/>
          </a:stretch>
        </p:blipFill>
        <p:spPr>
          <a:xfrm>
            <a:off x="1310139" y="1382918"/>
            <a:ext cx="1230687" cy="2272401"/>
          </a:xfrm>
          <a:prstGeom prst="rect">
            <a:avLst/>
          </a:prstGeom>
        </p:spPr>
      </p:pic>
      <p:pic>
        <p:nvPicPr>
          <p:cNvPr id="186" name="图片 185">
            <a:extLst>
              <a:ext uri="{FF2B5EF4-FFF2-40B4-BE49-F238E27FC236}">
                <a16:creationId xmlns:a16="http://schemas.microsoft.com/office/drawing/2014/main" id="{11D21CDD-4FD1-4F43-A071-371F722D4F2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48847" y="2362683"/>
            <a:ext cx="1175900" cy="2499641"/>
          </a:xfrm>
          <a:prstGeom prst="rect">
            <a:avLst/>
          </a:prstGeom>
          <a:noFill/>
          <a:ln>
            <a:noFill/>
          </a:ln>
        </p:spPr>
      </p:pic>
      <p:pic>
        <p:nvPicPr>
          <p:cNvPr id="188" name="图片 187">
            <a:extLst>
              <a:ext uri="{FF2B5EF4-FFF2-40B4-BE49-F238E27FC236}">
                <a16:creationId xmlns:a16="http://schemas.microsoft.com/office/drawing/2014/main" id="{51FAD7E3-BB1C-4E3A-899E-ACDF84EE0ED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62829" y="513932"/>
            <a:ext cx="1151879" cy="1292124"/>
          </a:xfrm>
          <a:prstGeom prst="rect">
            <a:avLst/>
          </a:prstGeom>
          <a:noFill/>
          <a:ln>
            <a:noFill/>
          </a:ln>
        </p:spPr>
      </p:pic>
      <p:pic>
        <p:nvPicPr>
          <p:cNvPr id="189" name="图片 188">
            <a:extLst>
              <a:ext uri="{FF2B5EF4-FFF2-40B4-BE49-F238E27FC236}">
                <a16:creationId xmlns:a16="http://schemas.microsoft.com/office/drawing/2014/main" id="{F09362E5-5E4C-4E6E-ACF4-DAEA635686C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7451081" y="1031938"/>
            <a:ext cx="1092277" cy="1292124"/>
          </a:xfrm>
          <a:prstGeom prst="rect">
            <a:avLst/>
          </a:prstGeom>
          <a:noFill/>
          <a:ln>
            <a:noFill/>
          </a:ln>
        </p:spPr>
      </p:pic>
      <p:pic>
        <p:nvPicPr>
          <p:cNvPr id="185" name="图片 184">
            <a:extLst>
              <a:ext uri="{FF2B5EF4-FFF2-40B4-BE49-F238E27FC236}">
                <a16:creationId xmlns:a16="http://schemas.microsoft.com/office/drawing/2014/main" id="{08E06193-C1DA-4DB6-8581-D1BE4BEEED33}"/>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803158" y="1868741"/>
            <a:ext cx="1198032" cy="2549778"/>
          </a:xfrm>
          <a:prstGeom prst="rect">
            <a:avLst/>
          </a:prstGeom>
          <a:noFill/>
          <a:ln>
            <a:noFill/>
          </a:ln>
        </p:spPr>
      </p:pic>
      <p:pic>
        <p:nvPicPr>
          <p:cNvPr id="187" name="图片 186">
            <a:extLst>
              <a:ext uri="{FF2B5EF4-FFF2-40B4-BE49-F238E27FC236}">
                <a16:creationId xmlns:a16="http://schemas.microsoft.com/office/drawing/2014/main" id="{B01CE0CE-4334-4689-AFC1-04F03018BFAE}"/>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7539829" y="2573223"/>
            <a:ext cx="1197962" cy="2464282"/>
          </a:xfrm>
          <a:prstGeom prst="rect">
            <a:avLst/>
          </a:prstGeom>
          <a:noFill/>
          <a:ln>
            <a:noFill/>
          </a:ln>
        </p:spPr>
      </p:pic>
    </p:spTree>
    <p:extLst>
      <p:ext uri="{BB962C8B-B14F-4D97-AF65-F5344CB8AC3E}">
        <p14:creationId xmlns:p14="http://schemas.microsoft.com/office/powerpoint/2010/main" val="40742529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left)">
                                      <p:cBhvr>
                                        <p:cTn id="7" dur="500"/>
                                        <p:tgtEl>
                                          <p:spTgt spid="120"/>
                                        </p:tgtEl>
                                      </p:cBhvr>
                                    </p:animEffect>
                                  </p:childTnLst>
                                </p:cTn>
                              </p:par>
                              <p:par>
                                <p:cTn id="8" presetID="22" presetClass="entr" presetSubtype="8" fill="hold"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animEffect transition="in" filter="wipe(left)">
                                      <p:cBhvr>
                                        <p:cTn id="13" dur="500"/>
                                        <p:tgtEl>
                                          <p:spTgt spid="1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162"/>
                                        </p:tgtEl>
                                        <p:attrNameLst>
                                          <p:attrName>style.visibility</p:attrName>
                                        </p:attrNameLst>
                                      </p:cBhvr>
                                      <p:to>
                                        <p:strVal val="visible"/>
                                      </p:to>
                                    </p:set>
                                    <p:animEffect transition="in" filter="wipe(right)">
                                      <p:cBhvr>
                                        <p:cTn id="26" dur="500"/>
                                        <p:tgtEl>
                                          <p:spTgt spid="162"/>
                                        </p:tgtEl>
                                      </p:cBhvr>
                                    </p:animEffect>
                                  </p:childTnLst>
                                </p:cTn>
                              </p:par>
                              <p:par>
                                <p:cTn id="27" presetID="22" presetClass="entr" presetSubtype="2" fill="hold" nodeType="withEffect">
                                  <p:stCondLst>
                                    <p:cond delay="0"/>
                                  </p:stCondLst>
                                  <p:childTnLst>
                                    <p:set>
                                      <p:cBhvr>
                                        <p:cTn id="28" dur="1" fill="hold">
                                          <p:stCondLst>
                                            <p:cond delay="0"/>
                                          </p:stCondLst>
                                        </p:cTn>
                                        <p:tgtEl>
                                          <p:spTgt spid="157"/>
                                        </p:tgtEl>
                                        <p:attrNameLst>
                                          <p:attrName>style.visibility</p:attrName>
                                        </p:attrNameLst>
                                      </p:cBhvr>
                                      <p:to>
                                        <p:strVal val="visible"/>
                                      </p:to>
                                    </p:set>
                                    <p:animEffect transition="in" filter="wipe(right)">
                                      <p:cBhvr>
                                        <p:cTn id="29" dur="500"/>
                                        <p:tgtEl>
                                          <p:spTgt spid="157"/>
                                        </p:tgtEl>
                                      </p:cBhvr>
                                    </p:animEffect>
                                  </p:childTnLst>
                                </p:cTn>
                              </p:par>
                              <p:par>
                                <p:cTn id="30" presetID="22" presetClass="entr" presetSubtype="2" fill="hold" nodeType="with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wipe(right)">
                                      <p:cBhvr>
                                        <p:cTn id="32" dur="500"/>
                                        <p:tgtEl>
                                          <p:spTgt spid="1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5"/>
                                        </p:tgtEl>
                                        <p:attrNameLst>
                                          <p:attrName>style.visibility</p:attrName>
                                        </p:attrNameLst>
                                      </p:cBhvr>
                                      <p:to>
                                        <p:strVal val="visible"/>
                                      </p:to>
                                    </p:set>
                                    <p:animEffect transition="in" filter="fade">
                                      <p:cBhvr>
                                        <p:cTn id="38" dur="500"/>
                                        <p:tgtEl>
                                          <p:spTgt spid="1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animEffect transition="in" filter="fade">
                                      <p:cBhvr>
                                        <p:cTn id="41" dur="500"/>
                                        <p:tgtEl>
                                          <p:spTgt spid="165"/>
                                        </p:tgtEl>
                                      </p:cBhvr>
                                    </p:animEffect>
                                  </p:childTnLst>
                                </p:cTn>
                              </p:par>
                            </p:childTnLst>
                          </p:cTn>
                        </p:par>
                        <p:par>
                          <p:cTn id="42" fill="hold">
                            <p:stCondLst>
                              <p:cond delay="1000"/>
                            </p:stCondLst>
                            <p:childTnLst>
                              <p:par>
                                <p:cTn id="43" presetID="22" presetClass="entr" presetSubtype="4" fill="hold" nodeType="afterEffect">
                                  <p:stCondLst>
                                    <p:cond delay="0"/>
                                  </p:stCondLst>
                                  <p:childTnLst>
                                    <p:set>
                                      <p:cBhvr>
                                        <p:cTn id="44" dur="1" fill="hold">
                                          <p:stCondLst>
                                            <p:cond delay="0"/>
                                          </p:stCondLst>
                                        </p:cTn>
                                        <p:tgtEl>
                                          <p:spTgt spid="183"/>
                                        </p:tgtEl>
                                        <p:attrNameLst>
                                          <p:attrName>style.visibility</p:attrName>
                                        </p:attrNameLst>
                                      </p:cBhvr>
                                      <p:to>
                                        <p:strVal val="visible"/>
                                      </p:to>
                                    </p:set>
                                    <p:animEffect transition="in" filter="wipe(down)">
                                      <p:cBhvr>
                                        <p:cTn id="45" dur="500"/>
                                        <p:tgtEl>
                                          <p:spTgt spid="18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84"/>
                                        </p:tgtEl>
                                        <p:attrNameLst>
                                          <p:attrName>style.visibility</p:attrName>
                                        </p:attrNameLst>
                                      </p:cBhvr>
                                      <p:to>
                                        <p:strVal val="visible"/>
                                      </p:to>
                                    </p:set>
                                    <p:animEffect transition="in" filter="wipe(down)">
                                      <p:cBhvr>
                                        <p:cTn id="50" dur="500"/>
                                        <p:tgtEl>
                                          <p:spTgt spid="18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86"/>
                                        </p:tgtEl>
                                        <p:attrNameLst>
                                          <p:attrName>style.visibility</p:attrName>
                                        </p:attrNameLst>
                                      </p:cBhvr>
                                      <p:to>
                                        <p:strVal val="visible"/>
                                      </p:to>
                                    </p:set>
                                    <p:animEffect transition="in" filter="wipe(down)">
                                      <p:cBhvr>
                                        <p:cTn id="55" dur="500"/>
                                        <p:tgtEl>
                                          <p:spTgt spid="18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88"/>
                                        </p:tgtEl>
                                        <p:attrNameLst>
                                          <p:attrName>style.visibility</p:attrName>
                                        </p:attrNameLst>
                                      </p:cBhvr>
                                      <p:to>
                                        <p:strVal val="visible"/>
                                      </p:to>
                                    </p:set>
                                    <p:animEffect transition="in" filter="wipe(down)">
                                      <p:cBhvr>
                                        <p:cTn id="60" dur="500"/>
                                        <p:tgtEl>
                                          <p:spTgt spid="188"/>
                                        </p:tgtEl>
                                      </p:cBhvr>
                                    </p:animEffect>
                                  </p:childTnLst>
                                </p:cTn>
                              </p:par>
                            </p:childTnLst>
                          </p:cTn>
                        </p:par>
                        <p:par>
                          <p:cTn id="61" fill="hold">
                            <p:stCondLst>
                              <p:cond delay="500"/>
                            </p:stCondLst>
                            <p:childTnLst>
                              <p:par>
                                <p:cTn id="62" presetID="22" presetClass="entr" presetSubtype="4" fill="hold" nodeType="afterEffect">
                                  <p:stCondLst>
                                    <p:cond delay="0"/>
                                  </p:stCondLst>
                                  <p:childTnLst>
                                    <p:set>
                                      <p:cBhvr>
                                        <p:cTn id="63" dur="1" fill="hold">
                                          <p:stCondLst>
                                            <p:cond delay="0"/>
                                          </p:stCondLst>
                                        </p:cTn>
                                        <p:tgtEl>
                                          <p:spTgt spid="189"/>
                                        </p:tgtEl>
                                        <p:attrNameLst>
                                          <p:attrName>style.visibility</p:attrName>
                                        </p:attrNameLst>
                                      </p:cBhvr>
                                      <p:to>
                                        <p:strVal val="visible"/>
                                      </p:to>
                                    </p:set>
                                    <p:animEffect transition="in" filter="wipe(down)">
                                      <p:cBhvr>
                                        <p:cTn id="64" dur="500"/>
                                        <p:tgtEl>
                                          <p:spTgt spid="18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185"/>
                                        </p:tgtEl>
                                        <p:attrNameLst>
                                          <p:attrName>style.visibility</p:attrName>
                                        </p:attrNameLst>
                                      </p:cBhvr>
                                      <p:to>
                                        <p:strVal val="visible"/>
                                      </p:to>
                                    </p:set>
                                    <p:animEffect transition="in" filter="wipe(down)">
                                      <p:cBhvr>
                                        <p:cTn id="69" dur="500"/>
                                        <p:tgtEl>
                                          <p:spTgt spid="18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87"/>
                                        </p:tgtEl>
                                        <p:attrNameLst>
                                          <p:attrName>style.visibility</p:attrName>
                                        </p:attrNameLst>
                                      </p:cBhvr>
                                      <p:to>
                                        <p:strVal val="visible"/>
                                      </p:to>
                                    </p:set>
                                    <p:animEffect transition="in" filter="wipe(down)">
                                      <p:cBhvr>
                                        <p:cTn id="74"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123" grpId="0"/>
      <p:bldP spid="128" grpId="0"/>
      <p:bldP spid="155" grpId="0"/>
      <p:bldP spid="160" grpId="0"/>
      <p:bldP spid="1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图片 166">
            <a:extLst>
              <a:ext uri="{FF2B5EF4-FFF2-40B4-BE49-F238E27FC236}">
                <a16:creationId xmlns:a16="http://schemas.microsoft.com/office/drawing/2014/main" id="{F31889DD-E159-4985-AE47-80EC8D7CC2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5129" y="559186"/>
            <a:ext cx="1074196" cy="1303668"/>
          </a:xfrm>
          <a:prstGeom prst="rect">
            <a:avLst/>
          </a:prstGeom>
          <a:noFill/>
          <a:ln>
            <a:noFill/>
          </a:ln>
        </p:spPr>
      </p:pic>
      <p:sp>
        <p:nvSpPr>
          <p:cNvPr id="118" name="文本框 117"/>
          <p:cNvSpPr txBox="1"/>
          <p:nvPr/>
        </p:nvSpPr>
        <p:spPr>
          <a:xfrm>
            <a:off x="5975424" y="1873118"/>
            <a:ext cx="1070454" cy="407804"/>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资源类</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&amp;</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资源管理类</a:t>
            </a:r>
          </a:p>
        </p:txBody>
      </p:sp>
      <p:grpSp>
        <p:nvGrpSpPr>
          <p:cNvPr id="120" name="组合 119"/>
          <p:cNvGrpSpPr/>
          <p:nvPr/>
        </p:nvGrpSpPr>
        <p:grpSpPr>
          <a:xfrm>
            <a:off x="4728724" y="1667379"/>
            <a:ext cx="1776532" cy="269504"/>
            <a:chOff x="5415884" y="5002052"/>
            <a:chExt cx="2972275" cy="359338"/>
          </a:xfrm>
        </p:grpSpPr>
        <p:sp>
          <p:nvSpPr>
            <p:cNvPr id="121" name="任意多边形 120"/>
            <p:cNvSpPr/>
            <p:nvPr/>
          </p:nvSpPr>
          <p:spPr>
            <a:xfrm flipH="1">
              <a:off x="5487686" y="5063233"/>
              <a:ext cx="2900473"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2" name="椭圆 121"/>
            <p:cNvSpPr/>
            <p:nvPr/>
          </p:nvSpPr>
          <p:spPr>
            <a:xfrm flipH="1">
              <a:off x="5415884" y="5002052"/>
              <a:ext cx="118316" cy="12254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3" name="文本框 122"/>
          <p:cNvSpPr txBox="1"/>
          <p:nvPr/>
        </p:nvSpPr>
        <p:spPr>
          <a:xfrm>
            <a:off x="5795158" y="2578710"/>
            <a:ext cx="1276747" cy="407804"/>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考研</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保研类</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&amp;</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考研</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保研管理类</a:t>
            </a:r>
          </a:p>
        </p:txBody>
      </p:sp>
      <p:grpSp>
        <p:nvGrpSpPr>
          <p:cNvPr id="125" name="组合 124"/>
          <p:cNvGrpSpPr/>
          <p:nvPr/>
        </p:nvGrpSpPr>
        <p:grpSpPr>
          <a:xfrm>
            <a:off x="5444125" y="2333333"/>
            <a:ext cx="941424" cy="269504"/>
            <a:chOff x="5415884" y="5002052"/>
            <a:chExt cx="1633413" cy="359338"/>
          </a:xfrm>
        </p:grpSpPr>
        <p:sp>
          <p:nvSpPr>
            <p:cNvPr id="126" name="任意多边形 125"/>
            <p:cNvSpPr/>
            <p:nvPr/>
          </p:nvSpPr>
          <p:spPr>
            <a:xfrm flipH="1">
              <a:off x="5487682" y="5063233"/>
              <a:ext cx="1561615"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椭圆 126"/>
            <p:cNvSpPr/>
            <p:nvPr/>
          </p:nvSpPr>
          <p:spPr>
            <a:xfrm flipH="1">
              <a:off x="5415884" y="5002052"/>
              <a:ext cx="118316" cy="12254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8" name="文本框 127"/>
          <p:cNvSpPr txBox="1"/>
          <p:nvPr/>
        </p:nvSpPr>
        <p:spPr>
          <a:xfrm>
            <a:off x="5810355" y="3431754"/>
            <a:ext cx="958492" cy="407804"/>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兼职类</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&amp;</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兼职管理类</a:t>
            </a:r>
          </a:p>
        </p:txBody>
      </p:sp>
      <p:grpSp>
        <p:nvGrpSpPr>
          <p:cNvPr id="130" name="组合 129"/>
          <p:cNvGrpSpPr/>
          <p:nvPr/>
        </p:nvGrpSpPr>
        <p:grpSpPr>
          <a:xfrm>
            <a:off x="5318149" y="3162250"/>
            <a:ext cx="900043" cy="269504"/>
            <a:chOff x="5415884" y="5002052"/>
            <a:chExt cx="1633413" cy="359338"/>
          </a:xfrm>
        </p:grpSpPr>
        <p:sp>
          <p:nvSpPr>
            <p:cNvPr id="131" name="任意多边形 130"/>
            <p:cNvSpPr/>
            <p:nvPr/>
          </p:nvSpPr>
          <p:spPr>
            <a:xfrm flipH="1">
              <a:off x="5487682" y="5063233"/>
              <a:ext cx="1561615"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2" name="椭圆 131"/>
            <p:cNvSpPr/>
            <p:nvPr/>
          </p:nvSpPr>
          <p:spPr>
            <a:xfrm flipH="1">
              <a:off x="5415884" y="5002052"/>
              <a:ext cx="118316" cy="12254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33" name="组合 132"/>
          <p:cNvGrpSpPr/>
          <p:nvPr/>
        </p:nvGrpSpPr>
        <p:grpSpPr>
          <a:xfrm flipH="1" flipV="1">
            <a:off x="2593872" y="3341415"/>
            <a:ext cx="1773819" cy="265327"/>
            <a:chOff x="5415884" y="5007622"/>
            <a:chExt cx="3006353" cy="353769"/>
          </a:xfrm>
        </p:grpSpPr>
        <p:sp>
          <p:nvSpPr>
            <p:cNvPr id="134" name="任意多边形 133"/>
            <p:cNvSpPr/>
            <p:nvPr/>
          </p:nvSpPr>
          <p:spPr>
            <a:xfrm flipH="1">
              <a:off x="5521848" y="5063234"/>
              <a:ext cx="2900389"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5" name="椭圆 134"/>
            <p:cNvSpPr/>
            <p:nvPr/>
          </p:nvSpPr>
          <p:spPr>
            <a:xfrm flipH="1">
              <a:off x="5415884" y="5007622"/>
              <a:ext cx="118315" cy="11140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55" name="文本框 154"/>
          <p:cNvSpPr txBox="1"/>
          <p:nvPr/>
        </p:nvSpPr>
        <p:spPr>
          <a:xfrm>
            <a:off x="2141873" y="3037558"/>
            <a:ext cx="1575993" cy="407804"/>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拼车</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拼单</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出游类</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&amp;</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拼车</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拼单</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出游管理类</a:t>
            </a:r>
          </a:p>
        </p:txBody>
      </p:sp>
      <p:grpSp>
        <p:nvGrpSpPr>
          <p:cNvPr id="157" name="组合 156"/>
          <p:cNvGrpSpPr/>
          <p:nvPr/>
        </p:nvGrpSpPr>
        <p:grpSpPr>
          <a:xfrm flipH="1" flipV="1">
            <a:off x="2895709" y="2766084"/>
            <a:ext cx="772757" cy="265328"/>
            <a:chOff x="5415884" y="5007622"/>
            <a:chExt cx="1648980" cy="353770"/>
          </a:xfrm>
        </p:grpSpPr>
        <p:sp>
          <p:nvSpPr>
            <p:cNvPr id="158" name="任意多边形 157"/>
            <p:cNvSpPr/>
            <p:nvPr/>
          </p:nvSpPr>
          <p:spPr>
            <a:xfrm flipH="1">
              <a:off x="5521893" y="5063235"/>
              <a:ext cx="154297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9" name="椭圆 158"/>
            <p:cNvSpPr/>
            <p:nvPr/>
          </p:nvSpPr>
          <p:spPr>
            <a:xfrm flipH="1">
              <a:off x="5415884" y="5007622"/>
              <a:ext cx="118316" cy="11140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60" name="文本框 159"/>
          <p:cNvSpPr txBox="1"/>
          <p:nvPr/>
        </p:nvSpPr>
        <p:spPr>
          <a:xfrm>
            <a:off x="2593873" y="2440276"/>
            <a:ext cx="1153877" cy="407804"/>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租房类</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&amp;</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租房信息管理类</a:t>
            </a:r>
          </a:p>
        </p:txBody>
      </p:sp>
      <p:grpSp>
        <p:nvGrpSpPr>
          <p:cNvPr id="162" name="组合 161"/>
          <p:cNvGrpSpPr/>
          <p:nvPr/>
        </p:nvGrpSpPr>
        <p:grpSpPr>
          <a:xfrm flipH="1" flipV="1">
            <a:off x="2818188" y="2147746"/>
            <a:ext cx="854178" cy="265328"/>
            <a:chOff x="5415884" y="5007622"/>
            <a:chExt cx="1648980" cy="353770"/>
          </a:xfrm>
        </p:grpSpPr>
        <p:sp>
          <p:nvSpPr>
            <p:cNvPr id="163" name="任意多边形 162"/>
            <p:cNvSpPr/>
            <p:nvPr/>
          </p:nvSpPr>
          <p:spPr>
            <a:xfrm flipH="1">
              <a:off x="5521893" y="5063235"/>
              <a:ext cx="154297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64" name="椭圆 163"/>
            <p:cNvSpPr/>
            <p:nvPr/>
          </p:nvSpPr>
          <p:spPr>
            <a:xfrm flipH="1">
              <a:off x="5415884" y="5007622"/>
              <a:ext cx="118316" cy="11140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65" name="文本框 164"/>
          <p:cNvSpPr txBox="1"/>
          <p:nvPr/>
        </p:nvSpPr>
        <p:spPr>
          <a:xfrm>
            <a:off x="2494763" y="1737176"/>
            <a:ext cx="1509502" cy="407804"/>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二手交易商品类</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&amp;</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二手交易信息管理类</a:t>
            </a:r>
          </a:p>
        </p:txBody>
      </p:sp>
      <p:sp>
        <p:nvSpPr>
          <p:cNvPr id="136" name="文本框 135"/>
          <p:cNvSpPr txBox="1"/>
          <p:nvPr/>
        </p:nvSpPr>
        <p:spPr>
          <a:xfrm>
            <a:off x="294186" y="222341"/>
            <a:ext cx="2333597" cy="284693"/>
          </a:xfrm>
          <a:prstGeom prst="rect">
            <a:avLst/>
          </a:prstGeom>
          <a:noFill/>
        </p:spPr>
        <p:txBody>
          <a:bodyPr wrap="square" lIns="68580" tIns="34290" rIns="68580" bIns="34290" rtlCol="0">
            <a:spAutoFit/>
          </a:bodyPr>
          <a:lstStyle/>
          <a:p>
            <a:r>
              <a:rPr lang="en-US" altLang="zh-CN" sz="1400" dirty="0">
                <a:solidFill>
                  <a:schemeClr val="bg1"/>
                </a:solidFill>
                <a:latin typeface="迷你简汉真广标" panose="02010609000101010101" pitchFamily="49" charset="-122"/>
                <a:ea typeface="迷你简汉真广标" panose="02010609000101010101" pitchFamily="49" charset="-122"/>
              </a:rPr>
              <a:t>3.2.2</a:t>
            </a:r>
            <a:r>
              <a:rPr lang="zh-CN" altLang="en-US" sz="1400" dirty="0">
                <a:solidFill>
                  <a:schemeClr val="bg1"/>
                </a:solidFill>
                <a:latin typeface="迷你简汉真广标" panose="02010609000101010101" pitchFamily="49" charset="-122"/>
                <a:ea typeface="迷你简汉真广标" panose="02010609000101010101" pitchFamily="49" charset="-122"/>
              </a:rPr>
              <a:t>系统的类分析</a:t>
            </a:r>
          </a:p>
        </p:txBody>
      </p:sp>
      <p:pic>
        <p:nvPicPr>
          <p:cNvPr id="119" name="图片 118">
            <a:extLst>
              <a:ext uri="{FF2B5EF4-FFF2-40B4-BE49-F238E27FC236}">
                <a16:creationId xmlns:a16="http://schemas.microsoft.com/office/drawing/2014/main" id="{ECE6CE92-F0DF-4316-9721-A0151E7A84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4636" y="658237"/>
            <a:ext cx="1074196" cy="1231857"/>
          </a:xfrm>
          <a:prstGeom prst="rect">
            <a:avLst/>
          </a:prstGeom>
          <a:noFill/>
          <a:ln>
            <a:noFill/>
          </a:ln>
        </p:spPr>
      </p:pic>
      <p:pic>
        <p:nvPicPr>
          <p:cNvPr id="124" name="图片 123">
            <a:extLst>
              <a:ext uri="{FF2B5EF4-FFF2-40B4-BE49-F238E27FC236}">
                <a16:creationId xmlns:a16="http://schemas.microsoft.com/office/drawing/2014/main" id="{453D7B45-8D79-4573-9725-994D295E328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17737" y="1131367"/>
            <a:ext cx="941014" cy="1026911"/>
          </a:xfrm>
          <a:prstGeom prst="rect">
            <a:avLst/>
          </a:prstGeom>
          <a:noFill/>
          <a:ln>
            <a:noFill/>
          </a:ln>
        </p:spPr>
      </p:pic>
      <p:pic>
        <p:nvPicPr>
          <p:cNvPr id="129" name="图片 128">
            <a:extLst>
              <a:ext uri="{FF2B5EF4-FFF2-40B4-BE49-F238E27FC236}">
                <a16:creationId xmlns:a16="http://schemas.microsoft.com/office/drawing/2014/main" id="{C7DF0E92-7986-4657-B212-189E93E7F5E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09374" y="1768168"/>
            <a:ext cx="1136113" cy="1483562"/>
          </a:xfrm>
          <a:prstGeom prst="rect">
            <a:avLst/>
          </a:prstGeom>
          <a:noFill/>
          <a:ln>
            <a:noFill/>
          </a:ln>
        </p:spPr>
      </p:pic>
      <p:pic>
        <p:nvPicPr>
          <p:cNvPr id="137" name="图片 136">
            <a:extLst>
              <a:ext uri="{FF2B5EF4-FFF2-40B4-BE49-F238E27FC236}">
                <a16:creationId xmlns:a16="http://schemas.microsoft.com/office/drawing/2014/main" id="{ABA10AD2-3250-4244-A668-E91966136F70}"/>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60430" y="2198276"/>
            <a:ext cx="1110855" cy="1186213"/>
          </a:xfrm>
          <a:prstGeom prst="rect">
            <a:avLst/>
          </a:prstGeom>
          <a:noFill/>
          <a:ln>
            <a:noFill/>
          </a:ln>
        </p:spPr>
      </p:pic>
      <p:pic>
        <p:nvPicPr>
          <p:cNvPr id="148" name="图片 147">
            <a:extLst>
              <a:ext uri="{FF2B5EF4-FFF2-40B4-BE49-F238E27FC236}">
                <a16:creationId xmlns:a16="http://schemas.microsoft.com/office/drawing/2014/main" id="{165BAB96-7D9F-4997-982E-E8052F89C44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58352" y="3238458"/>
            <a:ext cx="1253320" cy="1483562"/>
          </a:xfrm>
          <a:prstGeom prst="rect">
            <a:avLst/>
          </a:prstGeom>
          <a:noFill/>
          <a:ln>
            <a:noFill/>
          </a:ln>
        </p:spPr>
      </p:pic>
      <p:pic>
        <p:nvPicPr>
          <p:cNvPr id="149" name="图片 148">
            <a:extLst>
              <a:ext uri="{FF2B5EF4-FFF2-40B4-BE49-F238E27FC236}">
                <a16:creationId xmlns:a16="http://schemas.microsoft.com/office/drawing/2014/main" id="{9140C14E-D4D3-4CD5-8FE3-B5CFAF3BD82E}"/>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455729" y="3688693"/>
            <a:ext cx="1418326" cy="1186213"/>
          </a:xfrm>
          <a:prstGeom prst="rect">
            <a:avLst/>
          </a:prstGeom>
          <a:noFill/>
          <a:ln>
            <a:noFill/>
          </a:ln>
        </p:spPr>
      </p:pic>
      <p:grpSp>
        <p:nvGrpSpPr>
          <p:cNvPr id="169" name="组合 168">
            <a:extLst>
              <a:ext uri="{FF2B5EF4-FFF2-40B4-BE49-F238E27FC236}">
                <a16:creationId xmlns:a16="http://schemas.microsoft.com/office/drawing/2014/main" id="{95785965-4EFD-4A94-833E-6F07A8854EC3}"/>
              </a:ext>
            </a:extLst>
          </p:cNvPr>
          <p:cNvGrpSpPr/>
          <p:nvPr/>
        </p:nvGrpSpPr>
        <p:grpSpPr>
          <a:xfrm>
            <a:off x="3649402" y="1748948"/>
            <a:ext cx="1790378" cy="1821427"/>
            <a:chOff x="2983846" y="1248585"/>
            <a:chExt cx="2908273" cy="2907204"/>
          </a:xfrm>
        </p:grpSpPr>
        <p:grpSp>
          <p:nvGrpSpPr>
            <p:cNvPr id="170" name="组合 169">
              <a:extLst>
                <a:ext uri="{FF2B5EF4-FFF2-40B4-BE49-F238E27FC236}">
                  <a16:creationId xmlns:a16="http://schemas.microsoft.com/office/drawing/2014/main" id="{41EB7831-244A-47E0-8FE1-63AFB8D9027A}"/>
                </a:ext>
              </a:extLst>
            </p:cNvPr>
            <p:cNvGrpSpPr/>
            <p:nvPr/>
          </p:nvGrpSpPr>
          <p:grpSpPr>
            <a:xfrm>
              <a:off x="2983846" y="1734695"/>
              <a:ext cx="1128989" cy="973267"/>
              <a:chOff x="2030922" y="2327368"/>
              <a:chExt cx="1528342" cy="1317536"/>
            </a:xfrm>
          </p:grpSpPr>
          <p:sp>
            <p:nvSpPr>
              <p:cNvPr id="226" name="六边形 225">
                <a:extLst>
                  <a:ext uri="{FF2B5EF4-FFF2-40B4-BE49-F238E27FC236}">
                    <a16:creationId xmlns:a16="http://schemas.microsoft.com/office/drawing/2014/main" id="{8F6A4B96-3CD4-4125-9DED-90BA27EA33DD}"/>
                  </a:ext>
                </a:extLst>
              </p:cNvPr>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7" name="任意多边形 79">
                <a:extLst>
                  <a:ext uri="{FF2B5EF4-FFF2-40B4-BE49-F238E27FC236}">
                    <a16:creationId xmlns:a16="http://schemas.microsoft.com/office/drawing/2014/main" id="{AB44C55A-D6D9-4EF5-A37E-DE6C40A94570}"/>
                  </a:ext>
                </a:extLst>
              </p:cNvPr>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28" name="六边形 227">
                <a:extLst>
                  <a:ext uri="{FF2B5EF4-FFF2-40B4-BE49-F238E27FC236}">
                    <a16:creationId xmlns:a16="http://schemas.microsoft.com/office/drawing/2014/main" id="{6352DF08-1F16-419D-AB7C-0EACBD0905EB}"/>
                  </a:ext>
                </a:extLst>
              </p:cNvPr>
              <p:cNvSpPr/>
              <p:nvPr/>
            </p:nvSpPr>
            <p:spPr>
              <a:xfrm>
                <a:off x="2298341" y="2557901"/>
                <a:ext cx="993503" cy="856467"/>
              </a:xfrm>
              <a:prstGeom prst="hexagon">
                <a:avLst/>
              </a:prstGeom>
              <a:solidFill>
                <a:srgbClr val="01ACBE"/>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9" name="梯形 228">
                <a:extLst>
                  <a:ext uri="{FF2B5EF4-FFF2-40B4-BE49-F238E27FC236}">
                    <a16:creationId xmlns:a16="http://schemas.microsoft.com/office/drawing/2014/main" id="{E0D24D05-B093-4B52-BC73-746C3A2CD9B2}"/>
                  </a:ext>
                </a:extLst>
              </p:cNvPr>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0" name="梯形 71">
                <a:extLst>
                  <a:ext uri="{FF2B5EF4-FFF2-40B4-BE49-F238E27FC236}">
                    <a16:creationId xmlns:a16="http://schemas.microsoft.com/office/drawing/2014/main" id="{6BDC6578-71DB-4AD5-8029-790470248359}"/>
                  </a:ext>
                </a:extLst>
              </p:cNvPr>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1" name="任意多边形 83">
                <a:extLst>
                  <a:ext uri="{FF2B5EF4-FFF2-40B4-BE49-F238E27FC236}">
                    <a16:creationId xmlns:a16="http://schemas.microsoft.com/office/drawing/2014/main" id="{ACA7BC39-3AE4-4276-803B-31B2293B3BA8}"/>
                  </a:ext>
                </a:extLst>
              </p:cNvPr>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32" name="梯形 231">
                <a:extLst>
                  <a:ext uri="{FF2B5EF4-FFF2-40B4-BE49-F238E27FC236}">
                    <a16:creationId xmlns:a16="http://schemas.microsoft.com/office/drawing/2014/main" id="{69589ED6-BF90-49C5-8C40-895386431C0D}"/>
                  </a:ext>
                </a:extLst>
              </p:cNvPr>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71" name="组合 170">
              <a:extLst>
                <a:ext uri="{FF2B5EF4-FFF2-40B4-BE49-F238E27FC236}">
                  <a16:creationId xmlns:a16="http://schemas.microsoft.com/office/drawing/2014/main" id="{3C1C0671-531F-420C-A0B1-91AD2EDC9F82}"/>
                </a:ext>
              </a:extLst>
            </p:cNvPr>
            <p:cNvGrpSpPr/>
            <p:nvPr/>
          </p:nvGrpSpPr>
          <p:grpSpPr>
            <a:xfrm>
              <a:off x="3873471" y="1248585"/>
              <a:ext cx="1128989" cy="973267"/>
              <a:chOff x="2030922" y="2327368"/>
              <a:chExt cx="1528342" cy="1317536"/>
            </a:xfrm>
          </p:grpSpPr>
          <p:sp>
            <p:nvSpPr>
              <p:cNvPr id="219" name="六边形 218">
                <a:extLst>
                  <a:ext uri="{FF2B5EF4-FFF2-40B4-BE49-F238E27FC236}">
                    <a16:creationId xmlns:a16="http://schemas.microsoft.com/office/drawing/2014/main" id="{68E76BBE-B54C-44FA-A452-586429501DD3}"/>
                  </a:ext>
                </a:extLst>
              </p:cNvPr>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0" name="任意多边形 57">
                <a:extLst>
                  <a:ext uri="{FF2B5EF4-FFF2-40B4-BE49-F238E27FC236}">
                    <a16:creationId xmlns:a16="http://schemas.microsoft.com/office/drawing/2014/main" id="{ABDA720B-2CE7-46BE-A0AF-9F29E9ADABA4}"/>
                  </a:ext>
                </a:extLst>
              </p:cNvPr>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21" name="六边形 220">
                <a:extLst>
                  <a:ext uri="{FF2B5EF4-FFF2-40B4-BE49-F238E27FC236}">
                    <a16:creationId xmlns:a16="http://schemas.microsoft.com/office/drawing/2014/main" id="{AAABE820-8B02-4312-801C-FEAAAED563C1}"/>
                  </a:ext>
                </a:extLst>
              </p:cNvPr>
              <p:cNvSpPr/>
              <p:nvPr/>
            </p:nvSpPr>
            <p:spPr>
              <a:xfrm>
                <a:off x="2298341" y="2557901"/>
                <a:ext cx="993503" cy="856467"/>
              </a:xfrm>
              <a:prstGeom prst="hexagon">
                <a:avLst/>
              </a:prstGeom>
              <a:solidFill>
                <a:srgbClr val="FFB850"/>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2" name="梯形 221">
                <a:extLst>
                  <a:ext uri="{FF2B5EF4-FFF2-40B4-BE49-F238E27FC236}">
                    <a16:creationId xmlns:a16="http://schemas.microsoft.com/office/drawing/2014/main" id="{4FD0883C-19FA-475F-AD09-16501A3E067E}"/>
                  </a:ext>
                </a:extLst>
              </p:cNvPr>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3" name="梯形 71">
                <a:extLst>
                  <a:ext uri="{FF2B5EF4-FFF2-40B4-BE49-F238E27FC236}">
                    <a16:creationId xmlns:a16="http://schemas.microsoft.com/office/drawing/2014/main" id="{0FD4F5D2-504B-4115-B1B3-E34466DBC4DA}"/>
                  </a:ext>
                </a:extLst>
              </p:cNvPr>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4" name="任意多边形 61">
                <a:extLst>
                  <a:ext uri="{FF2B5EF4-FFF2-40B4-BE49-F238E27FC236}">
                    <a16:creationId xmlns:a16="http://schemas.microsoft.com/office/drawing/2014/main" id="{D76BBABE-4255-49D1-83D9-8BF02A1422C0}"/>
                  </a:ext>
                </a:extLst>
              </p:cNvPr>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25" name="梯形 224">
                <a:extLst>
                  <a:ext uri="{FF2B5EF4-FFF2-40B4-BE49-F238E27FC236}">
                    <a16:creationId xmlns:a16="http://schemas.microsoft.com/office/drawing/2014/main" id="{B266CF68-18A0-4856-9DE0-3720FD372FCC}"/>
                  </a:ext>
                </a:extLst>
              </p:cNvPr>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72" name="组合 171">
              <a:extLst>
                <a:ext uri="{FF2B5EF4-FFF2-40B4-BE49-F238E27FC236}">
                  <a16:creationId xmlns:a16="http://schemas.microsoft.com/office/drawing/2014/main" id="{9F1DA2AD-7005-4200-B842-BF84414DF0C8}"/>
                </a:ext>
              </a:extLst>
            </p:cNvPr>
            <p:cNvGrpSpPr/>
            <p:nvPr/>
          </p:nvGrpSpPr>
          <p:grpSpPr>
            <a:xfrm>
              <a:off x="2983846" y="2705703"/>
              <a:ext cx="1128989" cy="973267"/>
              <a:chOff x="2030922" y="2327368"/>
              <a:chExt cx="1528342" cy="1317536"/>
            </a:xfrm>
          </p:grpSpPr>
          <p:sp>
            <p:nvSpPr>
              <p:cNvPr id="212" name="六边形 211">
                <a:extLst>
                  <a:ext uri="{FF2B5EF4-FFF2-40B4-BE49-F238E27FC236}">
                    <a16:creationId xmlns:a16="http://schemas.microsoft.com/office/drawing/2014/main" id="{CF4DA054-7126-4CBE-B828-164CAE2AAD2E}"/>
                  </a:ext>
                </a:extLst>
              </p:cNvPr>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3" name="任意多边形 95">
                <a:extLst>
                  <a:ext uri="{FF2B5EF4-FFF2-40B4-BE49-F238E27FC236}">
                    <a16:creationId xmlns:a16="http://schemas.microsoft.com/office/drawing/2014/main" id="{C4E2F59B-4B1F-4260-955B-73BC85578B2E}"/>
                  </a:ext>
                </a:extLst>
              </p:cNvPr>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14" name="六边形 213">
                <a:extLst>
                  <a:ext uri="{FF2B5EF4-FFF2-40B4-BE49-F238E27FC236}">
                    <a16:creationId xmlns:a16="http://schemas.microsoft.com/office/drawing/2014/main" id="{79BF271D-D0BB-403E-8254-22123FBAD629}"/>
                  </a:ext>
                </a:extLst>
              </p:cNvPr>
              <p:cNvSpPr/>
              <p:nvPr/>
            </p:nvSpPr>
            <p:spPr>
              <a:xfrm>
                <a:off x="2298341" y="2557901"/>
                <a:ext cx="993503" cy="856467"/>
              </a:xfrm>
              <a:prstGeom prst="hexagon">
                <a:avLst/>
              </a:prstGeom>
              <a:solidFill>
                <a:srgbClr val="E87071"/>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5" name="梯形 214">
                <a:extLst>
                  <a:ext uri="{FF2B5EF4-FFF2-40B4-BE49-F238E27FC236}">
                    <a16:creationId xmlns:a16="http://schemas.microsoft.com/office/drawing/2014/main" id="{A5B276DF-3C00-4EA5-9DB5-1605523EE706}"/>
                  </a:ext>
                </a:extLst>
              </p:cNvPr>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6" name="梯形 71">
                <a:extLst>
                  <a:ext uri="{FF2B5EF4-FFF2-40B4-BE49-F238E27FC236}">
                    <a16:creationId xmlns:a16="http://schemas.microsoft.com/office/drawing/2014/main" id="{36404D2E-0360-4B6C-A5B6-4C51BD705159}"/>
                  </a:ext>
                </a:extLst>
              </p:cNvPr>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7" name="任意多边形 99">
                <a:extLst>
                  <a:ext uri="{FF2B5EF4-FFF2-40B4-BE49-F238E27FC236}">
                    <a16:creationId xmlns:a16="http://schemas.microsoft.com/office/drawing/2014/main" id="{43B5FD10-8D3B-426D-8568-CA64887DD74B}"/>
                  </a:ext>
                </a:extLst>
              </p:cNvPr>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18" name="梯形 217">
                <a:extLst>
                  <a:ext uri="{FF2B5EF4-FFF2-40B4-BE49-F238E27FC236}">
                    <a16:creationId xmlns:a16="http://schemas.microsoft.com/office/drawing/2014/main" id="{EE59FAEF-D302-4DB5-8FE4-E0B103DDEBB6}"/>
                  </a:ext>
                </a:extLst>
              </p:cNvPr>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73" name="组合 172">
              <a:extLst>
                <a:ext uri="{FF2B5EF4-FFF2-40B4-BE49-F238E27FC236}">
                  <a16:creationId xmlns:a16="http://schemas.microsoft.com/office/drawing/2014/main" id="{BA96ADB2-1278-4564-ADAA-60413C3CC4CF}"/>
                </a:ext>
              </a:extLst>
            </p:cNvPr>
            <p:cNvGrpSpPr/>
            <p:nvPr/>
          </p:nvGrpSpPr>
          <p:grpSpPr>
            <a:xfrm>
              <a:off x="4763130" y="1734695"/>
              <a:ext cx="1128989" cy="973267"/>
              <a:chOff x="2030922" y="2327368"/>
              <a:chExt cx="1528342" cy="1317536"/>
            </a:xfrm>
          </p:grpSpPr>
          <p:sp>
            <p:nvSpPr>
              <p:cNvPr id="205" name="六边形 204">
                <a:extLst>
                  <a:ext uri="{FF2B5EF4-FFF2-40B4-BE49-F238E27FC236}">
                    <a16:creationId xmlns:a16="http://schemas.microsoft.com/office/drawing/2014/main" id="{CCDB05FE-CB69-4D1D-A210-5CE1D02534E6}"/>
                  </a:ext>
                </a:extLst>
              </p:cNvPr>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6" name="任意多边形 103">
                <a:extLst>
                  <a:ext uri="{FF2B5EF4-FFF2-40B4-BE49-F238E27FC236}">
                    <a16:creationId xmlns:a16="http://schemas.microsoft.com/office/drawing/2014/main" id="{B5CB51A3-52E7-40C5-A9E0-0F252DA242BE}"/>
                  </a:ext>
                </a:extLst>
              </p:cNvPr>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07" name="六边形 206">
                <a:extLst>
                  <a:ext uri="{FF2B5EF4-FFF2-40B4-BE49-F238E27FC236}">
                    <a16:creationId xmlns:a16="http://schemas.microsoft.com/office/drawing/2014/main" id="{498D0C6C-1D21-4E75-B2A6-5B00838B86FF}"/>
                  </a:ext>
                </a:extLst>
              </p:cNvPr>
              <p:cNvSpPr/>
              <p:nvPr/>
            </p:nvSpPr>
            <p:spPr>
              <a:xfrm>
                <a:off x="2298341" y="2557901"/>
                <a:ext cx="993503" cy="856467"/>
              </a:xfrm>
              <a:prstGeom prst="hexagon">
                <a:avLst/>
              </a:prstGeom>
              <a:solidFill>
                <a:srgbClr val="663A77"/>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8" name="梯形 207">
                <a:extLst>
                  <a:ext uri="{FF2B5EF4-FFF2-40B4-BE49-F238E27FC236}">
                    <a16:creationId xmlns:a16="http://schemas.microsoft.com/office/drawing/2014/main" id="{C4CE2478-2977-4DF6-9C0C-B2462E83AE25}"/>
                  </a:ext>
                </a:extLst>
              </p:cNvPr>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9" name="梯形 71">
                <a:extLst>
                  <a:ext uri="{FF2B5EF4-FFF2-40B4-BE49-F238E27FC236}">
                    <a16:creationId xmlns:a16="http://schemas.microsoft.com/office/drawing/2014/main" id="{60EECBA3-64AA-4343-B2AF-BCB9E8CE5F1C}"/>
                  </a:ext>
                </a:extLst>
              </p:cNvPr>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0" name="任意多边形 107">
                <a:extLst>
                  <a:ext uri="{FF2B5EF4-FFF2-40B4-BE49-F238E27FC236}">
                    <a16:creationId xmlns:a16="http://schemas.microsoft.com/office/drawing/2014/main" id="{F9E77067-D8E9-4175-917F-183B0ED65B6F}"/>
                  </a:ext>
                </a:extLst>
              </p:cNvPr>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11" name="梯形 210">
                <a:extLst>
                  <a:ext uri="{FF2B5EF4-FFF2-40B4-BE49-F238E27FC236}">
                    <a16:creationId xmlns:a16="http://schemas.microsoft.com/office/drawing/2014/main" id="{2CF5212E-9A65-4306-91DA-38B725BB9A55}"/>
                  </a:ext>
                </a:extLst>
              </p:cNvPr>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74" name="组合 173">
              <a:extLst>
                <a:ext uri="{FF2B5EF4-FFF2-40B4-BE49-F238E27FC236}">
                  <a16:creationId xmlns:a16="http://schemas.microsoft.com/office/drawing/2014/main" id="{B7BD122F-DEF5-4446-929D-2A4A67F995E2}"/>
                </a:ext>
              </a:extLst>
            </p:cNvPr>
            <p:cNvGrpSpPr/>
            <p:nvPr/>
          </p:nvGrpSpPr>
          <p:grpSpPr>
            <a:xfrm>
              <a:off x="3873471" y="3182522"/>
              <a:ext cx="1128989" cy="973267"/>
              <a:chOff x="2030922" y="2327368"/>
              <a:chExt cx="1528342" cy="1317536"/>
            </a:xfrm>
          </p:grpSpPr>
          <p:sp>
            <p:nvSpPr>
              <p:cNvPr id="198" name="六边形 197">
                <a:extLst>
                  <a:ext uri="{FF2B5EF4-FFF2-40B4-BE49-F238E27FC236}">
                    <a16:creationId xmlns:a16="http://schemas.microsoft.com/office/drawing/2014/main" id="{53C7D24F-1FC7-4740-8069-C027B4AB6ECF}"/>
                  </a:ext>
                </a:extLst>
              </p:cNvPr>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9" name="任意多边形 71">
                <a:extLst>
                  <a:ext uri="{FF2B5EF4-FFF2-40B4-BE49-F238E27FC236}">
                    <a16:creationId xmlns:a16="http://schemas.microsoft.com/office/drawing/2014/main" id="{2444B227-0EAA-4957-B694-42543B9CEB41}"/>
                  </a:ext>
                </a:extLst>
              </p:cNvPr>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00" name="六边形 199">
                <a:extLst>
                  <a:ext uri="{FF2B5EF4-FFF2-40B4-BE49-F238E27FC236}">
                    <a16:creationId xmlns:a16="http://schemas.microsoft.com/office/drawing/2014/main" id="{C036CE24-1108-49F8-B15A-DB58AFEE6303}"/>
                  </a:ext>
                </a:extLst>
              </p:cNvPr>
              <p:cNvSpPr/>
              <p:nvPr/>
            </p:nvSpPr>
            <p:spPr>
              <a:xfrm>
                <a:off x="2298341" y="2557901"/>
                <a:ext cx="993503" cy="856467"/>
              </a:xfrm>
              <a:prstGeom prst="hexagon">
                <a:avLst/>
              </a:prstGeom>
              <a:solidFill>
                <a:srgbClr val="00AF92"/>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1" name="梯形 200">
                <a:extLst>
                  <a:ext uri="{FF2B5EF4-FFF2-40B4-BE49-F238E27FC236}">
                    <a16:creationId xmlns:a16="http://schemas.microsoft.com/office/drawing/2014/main" id="{946FC9B5-FD10-458C-90E0-EC5B9358494C}"/>
                  </a:ext>
                </a:extLst>
              </p:cNvPr>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2" name="梯形 71">
                <a:extLst>
                  <a:ext uri="{FF2B5EF4-FFF2-40B4-BE49-F238E27FC236}">
                    <a16:creationId xmlns:a16="http://schemas.microsoft.com/office/drawing/2014/main" id="{7F9224A9-A5A1-4C99-98F3-FC78BA1C544C}"/>
                  </a:ext>
                </a:extLst>
              </p:cNvPr>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3" name="任意多边形 75">
                <a:extLst>
                  <a:ext uri="{FF2B5EF4-FFF2-40B4-BE49-F238E27FC236}">
                    <a16:creationId xmlns:a16="http://schemas.microsoft.com/office/drawing/2014/main" id="{A999D240-AB14-4000-872E-F9C769A60DAD}"/>
                  </a:ext>
                </a:extLst>
              </p:cNvPr>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04" name="梯形 203">
                <a:extLst>
                  <a:ext uri="{FF2B5EF4-FFF2-40B4-BE49-F238E27FC236}">
                    <a16:creationId xmlns:a16="http://schemas.microsoft.com/office/drawing/2014/main" id="{C76A6A51-5E98-4D43-8749-7A3128C57E6D}"/>
                  </a:ext>
                </a:extLst>
              </p:cNvPr>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75" name="组合 174">
              <a:extLst>
                <a:ext uri="{FF2B5EF4-FFF2-40B4-BE49-F238E27FC236}">
                  <a16:creationId xmlns:a16="http://schemas.microsoft.com/office/drawing/2014/main" id="{A123C285-DA3F-462A-BB25-CB51B0C81A65}"/>
                </a:ext>
              </a:extLst>
            </p:cNvPr>
            <p:cNvGrpSpPr/>
            <p:nvPr/>
          </p:nvGrpSpPr>
          <p:grpSpPr>
            <a:xfrm>
              <a:off x="4763130" y="2705703"/>
              <a:ext cx="1128989" cy="973267"/>
              <a:chOff x="2030922" y="2327368"/>
              <a:chExt cx="1528342" cy="1317536"/>
            </a:xfrm>
          </p:grpSpPr>
          <p:sp>
            <p:nvSpPr>
              <p:cNvPr id="191" name="六边形 190">
                <a:extLst>
                  <a:ext uri="{FF2B5EF4-FFF2-40B4-BE49-F238E27FC236}">
                    <a16:creationId xmlns:a16="http://schemas.microsoft.com/office/drawing/2014/main" id="{CFA39658-54CE-481D-A09A-55D4583077F3}"/>
                  </a:ext>
                </a:extLst>
              </p:cNvPr>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2" name="任意多边形 111">
                <a:extLst>
                  <a:ext uri="{FF2B5EF4-FFF2-40B4-BE49-F238E27FC236}">
                    <a16:creationId xmlns:a16="http://schemas.microsoft.com/office/drawing/2014/main" id="{A229CF50-C4C4-46C1-A9E8-6CC8DDF99011}"/>
                  </a:ext>
                </a:extLst>
              </p:cNvPr>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93" name="六边形 192">
                <a:extLst>
                  <a:ext uri="{FF2B5EF4-FFF2-40B4-BE49-F238E27FC236}">
                    <a16:creationId xmlns:a16="http://schemas.microsoft.com/office/drawing/2014/main" id="{A638375D-FDE4-4E32-B1EB-7FCBEAE4F8C0}"/>
                  </a:ext>
                </a:extLst>
              </p:cNvPr>
              <p:cNvSpPr/>
              <p:nvPr/>
            </p:nvSpPr>
            <p:spPr>
              <a:xfrm>
                <a:off x="2298341" y="2557901"/>
                <a:ext cx="993503" cy="856467"/>
              </a:xfrm>
              <a:prstGeom prst="hexagon">
                <a:avLst/>
              </a:prstGeom>
              <a:solidFill>
                <a:srgbClr val="C65885"/>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4" name="梯形 193">
                <a:extLst>
                  <a:ext uri="{FF2B5EF4-FFF2-40B4-BE49-F238E27FC236}">
                    <a16:creationId xmlns:a16="http://schemas.microsoft.com/office/drawing/2014/main" id="{320489FD-FB09-4386-9440-8AD19557AF2E}"/>
                  </a:ext>
                </a:extLst>
              </p:cNvPr>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5" name="梯形 71">
                <a:extLst>
                  <a:ext uri="{FF2B5EF4-FFF2-40B4-BE49-F238E27FC236}">
                    <a16:creationId xmlns:a16="http://schemas.microsoft.com/office/drawing/2014/main" id="{C4339F2B-FDE2-475F-8B1B-38D0BB47A756}"/>
                  </a:ext>
                </a:extLst>
              </p:cNvPr>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6" name="任意多边形 115">
                <a:extLst>
                  <a:ext uri="{FF2B5EF4-FFF2-40B4-BE49-F238E27FC236}">
                    <a16:creationId xmlns:a16="http://schemas.microsoft.com/office/drawing/2014/main" id="{777DD4CC-C3C0-44B6-A0E3-B9855C0F5D27}"/>
                  </a:ext>
                </a:extLst>
              </p:cNvPr>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97" name="梯形 196">
                <a:extLst>
                  <a:ext uri="{FF2B5EF4-FFF2-40B4-BE49-F238E27FC236}">
                    <a16:creationId xmlns:a16="http://schemas.microsoft.com/office/drawing/2014/main" id="{6CCB49FF-3D2A-47D4-A5E8-D191768771D6}"/>
                  </a:ext>
                </a:extLst>
              </p:cNvPr>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6" name="文本框 175">
              <a:extLst>
                <a:ext uri="{FF2B5EF4-FFF2-40B4-BE49-F238E27FC236}">
                  <a16:creationId xmlns:a16="http://schemas.microsoft.com/office/drawing/2014/main" id="{784124FC-4D26-4D1A-A47F-5CD497FAB8C5}"/>
                </a:ext>
              </a:extLst>
            </p:cNvPr>
            <p:cNvSpPr txBox="1"/>
            <p:nvPr/>
          </p:nvSpPr>
          <p:spPr>
            <a:xfrm>
              <a:off x="4111634" y="2420503"/>
              <a:ext cx="689651" cy="392416"/>
            </a:xfrm>
            <a:prstGeom prst="rect">
              <a:avLst/>
            </a:prstGeom>
            <a:noFill/>
          </p:spPr>
          <p:txBody>
            <a:bodyPr wrap="square" lIns="68580" tIns="34290" rIns="68580" bIns="34290" rtlCol="0">
              <a:spAutoFit/>
            </a:bodyPr>
            <a:lstStyle/>
            <a:p>
              <a:pPr algn="ctr"/>
              <a:r>
                <a:rPr lang="zh-CN" altLang="en-US" sz="2100" dirty="0">
                  <a:solidFill>
                    <a:prstClr val="black">
                      <a:lumMod val="50000"/>
                      <a:lumOff val="50000"/>
                    </a:prstClr>
                  </a:solidFill>
                  <a:latin typeface="方正正中黑简体" panose="02000000000000000000" pitchFamily="2" charset="-122"/>
                  <a:ea typeface="方正正中黑简体" panose="02000000000000000000" pitchFamily="2" charset="-122"/>
                </a:rPr>
                <a:t>类</a:t>
              </a:r>
            </a:p>
          </p:txBody>
        </p:sp>
        <p:sp>
          <p:nvSpPr>
            <p:cNvPr id="177" name="文本框 176">
              <a:extLst>
                <a:ext uri="{FF2B5EF4-FFF2-40B4-BE49-F238E27FC236}">
                  <a16:creationId xmlns:a16="http://schemas.microsoft.com/office/drawing/2014/main" id="{9A473195-8A51-4F6B-B7B2-C3C0F7E819B3}"/>
                </a:ext>
              </a:extLst>
            </p:cNvPr>
            <p:cNvSpPr txBox="1"/>
            <p:nvPr/>
          </p:nvSpPr>
          <p:spPr>
            <a:xfrm>
              <a:off x="3171176" y="2027061"/>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07</a:t>
              </a:r>
              <a:endParaRPr lang="zh-CN" altLang="en-US" dirty="0">
                <a:solidFill>
                  <a:prstClr val="white"/>
                </a:solidFill>
                <a:latin typeface="Impact" panose="020B0806030902050204" pitchFamily="34" charset="0"/>
                <a:ea typeface="时尚中黑简体" panose="01010104010101010101" pitchFamily="2" charset="-122"/>
              </a:endParaRPr>
            </a:p>
          </p:txBody>
        </p:sp>
        <p:sp>
          <p:nvSpPr>
            <p:cNvPr id="178" name="文本框 177">
              <a:extLst>
                <a:ext uri="{FF2B5EF4-FFF2-40B4-BE49-F238E27FC236}">
                  <a16:creationId xmlns:a16="http://schemas.microsoft.com/office/drawing/2014/main" id="{D5914B7C-A3BC-4F74-99B5-8733292756CE}"/>
                </a:ext>
              </a:extLst>
            </p:cNvPr>
            <p:cNvSpPr txBox="1"/>
            <p:nvPr/>
          </p:nvSpPr>
          <p:spPr>
            <a:xfrm>
              <a:off x="3171176" y="2924242"/>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08</a:t>
              </a:r>
              <a:endParaRPr lang="zh-CN" altLang="en-US" dirty="0">
                <a:solidFill>
                  <a:prstClr val="white"/>
                </a:solidFill>
                <a:latin typeface="Impact" panose="020B0806030902050204" pitchFamily="34" charset="0"/>
                <a:ea typeface="时尚中黑简体" panose="01010104010101010101" pitchFamily="2" charset="-122"/>
              </a:endParaRPr>
            </a:p>
          </p:txBody>
        </p:sp>
        <p:sp>
          <p:nvSpPr>
            <p:cNvPr id="179" name="文本框 178">
              <a:extLst>
                <a:ext uri="{FF2B5EF4-FFF2-40B4-BE49-F238E27FC236}">
                  <a16:creationId xmlns:a16="http://schemas.microsoft.com/office/drawing/2014/main" id="{2B2D6FD5-FF74-440E-901D-106EA05201D8}"/>
                </a:ext>
              </a:extLst>
            </p:cNvPr>
            <p:cNvSpPr txBox="1"/>
            <p:nvPr/>
          </p:nvSpPr>
          <p:spPr>
            <a:xfrm>
              <a:off x="4940179" y="1946519"/>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11</a:t>
              </a:r>
              <a:endParaRPr lang="zh-CN" altLang="en-US" dirty="0">
                <a:solidFill>
                  <a:prstClr val="white"/>
                </a:solidFill>
                <a:latin typeface="Impact" panose="020B0806030902050204" pitchFamily="34" charset="0"/>
                <a:ea typeface="时尚中黑简体" panose="01010104010101010101" pitchFamily="2" charset="-122"/>
              </a:endParaRPr>
            </a:p>
          </p:txBody>
        </p:sp>
        <p:sp>
          <p:nvSpPr>
            <p:cNvPr id="180" name="文本框 179">
              <a:extLst>
                <a:ext uri="{FF2B5EF4-FFF2-40B4-BE49-F238E27FC236}">
                  <a16:creationId xmlns:a16="http://schemas.microsoft.com/office/drawing/2014/main" id="{4A14288D-4332-42C3-886A-4D3240026813}"/>
                </a:ext>
              </a:extLst>
            </p:cNvPr>
            <p:cNvSpPr txBox="1"/>
            <p:nvPr/>
          </p:nvSpPr>
          <p:spPr>
            <a:xfrm>
              <a:off x="4940179" y="2913973"/>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10</a:t>
              </a:r>
              <a:endParaRPr lang="zh-CN" altLang="en-US" dirty="0">
                <a:solidFill>
                  <a:prstClr val="white"/>
                </a:solidFill>
                <a:latin typeface="Impact" panose="020B0806030902050204" pitchFamily="34" charset="0"/>
                <a:ea typeface="时尚中黑简体" panose="01010104010101010101" pitchFamily="2" charset="-122"/>
              </a:endParaRPr>
            </a:p>
          </p:txBody>
        </p:sp>
        <p:sp>
          <p:nvSpPr>
            <p:cNvPr id="181" name="文本框 180">
              <a:extLst>
                <a:ext uri="{FF2B5EF4-FFF2-40B4-BE49-F238E27FC236}">
                  <a16:creationId xmlns:a16="http://schemas.microsoft.com/office/drawing/2014/main" id="{DBDF76C7-5200-4E29-B319-584D05F030E7}"/>
                </a:ext>
              </a:extLst>
            </p:cNvPr>
            <p:cNvSpPr txBox="1"/>
            <p:nvPr/>
          </p:nvSpPr>
          <p:spPr>
            <a:xfrm>
              <a:off x="4061139" y="3442896"/>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09</a:t>
              </a:r>
              <a:endParaRPr lang="zh-CN" altLang="en-US" dirty="0">
                <a:solidFill>
                  <a:prstClr val="white"/>
                </a:solidFill>
                <a:latin typeface="Impact" panose="020B0806030902050204" pitchFamily="34" charset="0"/>
                <a:ea typeface="时尚中黑简体" panose="01010104010101010101" pitchFamily="2" charset="-122"/>
              </a:endParaRPr>
            </a:p>
          </p:txBody>
        </p:sp>
        <p:sp>
          <p:nvSpPr>
            <p:cNvPr id="190" name="文本框 189">
              <a:extLst>
                <a:ext uri="{FF2B5EF4-FFF2-40B4-BE49-F238E27FC236}">
                  <a16:creationId xmlns:a16="http://schemas.microsoft.com/office/drawing/2014/main" id="{E241875E-0208-4F4B-AE9A-98A5F3CC1067}"/>
                </a:ext>
              </a:extLst>
            </p:cNvPr>
            <p:cNvSpPr txBox="1"/>
            <p:nvPr/>
          </p:nvSpPr>
          <p:spPr>
            <a:xfrm>
              <a:off x="4046165" y="1453633"/>
              <a:ext cx="758225" cy="552653"/>
            </a:xfrm>
            <a:prstGeom prst="rect">
              <a:avLst/>
            </a:prstGeom>
            <a:noFill/>
          </p:spPr>
          <p:txBody>
            <a:bodyPr wrap="square" lIns="68580" tIns="34290" rIns="68580" bIns="34290" rtlCol="0">
              <a:spAutoFit/>
            </a:bodyPr>
            <a:lstStyle/>
            <a:p>
              <a:pPr algn="ctr"/>
              <a:r>
                <a:rPr lang="en-US" altLang="zh-CN" dirty="0">
                  <a:solidFill>
                    <a:prstClr val="white"/>
                  </a:solidFill>
                  <a:latin typeface="Impact" panose="020B0806030902050204" pitchFamily="34" charset="0"/>
                  <a:ea typeface="时尚中黑简体" panose="01010104010101010101" pitchFamily="2" charset="-122"/>
                </a:rPr>
                <a:t>12</a:t>
              </a:r>
              <a:endParaRPr lang="zh-CN" altLang="en-US" dirty="0">
                <a:solidFill>
                  <a:prstClr val="white"/>
                </a:solidFill>
                <a:latin typeface="Impact" panose="020B0806030902050204" pitchFamily="34" charset="0"/>
                <a:ea typeface="时尚中黑简体" panose="01010104010101010101" pitchFamily="2" charset="-122"/>
              </a:endParaRPr>
            </a:p>
          </p:txBody>
        </p:sp>
      </p:grpSp>
      <p:pic>
        <p:nvPicPr>
          <p:cNvPr id="168" name="图片 167">
            <a:extLst>
              <a:ext uri="{FF2B5EF4-FFF2-40B4-BE49-F238E27FC236}">
                <a16:creationId xmlns:a16="http://schemas.microsoft.com/office/drawing/2014/main" id="{162539DF-5D6E-4C93-B828-ABB15E69BB49}"/>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7589098" y="843663"/>
            <a:ext cx="981663" cy="1183820"/>
          </a:xfrm>
          <a:prstGeom prst="rect">
            <a:avLst/>
          </a:prstGeom>
          <a:noFill/>
          <a:ln>
            <a:noFill/>
          </a:ln>
        </p:spPr>
      </p:pic>
      <p:pic>
        <p:nvPicPr>
          <p:cNvPr id="161" name="图片 160">
            <a:extLst>
              <a:ext uri="{FF2B5EF4-FFF2-40B4-BE49-F238E27FC236}">
                <a16:creationId xmlns:a16="http://schemas.microsoft.com/office/drawing/2014/main" id="{3CFB4D11-71FB-4D8F-B809-482649C8BA47}"/>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96095" y="1882598"/>
            <a:ext cx="1423666" cy="1515749"/>
          </a:xfrm>
          <a:prstGeom prst="rect">
            <a:avLst/>
          </a:prstGeom>
          <a:noFill/>
          <a:ln>
            <a:noFill/>
          </a:ln>
        </p:spPr>
      </p:pic>
      <p:pic>
        <p:nvPicPr>
          <p:cNvPr id="166" name="图片 165">
            <a:extLst>
              <a:ext uri="{FF2B5EF4-FFF2-40B4-BE49-F238E27FC236}">
                <a16:creationId xmlns:a16="http://schemas.microsoft.com/office/drawing/2014/main" id="{6AA980D0-FF95-43C1-B360-8462B2369917}"/>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7914228" y="2279536"/>
            <a:ext cx="1077517" cy="1409158"/>
          </a:xfrm>
          <a:prstGeom prst="rect">
            <a:avLst/>
          </a:prstGeom>
          <a:noFill/>
          <a:ln>
            <a:noFill/>
          </a:ln>
        </p:spPr>
      </p:pic>
      <p:pic>
        <p:nvPicPr>
          <p:cNvPr id="150" name="图片 149">
            <a:extLst>
              <a:ext uri="{FF2B5EF4-FFF2-40B4-BE49-F238E27FC236}">
                <a16:creationId xmlns:a16="http://schemas.microsoft.com/office/drawing/2014/main" id="{3ECB1C4E-7F93-4261-B97F-B71A6AE5FFDB}"/>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7560052" y="3341415"/>
            <a:ext cx="1205238" cy="1722618"/>
          </a:xfrm>
          <a:prstGeom prst="rect">
            <a:avLst/>
          </a:prstGeom>
          <a:noFill/>
          <a:ln>
            <a:noFill/>
          </a:ln>
        </p:spPr>
      </p:pic>
      <p:pic>
        <p:nvPicPr>
          <p:cNvPr id="156" name="图片 155">
            <a:extLst>
              <a:ext uri="{FF2B5EF4-FFF2-40B4-BE49-F238E27FC236}">
                <a16:creationId xmlns:a16="http://schemas.microsoft.com/office/drawing/2014/main" id="{0D6FAE9E-0A8F-44E6-BE01-B02A6773AFF5}"/>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6551505" y="3769107"/>
            <a:ext cx="1193499" cy="1351717"/>
          </a:xfrm>
          <a:prstGeom prst="rect">
            <a:avLst/>
          </a:prstGeom>
          <a:noFill/>
          <a:ln>
            <a:noFill/>
          </a:ln>
        </p:spPr>
      </p:pic>
    </p:spTree>
    <p:extLst>
      <p:ext uri="{BB962C8B-B14F-4D97-AF65-F5344CB8AC3E}">
        <p14:creationId xmlns:p14="http://schemas.microsoft.com/office/powerpoint/2010/main" val="41016401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left)">
                                      <p:cBhvr>
                                        <p:cTn id="7" dur="500"/>
                                        <p:tgtEl>
                                          <p:spTgt spid="120"/>
                                        </p:tgtEl>
                                      </p:cBhvr>
                                    </p:animEffect>
                                  </p:childTnLst>
                                </p:cTn>
                              </p:par>
                              <p:par>
                                <p:cTn id="8" presetID="22" presetClass="entr" presetSubtype="8" fill="hold"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animEffect transition="in" filter="wipe(left)">
                                      <p:cBhvr>
                                        <p:cTn id="13" dur="500"/>
                                        <p:tgtEl>
                                          <p:spTgt spid="1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162"/>
                                        </p:tgtEl>
                                        <p:attrNameLst>
                                          <p:attrName>style.visibility</p:attrName>
                                        </p:attrNameLst>
                                      </p:cBhvr>
                                      <p:to>
                                        <p:strVal val="visible"/>
                                      </p:to>
                                    </p:set>
                                    <p:animEffect transition="in" filter="wipe(right)">
                                      <p:cBhvr>
                                        <p:cTn id="26" dur="500"/>
                                        <p:tgtEl>
                                          <p:spTgt spid="162"/>
                                        </p:tgtEl>
                                      </p:cBhvr>
                                    </p:animEffect>
                                  </p:childTnLst>
                                </p:cTn>
                              </p:par>
                              <p:par>
                                <p:cTn id="27" presetID="22" presetClass="entr" presetSubtype="2" fill="hold" nodeType="withEffect">
                                  <p:stCondLst>
                                    <p:cond delay="0"/>
                                  </p:stCondLst>
                                  <p:childTnLst>
                                    <p:set>
                                      <p:cBhvr>
                                        <p:cTn id="28" dur="1" fill="hold">
                                          <p:stCondLst>
                                            <p:cond delay="0"/>
                                          </p:stCondLst>
                                        </p:cTn>
                                        <p:tgtEl>
                                          <p:spTgt spid="157"/>
                                        </p:tgtEl>
                                        <p:attrNameLst>
                                          <p:attrName>style.visibility</p:attrName>
                                        </p:attrNameLst>
                                      </p:cBhvr>
                                      <p:to>
                                        <p:strVal val="visible"/>
                                      </p:to>
                                    </p:set>
                                    <p:animEffect transition="in" filter="wipe(right)">
                                      <p:cBhvr>
                                        <p:cTn id="29" dur="500"/>
                                        <p:tgtEl>
                                          <p:spTgt spid="157"/>
                                        </p:tgtEl>
                                      </p:cBhvr>
                                    </p:animEffect>
                                  </p:childTnLst>
                                </p:cTn>
                              </p:par>
                              <p:par>
                                <p:cTn id="30" presetID="22" presetClass="entr" presetSubtype="2" fill="hold" nodeType="with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wipe(right)">
                                      <p:cBhvr>
                                        <p:cTn id="32" dur="500"/>
                                        <p:tgtEl>
                                          <p:spTgt spid="1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5"/>
                                        </p:tgtEl>
                                        <p:attrNameLst>
                                          <p:attrName>style.visibility</p:attrName>
                                        </p:attrNameLst>
                                      </p:cBhvr>
                                      <p:to>
                                        <p:strVal val="visible"/>
                                      </p:to>
                                    </p:set>
                                    <p:animEffect transition="in" filter="fade">
                                      <p:cBhvr>
                                        <p:cTn id="38" dur="500"/>
                                        <p:tgtEl>
                                          <p:spTgt spid="1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animEffect transition="in" filter="fade">
                                      <p:cBhvr>
                                        <p:cTn id="41" dur="500"/>
                                        <p:tgtEl>
                                          <p:spTgt spid="165"/>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19"/>
                                        </p:tgtEl>
                                        <p:attrNameLst>
                                          <p:attrName>style.visibility</p:attrName>
                                        </p:attrNameLst>
                                      </p:cBhvr>
                                      <p:to>
                                        <p:strVal val="visible"/>
                                      </p:to>
                                    </p:set>
                                    <p:animEffect transition="in" filter="barn(inVertical)">
                                      <p:cBhvr>
                                        <p:cTn id="46" dur="500"/>
                                        <p:tgtEl>
                                          <p:spTgt spid="11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barn(inVertical)">
                                      <p:cBhvr>
                                        <p:cTn id="51" dur="500"/>
                                        <p:tgtEl>
                                          <p:spTgt spid="124"/>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29"/>
                                        </p:tgtEl>
                                        <p:attrNameLst>
                                          <p:attrName>style.visibility</p:attrName>
                                        </p:attrNameLst>
                                      </p:cBhvr>
                                      <p:to>
                                        <p:strVal val="visible"/>
                                      </p:to>
                                    </p:set>
                                    <p:animEffect transition="in" filter="barn(inVertical)">
                                      <p:cBhvr>
                                        <p:cTn id="56" dur="500"/>
                                        <p:tgtEl>
                                          <p:spTgt spid="129"/>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137"/>
                                        </p:tgtEl>
                                        <p:attrNameLst>
                                          <p:attrName>style.visibility</p:attrName>
                                        </p:attrNameLst>
                                      </p:cBhvr>
                                      <p:to>
                                        <p:strVal val="visible"/>
                                      </p:to>
                                    </p:set>
                                    <p:animEffect transition="in" filter="barn(inVertical)">
                                      <p:cBhvr>
                                        <p:cTn id="61" dur="500"/>
                                        <p:tgtEl>
                                          <p:spTgt spid="137"/>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148"/>
                                        </p:tgtEl>
                                        <p:attrNameLst>
                                          <p:attrName>style.visibility</p:attrName>
                                        </p:attrNameLst>
                                      </p:cBhvr>
                                      <p:to>
                                        <p:strVal val="visible"/>
                                      </p:to>
                                    </p:set>
                                    <p:animEffect transition="in" filter="barn(inVertical)">
                                      <p:cBhvr>
                                        <p:cTn id="66" dur="500"/>
                                        <p:tgtEl>
                                          <p:spTgt spid="148"/>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149"/>
                                        </p:tgtEl>
                                        <p:attrNameLst>
                                          <p:attrName>style.visibility</p:attrName>
                                        </p:attrNameLst>
                                      </p:cBhvr>
                                      <p:to>
                                        <p:strVal val="visible"/>
                                      </p:to>
                                    </p:set>
                                    <p:animEffect transition="in" filter="barn(inVertical)">
                                      <p:cBhvr>
                                        <p:cTn id="71" dur="500"/>
                                        <p:tgtEl>
                                          <p:spTgt spid="149"/>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167"/>
                                        </p:tgtEl>
                                        <p:attrNameLst>
                                          <p:attrName>style.visibility</p:attrName>
                                        </p:attrNameLst>
                                      </p:cBhvr>
                                      <p:to>
                                        <p:strVal val="visible"/>
                                      </p:to>
                                    </p:set>
                                    <p:animEffect transition="in" filter="barn(inVertical)">
                                      <p:cBhvr>
                                        <p:cTn id="76" dur="500"/>
                                        <p:tgtEl>
                                          <p:spTgt spid="167"/>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168"/>
                                        </p:tgtEl>
                                        <p:attrNameLst>
                                          <p:attrName>style.visibility</p:attrName>
                                        </p:attrNameLst>
                                      </p:cBhvr>
                                      <p:to>
                                        <p:strVal val="visible"/>
                                      </p:to>
                                    </p:set>
                                    <p:animEffect transition="in" filter="barn(inVertical)">
                                      <p:cBhvr>
                                        <p:cTn id="81" dur="500"/>
                                        <p:tgtEl>
                                          <p:spTgt spid="168"/>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161"/>
                                        </p:tgtEl>
                                        <p:attrNameLst>
                                          <p:attrName>style.visibility</p:attrName>
                                        </p:attrNameLst>
                                      </p:cBhvr>
                                      <p:to>
                                        <p:strVal val="visible"/>
                                      </p:to>
                                    </p:set>
                                    <p:animEffect transition="in" filter="barn(inVertical)">
                                      <p:cBhvr>
                                        <p:cTn id="86" dur="500"/>
                                        <p:tgtEl>
                                          <p:spTgt spid="161"/>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166"/>
                                        </p:tgtEl>
                                        <p:attrNameLst>
                                          <p:attrName>style.visibility</p:attrName>
                                        </p:attrNameLst>
                                      </p:cBhvr>
                                      <p:to>
                                        <p:strVal val="visible"/>
                                      </p:to>
                                    </p:set>
                                    <p:animEffect transition="in" filter="barn(inVertical)">
                                      <p:cBhvr>
                                        <p:cTn id="91" dur="500"/>
                                        <p:tgtEl>
                                          <p:spTgt spid="166"/>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nodeType="clickEffect">
                                  <p:stCondLst>
                                    <p:cond delay="0"/>
                                  </p:stCondLst>
                                  <p:childTnLst>
                                    <p:set>
                                      <p:cBhvr>
                                        <p:cTn id="95" dur="1" fill="hold">
                                          <p:stCondLst>
                                            <p:cond delay="0"/>
                                          </p:stCondLst>
                                        </p:cTn>
                                        <p:tgtEl>
                                          <p:spTgt spid="150"/>
                                        </p:tgtEl>
                                        <p:attrNameLst>
                                          <p:attrName>style.visibility</p:attrName>
                                        </p:attrNameLst>
                                      </p:cBhvr>
                                      <p:to>
                                        <p:strVal val="visible"/>
                                      </p:to>
                                    </p:set>
                                    <p:animEffect transition="in" filter="barn(inVertical)">
                                      <p:cBhvr>
                                        <p:cTn id="96" dur="500"/>
                                        <p:tgtEl>
                                          <p:spTgt spid="150"/>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156"/>
                                        </p:tgtEl>
                                        <p:attrNameLst>
                                          <p:attrName>style.visibility</p:attrName>
                                        </p:attrNameLst>
                                      </p:cBhvr>
                                      <p:to>
                                        <p:strVal val="visible"/>
                                      </p:to>
                                    </p:set>
                                    <p:animEffect transition="in" filter="barn(inVertical)">
                                      <p:cBhvr>
                                        <p:cTn id="101"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123" grpId="0"/>
      <p:bldP spid="128" grpId="0"/>
      <p:bldP spid="155" grpId="0"/>
      <p:bldP spid="160" grpId="0"/>
      <p:bldP spid="1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A33BB357-13F5-4549-AC1F-5D129057402A}"/>
              </a:ext>
            </a:extLst>
          </p:cNvPr>
          <p:cNvGrpSpPr/>
          <p:nvPr/>
        </p:nvGrpSpPr>
        <p:grpSpPr>
          <a:xfrm>
            <a:off x="3571635" y="1990555"/>
            <a:ext cx="1948916" cy="766947"/>
            <a:chOff x="3285705" y="1892542"/>
            <a:chExt cx="2344006" cy="983524"/>
          </a:xfrm>
        </p:grpSpPr>
        <p:grpSp>
          <p:nvGrpSpPr>
            <p:cNvPr id="78" name="组合 77"/>
            <p:cNvGrpSpPr/>
            <p:nvPr/>
          </p:nvGrpSpPr>
          <p:grpSpPr>
            <a:xfrm>
              <a:off x="3285705" y="1902799"/>
              <a:ext cx="1128989" cy="973267"/>
              <a:chOff x="2030922" y="2327368"/>
              <a:chExt cx="1528342" cy="1317536"/>
            </a:xfrm>
          </p:grpSpPr>
          <p:sp>
            <p:nvSpPr>
              <p:cNvPr id="79" name="六边形 78"/>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0" name="任意多边形 79"/>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81" name="六边形 80"/>
              <p:cNvSpPr/>
              <p:nvPr/>
            </p:nvSpPr>
            <p:spPr>
              <a:xfrm>
                <a:off x="2298341" y="2557901"/>
                <a:ext cx="993503" cy="856467"/>
              </a:xfrm>
              <a:prstGeom prst="hexagon">
                <a:avLst/>
              </a:prstGeom>
              <a:solidFill>
                <a:srgbClr val="01ACBE"/>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梯形 81"/>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3"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4" name="任意多边形 83"/>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85" name="梯形 84"/>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10" name="组合 109"/>
            <p:cNvGrpSpPr/>
            <p:nvPr/>
          </p:nvGrpSpPr>
          <p:grpSpPr>
            <a:xfrm>
              <a:off x="4500722" y="1892542"/>
              <a:ext cx="1128989" cy="973267"/>
              <a:chOff x="2030922" y="2327368"/>
              <a:chExt cx="1528342" cy="1317536"/>
            </a:xfrm>
          </p:grpSpPr>
          <p:sp>
            <p:nvSpPr>
              <p:cNvPr id="111" name="六边形 110"/>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2" name="任意多边形 111"/>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3" name="六边形 112"/>
              <p:cNvSpPr/>
              <p:nvPr/>
            </p:nvSpPr>
            <p:spPr>
              <a:xfrm>
                <a:off x="2298341" y="2557901"/>
                <a:ext cx="993503" cy="856467"/>
              </a:xfrm>
              <a:prstGeom prst="hexagon">
                <a:avLst/>
              </a:prstGeom>
              <a:solidFill>
                <a:srgbClr val="C65885"/>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4" name="梯形 113"/>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5"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任意多边形 115"/>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7" name="梯形 116"/>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 name="文本框 1"/>
            <p:cNvSpPr txBox="1"/>
            <p:nvPr/>
          </p:nvSpPr>
          <p:spPr>
            <a:xfrm>
              <a:off x="3489576" y="2165915"/>
              <a:ext cx="758225" cy="392415"/>
            </a:xfrm>
            <a:prstGeom prst="rect">
              <a:avLst/>
            </a:prstGeom>
            <a:noFill/>
          </p:spPr>
          <p:txBody>
            <a:bodyPr wrap="square" lIns="68580" tIns="34290" rIns="68580" bIns="34290"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13</a:t>
              </a:r>
              <a:endParaRPr lang="zh-CN" altLang="en-US" sz="2100" dirty="0">
                <a:solidFill>
                  <a:prstClr val="white"/>
                </a:solidFill>
                <a:latin typeface="Impact" panose="020B0806030902050204" pitchFamily="34" charset="0"/>
                <a:ea typeface="时尚中黑简体" panose="01010104010101010101" pitchFamily="2" charset="-122"/>
              </a:endParaRPr>
            </a:p>
          </p:txBody>
        </p:sp>
        <p:sp>
          <p:nvSpPr>
            <p:cNvPr id="51" name="文本框 50"/>
            <p:cNvSpPr txBox="1"/>
            <p:nvPr/>
          </p:nvSpPr>
          <p:spPr>
            <a:xfrm>
              <a:off x="4686103" y="2196385"/>
              <a:ext cx="758225" cy="392415"/>
            </a:xfrm>
            <a:prstGeom prst="rect">
              <a:avLst/>
            </a:prstGeom>
            <a:noFill/>
          </p:spPr>
          <p:txBody>
            <a:bodyPr wrap="square" lIns="68580" tIns="34290" rIns="68580" bIns="34290"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14</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162" name="组合 161"/>
          <p:cNvGrpSpPr/>
          <p:nvPr/>
        </p:nvGrpSpPr>
        <p:grpSpPr>
          <a:xfrm flipH="1" flipV="1">
            <a:off x="2153507" y="2164905"/>
            <a:ext cx="1082201" cy="265328"/>
            <a:chOff x="5415884" y="5007622"/>
            <a:chExt cx="1648980" cy="353770"/>
          </a:xfrm>
        </p:grpSpPr>
        <p:sp>
          <p:nvSpPr>
            <p:cNvPr id="163" name="任意多边形 162"/>
            <p:cNvSpPr/>
            <p:nvPr/>
          </p:nvSpPr>
          <p:spPr>
            <a:xfrm flipH="1">
              <a:off x="5521893" y="5063235"/>
              <a:ext cx="154297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64" name="椭圆 163"/>
            <p:cNvSpPr/>
            <p:nvPr/>
          </p:nvSpPr>
          <p:spPr>
            <a:xfrm flipH="1">
              <a:off x="5415884" y="5007622"/>
              <a:ext cx="118316" cy="11140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65" name="文本框 164"/>
          <p:cNvSpPr txBox="1"/>
          <p:nvPr/>
        </p:nvSpPr>
        <p:spPr>
          <a:xfrm>
            <a:off x="1803778" y="1698897"/>
            <a:ext cx="1509502" cy="407804"/>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校园信息类</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&amp;</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校园信息管理类</a:t>
            </a:r>
          </a:p>
        </p:txBody>
      </p:sp>
      <p:sp>
        <p:nvSpPr>
          <p:cNvPr id="136" name="文本框 135"/>
          <p:cNvSpPr txBox="1"/>
          <p:nvPr/>
        </p:nvSpPr>
        <p:spPr>
          <a:xfrm>
            <a:off x="294186" y="222341"/>
            <a:ext cx="2333597" cy="284693"/>
          </a:xfrm>
          <a:prstGeom prst="rect">
            <a:avLst/>
          </a:prstGeom>
          <a:noFill/>
        </p:spPr>
        <p:txBody>
          <a:bodyPr wrap="square" lIns="68580" tIns="34290" rIns="68580" bIns="34290" rtlCol="0">
            <a:spAutoFit/>
          </a:bodyPr>
          <a:lstStyle/>
          <a:p>
            <a:r>
              <a:rPr lang="en-US" altLang="zh-CN" sz="1400" dirty="0">
                <a:solidFill>
                  <a:schemeClr val="bg1"/>
                </a:solidFill>
                <a:latin typeface="迷你简汉真广标" panose="02010609000101010101" pitchFamily="49" charset="-122"/>
                <a:ea typeface="迷你简汉真广标" panose="02010609000101010101" pitchFamily="49" charset="-122"/>
              </a:rPr>
              <a:t>3.2.3</a:t>
            </a:r>
            <a:r>
              <a:rPr lang="zh-CN" altLang="en-US" sz="1400" dirty="0">
                <a:solidFill>
                  <a:schemeClr val="bg1"/>
                </a:solidFill>
                <a:latin typeface="迷你简汉真广标" panose="02010609000101010101" pitchFamily="49" charset="-122"/>
                <a:ea typeface="迷你简汉真广标" panose="02010609000101010101" pitchFamily="49" charset="-122"/>
              </a:rPr>
              <a:t>系统的类分析</a:t>
            </a:r>
          </a:p>
        </p:txBody>
      </p:sp>
      <p:sp>
        <p:nvSpPr>
          <p:cNvPr id="169" name="文本框 168">
            <a:extLst>
              <a:ext uri="{FF2B5EF4-FFF2-40B4-BE49-F238E27FC236}">
                <a16:creationId xmlns:a16="http://schemas.microsoft.com/office/drawing/2014/main" id="{C1B718BA-A3DB-4627-AAC0-D95CAE946CF1}"/>
              </a:ext>
            </a:extLst>
          </p:cNvPr>
          <p:cNvSpPr txBox="1"/>
          <p:nvPr/>
        </p:nvSpPr>
        <p:spPr>
          <a:xfrm>
            <a:off x="6440902" y="2558330"/>
            <a:ext cx="1168117" cy="577081"/>
          </a:xfrm>
          <a:prstGeom prst="rect">
            <a:avLst/>
          </a:prstGeom>
          <a:noFill/>
        </p:spPr>
        <p:txBody>
          <a:bodyPr wrap="square" lIns="68580" tIns="34290" rIns="68580" bIns="34290" rtlCol="0">
            <a:spAutoFit/>
          </a:bodyPr>
          <a:lstStyle/>
          <a:p>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普通问答帖子类</a:t>
            </a:r>
            <a:r>
              <a:rPr lang="en-US" altLang="zh-CN" sz="1100" dirty="0">
                <a:solidFill>
                  <a:prstClr val="black">
                    <a:lumMod val="65000"/>
                    <a:lumOff val="35000"/>
                  </a:prstClr>
                </a:solidFill>
                <a:latin typeface="时尚中黑简体" panose="01010104010101010101" pitchFamily="2" charset="-122"/>
                <a:ea typeface="时尚中黑简体" panose="01010104010101010101" pitchFamily="2" charset="-122"/>
              </a:rPr>
              <a:t>&amp;</a:t>
            </a:r>
            <a:r>
              <a:rPr lang="zh-CN" altLang="en-US" sz="1100" dirty="0">
                <a:solidFill>
                  <a:prstClr val="black">
                    <a:lumMod val="65000"/>
                    <a:lumOff val="35000"/>
                  </a:prstClr>
                </a:solidFill>
                <a:latin typeface="时尚中黑简体" panose="01010104010101010101" pitchFamily="2" charset="-122"/>
                <a:ea typeface="时尚中黑简体" panose="01010104010101010101" pitchFamily="2" charset="-122"/>
              </a:rPr>
              <a:t>普通帖子回复信息类</a:t>
            </a:r>
          </a:p>
        </p:txBody>
      </p:sp>
      <p:grpSp>
        <p:nvGrpSpPr>
          <p:cNvPr id="170" name="组合 169">
            <a:extLst>
              <a:ext uri="{FF2B5EF4-FFF2-40B4-BE49-F238E27FC236}">
                <a16:creationId xmlns:a16="http://schemas.microsoft.com/office/drawing/2014/main" id="{E6A159FF-5D6A-4AD0-8C47-67944CF47411}"/>
              </a:ext>
            </a:extLst>
          </p:cNvPr>
          <p:cNvGrpSpPr/>
          <p:nvPr/>
        </p:nvGrpSpPr>
        <p:grpSpPr>
          <a:xfrm>
            <a:off x="5634956" y="2308550"/>
            <a:ext cx="1071995" cy="269504"/>
            <a:chOff x="5415884" y="5002052"/>
            <a:chExt cx="1633413" cy="359338"/>
          </a:xfrm>
        </p:grpSpPr>
        <p:sp>
          <p:nvSpPr>
            <p:cNvPr id="171" name="任意多边形 130">
              <a:extLst>
                <a:ext uri="{FF2B5EF4-FFF2-40B4-BE49-F238E27FC236}">
                  <a16:creationId xmlns:a16="http://schemas.microsoft.com/office/drawing/2014/main" id="{044704F8-BC05-46AB-A38A-7D6595CF9C6C}"/>
                </a:ext>
              </a:extLst>
            </p:cNvPr>
            <p:cNvSpPr/>
            <p:nvPr/>
          </p:nvSpPr>
          <p:spPr>
            <a:xfrm flipH="1">
              <a:off x="5487682" y="5063233"/>
              <a:ext cx="1561615"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2" name="椭圆 171">
              <a:extLst>
                <a:ext uri="{FF2B5EF4-FFF2-40B4-BE49-F238E27FC236}">
                  <a16:creationId xmlns:a16="http://schemas.microsoft.com/office/drawing/2014/main" id="{31EDFE87-D7DA-41BD-9266-1332CD6497B3}"/>
                </a:ext>
              </a:extLst>
            </p:cNvPr>
            <p:cNvSpPr/>
            <p:nvPr/>
          </p:nvSpPr>
          <p:spPr>
            <a:xfrm flipH="1">
              <a:off x="5415884" y="5002052"/>
              <a:ext cx="118316" cy="12254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78" name="图片 177">
            <a:extLst>
              <a:ext uri="{FF2B5EF4-FFF2-40B4-BE49-F238E27FC236}">
                <a16:creationId xmlns:a16="http://schemas.microsoft.com/office/drawing/2014/main" id="{856D1CEB-C2D3-4230-8BD3-552F21B6A3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804" y="1990555"/>
            <a:ext cx="1230061" cy="1528334"/>
          </a:xfrm>
          <a:prstGeom prst="rect">
            <a:avLst/>
          </a:prstGeom>
          <a:noFill/>
          <a:ln>
            <a:noFill/>
          </a:ln>
        </p:spPr>
      </p:pic>
      <p:pic>
        <p:nvPicPr>
          <p:cNvPr id="179" name="图片 178">
            <a:extLst>
              <a:ext uri="{FF2B5EF4-FFF2-40B4-BE49-F238E27FC236}">
                <a16:creationId xmlns:a16="http://schemas.microsoft.com/office/drawing/2014/main" id="{83C04D30-8D2E-4369-B254-5973DB6C66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51838" y="3188444"/>
            <a:ext cx="1391969" cy="1543546"/>
          </a:xfrm>
          <a:prstGeom prst="rect">
            <a:avLst/>
          </a:prstGeom>
          <a:noFill/>
          <a:ln>
            <a:noFill/>
          </a:ln>
        </p:spPr>
      </p:pic>
      <p:pic>
        <p:nvPicPr>
          <p:cNvPr id="180" name="图片 179">
            <a:extLst>
              <a:ext uri="{FF2B5EF4-FFF2-40B4-BE49-F238E27FC236}">
                <a16:creationId xmlns:a16="http://schemas.microsoft.com/office/drawing/2014/main" id="{5C7ABC05-0999-45E3-AF56-3E2AFB60245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562365" y="975570"/>
            <a:ext cx="1187998" cy="2295558"/>
          </a:xfrm>
          <a:prstGeom prst="rect">
            <a:avLst/>
          </a:prstGeom>
          <a:noFill/>
          <a:ln>
            <a:noFill/>
          </a:ln>
        </p:spPr>
      </p:pic>
      <p:pic>
        <p:nvPicPr>
          <p:cNvPr id="181" name="图片 180">
            <a:extLst>
              <a:ext uri="{FF2B5EF4-FFF2-40B4-BE49-F238E27FC236}">
                <a16:creationId xmlns:a16="http://schemas.microsoft.com/office/drawing/2014/main" id="{15270B2B-AF02-4783-8A24-CD3A6D79F3C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63521" y="3135411"/>
            <a:ext cx="1278323" cy="1920322"/>
          </a:xfrm>
          <a:prstGeom prst="rect">
            <a:avLst/>
          </a:prstGeom>
          <a:noFill/>
          <a:ln>
            <a:noFill/>
          </a:ln>
        </p:spPr>
      </p:pic>
    </p:spTree>
    <p:extLst>
      <p:ext uri="{BB962C8B-B14F-4D97-AF65-F5344CB8AC3E}">
        <p14:creationId xmlns:p14="http://schemas.microsoft.com/office/powerpoint/2010/main" val="14707308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wipe(right)">
                                      <p:cBhvr>
                                        <p:cTn id="7" dur="500"/>
                                        <p:tgtEl>
                                          <p:spTgt spid="162"/>
                                        </p:tgtEl>
                                      </p:cBhvr>
                                    </p:animEffect>
                                  </p:childTnLst>
                                </p:cTn>
                              </p:par>
                              <p:par>
                                <p:cTn id="8" presetID="22" presetClass="entr" presetSubtype="8" fill="hold" nodeType="withEffect">
                                  <p:stCondLst>
                                    <p:cond delay="0"/>
                                  </p:stCondLst>
                                  <p:childTnLst>
                                    <p:set>
                                      <p:cBhvr>
                                        <p:cTn id="9" dur="1" fill="hold">
                                          <p:stCondLst>
                                            <p:cond delay="0"/>
                                          </p:stCondLst>
                                        </p:cTn>
                                        <p:tgtEl>
                                          <p:spTgt spid="170"/>
                                        </p:tgtEl>
                                        <p:attrNameLst>
                                          <p:attrName>style.visibility</p:attrName>
                                        </p:attrNameLst>
                                      </p:cBhvr>
                                      <p:to>
                                        <p:strVal val="visible"/>
                                      </p:to>
                                    </p:set>
                                    <p:animEffect transition="in" filter="wipe(left)">
                                      <p:cBhvr>
                                        <p:cTn id="10" dur="500"/>
                                        <p:tgtEl>
                                          <p:spTgt spid="1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9"/>
                                        </p:tgtEl>
                                        <p:attrNameLst>
                                          <p:attrName>style.visibility</p:attrName>
                                        </p:attrNameLst>
                                      </p:cBhvr>
                                      <p:to>
                                        <p:strVal val="visible"/>
                                      </p:to>
                                    </p:set>
                                    <p:animEffect transition="in" filter="fade">
                                      <p:cBhvr>
                                        <p:cTn id="13" dur="500"/>
                                        <p:tgtEl>
                                          <p:spTgt spid="16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5"/>
                                        </p:tgtEl>
                                        <p:attrNameLst>
                                          <p:attrName>style.visibility</p:attrName>
                                        </p:attrNameLst>
                                      </p:cBhvr>
                                      <p:to>
                                        <p:strVal val="visible"/>
                                      </p:to>
                                    </p:set>
                                    <p:animEffect transition="in" filter="fade">
                                      <p:cBhvr>
                                        <p:cTn id="16" dur="500"/>
                                        <p:tgtEl>
                                          <p:spTgt spid="16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8"/>
                                        </p:tgtEl>
                                        <p:attrNameLst>
                                          <p:attrName>style.visibility</p:attrName>
                                        </p:attrNameLst>
                                      </p:cBhvr>
                                      <p:to>
                                        <p:strVal val="visible"/>
                                      </p:to>
                                    </p:set>
                                    <p:anim calcmode="lin" valueType="num">
                                      <p:cBhvr additive="base">
                                        <p:cTn id="21" dur="500" fill="hold"/>
                                        <p:tgtEl>
                                          <p:spTgt spid="178"/>
                                        </p:tgtEl>
                                        <p:attrNameLst>
                                          <p:attrName>ppt_x</p:attrName>
                                        </p:attrNameLst>
                                      </p:cBhvr>
                                      <p:tavLst>
                                        <p:tav tm="0">
                                          <p:val>
                                            <p:strVal val="#ppt_x"/>
                                          </p:val>
                                        </p:tav>
                                        <p:tav tm="100000">
                                          <p:val>
                                            <p:strVal val="#ppt_x"/>
                                          </p:val>
                                        </p:tav>
                                      </p:tavLst>
                                    </p:anim>
                                    <p:anim calcmode="lin" valueType="num">
                                      <p:cBhvr additive="base">
                                        <p:cTn id="22"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9"/>
                                        </p:tgtEl>
                                        <p:attrNameLst>
                                          <p:attrName>style.visibility</p:attrName>
                                        </p:attrNameLst>
                                      </p:cBhvr>
                                      <p:to>
                                        <p:strVal val="visible"/>
                                      </p:to>
                                    </p:set>
                                    <p:anim calcmode="lin" valueType="num">
                                      <p:cBhvr additive="base">
                                        <p:cTn id="27" dur="500" fill="hold"/>
                                        <p:tgtEl>
                                          <p:spTgt spid="179"/>
                                        </p:tgtEl>
                                        <p:attrNameLst>
                                          <p:attrName>ppt_x</p:attrName>
                                        </p:attrNameLst>
                                      </p:cBhvr>
                                      <p:tavLst>
                                        <p:tav tm="0">
                                          <p:val>
                                            <p:strVal val="#ppt_x"/>
                                          </p:val>
                                        </p:tav>
                                        <p:tav tm="100000">
                                          <p:val>
                                            <p:strVal val="#ppt_x"/>
                                          </p:val>
                                        </p:tav>
                                      </p:tavLst>
                                    </p:anim>
                                    <p:anim calcmode="lin" valueType="num">
                                      <p:cBhvr additive="base">
                                        <p:cTn id="28"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0"/>
                                        </p:tgtEl>
                                        <p:attrNameLst>
                                          <p:attrName>style.visibility</p:attrName>
                                        </p:attrNameLst>
                                      </p:cBhvr>
                                      <p:to>
                                        <p:strVal val="visible"/>
                                      </p:to>
                                    </p:set>
                                    <p:anim calcmode="lin" valueType="num">
                                      <p:cBhvr additive="base">
                                        <p:cTn id="33" dur="500" fill="hold"/>
                                        <p:tgtEl>
                                          <p:spTgt spid="180"/>
                                        </p:tgtEl>
                                        <p:attrNameLst>
                                          <p:attrName>ppt_x</p:attrName>
                                        </p:attrNameLst>
                                      </p:cBhvr>
                                      <p:tavLst>
                                        <p:tav tm="0">
                                          <p:val>
                                            <p:strVal val="#ppt_x"/>
                                          </p:val>
                                        </p:tav>
                                        <p:tav tm="100000">
                                          <p:val>
                                            <p:strVal val="#ppt_x"/>
                                          </p:val>
                                        </p:tav>
                                      </p:tavLst>
                                    </p:anim>
                                    <p:anim calcmode="lin" valueType="num">
                                      <p:cBhvr additive="base">
                                        <p:cTn id="34"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1"/>
                                        </p:tgtEl>
                                        <p:attrNameLst>
                                          <p:attrName>style.visibility</p:attrName>
                                        </p:attrNameLst>
                                      </p:cBhvr>
                                      <p:to>
                                        <p:strVal val="visible"/>
                                      </p:to>
                                    </p:set>
                                    <p:anim calcmode="lin" valueType="num">
                                      <p:cBhvr additive="base">
                                        <p:cTn id="39" dur="500" fill="hold"/>
                                        <p:tgtEl>
                                          <p:spTgt spid="181"/>
                                        </p:tgtEl>
                                        <p:attrNameLst>
                                          <p:attrName>ppt_x</p:attrName>
                                        </p:attrNameLst>
                                      </p:cBhvr>
                                      <p:tavLst>
                                        <p:tav tm="0">
                                          <p:val>
                                            <p:strVal val="#ppt_x"/>
                                          </p:val>
                                        </p:tav>
                                        <p:tav tm="100000">
                                          <p:val>
                                            <p:strVal val="#ppt_x"/>
                                          </p:val>
                                        </p:tav>
                                      </p:tavLst>
                                    </p:anim>
                                    <p:anim calcmode="lin" valueType="num">
                                      <p:cBhvr additive="base">
                                        <p:cTn id="40"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95486"/>
            <a:ext cx="2288091" cy="410231"/>
          </a:xfrm>
        </p:spPr>
        <p:txBody>
          <a:bodyPr>
            <a:normAutofit/>
          </a:bodyPr>
          <a:lstStyle/>
          <a:p>
            <a:r>
              <a:rPr lang="en-US" altLang="zh-CN" sz="1400" dirty="0"/>
              <a:t>3.3</a:t>
            </a:r>
            <a:r>
              <a:rPr lang="zh-CN" altLang="en-US" sz="1400" dirty="0"/>
              <a:t>系统类关系图</a:t>
            </a:r>
          </a:p>
        </p:txBody>
      </p:sp>
      <p:grpSp>
        <p:nvGrpSpPr>
          <p:cNvPr id="112" name="组合 111">
            <a:extLst>
              <a:ext uri="{FF2B5EF4-FFF2-40B4-BE49-F238E27FC236}">
                <a16:creationId xmlns:a16="http://schemas.microsoft.com/office/drawing/2014/main" id="{5331A7FB-A0AE-4A9D-900B-FB5057C88883}"/>
              </a:ext>
            </a:extLst>
          </p:cNvPr>
          <p:cNvGrpSpPr/>
          <p:nvPr/>
        </p:nvGrpSpPr>
        <p:grpSpPr>
          <a:xfrm>
            <a:off x="2201189" y="843558"/>
            <a:ext cx="4741621" cy="4187547"/>
            <a:chOff x="2201189" y="843558"/>
            <a:chExt cx="4741621" cy="4187547"/>
          </a:xfrm>
        </p:grpSpPr>
        <p:pic>
          <p:nvPicPr>
            <p:cNvPr id="27" name="图片 26">
              <a:extLst>
                <a:ext uri="{FF2B5EF4-FFF2-40B4-BE49-F238E27FC236}">
                  <a16:creationId xmlns:a16="http://schemas.microsoft.com/office/drawing/2014/main" id="{E245ADC5-A1F6-4C63-924F-574C56C38DB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1189" y="843558"/>
              <a:ext cx="4741621" cy="4187547"/>
            </a:xfrm>
            <a:prstGeom prst="rect">
              <a:avLst/>
            </a:prstGeom>
            <a:noFill/>
            <a:ln>
              <a:noFill/>
            </a:ln>
          </p:spPr>
        </p:pic>
        <p:sp>
          <p:nvSpPr>
            <p:cNvPr id="19" name="斜纹 18"/>
            <p:cNvSpPr/>
            <p:nvPr/>
          </p:nvSpPr>
          <p:spPr>
            <a:xfrm>
              <a:off x="2201189" y="843558"/>
              <a:ext cx="359773" cy="359773"/>
            </a:xfrm>
            <a:prstGeom prst="diagStrip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斜纹 19"/>
            <p:cNvSpPr/>
            <p:nvPr/>
          </p:nvSpPr>
          <p:spPr>
            <a:xfrm rot="10800000">
              <a:off x="6583037" y="4671332"/>
              <a:ext cx="359773" cy="359773"/>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3751894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anim calcmode="lin" valueType="num">
                                      <p:cBhvr>
                                        <p:cTn id="8" dur="1000" fill="hold"/>
                                        <p:tgtEl>
                                          <p:spTgt spid="112"/>
                                        </p:tgtEl>
                                        <p:attrNameLst>
                                          <p:attrName>ppt_x</p:attrName>
                                        </p:attrNameLst>
                                      </p:cBhvr>
                                      <p:tavLst>
                                        <p:tav tm="0">
                                          <p:val>
                                            <p:strVal val="#ppt_x"/>
                                          </p:val>
                                        </p:tav>
                                        <p:tav tm="100000">
                                          <p:val>
                                            <p:strVal val="#ppt_x"/>
                                          </p:val>
                                        </p:tav>
                                      </p:tavLst>
                                    </p:anim>
                                    <p:anim calcmode="lin" valueType="num">
                                      <p:cBhvr>
                                        <p:cTn id="9"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2501718" y="730503"/>
            <a:ext cx="1997219" cy="161878"/>
            <a:chOff x="3904783" y="1674310"/>
            <a:chExt cx="3672130" cy="112702"/>
          </a:xfrm>
        </p:grpSpPr>
        <p:cxnSp>
          <p:nvCxnSpPr>
            <p:cNvPr id="110" name="直接连接符 109"/>
            <p:cNvCxnSpPr/>
            <p:nvPr/>
          </p:nvCxnSpPr>
          <p:spPr>
            <a:xfrm flipV="1">
              <a:off x="3904783" y="1718973"/>
              <a:ext cx="3402797" cy="10188"/>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7314336" y="1674310"/>
              <a:ext cx="262577" cy="11270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sp>
        <p:nvSpPr>
          <p:cNvPr id="76" name="任意多边形 75"/>
          <p:cNvSpPr/>
          <p:nvPr/>
        </p:nvSpPr>
        <p:spPr>
          <a:xfrm>
            <a:off x="2041397" y="805201"/>
            <a:ext cx="1690713" cy="3947377"/>
          </a:xfrm>
          <a:custGeom>
            <a:avLst/>
            <a:gdLst>
              <a:gd name="connsiteX0" fmla="*/ 0 w 2468160"/>
              <a:gd name="connsiteY0" fmla="*/ 0 h 4937688"/>
              <a:gd name="connsiteX1" fmla="*/ 251709 w 2468160"/>
              <a:gd name="connsiteY1" fmla="*/ 12711 h 4937688"/>
              <a:gd name="connsiteX2" fmla="*/ 2468160 w 2468160"/>
              <a:gd name="connsiteY2" fmla="*/ 2468844 h 4937688"/>
              <a:gd name="connsiteX3" fmla="*/ 251709 w 2468160"/>
              <a:gd name="connsiteY3" fmla="*/ 4924978 h 4937688"/>
              <a:gd name="connsiteX4" fmla="*/ 0 w 2468160"/>
              <a:gd name="connsiteY4" fmla="*/ 4937688 h 4937688"/>
              <a:gd name="connsiteX5" fmla="*/ 0 w 2468160"/>
              <a:gd name="connsiteY5" fmla="*/ 4688120 h 4937688"/>
              <a:gd name="connsiteX6" fmla="*/ 226192 w 2468160"/>
              <a:gd name="connsiteY6" fmla="*/ 4676698 h 4937688"/>
              <a:gd name="connsiteX7" fmla="*/ 2218592 w 2468160"/>
              <a:gd name="connsiteY7" fmla="*/ 2468844 h 4937688"/>
              <a:gd name="connsiteX8" fmla="*/ 226192 w 2468160"/>
              <a:gd name="connsiteY8" fmla="*/ 260990 h 4937688"/>
              <a:gd name="connsiteX9" fmla="*/ 0 w 2468160"/>
              <a:gd name="connsiteY9" fmla="*/ 249569 h 493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8160" h="4937688">
                <a:moveTo>
                  <a:pt x="0" y="0"/>
                </a:moveTo>
                <a:lnTo>
                  <a:pt x="251709" y="12711"/>
                </a:lnTo>
                <a:cubicBezTo>
                  <a:pt x="1496657" y="139142"/>
                  <a:pt x="2468160" y="1190539"/>
                  <a:pt x="2468160" y="2468844"/>
                </a:cubicBezTo>
                <a:cubicBezTo>
                  <a:pt x="2468160" y="3747149"/>
                  <a:pt x="1496657" y="4798546"/>
                  <a:pt x="251709" y="4924978"/>
                </a:cubicBezTo>
                <a:lnTo>
                  <a:pt x="0" y="4937688"/>
                </a:lnTo>
                <a:lnTo>
                  <a:pt x="0" y="4688120"/>
                </a:lnTo>
                <a:lnTo>
                  <a:pt x="226192" y="4676698"/>
                </a:lnTo>
                <a:cubicBezTo>
                  <a:pt x="1345293" y="4563047"/>
                  <a:pt x="2218592" y="3617931"/>
                  <a:pt x="2218592" y="2468844"/>
                </a:cubicBezTo>
                <a:cubicBezTo>
                  <a:pt x="2218592" y="1319758"/>
                  <a:pt x="1345293" y="374641"/>
                  <a:pt x="226192" y="260990"/>
                </a:cubicBezTo>
                <a:lnTo>
                  <a:pt x="0" y="249569"/>
                </a:lnTo>
                <a:close/>
              </a:path>
            </a:pathLst>
          </a:custGeom>
          <a:solidFill>
            <a:schemeClr val="bg1">
              <a:lumMod val="95000"/>
            </a:schemeClr>
          </a:solidFill>
          <a:ln>
            <a:noFill/>
          </a:ln>
          <a:effectLst>
            <a:innerShdw blurRad="762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组合 7"/>
          <p:cNvGrpSpPr/>
          <p:nvPr/>
        </p:nvGrpSpPr>
        <p:grpSpPr>
          <a:xfrm>
            <a:off x="1891932" y="599252"/>
            <a:ext cx="857292" cy="971669"/>
            <a:chOff x="2002155" y="862110"/>
            <a:chExt cx="857292" cy="971669"/>
          </a:xfrm>
        </p:grpSpPr>
        <p:grpSp>
          <p:nvGrpSpPr>
            <p:cNvPr id="45" name="组合 44"/>
            <p:cNvGrpSpPr/>
            <p:nvPr/>
          </p:nvGrpSpPr>
          <p:grpSpPr>
            <a:xfrm>
              <a:off x="2023848" y="862110"/>
              <a:ext cx="835599" cy="971669"/>
              <a:chOff x="3295850" y="2065377"/>
              <a:chExt cx="3592273" cy="4177307"/>
            </a:xfrm>
          </p:grpSpPr>
          <p:sp>
            <p:nvSpPr>
              <p:cNvPr id="46" name="圆角矩形 45"/>
              <p:cNvSpPr/>
              <p:nvPr/>
            </p:nvSpPr>
            <p:spPr>
              <a:xfrm rot="2760000">
                <a:off x="3283361" y="2637923"/>
                <a:ext cx="4177307" cy="303221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Freeform 5"/>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圆角矩形 47"/>
              <p:cNvSpPr/>
              <p:nvPr/>
            </p:nvSpPr>
            <p:spPr>
              <a:xfrm rot="2760000">
                <a:off x="3499201" y="2940763"/>
                <a:ext cx="3639373" cy="236953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9" name="文本框 88"/>
            <p:cNvSpPr txBox="1"/>
            <p:nvPr/>
          </p:nvSpPr>
          <p:spPr>
            <a:xfrm>
              <a:off x="2002155" y="992079"/>
              <a:ext cx="657225" cy="415498"/>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grpSp>
        <p:nvGrpSpPr>
          <p:cNvPr id="16" name="组合 15"/>
          <p:cNvGrpSpPr/>
          <p:nvPr/>
        </p:nvGrpSpPr>
        <p:grpSpPr>
          <a:xfrm>
            <a:off x="3355287" y="2383729"/>
            <a:ext cx="859869" cy="971669"/>
            <a:chOff x="2879178" y="3107494"/>
            <a:chExt cx="859869" cy="971669"/>
          </a:xfrm>
        </p:grpSpPr>
        <p:grpSp>
          <p:nvGrpSpPr>
            <p:cNvPr id="40" name="组合 39"/>
            <p:cNvGrpSpPr/>
            <p:nvPr/>
          </p:nvGrpSpPr>
          <p:grpSpPr>
            <a:xfrm>
              <a:off x="2903448" y="3107494"/>
              <a:ext cx="835599" cy="971669"/>
              <a:chOff x="3295850" y="2065377"/>
              <a:chExt cx="3592273" cy="4177307"/>
            </a:xfrm>
          </p:grpSpPr>
          <p:sp>
            <p:nvSpPr>
              <p:cNvPr id="41" name="圆角矩形 40"/>
              <p:cNvSpPr/>
              <p:nvPr/>
            </p:nvSpPr>
            <p:spPr>
              <a:xfrm rot="2760000">
                <a:off x="3283361" y="2637923"/>
                <a:ext cx="4177307" cy="303221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Freeform 5"/>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 name="圆角矩形 42"/>
              <p:cNvSpPr/>
              <p:nvPr/>
            </p:nvSpPr>
            <p:spPr>
              <a:xfrm rot="2760000">
                <a:off x="3499201" y="2940763"/>
                <a:ext cx="3639373" cy="236953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91" name="文本框 90"/>
            <p:cNvSpPr txBox="1"/>
            <p:nvPr/>
          </p:nvSpPr>
          <p:spPr>
            <a:xfrm>
              <a:off x="2879178" y="3232543"/>
              <a:ext cx="657225" cy="415498"/>
            </a:xfrm>
            <a:prstGeom prst="rect">
              <a:avLst/>
            </a:prstGeom>
            <a:noFill/>
          </p:spPr>
          <p:txBody>
            <a:bodyPr wrap="square" rtlCol="0">
              <a:spAutoFit/>
            </a:bodyPr>
            <a:lstStyle/>
            <a:p>
              <a:pPr algn="ctr"/>
              <a:r>
                <a:rPr lang="en-US" altLang="zh-CN" sz="2100" dirty="0">
                  <a:solidFill>
                    <a:srgbClr val="00AF92"/>
                  </a:solidFill>
                  <a:latin typeface="Impact" panose="020B0806030902050204" pitchFamily="34" charset="0"/>
                </a:rPr>
                <a:t>04</a:t>
              </a:r>
              <a:endParaRPr lang="zh-CN" altLang="en-US" sz="2100" dirty="0">
                <a:solidFill>
                  <a:srgbClr val="00AF92"/>
                </a:solidFill>
                <a:latin typeface="Impact" panose="020B0806030902050204" pitchFamily="34" charset="0"/>
              </a:endParaRPr>
            </a:p>
          </p:txBody>
        </p:sp>
      </p:grpSp>
      <p:grpSp>
        <p:nvGrpSpPr>
          <p:cNvPr id="9" name="组合 8"/>
          <p:cNvGrpSpPr/>
          <p:nvPr/>
        </p:nvGrpSpPr>
        <p:grpSpPr>
          <a:xfrm>
            <a:off x="2685071" y="986994"/>
            <a:ext cx="845958" cy="971669"/>
            <a:chOff x="2879178" y="1605175"/>
            <a:chExt cx="845958" cy="971669"/>
          </a:xfrm>
        </p:grpSpPr>
        <p:grpSp>
          <p:nvGrpSpPr>
            <p:cNvPr id="10" name="组合 9"/>
            <p:cNvGrpSpPr/>
            <p:nvPr/>
          </p:nvGrpSpPr>
          <p:grpSpPr>
            <a:xfrm>
              <a:off x="2889537" y="1605175"/>
              <a:ext cx="835599" cy="971669"/>
              <a:chOff x="3295850" y="2065377"/>
              <a:chExt cx="3592273" cy="4177307"/>
            </a:xfrm>
          </p:grpSpPr>
          <p:sp>
            <p:nvSpPr>
              <p:cNvPr id="11" name="圆角矩形 10"/>
              <p:cNvSpPr/>
              <p:nvPr/>
            </p:nvSpPr>
            <p:spPr>
              <a:xfrm rot="2760000">
                <a:off x="3283361" y="2637923"/>
                <a:ext cx="4177307" cy="303221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5"/>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 name="圆角矩形 12"/>
              <p:cNvSpPr/>
              <p:nvPr/>
            </p:nvSpPr>
            <p:spPr>
              <a:xfrm rot="2760000">
                <a:off x="3499201" y="2940763"/>
                <a:ext cx="3639373" cy="236953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92" name="文本框 91"/>
            <p:cNvSpPr txBox="1"/>
            <p:nvPr/>
          </p:nvSpPr>
          <p:spPr>
            <a:xfrm>
              <a:off x="2879178" y="1729467"/>
              <a:ext cx="657225" cy="415498"/>
            </a:xfrm>
            <a:prstGeom prst="rect">
              <a:avLst/>
            </a:prstGeom>
            <a:noFill/>
          </p:spPr>
          <p:txBody>
            <a:bodyPr wrap="square" rtlCol="0">
              <a:spAutoFit/>
            </a:bodyPr>
            <a:lstStyle/>
            <a:p>
              <a:pPr algn="ctr"/>
              <a:r>
                <a:rPr lang="en-US" altLang="zh-CN" sz="2100" dirty="0">
                  <a:solidFill>
                    <a:srgbClr val="01ACBE"/>
                  </a:solidFill>
                  <a:latin typeface="Impact" panose="020B0806030902050204" pitchFamily="34" charset="0"/>
                </a:rPr>
                <a:t>02</a:t>
              </a:r>
              <a:endParaRPr lang="zh-CN" altLang="en-US" sz="2100" dirty="0">
                <a:solidFill>
                  <a:srgbClr val="01ACBE"/>
                </a:solidFill>
                <a:latin typeface="Impact" panose="020B0806030902050204" pitchFamily="34" charset="0"/>
              </a:endParaRPr>
            </a:p>
          </p:txBody>
        </p:sp>
      </p:grpSp>
      <p:grpSp>
        <p:nvGrpSpPr>
          <p:cNvPr id="15" name="组合 14"/>
          <p:cNvGrpSpPr/>
          <p:nvPr/>
        </p:nvGrpSpPr>
        <p:grpSpPr>
          <a:xfrm>
            <a:off x="3147599" y="1650640"/>
            <a:ext cx="853100" cy="971669"/>
            <a:chOff x="3220650" y="2345989"/>
            <a:chExt cx="853100" cy="971669"/>
          </a:xfrm>
        </p:grpSpPr>
        <p:grpSp>
          <p:nvGrpSpPr>
            <p:cNvPr id="35" name="组合 34"/>
            <p:cNvGrpSpPr/>
            <p:nvPr/>
          </p:nvGrpSpPr>
          <p:grpSpPr>
            <a:xfrm>
              <a:off x="3238151" y="2345989"/>
              <a:ext cx="835599" cy="971669"/>
              <a:chOff x="3295850" y="2065377"/>
              <a:chExt cx="3592273" cy="4177307"/>
            </a:xfrm>
          </p:grpSpPr>
          <p:sp>
            <p:nvSpPr>
              <p:cNvPr id="36" name="圆角矩形 35"/>
              <p:cNvSpPr/>
              <p:nvPr/>
            </p:nvSpPr>
            <p:spPr>
              <a:xfrm rot="2760000">
                <a:off x="3283361" y="2637923"/>
                <a:ext cx="4177307" cy="303221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Freeform 5"/>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圆角矩形 37"/>
              <p:cNvSpPr/>
              <p:nvPr/>
            </p:nvSpPr>
            <p:spPr>
              <a:xfrm rot="2760000">
                <a:off x="3499201" y="2940763"/>
                <a:ext cx="3639373" cy="236953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93" name="文本框 92"/>
            <p:cNvSpPr txBox="1"/>
            <p:nvPr/>
          </p:nvSpPr>
          <p:spPr>
            <a:xfrm>
              <a:off x="3220650" y="2471406"/>
              <a:ext cx="657225" cy="415498"/>
            </a:xfrm>
            <a:prstGeom prst="rect">
              <a:avLst/>
            </a:prstGeom>
            <a:noFill/>
          </p:spPr>
          <p:txBody>
            <a:bodyPr wrap="square" rtlCol="0">
              <a:spAutoFit/>
            </a:bodyPr>
            <a:lstStyle/>
            <a:p>
              <a:pPr algn="ctr"/>
              <a:r>
                <a:rPr lang="en-US" altLang="zh-CN" sz="2100" dirty="0">
                  <a:solidFill>
                    <a:srgbClr val="E87071"/>
                  </a:solidFill>
                  <a:latin typeface="Impact" panose="020B0806030902050204" pitchFamily="34" charset="0"/>
                </a:rPr>
                <a:t>03</a:t>
              </a:r>
              <a:endParaRPr lang="zh-CN" altLang="en-US" sz="2100" dirty="0">
                <a:solidFill>
                  <a:srgbClr val="E87071"/>
                </a:solidFill>
                <a:latin typeface="Impact" panose="020B0806030902050204" pitchFamily="34" charset="0"/>
              </a:endParaRPr>
            </a:p>
          </p:txBody>
        </p:sp>
      </p:grpSp>
      <p:grpSp>
        <p:nvGrpSpPr>
          <p:cNvPr id="7" name="组合 6"/>
          <p:cNvGrpSpPr/>
          <p:nvPr/>
        </p:nvGrpSpPr>
        <p:grpSpPr>
          <a:xfrm>
            <a:off x="1348876" y="1957944"/>
            <a:ext cx="1606829" cy="1424101"/>
            <a:chOff x="1348876" y="1957944"/>
            <a:chExt cx="1606829" cy="1424101"/>
          </a:xfrm>
        </p:grpSpPr>
        <p:sp>
          <p:nvSpPr>
            <p:cNvPr id="62" name="Freeform 5"/>
            <p:cNvSpPr>
              <a:spLocks/>
            </p:cNvSpPr>
            <p:nvPr/>
          </p:nvSpPr>
          <p:spPr bwMode="auto">
            <a:xfrm rot="10800000">
              <a:off x="1348876" y="1957944"/>
              <a:ext cx="1606829" cy="14241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6" name="Freeform 48"/>
            <p:cNvSpPr>
              <a:spLocks noEditPoints="1"/>
            </p:cNvSpPr>
            <p:nvPr/>
          </p:nvSpPr>
          <p:spPr bwMode="auto">
            <a:xfrm>
              <a:off x="1926617" y="2153290"/>
              <a:ext cx="451346" cy="490884"/>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7" name="文本框 116"/>
            <p:cNvSpPr txBox="1"/>
            <p:nvPr/>
          </p:nvSpPr>
          <p:spPr>
            <a:xfrm>
              <a:off x="1459007" y="2644235"/>
              <a:ext cx="1346766" cy="646331"/>
            </a:xfrm>
            <a:prstGeom prst="rect">
              <a:avLst/>
            </a:prstGeom>
            <a:noFill/>
          </p:spPr>
          <p:txBody>
            <a:bodyPr wrap="square" rtlCol="0">
              <a:spAutoFit/>
            </a:bodyPr>
            <a:lstStyle/>
            <a:p>
              <a:pPr algn="ctr"/>
              <a:r>
                <a:rPr lang="zh-CN" altLang="en-US" sz="3600" dirty="0">
                  <a:solidFill>
                    <a:prstClr val="black">
                      <a:lumMod val="50000"/>
                      <a:lumOff val="50000"/>
                    </a:prstClr>
                  </a:solidFill>
                  <a:effectLst>
                    <a:innerShdw blurRad="38100" dist="50800" dir="13500000">
                      <a:prstClr val="black">
                        <a:alpha val="60000"/>
                      </a:prstClr>
                    </a:innerShdw>
                  </a:effectLst>
                  <a:latin typeface="方正大黑简体" panose="02010601030101010101" pitchFamily="2" charset="-122"/>
                  <a:ea typeface="方正大黑简体" panose="02010601030101010101" pitchFamily="2" charset="-122"/>
                </a:rPr>
                <a:t>目录</a:t>
              </a:r>
            </a:p>
          </p:txBody>
        </p:sp>
      </p:grpSp>
      <p:sp>
        <p:nvSpPr>
          <p:cNvPr id="129" name="文本框 128"/>
          <p:cNvSpPr txBox="1"/>
          <p:nvPr/>
        </p:nvSpPr>
        <p:spPr>
          <a:xfrm>
            <a:off x="4592281" y="603743"/>
            <a:ext cx="1793300" cy="338554"/>
          </a:xfrm>
          <a:prstGeom prst="rect">
            <a:avLst/>
          </a:prstGeom>
          <a:noFill/>
        </p:spPr>
        <p:txBody>
          <a:bodyPr wrap="square" rtlCol="0">
            <a:spAutoFit/>
          </a:bodyPr>
          <a:lstStyle/>
          <a:p>
            <a:r>
              <a:rPr lang="zh-CN" altLang="en-US" sz="1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系统功能设计</a:t>
            </a:r>
          </a:p>
        </p:txBody>
      </p:sp>
      <p:sp>
        <p:nvSpPr>
          <p:cNvPr id="132" name="文本框 131"/>
          <p:cNvSpPr txBox="1"/>
          <p:nvPr/>
        </p:nvSpPr>
        <p:spPr>
          <a:xfrm>
            <a:off x="5467636" y="1135993"/>
            <a:ext cx="1595562" cy="338554"/>
          </a:xfrm>
          <a:prstGeom prst="rect">
            <a:avLst/>
          </a:prstGeom>
          <a:noFill/>
        </p:spPr>
        <p:txBody>
          <a:bodyPr wrap="square" rtlCol="0">
            <a:spAutoFit/>
          </a:bodyPr>
          <a:lstStyle/>
          <a:p>
            <a:r>
              <a:rPr lang="zh-CN" altLang="en-US" sz="1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敏捷估算</a:t>
            </a:r>
          </a:p>
        </p:txBody>
      </p:sp>
      <p:sp>
        <p:nvSpPr>
          <p:cNvPr id="135" name="文本框 134"/>
          <p:cNvSpPr txBox="1"/>
          <p:nvPr/>
        </p:nvSpPr>
        <p:spPr>
          <a:xfrm>
            <a:off x="6066435" y="1762937"/>
            <a:ext cx="1293789" cy="338554"/>
          </a:xfrm>
          <a:prstGeom prst="rect">
            <a:avLst/>
          </a:prstGeom>
          <a:noFill/>
        </p:spPr>
        <p:txBody>
          <a:bodyPr wrap="square" rtlCol="0">
            <a:spAutoFit/>
          </a:bodyPr>
          <a:lstStyle/>
          <a:p>
            <a:r>
              <a:rPr lang="zh-CN" altLang="en-US" sz="1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系统类设计</a:t>
            </a:r>
          </a:p>
        </p:txBody>
      </p:sp>
      <p:sp>
        <p:nvSpPr>
          <p:cNvPr id="112" name="文本框 111"/>
          <p:cNvSpPr txBox="1"/>
          <p:nvPr/>
        </p:nvSpPr>
        <p:spPr>
          <a:xfrm>
            <a:off x="294186" y="222340"/>
            <a:ext cx="1965026" cy="346249"/>
          </a:xfrm>
          <a:prstGeom prst="rect">
            <a:avLst/>
          </a:prstGeom>
          <a:noFill/>
        </p:spPr>
        <p:txBody>
          <a:bodyPr wrap="square" lIns="68580" tIns="34290" rIns="68580" bIns="34290" rtlCol="0">
            <a:spAutoFit/>
          </a:bodyPr>
          <a:lstStyle/>
          <a:p>
            <a:r>
              <a:rPr lang="zh-CN" altLang="en-US" dirty="0">
                <a:solidFill>
                  <a:schemeClr val="bg1"/>
                </a:solidFill>
                <a:latin typeface="迷你简汉真广标" panose="02010609000101010101" pitchFamily="49" charset="-122"/>
                <a:ea typeface="迷你简汉真广标" panose="02010609000101010101" pitchFamily="49" charset="-122"/>
              </a:rPr>
              <a:t>目录</a:t>
            </a:r>
          </a:p>
        </p:txBody>
      </p:sp>
      <p:grpSp>
        <p:nvGrpSpPr>
          <p:cNvPr id="94" name="组合 93">
            <a:extLst>
              <a:ext uri="{FF2B5EF4-FFF2-40B4-BE49-F238E27FC236}">
                <a16:creationId xmlns:a16="http://schemas.microsoft.com/office/drawing/2014/main" id="{8D515AFE-F645-4636-994A-9FAC4C1B4963}"/>
              </a:ext>
            </a:extLst>
          </p:cNvPr>
          <p:cNvGrpSpPr/>
          <p:nvPr/>
        </p:nvGrpSpPr>
        <p:grpSpPr>
          <a:xfrm>
            <a:off x="3187368" y="3143541"/>
            <a:ext cx="853100" cy="971669"/>
            <a:chOff x="3220650" y="2345989"/>
            <a:chExt cx="853100" cy="971669"/>
          </a:xfrm>
        </p:grpSpPr>
        <p:grpSp>
          <p:nvGrpSpPr>
            <p:cNvPr id="95" name="组合 94">
              <a:extLst>
                <a:ext uri="{FF2B5EF4-FFF2-40B4-BE49-F238E27FC236}">
                  <a16:creationId xmlns:a16="http://schemas.microsoft.com/office/drawing/2014/main" id="{B15B3570-36FD-40EC-9FED-5BD84B799710}"/>
                </a:ext>
              </a:extLst>
            </p:cNvPr>
            <p:cNvGrpSpPr/>
            <p:nvPr/>
          </p:nvGrpSpPr>
          <p:grpSpPr>
            <a:xfrm>
              <a:off x="3238151" y="2345989"/>
              <a:ext cx="835599" cy="971669"/>
              <a:chOff x="3295850" y="2065377"/>
              <a:chExt cx="3592273" cy="4177307"/>
            </a:xfrm>
          </p:grpSpPr>
          <p:sp>
            <p:nvSpPr>
              <p:cNvPr id="97" name="圆角矩形 35">
                <a:extLst>
                  <a:ext uri="{FF2B5EF4-FFF2-40B4-BE49-F238E27FC236}">
                    <a16:creationId xmlns:a16="http://schemas.microsoft.com/office/drawing/2014/main" id="{765BCE1D-4554-4E0D-BD34-249AA22AFE1E}"/>
                  </a:ext>
                </a:extLst>
              </p:cNvPr>
              <p:cNvSpPr/>
              <p:nvPr/>
            </p:nvSpPr>
            <p:spPr>
              <a:xfrm rot="2760000">
                <a:off x="3283361" y="2637923"/>
                <a:ext cx="4177307" cy="303221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8" name="Freeform 5">
                <a:extLst>
                  <a:ext uri="{FF2B5EF4-FFF2-40B4-BE49-F238E27FC236}">
                    <a16:creationId xmlns:a16="http://schemas.microsoft.com/office/drawing/2014/main" id="{46CB5693-8C91-4889-B714-D5C56D6A0012}"/>
                  </a:ext>
                </a:extLst>
              </p:cNvPr>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9" name="圆角矩形 37">
                <a:extLst>
                  <a:ext uri="{FF2B5EF4-FFF2-40B4-BE49-F238E27FC236}">
                    <a16:creationId xmlns:a16="http://schemas.microsoft.com/office/drawing/2014/main" id="{F7D31D73-F187-48BE-A53B-B9166DEBD529}"/>
                  </a:ext>
                </a:extLst>
              </p:cNvPr>
              <p:cNvSpPr/>
              <p:nvPr/>
            </p:nvSpPr>
            <p:spPr>
              <a:xfrm rot="2760000">
                <a:off x="3499201" y="2940763"/>
                <a:ext cx="3639373" cy="236953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3" name="Freeform 5">
                <a:extLst>
                  <a:ext uri="{FF2B5EF4-FFF2-40B4-BE49-F238E27FC236}">
                    <a16:creationId xmlns:a16="http://schemas.microsoft.com/office/drawing/2014/main" id="{8E3FB61B-3585-48C3-81A5-2A6043AD5297}"/>
                  </a:ext>
                </a:extLst>
              </p:cNvPr>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96" name="文本框 95">
              <a:extLst>
                <a:ext uri="{FF2B5EF4-FFF2-40B4-BE49-F238E27FC236}">
                  <a16:creationId xmlns:a16="http://schemas.microsoft.com/office/drawing/2014/main" id="{667F1603-7B30-43CD-91CE-5014FFCEEDB9}"/>
                </a:ext>
              </a:extLst>
            </p:cNvPr>
            <p:cNvSpPr txBox="1"/>
            <p:nvPr/>
          </p:nvSpPr>
          <p:spPr>
            <a:xfrm>
              <a:off x="3220650" y="2471406"/>
              <a:ext cx="657225" cy="415498"/>
            </a:xfrm>
            <a:prstGeom prst="rect">
              <a:avLst/>
            </a:prstGeom>
            <a:noFill/>
          </p:spPr>
          <p:txBody>
            <a:bodyPr wrap="square" rtlCol="0">
              <a:spAutoFit/>
            </a:bodyPr>
            <a:lstStyle/>
            <a:p>
              <a:pPr algn="ctr"/>
              <a:r>
                <a:rPr lang="en-US" altLang="zh-CN" sz="2100" dirty="0">
                  <a:solidFill>
                    <a:srgbClr val="E87071"/>
                  </a:solidFill>
                  <a:latin typeface="Impact" panose="020B0806030902050204" pitchFamily="34" charset="0"/>
                </a:rPr>
                <a:t>05</a:t>
              </a:r>
              <a:endParaRPr lang="zh-CN" altLang="en-US" sz="2100" dirty="0">
                <a:solidFill>
                  <a:srgbClr val="E87071"/>
                </a:solidFill>
                <a:latin typeface="Impact" panose="020B0806030902050204" pitchFamily="34" charset="0"/>
              </a:endParaRPr>
            </a:p>
          </p:txBody>
        </p:sp>
      </p:grpSp>
      <p:grpSp>
        <p:nvGrpSpPr>
          <p:cNvPr id="114" name="组合 113">
            <a:extLst>
              <a:ext uri="{FF2B5EF4-FFF2-40B4-BE49-F238E27FC236}">
                <a16:creationId xmlns:a16="http://schemas.microsoft.com/office/drawing/2014/main" id="{1DE1F28F-EB5F-4CF5-AA2F-316745B51D69}"/>
              </a:ext>
            </a:extLst>
          </p:cNvPr>
          <p:cNvGrpSpPr/>
          <p:nvPr/>
        </p:nvGrpSpPr>
        <p:grpSpPr>
          <a:xfrm>
            <a:off x="2745965" y="3790589"/>
            <a:ext cx="845958" cy="971669"/>
            <a:chOff x="2879178" y="1605175"/>
            <a:chExt cx="845958" cy="971669"/>
          </a:xfrm>
        </p:grpSpPr>
        <p:grpSp>
          <p:nvGrpSpPr>
            <p:cNvPr id="115" name="组合 114">
              <a:extLst>
                <a:ext uri="{FF2B5EF4-FFF2-40B4-BE49-F238E27FC236}">
                  <a16:creationId xmlns:a16="http://schemas.microsoft.com/office/drawing/2014/main" id="{3D6A81B8-5B10-4643-B541-6EE676EA458A}"/>
                </a:ext>
              </a:extLst>
            </p:cNvPr>
            <p:cNvGrpSpPr/>
            <p:nvPr/>
          </p:nvGrpSpPr>
          <p:grpSpPr>
            <a:xfrm>
              <a:off x="2889537" y="1605175"/>
              <a:ext cx="835599" cy="971669"/>
              <a:chOff x="3295850" y="2065377"/>
              <a:chExt cx="3592273" cy="4177307"/>
            </a:xfrm>
          </p:grpSpPr>
          <p:sp>
            <p:nvSpPr>
              <p:cNvPr id="119" name="圆角矩形 10">
                <a:extLst>
                  <a:ext uri="{FF2B5EF4-FFF2-40B4-BE49-F238E27FC236}">
                    <a16:creationId xmlns:a16="http://schemas.microsoft.com/office/drawing/2014/main" id="{EF6A8CBC-FD18-4E03-AA52-497E6BAB29D1}"/>
                  </a:ext>
                </a:extLst>
              </p:cNvPr>
              <p:cNvSpPr/>
              <p:nvPr/>
            </p:nvSpPr>
            <p:spPr>
              <a:xfrm rot="2760000">
                <a:off x="3283361" y="2637923"/>
                <a:ext cx="4177307" cy="303221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4" name="Freeform 5">
                <a:extLst>
                  <a:ext uri="{FF2B5EF4-FFF2-40B4-BE49-F238E27FC236}">
                    <a16:creationId xmlns:a16="http://schemas.microsoft.com/office/drawing/2014/main" id="{F87903CB-1CB3-49C8-B3C8-69122639A711}"/>
                  </a:ext>
                </a:extLst>
              </p:cNvPr>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5" name="圆角矩形 12">
                <a:extLst>
                  <a:ext uri="{FF2B5EF4-FFF2-40B4-BE49-F238E27FC236}">
                    <a16:creationId xmlns:a16="http://schemas.microsoft.com/office/drawing/2014/main" id="{52BEA8F7-22DC-49A1-954C-F15075C82352}"/>
                  </a:ext>
                </a:extLst>
              </p:cNvPr>
              <p:cNvSpPr/>
              <p:nvPr/>
            </p:nvSpPr>
            <p:spPr>
              <a:xfrm rot="2760000">
                <a:off x="3499201" y="2940763"/>
                <a:ext cx="3639373" cy="236953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6" name="Freeform 5">
                <a:extLst>
                  <a:ext uri="{FF2B5EF4-FFF2-40B4-BE49-F238E27FC236}">
                    <a16:creationId xmlns:a16="http://schemas.microsoft.com/office/drawing/2014/main" id="{0FA5F877-C0F6-4A7B-B331-798C2EDC2EEE}"/>
                  </a:ext>
                </a:extLst>
              </p:cNvPr>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18" name="文本框 117">
              <a:extLst>
                <a:ext uri="{FF2B5EF4-FFF2-40B4-BE49-F238E27FC236}">
                  <a16:creationId xmlns:a16="http://schemas.microsoft.com/office/drawing/2014/main" id="{4E8B0778-C6FA-4655-9066-2EA46134DCB7}"/>
                </a:ext>
              </a:extLst>
            </p:cNvPr>
            <p:cNvSpPr txBox="1"/>
            <p:nvPr/>
          </p:nvSpPr>
          <p:spPr>
            <a:xfrm>
              <a:off x="2879178" y="1729467"/>
              <a:ext cx="657225" cy="415498"/>
            </a:xfrm>
            <a:prstGeom prst="rect">
              <a:avLst/>
            </a:prstGeom>
            <a:noFill/>
          </p:spPr>
          <p:txBody>
            <a:bodyPr wrap="square" rtlCol="0">
              <a:spAutoFit/>
            </a:bodyPr>
            <a:lstStyle/>
            <a:p>
              <a:pPr algn="ctr"/>
              <a:r>
                <a:rPr lang="en-US" altLang="zh-CN" sz="2100" dirty="0">
                  <a:solidFill>
                    <a:srgbClr val="01ACBE"/>
                  </a:solidFill>
                  <a:latin typeface="Impact" panose="020B0806030902050204" pitchFamily="34" charset="0"/>
                </a:rPr>
                <a:t>06</a:t>
              </a:r>
              <a:endParaRPr lang="zh-CN" altLang="en-US" sz="2100" dirty="0">
                <a:solidFill>
                  <a:srgbClr val="01ACBE"/>
                </a:solidFill>
                <a:latin typeface="Impact" panose="020B0806030902050204" pitchFamily="34" charset="0"/>
              </a:endParaRPr>
            </a:p>
          </p:txBody>
        </p:sp>
      </p:grpSp>
      <p:grpSp>
        <p:nvGrpSpPr>
          <p:cNvPr id="127" name="组合 126">
            <a:extLst>
              <a:ext uri="{FF2B5EF4-FFF2-40B4-BE49-F238E27FC236}">
                <a16:creationId xmlns:a16="http://schemas.microsoft.com/office/drawing/2014/main" id="{D7D22160-04C3-4D52-93D4-BC295C39A91B}"/>
              </a:ext>
            </a:extLst>
          </p:cNvPr>
          <p:cNvGrpSpPr/>
          <p:nvPr/>
        </p:nvGrpSpPr>
        <p:grpSpPr>
          <a:xfrm>
            <a:off x="1949895" y="4323684"/>
            <a:ext cx="857292" cy="971669"/>
            <a:chOff x="2002155" y="862110"/>
            <a:chExt cx="857292" cy="971669"/>
          </a:xfrm>
        </p:grpSpPr>
        <p:grpSp>
          <p:nvGrpSpPr>
            <p:cNvPr id="140" name="组合 139">
              <a:extLst>
                <a:ext uri="{FF2B5EF4-FFF2-40B4-BE49-F238E27FC236}">
                  <a16:creationId xmlns:a16="http://schemas.microsoft.com/office/drawing/2014/main" id="{D8757EFB-4EF0-47F3-90C4-7ED01E7B79EC}"/>
                </a:ext>
              </a:extLst>
            </p:cNvPr>
            <p:cNvGrpSpPr/>
            <p:nvPr/>
          </p:nvGrpSpPr>
          <p:grpSpPr>
            <a:xfrm>
              <a:off x="2023848" y="862110"/>
              <a:ext cx="835599" cy="971669"/>
              <a:chOff x="3295850" y="2065377"/>
              <a:chExt cx="3592273" cy="4177307"/>
            </a:xfrm>
          </p:grpSpPr>
          <p:sp>
            <p:nvSpPr>
              <p:cNvPr id="142" name="圆角矩形 45">
                <a:extLst>
                  <a:ext uri="{FF2B5EF4-FFF2-40B4-BE49-F238E27FC236}">
                    <a16:creationId xmlns:a16="http://schemas.microsoft.com/office/drawing/2014/main" id="{24CE77AE-18AA-44B4-A995-416CCDF57400}"/>
                  </a:ext>
                </a:extLst>
              </p:cNvPr>
              <p:cNvSpPr/>
              <p:nvPr/>
            </p:nvSpPr>
            <p:spPr>
              <a:xfrm rot="2760000">
                <a:off x="3283361" y="2637923"/>
                <a:ext cx="4177307" cy="303221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3" name="Freeform 5">
                <a:extLst>
                  <a:ext uri="{FF2B5EF4-FFF2-40B4-BE49-F238E27FC236}">
                    <a16:creationId xmlns:a16="http://schemas.microsoft.com/office/drawing/2014/main" id="{8A52858F-10AC-4B97-9680-E0AF895D4948}"/>
                  </a:ext>
                </a:extLst>
              </p:cNvPr>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2" name="圆角矩形 47">
                <a:extLst>
                  <a:ext uri="{FF2B5EF4-FFF2-40B4-BE49-F238E27FC236}">
                    <a16:creationId xmlns:a16="http://schemas.microsoft.com/office/drawing/2014/main" id="{504018C9-31A9-454A-A9EB-12077724A4E3}"/>
                  </a:ext>
                </a:extLst>
              </p:cNvPr>
              <p:cNvSpPr/>
              <p:nvPr/>
            </p:nvSpPr>
            <p:spPr>
              <a:xfrm rot="2760000">
                <a:off x="3499201" y="2940763"/>
                <a:ext cx="3639373" cy="236953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3" name="Freeform 5">
                <a:extLst>
                  <a:ext uri="{FF2B5EF4-FFF2-40B4-BE49-F238E27FC236}">
                    <a16:creationId xmlns:a16="http://schemas.microsoft.com/office/drawing/2014/main" id="{F6D4404B-CF06-4EF2-87BF-888ED68F5FD2}"/>
                  </a:ext>
                </a:extLst>
              </p:cNvPr>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41" name="文本框 140">
              <a:extLst>
                <a:ext uri="{FF2B5EF4-FFF2-40B4-BE49-F238E27FC236}">
                  <a16:creationId xmlns:a16="http://schemas.microsoft.com/office/drawing/2014/main" id="{455F4C33-7BA1-4F7D-A328-1536E2B5432D}"/>
                </a:ext>
              </a:extLst>
            </p:cNvPr>
            <p:cNvSpPr txBox="1"/>
            <p:nvPr/>
          </p:nvSpPr>
          <p:spPr>
            <a:xfrm>
              <a:off x="2002155" y="992079"/>
              <a:ext cx="657225" cy="415498"/>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07</a:t>
              </a:r>
              <a:endParaRPr lang="zh-CN" altLang="en-US" sz="2100" dirty="0">
                <a:solidFill>
                  <a:srgbClr val="FFB850"/>
                </a:solidFill>
                <a:latin typeface="Impact" panose="020B0806030902050204" pitchFamily="34" charset="0"/>
              </a:endParaRPr>
            </a:p>
          </p:txBody>
        </p:sp>
      </p:grpSp>
      <p:sp>
        <p:nvSpPr>
          <p:cNvPr id="178" name="文本框 177">
            <a:extLst>
              <a:ext uri="{FF2B5EF4-FFF2-40B4-BE49-F238E27FC236}">
                <a16:creationId xmlns:a16="http://schemas.microsoft.com/office/drawing/2014/main" id="{9EA324B3-F1A9-4B3B-9170-0B9A378726E5}"/>
              </a:ext>
            </a:extLst>
          </p:cNvPr>
          <p:cNvSpPr txBox="1"/>
          <p:nvPr/>
        </p:nvSpPr>
        <p:spPr>
          <a:xfrm>
            <a:off x="6465855" y="2500718"/>
            <a:ext cx="1773905" cy="338554"/>
          </a:xfrm>
          <a:prstGeom prst="rect">
            <a:avLst/>
          </a:prstGeom>
          <a:noFill/>
        </p:spPr>
        <p:txBody>
          <a:bodyPr wrap="square" rtlCol="0">
            <a:spAutoFit/>
          </a:bodyPr>
          <a:lstStyle/>
          <a:p>
            <a:r>
              <a:rPr lang="zh-CN" altLang="en-US" sz="1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系统数据库设计</a:t>
            </a:r>
          </a:p>
        </p:txBody>
      </p:sp>
      <p:sp>
        <p:nvSpPr>
          <p:cNvPr id="183" name="文本框 182">
            <a:extLst>
              <a:ext uri="{FF2B5EF4-FFF2-40B4-BE49-F238E27FC236}">
                <a16:creationId xmlns:a16="http://schemas.microsoft.com/office/drawing/2014/main" id="{690449B6-6E59-45A3-B261-8084BE51FFB6}"/>
              </a:ext>
            </a:extLst>
          </p:cNvPr>
          <p:cNvSpPr txBox="1"/>
          <p:nvPr/>
        </p:nvSpPr>
        <p:spPr>
          <a:xfrm>
            <a:off x="5955626" y="3258869"/>
            <a:ext cx="2127360" cy="338554"/>
          </a:xfrm>
          <a:prstGeom prst="rect">
            <a:avLst/>
          </a:prstGeom>
          <a:noFill/>
        </p:spPr>
        <p:txBody>
          <a:bodyPr wrap="square" rtlCol="0">
            <a:spAutoFit/>
          </a:bodyPr>
          <a:lstStyle/>
          <a:p>
            <a:r>
              <a:rPr lang="zh-CN" altLang="en-US" sz="1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系统接口及过程设计</a:t>
            </a:r>
          </a:p>
        </p:txBody>
      </p:sp>
      <p:sp>
        <p:nvSpPr>
          <p:cNvPr id="188" name="文本框 187">
            <a:extLst>
              <a:ext uri="{FF2B5EF4-FFF2-40B4-BE49-F238E27FC236}">
                <a16:creationId xmlns:a16="http://schemas.microsoft.com/office/drawing/2014/main" id="{DB7077AC-38AC-479A-AC6A-9C1287803861}"/>
              </a:ext>
            </a:extLst>
          </p:cNvPr>
          <p:cNvSpPr txBox="1"/>
          <p:nvPr/>
        </p:nvSpPr>
        <p:spPr>
          <a:xfrm>
            <a:off x="5506744" y="3947451"/>
            <a:ext cx="1773905" cy="338554"/>
          </a:xfrm>
          <a:prstGeom prst="rect">
            <a:avLst/>
          </a:prstGeom>
          <a:noFill/>
        </p:spPr>
        <p:txBody>
          <a:bodyPr wrap="square" rtlCol="0">
            <a:spAutoFit/>
          </a:bodyPr>
          <a:lstStyle/>
          <a:p>
            <a:r>
              <a:rPr lang="zh-CN" altLang="en-US" sz="1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系统界面设计</a:t>
            </a:r>
          </a:p>
        </p:txBody>
      </p:sp>
      <p:sp>
        <p:nvSpPr>
          <p:cNvPr id="193" name="文本框 192">
            <a:extLst>
              <a:ext uri="{FF2B5EF4-FFF2-40B4-BE49-F238E27FC236}">
                <a16:creationId xmlns:a16="http://schemas.microsoft.com/office/drawing/2014/main" id="{0D18E0FA-3B6D-4DF1-98A7-F24CCD91B538}"/>
              </a:ext>
            </a:extLst>
          </p:cNvPr>
          <p:cNvSpPr txBox="1"/>
          <p:nvPr/>
        </p:nvSpPr>
        <p:spPr>
          <a:xfrm>
            <a:off x="4760414" y="4530597"/>
            <a:ext cx="2756214" cy="338554"/>
          </a:xfrm>
          <a:prstGeom prst="rect">
            <a:avLst/>
          </a:prstGeom>
          <a:noFill/>
        </p:spPr>
        <p:txBody>
          <a:bodyPr wrap="square" rtlCol="0">
            <a:spAutoFit/>
          </a:bodyPr>
          <a:lstStyle/>
          <a:p>
            <a:r>
              <a:rPr lang="zh-CN" altLang="en-US" sz="1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系统代码设计</a:t>
            </a:r>
            <a:r>
              <a:rPr lang="en-US" altLang="zh-CN" sz="1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&amp;</a:t>
            </a:r>
            <a:r>
              <a:rPr lang="zh-CN" altLang="en-US" sz="1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出错设计</a:t>
            </a:r>
          </a:p>
        </p:txBody>
      </p:sp>
      <p:grpSp>
        <p:nvGrpSpPr>
          <p:cNvPr id="3" name="组合 2">
            <a:extLst>
              <a:ext uri="{FF2B5EF4-FFF2-40B4-BE49-F238E27FC236}">
                <a16:creationId xmlns:a16="http://schemas.microsoft.com/office/drawing/2014/main" id="{B3CE7FA7-4C78-4925-9D91-C7A7A023A4C3}"/>
              </a:ext>
            </a:extLst>
          </p:cNvPr>
          <p:cNvGrpSpPr/>
          <p:nvPr/>
        </p:nvGrpSpPr>
        <p:grpSpPr>
          <a:xfrm>
            <a:off x="3314007" y="1224331"/>
            <a:ext cx="1963444" cy="161878"/>
            <a:chOff x="3314007" y="1224331"/>
            <a:chExt cx="1963444" cy="161878"/>
          </a:xfrm>
        </p:grpSpPr>
        <p:cxnSp>
          <p:nvCxnSpPr>
            <p:cNvPr id="107" name="直接连接符 106"/>
            <p:cNvCxnSpPr>
              <a:cxnSpLocks/>
            </p:cNvCxnSpPr>
            <p:nvPr/>
          </p:nvCxnSpPr>
          <p:spPr>
            <a:xfrm flipV="1">
              <a:off x="3314007" y="1294439"/>
              <a:ext cx="1820632" cy="11804"/>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5" name="椭圆 84">
              <a:extLst>
                <a:ext uri="{FF2B5EF4-FFF2-40B4-BE49-F238E27FC236}">
                  <a16:creationId xmlns:a16="http://schemas.microsoft.com/office/drawing/2014/main" id="{E4B10971-2FE5-4534-9991-9C3636DD0E06}"/>
                </a:ext>
              </a:extLst>
            </p:cNvPr>
            <p:cNvSpPr/>
            <p:nvPr/>
          </p:nvSpPr>
          <p:spPr>
            <a:xfrm>
              <a:off x="5134639" y="1224331"/>
              <a:ext cx="142812" cy="16187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4" name="组合 3">
            <a:extLst>
              <a:ext uri="{FF2B5EF4-FFF2-40B4-BE49-F238E27FC236}">
                <a16:creationId xmlns:a16="http://schemas.microsoft.com/office/drawing/2014/main" id="{1161FBDC-1667-4FD8-9291-E5133D6CE965}"/>
              </a:ext>
            </a:extLst>
          </p:cNvPr>
          <p:cNvGrpSpPr/>
          <p:nvPr/>
        </p:nvGrpSpPr>
        <p:grpSpPr>
          <a:xfrm>
            <a:off x="3804824" y="1917321"/>
            <a:ext cx="2062098" cy="161878"/>
            <a:chOff x="3804824" y="1917321"/>
            <a:chExt cx="2062098" cy="161878"/>
          </a:xfrm>
        </p:grpSpPr>
        <p:cxnSp>
          <p:nvCxnSpPr>
            <p:cNvPr id="104" name="直接连接符 103"/>
            <p:cNvCxnSpPr>
              <a:cxnSpLocks/>
              <a:stCxn id="93" idx="3"/>
            </p:cNvCxnSpPr>
            <p:nvPr/>
          </p:nvCxnSpPr>
          <p:spPr>
            <a:xfrm>
              <a:off x="3804824" y="1983806"/>
              <a:ext cx="1924693" cy="3222"/>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7" name="椭圆 86">
              <a:extLst>
                <a:ext uri="{FF2B5EF4-FFF2-40B4-BE49-F238E27FC236}">
                  <a16:creationId xmlns:a16="http://schemas.microsoft.com/office/drawing/2014/main" id="{B01D4959-E167-437D-A0DC-70939EFAE9AA}"/>
                </a:ext>
              </a:extLst>
            </p:cNvPr>
            <p:cNvSpPr/>
            <p:nvPr/>
          </p:nvSpPr>
          <p:spPr>
            <a:xfrm>
              <a:off x="5724110" y="1917321"/>
              <a:ext cx="142812" cy="16187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5" name="组合 4">
            <a:extLst>
              <a:ext uri="{FF2B5EF4-FFF2-40B4-BE49-F238E27FC236}">
                <a16:creationId xmlns:a16="http://schemas.microsoft.com/office/drawing/2014/main" id="{EB8267AD-8657-46E7-B4E3-94D46691F099}"/>
              </a:ext>
            </a:extLst>
          </p:cNvPr>
          <p:cNvGrpSpPr/>
          <p:nvPr/>
        </p:nvGrpSpPr>
        <p:grpSpPr>
          <a:xfrm>
            <a:off x="4048379" y="2599241"/>
            <a:ext cx="2237167" cy="161878"/>
            <a:chOff x="4048379" y="2599241"/>
            <a:chExt cx="2237167" cy="161878"/>
          </a:xfrm>
        </p:grpSpPr>
        <p:cxnSp>
          <p:nvCxnSpPr>
            <p:cNvPr id="175" name="直接连接符 174">
              <a:extLst>
                <a:ext uri="{FF2B5EF4-FFF2-40B4-BE49-F238E27FC236}">
                  <a16:creationId xmlns:a16="http://schemas.microsoft.com/office/drawing/2014/main" id="{E646E626-98F0-490A-B20C-4937445BE5AC}"/>
                </a:ext>
              </a:extLst>
            </p:cNvPr>
            <p:cNvCxnSpPr>
              <a:cxnSpLocks/>
              <a:stCxn id="43" idx="0"/>
            </p:cNvCxnSpPr>
            <p:nvPr/>
          </p:nvCxnSpPr>
          <p:spPr>
            <a:xfrm>
              <a:off x="4048379" y="2671494"/>
              <a:ext cx="2094373" cy="3633"/>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8" name="椭圆 87">
              <a:extLst>
                <a:ext uri="{FF2B5EF4-FFF2-40B4-BE49-F238E27FC236}">
                  <a16:creationId xmlns:a16="http://schemas.microsoft.com/office/drawing/2014/main" id="{A5D29C1E-CB1F-4F84-AFF6-7CC200F9D377}"/>
                </a:ext>
              </a:extLst>
            </p:cNvPr>
            <p:cNvSpPr/>
            <p:nvPr/>
          </p:nvSpPr>
          <p:spPr>
            <a:xfrm>
              <a:off x="6142734" y="2599241"/>
              <a:ext cx="142812" cy="16187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6" name="组合 5">
            <a:extLst>
              <a:ext uri="{FF2B5EF4-FFF2-40B4-BE49-F238E27FC236}">
                <a16:creationId xmlns:a16="http://schemas.microsoft.com/office/drawing/2014/main" id="{386CD11D-8138-4FA1-9A01-C6A2711D3DC0}"/>
              </a:ext>
            </a:extLst>
          </p:cNvPr>
          <p:cNvGrpSpPr/>
          <p:nvPr/>
        </p:nvGrpSpPr>
        <p:grpSpPr>
          <a:xfrm>
            <a:off x="3848784" y="3337650"/>
            <a:ext cx="1963706" cy="161878"/>
            <a:chOff x="3848784" y="3337650"/>
            <a:chExt cx="1963706" cy="161878"/>
          </a:xfrm>
        </p:grpSpPr>
        <p:cxnSp>
          <p:nvCxnSpPr>
            <p:cNvPr id="180" name="直接连接符 179">
              <a:extLst>
                <a:ext uri="{FF2B5EF4-FFF2-40B4-BE49-F238E27FC236}">
                  <a16:creationId xmlns:a16="http://schemas.microsoft.com/office/drawing/2014/main" id="{811B4927-04F8-4EE2-99A0-3A1C189B4DA6}"/>
                </a:ext>
              </a:extLst>
            </p:cNvPr>
            <p:cNvCxnSpPr>
              <a:cxnSpLocks/>
            </p:cNvCxnSpPr>
            <p:nvPr/>
          </p:nvCxnSpPr>
          <p:spPr>
            <a:xfrm flipV="1">
              <a:off x="3848784" y="3418589"/>
              <a:ext cx="1858613" cy="22115"/>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9F433FC3-EC42-4B9A-A7C2-85BB3D275327}"/>
                </a:ext>
              </a:extLst>
            </p:cNvPr>
            <p:cNvSpPr/>
            <p:nvPr/>
          </p:nvSpPr>
          <p:spPr>
            <a:xfrm>
              <a:off x="5669678" y="3337650"/>
              <a:ext cx="142812" cy="16187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17" name="组合 16">
            <a:extLst>
              <a:ext uri="{FF2B5EF4-FFF2-40B4-BE49-F238E27FC236}">
                <a16:creationId xmlns:a16="http://schemas.microsoft.com/office/drawing/2014/main" id="{D1FAB9D8-9580-4B35-B977-D3F43299F73E}"/>
              </a:ext>
            </a:extLst>
          </p:cNvPr>
          <p:cNvGrpSpPr/>
          <p:nvPr/>
        </p:nvGrpSpPr>
        <p:grpSpPr>
          <a:xfrm>
            <a:off x="3422224" y="4022288"/>
            <a:ext cx="1934797" cy="161878"/>
            <a:chOff x="3422224" y="4022288"/>
            <a:chExt cx="1934797" cy="161878"/>
          </a:xfrm>
        </p:grpSpPr>
        <p:cxnSp>
          <p:nvCxnSpPr>
            <p:cNvPr id="185" name="直接连接符 184">
              <a:extLst>
                <a:ext uri="{FF2B5EF4-FFF2-40B4-BE49-F238E27FC236}">
                  <a16:creationId xmlns:a16="http://schemas.microsoft.com/office/drawing/2014/main" id="{1AA4B6A8-6B0D-4241-BD1D-AF47816B9E2E}"/>
                </a:ext>
              </a:extLst>
            </p:cNvPr>
            <p:cNvCxnSpPr>
              <a:cxnSpLocks/>
            </p:cNvCxnSpPr>
            <p:nvPr/>
          </p:nvCxnSpPr>
          <p:spPr>
            <a:xfrm flipV="1">
              <a:off x="3422224" y="4116728"/>
              <a:ext cx="1820632" cy="11804"/>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0" name="椭圆 99">
              <a:extLst>
                <a:ext uri="{FF2B5EF4-FFF2-40B4-BE49-F238E27FC236}">
                  <a16:creationId xmlns:a16="http://schemas.microsoft.com/office/drawing/2014/main" id="{B75DC9FC-4D06-49EC-A433-258C36E8FA06}"/>
                </a:ext>
              </a:extLst>
            </p:cNvPr>
            <p:cNvSpPr/>
            <p:nvPr/>
          </p:nvSpPr>
          <p:spPr>
            <a:xfrm>
              <a:off x="5214209" y="4022288"/>
              <a:ext cx="142812" cy="16187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18" name="组合 17">
            <a:extLst>
              <a:ext uri="{FF2B5EF4-FFF2-40B4-BE49-F238E27FC236}">
                <a16:creationId xmlns:a16="http://schemas.microsoft.com/office/drawing/2014/main" id="{5A3F55D9-2EF5-4E44-88E0-EAC3C24A214A}"/>
              </a:ext>
            </a:extLst>
          </p:cNvPr>
          <p:cNvGrpSpPr/>
          <p:nvPr/>
        </p:nvGrpSpPr>
        <p:grpSpPr>
          <a:xfrm>
            <a:off x="2628811" y="4603832"/>
            <a:ext cx="2008684" cy="161878"/>
            <a:chOff x="2628811" y="4603832"/>
            <a:chExt cx="2008684" cy="161878"/>
          </a:xfrm>
        </p:grpSpPr>
        <p:cxnSp>
          <p:nvCxnSpPr>
            <p:cNvPr id="190" name="直接连接符 189">
              <a:extLst>
                <a:ext uri="{FF2B5EF4-FFF2-40B4-BE49-F238E27FC236}">
                  <a16:creationId xmlns:a16="http://schemas.microsoft.com/office/drawing/2014/main" id="{737A4A80-A224-4E6C-9968-B0411A3A52B0}"/>
                </a:ext>
              </a:extLst>
            </p:cNvPr>
            <p:cNvCxnSpPr/>
            <p:nvPr/>
          </p:nvCxnSpPr>
          <p:spPr>
            <a:xfrm flipV="1">
              <a:off x="2628811" y="4688887"/>
              <a:ext cx="1850733" cy="14633"/>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1" name="椭圆 100">
              <a:extLst>
                <a:ext uri="{FF2B5EF4-FFF2-40B4-BE49-F238E27FC236}">
                  <a16:creationId xmlns:a16="http://schemas.microsoft.com/office/drawing/2014/main" id="{3E237674-C0C8-4E69-9F57-2C0732F708D1}"/>
                </a:ext>
              </a:extLst>
            </p:cNvPr>
            <p:cNvSpPr/>
            <p:nvPr/>
          </p:nvSpPr>
          <p:spPr>
            <a:xfrm>
              <a:off x="4494683" y="4603832"/>
              <a:ext cx="142812" cy="16187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spTree>
    <p:extLst>
      <p:ext uri="{BB962C8B-B14F-4D97-AF65-F5344CB8AC3E}">
        <p14:creationId xmlns:p14="http://schemas.microsoft.com/office/powerpoint/2010/main" val="17042461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up)">
                                      <p:cBhvr>
                                        <p:cTn id="12" dur="500"/>
                                        <p:tgtEl>
                                          <p:spTgt spid="76"/>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fade">
                                      <p:cBhvr>
                                        <p:cTn id="21" dur="500"/>
                                        <p:tgtEl>
                                          <p:spTgt spid="109"/>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0-#ppt_h/2"/>
                                          </p:val>
                                        </p:tav>
                                        <p:tav tm="100000">
                                          <p:val>
                                            <p:strVal val="#ppt_y"/>
                                          </p:val>
                                        </p:tav>
                                      </p:tavLst>
                                    </p:anim>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132"/>
                                        </p:tgtEl>
                                        <p:attrNameLst>
                                          <p:attrName>style.visibility</p:attrName>
                                        </p:attrNameLst>
                                      </p:cBhvr>
                                      <p:to>
                                        <p:strVal val="visible"/>
                                      </p:to>
                                    </p:set>
                                  </p:childTnLst>
                                </p:cTn>
                              </p:par>
                            </p:childTnLst>
                          </p:cTn>
                        </p:par>
                        <p:par>
                          <p:cTn id="36" fill="hold">
                            <p:stCondLst>
                              <p:cond delay="3000"/>
                            </p:stCondLst>
                            <p:childTnLst>
                              <p:par>
                                <p:cTn id="37" presetID="2" presetClass="entr" presetSubtype="1"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par>
                          <p:cTn id="45" fill="hold">
                            <p:stCondLst>
                              <p:cond delay="4000"/>
                            </p:stCondLst>
                            <p:childTnLst>
                              <p:par>
                                <p:cTn id="46" presetID="1" presetClass="entr" presetSubtype="0" fill="hold" grpId="0" nodeType="afterEffect">
                                  <p:stCondLst>
                                    <p:cond delay="0"/>
                                  </p:stCondLst>
                                  <p:childTnLst>
                                    <p:set>
                                      <p:cBhvr>
                                        <p:cTn id="47" dur="1" fill="hold">
                                          <p:stCondLst>
                                            <p:cond delay="0"/>
                                          </p:stCondLst>
                                        </p:cTn>
                                        <p:tgtEl>
                                          <p:spTgt spid="135"/>
                                        </p:tgtEl>
                                        <p:attrNameLst>
                                          <p:attrName>style.visibility</p:attrName>
                                        </p:attrNameLst>
                                      </p:cBhvr>
                                      <p:to>
                                        <p:strVal val="visible"/>
                                      </p:to>
                                    </p:set>
                                  </p:childTnLst>
                                </p:cTn>
                              </p:par>
                            </p:childTnLst>
                          </p:cTn>
                        </p:par>
                        <p:par>
                          <p:cTn id="48" fill="hold">
                            <p:stCondLst>
                              <p:cond delay="4000"/>
                            </p:stCondLst>
                            <p:childTnLst>
                              <p:par>
                                <p:cTn id="49" presetID="2" presetClass="entr" presetSubtype="1"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0-#ppt_h/2"/>
                                          </p:val>
                                        </p:tav>
                                        <p:tav tm="100000">
                                          <p:val>
                                            <p:strVal val="#ppt_y"/>
                                          </p:val>
                                        </p:tav>
                                      </p:tavLst>
                                    </p:anim>
                                  </p:childTnLst>
                                </p:cTn>
                              </p:par>
                            </p:childTnLst>
                          </p:cTn>
                        </p:par>
                        <p:par>
                          <p:cTn id="53" fill="hold">
                            <p:stCondLst>
                              <p:cond delay="4500"/>
                            </p:stCondLst>
                            <p:childTnLst>
                              <p:par>
                                <p:cTn id="54" presetID="10" presetClass="entr" presetSubtype="0"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par>
                          <p:cTn id="57" fill="hold">
                            <p:stCondLst>
                              <p:cond delay="5000"/>
                            </p:stCondLst>
                            <p:childTnLst>
                              <p:par>
                                <p:cTn id="58" presetID="1" presetClass="entr" presetSubtype="0" fill="hold" grpId="0" nodeType="afterEffect">
                                  <p:stCondLst>
                                    <p:cond delay="0"/>
                                  </p:stCondLst>
                                  <p:childTnLst>
                                    <p:set>
                                      <p:cBhvr>
                                        <p:cTn id="59" dur="1" fill="hold">
                                          <p:stCondLst>
                                            <p:cond delay="0"/>
                                          </p:stCondLst>
                                        </p:cTn>
                                        <p:tgtEl>
                                          <p:spTgt spid="178"/>
                                        </p:tgtEl>
                                        <p:attrNameLst>
                                          <p:attrName>style.visibility</p:attrName>
                                        </p:attrNameLst>
                                      </p:cBhvr>
                                      <p:to>
                                        <p:strVal val="visible"/>
                                      </p:to>
                                    </p:set>
                                  </p:childTnLst>
                                </p:cTn>
                              </p:par>
                            </p:childTnLst>
                          </p:cTn>
                        </p:par>
                        <p:par>
                          <p:cTn id="60" fill="hold">
                            <p:stCondLst>
                              <p:cond delay="5000"/>
                            </p:stCondLst>
                            <p:childTnLst>
                              <p:par>
                                <p:cTn id="61" presetID="2" presetClass="entr" presetSubtype="1" fill="hold" nodeType="afterEffect">
                                  <p:stCondLst>
                                    <p:cond delay="0"/>
                                  </p:stCondLst>
                                  <p:childTnLst>
                                    <p:set>
                                      <p:cBhvr>
                                        <p:cTn id="62" dur="1" fill="hold">
                                          <p:stCondLst>
                                            <p:cond delay="0"/>
                                          </p:stCondLst>
                                        </p:cTn>
                                        <p:tgtEl>
                                          <p:spTgt spid="94"/>
                                        </p:tgtEl>
                                        <p:attrNameLst>
                                          <p:attrName>style.visibility</p:attrName>
                                        </p:attrNameLst>
                                      </p:cBhvr>
                                      <p:to>
                                        <p:strVal val="visible"/>
                                      </p:to>
                                    </p:set>
                                    <p:anim calcmode="lin" valueType="num">
                                      <p:cBhvr additive="base">
                                        <p:cTn id="63" dur="500" fill="hold"/>
                                        <p:tgtEl>
                                          <p:spTgt spid="94"/>
                                        </p:tgtEl>
                                        <p:attrNameLst>
                                          <p:attrName>ppt_x</p:attrName>
                                        </p:attrNameLst>
                                      </p:cBhvr>
                                      <p:tavLst>
                                        <p:tav tm="0">
                                          <p:val>
                                            <p:strVal val="#ppt_x"/>
                                          </p:val>
                                        </p:tav>
                                        <p:tav tm="100000">
                                          <p:val>
                                            <p:strVal val="#ppt_x"/>
                                          </p:val>
                                        </p:tav>
                                      </p:tavLst>
                                    </p:anim>
                                    <p:anim calcmode="lin" valueType="num">
                                      <p:cBhvr additive="base">
                                        <p:cTn id="64" dur="500" fill="hold"/>
                                        <p:tgtEl>
                                          <p:spTgt spid="94"/>
                                        </p:tgtEl>
                                        <p:attrNameLst>
                                          <p:attrName>ppt_y</p:attrName>
                                        </p:attrNameLst>
                                      </p:cBhvr>
                                      <p:tavLst>
                                        <p:tav tm="0">
                                          <p:val>
                                            <p:strVal val="0-#ppt_h/2"/>
                                          </p:val>
                                        </p:tav>
                                        <p:tav tm="100000">
                                          <p:val>
                                            <p:strVal val="#ppt_y"/>
                                          </p:val>
                                        </p:tav>
                                      </p:tavLst>
                                    </p:anim>
                                  </p:childTnLst>
                                </p:cTn>
                              </p:par>
                            </p:childTnLst>
                          </p:cTn>
                        </p:par>
                        <p:par>
                          <p:cTn id="65" fill="hold">
                            <p:stCondLst>
                              <p:cond delay="5500"/>
                            </p:stCondLst>
                            <p:childTnLst>
                              <p:par>
                                <p:cTn id="66" presetID="10" presetClass="entr" presetSubtype="0" fill="hold"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500"/>
                                        <p:tgtEl>
                                          <p:spTgt spid="6"/>
                                        </p:tgtEl>
                                      </p:cBhvr>
                                    </p:animEffect>
                                  </p:childTnLst>
                                </p:cTn>
                              </p:par>
                            </p:childTnLst>
                          </p:cTn>
                        </p:par>
                        <p:par>
                          <p:cTn id="69" fill="hold">
                            <p:stCondLst>
                              <p:cond delay="6000"/>
                            </p:stCondLst>
                            <p:childTnLst>
                              <p:par>
                                <p:cTn id="70" presetID="1" presetClass="entr" presetSubtype="0" fill="hold" grpId="0" nodeType="afterEffect">
                                  <p:stCondLst>
                                    <p:cond delay="0"/>
                                  </p:stCondLst>
                                  <p:childTnLst>
                                    <p:set>
                                      <p:cBhvr>
                                        <p:cTn id="71" dur="1" fill="hold">
                                          <p:stCondLst>
                                            <p:cond delay="0"/>
                                          </p:stCondLst>
                                        </p:cTn>
                                        <p:tgtEl>
                                          <p:spTgt spid="183"/>
                                        </p:tgtEl>
                                        <p:attrNameLst>
                                          <p:attrName>style.visibility</p:attrName>
                                        </p:attrNameLst>
                                      </p:cBhvr>
                                      <p:to>
                                        <p:strVal val="visible"/>
                                      </p:to>
                                    </p:set>
                                  </p:childTnLst>
                                </p:cTn>
                              </p:par>
                            </p:childTnLst>
                          </p:cTn>
                        </p:par>
                        <p:par>
                          <p:cTn id="72" fill="hold">
                            <p:stCondLst>
                              <p:cond delay="6000"/>
                            </p:stCondLst>
                            <p:childTnLst>
                              <p:par>
                                <p:cTn id="73" presetID="2" presetClass="entr" presetSubtype="1" fill="hold" nodeType="afterEffect">
                                  <p:stCondLst>
                                    <p:cond delay="0"/>
                                  </p:stCondLst>
                                  <p:childTnLst>
                                    <p:set>
                                      <p:cBhvr>
                                        <p:cTn id="74" dur="1" fill="hold">
                                          <p:stCondLst>
                                            <p:cond delay="0"/>
                                          </p:stCondLst>
                                        </p:cTn>
                                        <p:tgtEl>
                                          <p:spTgt spid="114"/>
                                        </p:tgtEl>
                                        <p:attrNameLst>
                                          <p:attrName>style.visibility</p:attrName>
                                        </p:attrNameLst>
                                      </p:cBhvr>
                                      <p:to>
                                        <p:strVal val="visible"/>
                                      </p:to>
                                    </p:set>
                                    <p:anim calcmode="lin" valueType="num">
                                      <p:cBhvr additive="base">
                                        <p:cTn id="75" dur="500" fill="hold"/>
                                        <p:tgtEl>
                                          <p:spTgt spid="114"/>
                                        </p:tgtEl>
                                        <p:attrNameLst>
                                          <p:attrName>ppt_x</p:attrName>
                                        </p:attrNameLst>
                                      </p:cBhvr>
                                      <p:tavLst>
                                        <p:tav tm="0">
                                          <p:val>
                                            <p:strVal val="#ppt_x"/>
                                          </p:val>
                                        </p:tav>
                                        <p:tav tm="100000">
                                          <p:val>
                                            <p:strVal val="#ppt_x"/>
                                          </p:val>
                                        </p:tav>
                                      </p:tavLst>
                                    </p:anim>
                                    <p:anim calcmode="lin" valueType="num">
                                      <p:cBhvr additive="base">
                                        <p:cTn id="76" dur="500" fill="hold"/>
                                        <p:tgtEl>
                                          <p:spTgt spid="114"/>
                                        </p:tgtEl>
                                        <p:attrNameLst>
                                          <p:attrName>ppt_y</p:attrName>
                                        </p:attrNameLst>
                                      </p:cBhvr>
                                      <p:tavLst>
                                        <p:tav tm="0">
                                          <p:val>
                                            <p:strVal val="0-#ppt_h/2"/>
                                          </p:val>
                                        </p:tav>
                                        <p:tav tm="100000">
                                          <p:val>
                                            <p:strVal val="#ppt_y"/>
                                          </p:val>
                                        </p:tav>
                                      </p:tavLst>
                                    </p:anim>
                                  </p:childTnLst>
                                </p:cTn>
                              </p:par>
                            </p:childTnLst>
                          </p:cTn>
                        </p:par>
                        <p:par>
                          <p:cTn id="77" fill="hold">
                            <p:stCondLst>
                              <p:cond delay="6500"/>
                            </p:stCondLst>
                            <p:childTnLst>
                              <p:par>
                                <p:cTn id="78" presetID="10" presetClass="entr" presetSubtype="0" fill="hold" nodeType="after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500"/>
                                        <p:tgtEl>
                                          <p:spTgt spid="17"/>
                                        </p:tgtEl>
                                      </p:cBhvr>
                                    </p:animEffect>
                                  </p:childTnLst>
                                </p:cTn>
                              </p:par>
                            </p:childTnLst>
                          </p:cTn>
                        </p:par>
                        <p:par>
                          <p:cTn id="81" fill="hold">
                            <p:stCondLst>
                              <p:cond delay="7000"/>
                            </p:stCondLst>
                            <p:childTnLst>
                              <p:par>
                                <p:cTn id="82" presetID="1" presetClass="entr" presetSubtype="0" fill="hold" grpId="0" nodeType="afterEffect">
                                  <p:stCondLst>
                                    <p:cond delay="0"/>
                                  </p:stCondLst>
                                  <p:childTnLst>
                                    <p:set>
                                      <p:cBhvr>
                                        <p:cTn id="83" dur="1" fill="hold">
                                          <p:stCondLst>
                                            <p:cond delay="0"/>
                                          </p:stCondLst>
                                        </p:cTn>
                                        <p:tgtEl>
                                          <p:spTgt spid="188"/>
                                        </p:tgtEl>
                                        <p:attrNameLst>
                                          <p:attrName>style.visibility</p:attrName>
                                        </p:attrNameLst>
                                      </p:cBhvr>
                                      <p:to>
                                        <p:strVal val="visible"/>
                                      </p:to>
                                    </p:set>
                                  </p:childTnLst>
                                </p:cTn>
                              </p:par>
                            </p:childTnLst>
                          </p:cTn>
                        </p:par>
                        <p:par>
                          <p:cTn id="84" fill="hold">
                            <p:stCondLst>
                              <p:cond delay="7000"/>
                            </p:stCondLst>
                            <p:childTnLst>
                              <p:par>
                                <p:cTn id="85" presetID="2" presetClass="entr" presetSubtype="1" fill="hold" nodeType="afterEffect">
                                  <p:stCondLst>
                                    <p:cond delay="0"/>
                                  </p:stCondLst>
                                  <p:childTnLst>
                                    <p:set>
                                      <p:cBhvr>
                                        <p:cTn id="86" dur="1" fill="hold">
                                          <p:stCondLst>
                                            <p:cond delay="0"/>
                                          </p:stCondLst>
                                        </p:cTn>
                                        <p:tgtEl>
                                          <p:spTgt spid="127"/>
                                        </p:tgtEl>
                                        <p:attrNameLst>
                                          <p:attrName>style.visibility</p:attrName>
                                        </p:attrNameLst>
                                      </p:cBhvr>
                                      <p:to>
                                        <p:strVal val="visible"/>
                                      </p:to>
                                    </p:set>
                                    <p:anim calcmode="lin" valueType="num">
                                      <p:cBhvr additive="base">
                                        <p:cTn id="87" dur="500" fill="hold"/>
                                        <p:tgtEl>
                                          <p:spTgt spid="127"/>
                                        </p:tgtEl>
                                        <p:attrNameLst>
                                          <p:attrName>ppt_x</p:attrName>
                                        </p:attrNameLst>
                                      </p:cBhvr>
                                      <p:tavLst>
                                        <p:tav tm="0">
                                          <p:val>
                                            <p:strVal val="#ppt_x"/>
                                          </p:val>
                                        </p:tav>
                                        <p:tav tm="100000">
                                          <p:val>
                                            <p:strVal val="#ppt_x"/>
                                          </p:val>
                                        </p:tav>
                                      </p:tavLst>
                                    </p:anim>
                                    <p:anim calcmode="lin" valueType="num">
                                      <p:cBhvr additive="base">
                                        <p:cTn id="88" dur="500" fill="hold"/>
                                        <p:tgtEl>
                                          <p:spTgt spid="127"/>
                                        </p:tgtEl>
                                        <p:attrNameLst>
                                          <p:attrName>ppt_y</p:attrName>
                                        </p:attrNameLst>
                                      </p:cBhvr>
                                      <p:tavLst>
                                        <p:tav tm="0">
                                          <p:val>
                                            <p:strVal val="0-#ppt_h/2"/>
                                          </p:val>
                                        </p:tav>
                                        <p:tav tm="100000">
                                          <p:val>
                                            <p:strVal val="#ppt_y"/>
                                          </p:val>
                                        </p:tav>
                                      </p:tavLst>
                                    </p:anim>
                                  </p:childTnLst>
                                </p:cTn>
                              </p:par>
                            </p:childTnLst>
                          </p:cTn>
                        </p:par>
                        <p:par>
                          <p:cTn id="89" fill="hold">
                            <p:stCondLst>
                              <p:cond delay="7500"/>
                            </p:stCondLst>
                            <p:childTnLst>
                              <p:par>
                                <p:cTn id="90" presetID="10" presetClass="entr" presetSubtype="0"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childTnLst>
                          </p:cTn>
                        </p:par>
                        <p:par>
                          <p:cTn id="93" fill="hold">
                            <p:stCondLst>
                              <p:cond delay="8000"/>
                            </p:stCondLst>
                            <p:childTnLst>
                              <p:par>
                                <p:cTn id="94" presetID="1" presetClass="entr" presetSubtype="0" fill="hold" grpId="0" nodeType="afterEffect">
                                  <p:stCondLst>
                                    <p:cond delay="0"/>
                                  </p:stCondLst>
                                  <p:childTnLst>
                                    <p:set>
                                      <p:cBhvr>
                                        <p:cTn id="95"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29" grpId="0"/>
      <p:bldP spid="132" grpId="0"/>
      <p:bldP spid="135" grpId="0"/>
      <p:bldP spid="178" grpId="0"/>
      <p:bldP spid="183" grpId="0"/>
      <p:bldP spid="188" grpId="0"/>
      <p:bldP spid="19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4688" y="1261872"/>
            <a:ext cx="1852671" cy="1939248"/>
            <a:chOff x="2002155" y="908130"/>
            <a:chExt cx="680407" cy="712203"/>
          </a:xfrm>
        </p:grpSpPr>
        <p:grpSp>
          <p:nvGrpSpPr>
            <p:cNvPr id="45" name="组合 44"/>
            <p:cNvGrpSpPr/>
            <p:nvPr/>
          </p:nvGrpSpPr>
          <p:grpSpPr>
            <a:xfrm>
              <a:off x="2023848" y="908130"/>
              <a:ext cx="658714" cy="712203"/>
              <a:chOff x="3295850" y="2263221"/>
              <a:chExt cx="2831835" cy="3061839"/>
            </a:xfrm>
          </p:grpSpPr>
          <p:sp>
            <p:nvSpPr>
              <p:cNvPr id="46" name="圆角矩形 45"/>
              <p:cNvSpPr/>
              <p:nvPr/>
            </p:nvSpPr>
            <p:spPr>
              <a:xfrm rot="2760000">
                <a:off x="3404990" y="2602365"/>
                <a:ext cx="3053844" cy="239154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Freeform 5"/>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圆角矩形 47"/>
              <p:cNvSpPr/>
              <p:nvPr/>
            </p:nvSpPr>
            <p:spPr>
              <a:xfrm rot="2760000">
                <a:off x="3539900" y="2683307"/>
                <a:ext cx="2699084" cy="201398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9" name="文本框 88"/>
            <p:cNvSpPr txBox="1"/>
            <p:nvPr/>
          </p:nvSpPr>
          <p:spPr>
            <a:xfrm>
              <a:off x="2002155" y="992079"/>
              <a:ext cx="657225" cy="406920"/>
            </a:xfrm>
            <a:prstGeom prst="rect">
              <a:avLst/>
            </a:prstGeom>
            <a:noFill/>
          </p:spPr>
          <p:txBody>
            <a:bodyPr wrap="square" rtlCol="0">
              <a:spAutoFit/>
            </a:bodyPr>
            <a:lstStyle/>
            <a:p>
              <a:pPr algn="ctr"/>
              <a:r>
                <a:rPr lang="en-US" altLang="zh-CN" sz="6600" dirty="0">
                  <a:solidFill>
                    <a:srgbClr val="00AF92"/>
                  </a:solidFill>
                  <a:latin typeface="Impact" panose="020B0806030902050204" pitchFamily="34" charset="0"/>
                </a:rPr>
                <a:t>04</a:t>
              </a:r>
              <a:endParaRPr lang="zh-CN" altLang="en-US" sz="6600" dirty="0">
                <a:solidFill>
                  <a:srgbClr val="00AF92"/>
                </a:solidFill>
                <a:latin typeface="Impact" panose="020B0806030902050204" pitchFamily="34" charset="0"/>
              </a:endParaRPr>
            </a:p>
          </p:txBody>
        </p:sp>
      </p:grpSp>
      <p:grpSp>
        <p:nvGrpSpPr>
          <p:cNvPr id="128" name="组合 127"/>
          <p:cNvGrpSpPr/>
          <p:nvPr/>
        </p:nvGrpSpPr>
        <p:grpSpPr>
          <a:xfrm>
            <a:off x="2742131" y="3052152"/>
            <a:ext cx="3659738" cy="707364"/>
            <a:chOff x="3313260" y="3500136"/>
            <a:chExt cx="4879651" cy="943152"/>
          </a:xfrm>
        </p:grpSpPr>
        <p:sp>
          <p:nvSpPr>
            <p:cNvPr id="129" name="文本框 128"/>
            <p:cNvSpPr txBox="1"/>
            <p:nvPr/>
          </p:nvSpPr>
          <p:spPr>
            <a:xfrm>
              <a:off x="3313260" y="3500136"/>
              <a:ext cx="4879651" cy="861775"/>
            </a:xfrm>
            <a:prstGeom prst="rect">
              <a:avLst/>
            </a:prstGeom>
            <a:noFill/>
          </p:spPr>
          <p:txBody>
            <a:bodyPr wrap="square" rtlCol="0">
              <a:spAutoFit/>
            </a:bodyPr>
            <a:lstStyle/>
            <a:p>
              <a:r>
                <a:rPr lang="zh-CN" altLang="en-US" sz="3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系统数据库设计</a:t>
              </a:r>
            </a:p>
          </p:txBody>
        </p:sp>
        <p:sp>
          <p:nvSpPr>
            <p:cNvPr id="130" name="文本框 129"/>
            <p:cNvSpPr txBox="1"/>
            <p:nvPr/>
          </p:nvSpPr>
          <p:spPr>
            <a:xfrm>
              <a:off x="3457192" y="4135512"/>
              <a:ext cx="2294999" cy="307776"/>
            </a:xfrm>
            <a:prstGeom prst="rect">
              <a:avLst/>
            </a:prstGeom>
            <a:noFill/>
          </p:spPr>
          <p:txBody>
            <a:bodyPr wrap="square" rtlCol="0">
              <a:spAutoFit/>
            </a:bodyPr>
            <a:lstStyle/>
            <a:p>
              <a:pPr algn="just"/>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112" name="文本框 111"/>
          <p:cNvSpPr txBox="1"/>
          <p:nvPr/>
        </p:nvSpPr>
        <p:spPr>
          <a:xfrm>
            <a:off x="294186" y="222340"/>
            <a:ext cx="1965026" cy="284693"/>
          </a:xfrm>
          <a:prstGeom prst="rect">
            <a:avLst/>
          </a:prstGeom>
          <a:noFill/>
        </p:spPr>
        <p:txBody>
          <a:bodyPr wrap="square" lIns="68580" tIns="34290" rIns="68580" bIns="34290" rtlCol="0">
            <a:spAutoFit/>
          </a:bodyPr>
          <a:lstStyle/>
          <a:p>
            <a:r>
              <a:rPr lang="zh-CN" altLang="en-US" sz="1400" dirty="0">
                <a:solidFill>
                  <a:schemeClr val="bg1"/>
                </a:solidFill>
                <a:latin typeface="迷你简汉真广标" panose="02010609000101010101" pitchFamily="49" charset="-122"/>
                <a:ea typeface="迷你简汉真广标" panose="02010609000101010101" pitchFamily="49" charset="-122"/>
              </a:rPr>
              <a:t>系统数据库设计</a:t>
            </a:r>
          </a:p>
        </p:txBody>
      </p:sp>
    </p:spTree>
    <p:extLst>
      <p:ext uri="{BB962C8B-B14F-4D97-AF65-F5344CB8AC3E}">
        <p14:creationId xmlns:p14="http://schemas.microsoft.com/office/powerpoint/2010/main" val="1634786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1000"/>
                                        <p:tgtEl>
                                          <p:spTgt spid="128"/>
                                        </p:tgtEl>
                                      </p:cBhvr>
                                    </p:animEffect>
                                    <p:anim calcmode="lin" valueType="num">
                                      <p:cBhvr>
                                        <p:cTn id="13" dur="1000" fill="hold"/>
                                        <p:tgtEl>
                                          <p:spTgt spid="128"/>
                                        </p:tgtEl>
                                        <p:attrNameLst>
                                          <p:attrName>ppt_x</p:attrName>
                                        </p:attrNameLst>
                                      </p:cBhvr>
                                      <p:tavLst>
                                        <p:tav tm="0">
                                          <p:val>
                                            <p:strVal val="#ppt_x"/>
                                          </p:val>
                                        </p:tav>
                                        <p:tav tm="100000">
                                          <p:val>
                                            <p:strVal val="#ppt_x"/>
                                          </p:val>
                                        </p:tav>
                                      </p:tavLst>
                                    </p:anim>
                                    <p:anim calcmode="lin" valueType="num">
                                      <p:cBhvr>
                                        <p:cTn id="14"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400" dirty="0"/>
              <a:t>4.1</a:t>
            </a:r>
            <a:r>
              <a:rPr lang="zh-CN" altLang="zh-CN" sz="1400" dirty="0"/>
              <a:t>数据库关系表设计</a:t>
            </a:r>
            <a:endParaRPr lang="zh-CN" altLang="en-US" sz="1400" b="1" dirty="0"/>
          </a:p>
        </p:txBody>
      </p:sp>
      <p:grpSp>
        <p:nvGrpSpPr>
          <p:cNvPr id="18" name="组合 17">
            <a:extLst>
              <a:ext uri="{FF2B5EF4-FFF2-40B4-BE49-F238E27FC236}">
                <a16:creationId xmlns:a16="http://schemas.microsoft.com/office/drawing/2014/main" id="{B29B4573-C2A1-4C2F-A287-B45789613368}"/>
              </a:ext>
            </a:extLst>
          </p:cNvPr>
          <p:cNvGrpSpPr/>
          <p:nvPr/>
        </p:nvGrpSpPr>
        <p:grpSpPr>
          <a:xfrm>
            <a:off x="323528" y="1618331"/>
            <a:ext cx="5003374" cy="2623272"/>
            <a:chOff x="323528" y="1618331"/>
            <a:chExt cx="5003374" cy="2623272"/>
          </a:xfrm>
        </p:grpSpPr>
        <p:sp>
          <p:nvSpPr>
            <p:cNvPr id="73" name="任意多边形 84">
              <a:extLst>
                <a:ext uri="{FF2B5EF4-FFF2-40B4-BE49-F238E27FC236}">
                  <a16:creationId xmlns:a16="http://schemas.microsoft.com/office/drawing/2014/main" id="{5FE93158-8618-4C48-AA9C-FAABCE1E428A}"/>
                </a:ext>
              </a:extLst>
            </p:cNvPr>
            <p:cNvSpPr/>
            <p:nvPr/>
          </p:nvSpPr>
          <p:spPr>
            <a:xfrm>
              <a:off x="796540" y="2355726"/>
              <a:ext cx="4063492" cy="695189"/>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FFB850"/>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7" name="任意多边形 85">
              <a:extLst>
                <a:ext uri="{FF2B5EF4-FFF2-40B4-BE49-F238E27FC236}">
                  <a16:creationId xmlns:a16="http://schemas.microsoft.com/office/drawing/2014/main" id="{BDF6BA79-FF4F-4483-A49D-F4F26A86A6AB}"/>
                </a:ext>
              </a:extLst>
            </p:cNvPr>
            <p:cNvSpPr/>
            <p:nvPr/>
          </p:nvSpPr>
          <p:spPr>
            <a:xfrm flipH="1">
              <a:off x="1115615" y="2967839"/>
              <a:ext cx="4211287" cy="958331"/>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E87071"/>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nvGrpSpPr>
            <p:cNvPr id="79" name="组合 78">
              <a:extLst>
                <a:ext uri="{FF2B5EF4-FFF2-40B4-BE49-F238E27FC236}">
                  <a16:creationId xmlns:a16="http://schemas.microsoft.com/office/drawing/2014/main" id="{4343813E-3890-4C29-94DB-7ECFA06E1EA3}"/>
                </a:ext>
              </a:extLst>
            </p:cNvPr>
            <p:cNvGrpSpPr/>
            <p:nvPr/>
          </p:nvGrpSpPr>
          <p:grpSpPr>
            <a:xfrm>
              <a:off x="796540" y="1860226"/>
              <a:ext cx="1315689" cy="2381377"/>
              <a:chOff x="2082059" y="3844831"/>
              <a:chExt cx="1852203" cy="3190034"/>
            </a:xfrm>
          </p:grpSpPr>
          <p:grpSp>
            <p:nvGrpSpPr>
              <p:cNvPr id="81" name="组合 80">
                <a:extLst>
                  <a:ext uri="{FF2B5EF4-FFF2-40B4-BE49-F238E27FC236}">
                    <a16:creationId xmlns:a16="http://schemas.microsoft.com/office/drawing/2014/main" id="{08CEB2EB-54CA-4C6C-9223-8DCE2E081732}"/>
                  </a:ext>
                </a:extLst>
              </p:cNvPr>
              <p:cNvGrpSpPr/>
              <p:nvPr/>
            </p:nvGrpSpPr>
            <p:grpSpPr>
              <a:xfrm>
                <a:off x="2082059" y="3844831"/>
                <a:ext cx="1852203" cy="3190034"/>
                <a:chOff x="2689225" y="814470"/>
                <a:chExt cx="2591962" cy="4464122"/>
              </a:xfrm>
            </p:grpSpPr>
            <p:sp>
              <p:nvSpPr>
                <p:cNvPr id="85" name="任意多边形 2">
                  <a:extLst>
                    <a:ext uri="{FF2B5EF4-FFF2-40B4-BE49-F238E27FC236}">
                      <a16:creationId xmlns:a16="http://schemas.microsoft.com/office/drawing/2014/main" id="{9F8F7813-F0E1-44BA-A59C-94E285881632}"/>
                    </a:ext>
                  </a:extLst>
                </p:cNvPr>
                <p:cNvSpPr/>
                <p:nvPr/>
              </p:nvSpPr>
              <p:spPr>
                <a:xfrm rot="2700000">
                  <a:off x="2013032" y="2010436"/>
                  <a:ext cx="4464122" cy="2072189"/>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椭圆 85">
                  <a:extLst>
                    <a:ext uri="{FF2B5EF4-FFF2-40B4-BE49-F238E27FC236}">
                      <a16:creationId xmlns:a16="http://schemas.microsoft.com/office/drawing/2014/main" id="{212C30AD-BD73-4866-84D7-B8E77BBC5E2F}"/>
                    </a:ext>
                  </a:extLst>
                </p:cNvPr>
                <p:cNvSpPr/>
                <p:nvPr/>
              </p:nvSpPr>
              <p:spPr>
                <a:xfrm>
                  <a:off x="2689225" y="1488621"/>
                  <a:ext cx="1791609"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2" name="组合 81">
                <a:extLst>
                  <a:ext uri="{FF2B5EF4-FFF2-40B4-BE49-F238E27FC236}">
                    <a16:creationId xmlns:a16="http://schemas.microsoft.com/office/drawing/2014/main" id="{923B3579-A533-458A-A99E-C15EAA9FBA56}"/>
                  </a:ext>
                </a:extLst>
              </p:cNvPr>
              <p:cNvGrpSpPr/>
              <p:nvPr/>
            </p:nvGrpSpPr>
            <p:grpSpPr>
              <a:xfrm>
                <a:off x="2220839" y="4115429"/>
                <a:ext cx="1431499" cy="2455353"/>
                <a:chOff x="2689225" y="825138"/>
                <a:chExt cx="2602631" cy="4464121"/>
              </a:xfrm>
            </p:grpSpPr>
            <p:sp>
              <p:nvSpPr>
                <p:cNvPr id="83" name="任意多边形 5">
                  <a:extLst>
                    <a:ext uri="{FF2B5EF4-FFF2-40B4-BE49-F238E27FC236}">
                      <a16:creationId xmlns:a16="http://schemas.microsoft.com/office/drawing/2014/main" id="{34F6B929-FF3C-40FE-8490-482F71DBF635}"/>
                    </a:ext>
                  </a:extLst>
                </p:cNvPr>
                <p:cNvSpPr/>
                <p:nvPr/>
              </p:nvSpPr>
              <p:spPr>
                <a:xfrm rot="2700000">
                  <a:off x="2023698" y="2021102"/>
                  <a:ext cx="4464121" cy="2072194"/>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4" name="椭圆 83">
                  <a:extLst>
                    <a:ext uri="{FF2B5EF4-FFF2-40B4-BE49-F238E27FC236}">
                      <a16:creationId xmlns:a16="http://schemas.microsoft.com/office/drawing/2014/main" id="{1CEB01C5-D6E7-4A12-BD72-3F17E30079DD}"/>
                    </a:ext>
                  </a:extLst>
                </p:cNvPr>
                <p:cNvSpPr/>
                <p:nvPr/>
              </p:nvSpPr>
              <p:spPr>
                <a:xfrm>
                  <a:off x="2689225" y="1488621"/>
                  <a:ext cx="1791608"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88" name="文本框 87">
              <a:extLst>
                <a:ext uri="{FF2B5EF4-FFF2-40B4-BE49-F238E27FC236}">
                  <a16:creationId xmlns:a16="http://schemas.microsoft.com/office/drawing/2014/main" id="{49EAE99E-8281-43B0-8A2A-AC4BDCF8F87C}"/>
                </a:ext>
              </a:extLst>
            </p:cNvPr>
            <p:cNvSpPr txBox="1"/>
            <p:nvPr/>
          </p:nvSpPr>
          <p:spPr>
            <a:xfrm>
              <a:off x="1905350" y="2527705"/>
              <a:ext cx="2149260" cy="338554"/>
            </a:xfrm>
            <a:prstGeom prst="rect">
              <a:avLst/>
            </a:prstGeom>
            <a:noFill/>
          </p:spPr>
          <p:txBody>
            <a:bodyPr wrap="square" rtlCol="0">
              <a:spAutoFit/>
            </a:bodyPr>
            <a:lstStyle/>
            <a:p>
              <a:pPr algn="just"/>
              <a:r>
                <a:rPr lang="zh-CN" altLang="en-US" sz="1600" dirty="0">
                  <a:solidFill>
                    <a:prstClr val="black">
                      <a:lumMod val="50000"/>
                      <a:lumOff val="50000"/>
                    </a:prstClr>
                  </a:solidFill>
                  <a:latin typeface="微软雅黑" panose="020B0503020204020204" pitchFamily="34" charset="-122"/>
                  <a:ea typeface="微软雅黑" panose="020B0503020204020204" pitchFamily="34" charset="-122"/>
                </a:rPr>
                <a:t>系统数据库总表</a:t>
              </a:r>
            </a:p>
          </p:txBody>
        </p:sp>
        <p:sp>
          <p:nvSpPr>
            <p:cNvPr id="89" name="椭圆 88">
              <a:extLst>
                <a:ext uri="{FF2B5EF4-FFF2-40B4-BE49-F238E27FC236}">
                  <a16:creationId xmlns:a16="http://schemas.microsoft.com/office/drawing/2014/main" id="{3D3D54E6-0D42-49E4-9265-B05935A22891}"/>
                </a:ext>
              </a:extLst>
            </p:cNvPr>
            <p:cNvSpPr/>
            <p:nvPr/>
          </p:nvSpPr>
          <p:spPr>
            <a:xfrm>
              <a:off x="323528" y="1618331"/>
              <a:ext cx="643161" cy="648381"/>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pic>
        <p:nvPicPr>
          <p:cNvPr id="90" name="图形 89" descr="表格">
            <a:extLst>
              <a:ext uri="{FF2B5EF4-FFF2-40B4-BE49-F238E27FC236}">
                <a16:creationId xmlns:a16="http://schemas.microsoft.com/office/drawing/2014/main" id="{242DCEC6-299E-4FCA-9214-BC436574D3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174" y="2503194"/>
            <a:ext cx="413155" cy="413155"/>
          </a:xfrm>
          <a:prstGeom prst="rect">
            <a:avLst/>
          </a:prstGeom>
        </p:spPr>
      </p:pic>
      <p:grpSp>
        <p:nvGrpSpPr>
          <p:cNvPr id="5" name="组合 4">
            <a:extLst>
              <a:ext uri="{FF2B5EF4-FFF2-40B4-BE49-F238E27FC236}">
                <a16:creationId xmlns:a16="http://schemas.microsoft.com/office/drawing/2014/main" id="{896B1C20-A5AA-4AAB-AF4D-5E29D2577BAA}"/>
              </a:ext>
            </a:extLst>
          </p:cNvPr>
          <p:cNvGrpSpPr/>
          <p:nvPr/>
        </p:nvGrpSpPr>
        <p:grpSpPr>
          <a:xfrm>
            <a:off x="4649598" y="573804"/>
            <a:ext cx="4180459" cy="4355665"/>
            <a:chOff x="4649598" y="573804"/>
            <a:chExt cx="4180459" cy="4355665"/>
          </a:xfrm>
        </p:grpSpPr>
        <p:pic>
          <p:nvPicPr>
            <p:cNvPr id="4" name="图片 3" descr="手机屏幕截图&#10;&#10;描述已自动生成">
              <a:extLst>
                <a:ext uri="{FF2B5EF4-FFF2-40B4-BE49-F238E27FC236}">
                  <a16:creationId xmlns:a16="http://schemas.microsoft.com/office/drawing/2014/main" id="{2A0F4B4F-FF1E-4617-9E44-90759BF14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9598" y="573804"/>
              <a:ext cx="4170874" cy="43052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2" name="斜纹 71">
              <a:extLst>
                <a:ext uri="{FF2B5EF4-FFF2-40B4-BE49-F238E27FC236}">
                  <a16:creationId xmlns:a16="http://schemas.microsoft.com/office/drawing/2014/main" id="{8543FE4C-4074-40AB-AF5E-1CB6AC383140}"/>
                </a:ext>
              </a:extLst>
            </p:cNvPr>
            <p:cNvSpPr/>
            <p:nvPr/>
          </p:nvSpPr>
          <p:spPr>
            <a:xfrm rot="10800000">
              <a:off x="8470284" y="4569696"/>
              <a:ext cx="359773" cy="359773"/>
            </a:xfrm>
            <a:prstGeom prst="diagStripe">
              <a:avLst>
                <a:gd name="adj" fmla="val 7042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斜纹 70">
              <a:extLst>
                <a:ext uri="{FF2B5EF4-FFF2-40B4-BE49-F238E27FC236}">
                  <a16:creationId xmlns:a16="http://schemas.microsoft.com/office/drawing/2014/main" id="{93404FE9-63B3-420F-8315-52E0C57504F7}"/>
                </a:ext>
              </a:extLst>
            </p:cNvPr>
            <p:cNvSpPr/>
            <p:nvPr/>
          </p:nvSpPr>
          <p:spPr>
            <a:xfrm>
              <a:off x="4651880" y="573804"/>
              <a:ext cx="359773" cy="359773"/>
            </a:xfrm>
            <a:prstGeom prst="diagStrip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156526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400" dirty="0"/>
              <a:t>4.2.1</a:t>
            </a:r>
            <a:r>
              <a:rPr lang="zh-CN" altLang="zh-CN" sz="1400" dirty="0"/>
              <a:t>数据库</a:t>
            </a:r>
            <a:r>
              <a:rPr lang="en-US" altLang="zh-CN" sz="1400" dirty="0"/>
              <a:t>E-R</a:t>
            </a:r>
            <a:r>
              <a:rPr lang="zh-CN" altLang="zh-CN" sz="1400" dirty="0"/>
              <a:t>图设计</a:t>
            </a:r>
            <a:endParaRPr lang="zh-CN" altLang="en-US" sz="1400" b="1" dirty="0"/>
          </a:p>
        </p:txBody>
      </p:sp>
      <p:grpSp>
        <p:nvGrpSpPr>
          <p:cNvPr id="4" name="组合 3">
            <a:extLst>
              <a:ext uri="{FF2B5EF4-FFF2-40B4-BE49-F238E27FC236}">
                <a16:creationId xmlns:a16="http://schemas.microsoft.com/office/drawing/2014/main" id="{01E93B24-E95B-4FDB-883E-4501E8A81AF7}"/>
              </a:ext>
            </a:extLst>
          </p:cNvPr>
          <p:cNvGrpSpPr/>
          <p:nvPr/>
        </p:nvGrpSpPr>
        <p:grpSpPr>
          <a:xfrm>
            <a:off x="323528" y="1618331"/>
            <a:ext cx="5003374" cy="2623272"/>
            <a:chOff x="323528" y="1618331"/>
            <a:chExt cx="5003374" cy="2623272"/>
          </a:xfrm>
        </p:grpSpPr>
        <p:sp>
          <p:nvSpPr>
            <p:cNvPr id="73" name="任意多边形 84">
              <a:extLst>
                <a:ext uri="{FF2B5EF4-FFF2-40B4-BE49-F238E27FC236}">
                  <a16:creationId xmlns:a16="http://schemas.microsoft.com/office/drawing/2014/main" id="{5FE93158-8618-4C48-AA9C-FAABCE1E428A}"/>
                </a:ext>
              </a:extLst>
            </p:cNvPr>
            <p:cNvSpPr/>
            <p:nvPr/>
          </p:nvSpPr>
          <p:spPr>
            <a:xfrm>
              <a:off x="796540" y="2355726"/>
              <a:ext cx="4063492" cy="695189"/>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FFB850"/>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7" name="任意多边形 85">
              <a:extLst>
                <a:ext uri="{FF2B5EF4-FFF2-40B4-BE49-F238E27FC236}">
                  <a16:creationId xmlns:a16="http://schemas.microsoft.com/office/drawing/2014/main" id="{BDF6BA79-FF4F-4483-A49D-F4F26A86A6AB}"/>
                </a:ext>
              </a:extLst>
            </p:cNvPr>
            <p:cNvSpPr/>
            <p:nvPr/>
          </p:nvSpPr>
          <p:spPr>
            <a:xfrm flipH="1">
              <a:off x="1115615" y="2967839"/>
              <a:ext cx="4211287" cy="958331"/>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E87071"/>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nvGrpSpPr>
            <p:cNvPr id="79" name="组合 78">
              <a:extLst>
                <a:ext uri="{FF2B5EF4-FFF2-40B4-BE49-F238E27FC236}">
                  <a16:creationId xmlns:a16="http://schemas.microsoft.com/office/drawing/2014/main" id="{4343813E-3890-4C29-94DB-7ECFA06E1EA3}"/>
                </a:ext>
              </a:extLst>
            </p:cNvPr>
            <p:cNvGrpSpPr/>
            <p:nvPr/>
          </p:nvGrpSpPr>
          <p:grpSpPr>
            <a:xfrm>
              <a:off x="796540" y="1860226"/>
              <a:ext cx="1315689" cy="2381377"/>
              <a:chOff x="2082059" y="3844831"/>
              <a:chExt cx="1852203" cy="3190034"/>
            </a:xfrm>
          </p:grpSpPr>
          <p:grpSp>
            <p:nvGrpSpPr>
              <p:cNvPr id="81" name="组合 80">
                <a:extLst>
                  <a:ext uri="{FF2B5EF4-FFF2-40B4-BE49-F238E27FC236}">
                    <a16:creationId xmlns:a16="http://schemas.microsoft.com/office/drawing/2014/main" id="{08CEB2EB-54CA-4C6C-9223-8DCE2E081732}"/>
                  </a:ext>
                </a:extLst>
              </p:cNvPr>
              <p:cNvGrpSpPr/>
              <p:nvPr/>
            </p:nvGrpSpPr>
            <p:grpSpPr>
              <a:xfrm>
                <a:off x="2082059" y="3844831"/>
                <a:ext cx="1852203" cy="3190034"/>
                <a:chOff x="2689225" y="814470"/>
                <a:chExt cx="2591962" cy="4464122"/>
              </a:xfrm>
            </p:grpSpPr>
            <p:sp>
              <p:nvSpPr>
                <p:cNvPr id="85" name="任意多边形 2">
                  <a:extLst>
                    <a:ext uri="{FF2B5EF4-FFF2-40B4-BE49-F238E27FC236}">
                      <a16:creationId xmlns:a16="http://schemas.microsoft.com/office/drawing/2014/main" id="{9F8F7813-F0E1-44BA-A59C-94E285881632}"/>
                    </a:ext>
                  </a:extLst>
                </p:cNvPr>
                <p:cNvSpPr/>
                <p:nvPr/>
              </p:nvSpPr>
              <p:spPr>
                <a:xfrm rot="2700000">
                  <a:off x="2013032" y="2010436"/>
                  <a:ext cx="4464122" cy="2072189"/>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椭圆 85">
                  <a:extLst>
                    <a:ext uri="{FF2B5EF4-FFF2-40B4-BE49-F238E27FC236}">
                      <a16:creationId xmlns:a16="http://schemas.microsoft.com/office/drawing/2014/main" id="{212C30AD-BD73-4866-84D7-B8E77BBC5E2F}"/>
                    </a:ext>
                  </a:extLst>
                </p:cNvPr>
                <p:cNvSpPr/>
                <p:nvPr/>
              </p:nvSpPr>
              <p:spPr>
                <a:xfrm>
                  <a:off x="2689225" y="1488621"/>
                  <a:ext cx="1791609"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2" name="组合 81">
                <a:extLst>
                  <a:ext uri="{FF2B5EF4-FFF2-40B4-BE49-F238E27FC236}">
                    <a16:creationId xmlns:a16="http://schemas.microsoft.com/office/drawing/2014/main" id="{923B3579-A533-458A-A99E-C15EAA9FBA56}"/>
                  </a:ext>
                </a:extLst>
              </p:cNvPr>
              <p:cNvGrpSpPr/>
              <p:nvPr/>
            </p:nvGrpSpPr>
            <p:grpSpPr>
              <a:xfrm>
                <a:off x="2220839" y="4115429"/>
                <a:ext cx="1431499" cy="2455353"/>
                <a:chOff x="2689225" y="825138"/>
                <a:chExt cx="2602631" cy="4464121"/>
              </a:xfrm>
            </p:grpSpPr>
            <p:sp>
              <p:nvSpPr>
                <p:cNvPr id="83" name="任意多边形 5">
                  <a:extLst>
                    <a:ext uri="{FF2B5EF4-FFF2-40B4-BE49-F238E27FC236}">
                      <a16:creationId xmlns:a16="http://schemas.microsoft.com/office/drawing/2014/main" id="{34F6B929-FF3C-40FE-8490-482F71DBF635}"/>
                    </a:ext>
                  </a:extLst>
                </p:cNvPr>
                <p:cNvSpPr/>
                <p:nvPr/>
              </p:nvSpPr>
              <p:spPr>
                <a:xfrm rot="2700000">
                  <a:off x="2023698" y="2021102"/>
                  <a:ext cx="4464121" cy="2072194"/>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4" name="椭圆 83">
                  <a:extLst>
                    <a:ext uri="{FF2B5EF4-FFF2-40B4-BE49-F238E27FC236}">
                      <a16:creationId xmlns:a16="http://schemas.microsoft.com/office/drawing/2014/main" id="{1CEB01C5-D6E7-4A12-BD72-3F17E30079DD}"/>
                    </a:ext>
                  </a:extLst>
                </p:cNvPr>
                <p:cNvSpPr/>
                <p:nvPr/>
              </p:nvSpPr>
              <p:spPr>
                <a:xfrm>
                  <a:off x="2689225" y="1488621"/>
                  <a:ext cx="1791608"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sp>
          <p:nvSpPr>
            <p:cNvPr id="88" name="文本框 87">
              <a:extLst>
                <a:ext uri="{FF2B5EF4-FFF2-40B4-BE49-F238E27FC236}">
                  <a16:creationId xmlns:a16="http://schemas.microsoft.com/office/drawing/2014/main" id="{49EAE99E-8281-43B0-8A2A-AC4BDCF8F87C}"/>
                </a:ext>
              </a:extLst>
            </p:cNvPr>
            <p:cNvSpPr txBox="1"/>
            <p:nvPr/>
          </p:nvSpPr>
          <p:spPr>
            <a:xfrm>
              <a:off x="1905350" y="2527705"/>
              <a:ext cx="2149260" cy="338554"/>
            </a:xfrm>
            <a:prstGeom prst="rect">
              <a:avLst/>
            </a:prstGeom>
            <a:noFill/>
          </p:spPr>
          <p:txBody>
            <a:bodyPr wrap="square" rtlCol="0">
              <a:spAutoFit/>
            </a:bodyPr>
            <a:lstStyle/>
            <a:p>
              <a:pPr algn="just"/>
              <a:r>
                <a:rPr lang="zh-CN" altLang="en-US" sz="1600" dirty="0">
                  <a:solidFill>
                    <a:prstClr val="black">
                      <a:lumMod val="50000"/>
                      <a:lumOff val="50000"/>
                    </a:prstClr>
                  </a:solidFill>
                  <a:latin typeface="微软雅黑" panose="020B0503020204020204" pitchFamily="34" charset="-122"/>
                  <a:ea typeface="微软雅黑" panose="020B0503020204020204" pitchFamily="34" charset="-122"/>
                </a:rPr>
                <a:t>数据库</a:t>
              </a:r>
              <a:r>
                <a:rPr lang="en-US" altLang="zh-CN" sz="1600" dirty="0">
                  <a:solidFill>
                    <a:prstClr val="black">
                      <a:lumMod val="50000"/>
                      <a:lumOff val="50000"/>
                    </a:prstClr>
                  </a:solidFill>
                  <a:latin typeface="微软雅黑" panose="020B0503020204020204" pitchFamily="34" charset="-122"/>
                  <a:ea typeface="微软雅黑" panose="020B0503020204020204" pitchFamily="34" charset="-122"/>
                </a:rPr>
                <a:t>E-R</a:t>
              </a:r>
              <a:r>
                <a:rPr lang="zh-CN" altLang="en-US" sz="1600" dirty="0">
                  <a:solidFill>
                    <a:prstClr val="black">
                      <a:lumMod val="50000"/>
                      <a:lumOff val="50000"/>
                    </a:prstClr>
                  </a:solidFill>
                  <a:latin typeface="微软雅黑" panose="020B0503020204020204" pitchFamily="34" charset="-122"/>
                  <a:ea typeface="微软雅黑" panose="020B0503020204020204" pitchFamily="34" charset="-122"/>
                </a:rPr>
                <a:t>图设计</a:t>
              </a:r>
            </a:p>
          </p:txBody>
        </p:sp>
        <p:sp>
          <p:nvSpPr>
            <p:cNvPr id="89" name="椭圆 88">
              <a:extLst>
                <a:ext uri="{FF2B5EF4-FFF2-40B4-BE49-F238E27FC236}">
                  <a16:creationId xmlns:a16="http://schemas.microsoft.com/office/drawing/2014/main" id="{3D3D54E6-0D42-49E4-9265-B05935A22891}"/>
                </a:ext>
              </a:extLst>
            </p:cNvPr>
            <p:cNvSpPr/>
            <p:nvPr/>
          </p:nvSpPr>
          <p:spPr>
            <a:xfrm>
              <a:off x="323528" y="1618331"/>
              <a:ext cx="643161" cy="648381"/>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3" name="组合 2">
            <a:extLst>
              <a:ext uri="{FF2B5EF4-FFF2-40B4-BE49-F238E27FC236}">
                <a16:creationId xmlns:a16="http://schemas.microsoft.com/office/drawing/2014/main" id="{5D7547B7-D477-46AF-B700-3492752CD9FA}"/>
              </a:ext>
            </a:extLst>
          </p:cNvPr>
          <p:cNvGrpSpPr/>
          <p:nvPr/>
        </p:nvGrpSpPr>
        <p:grpSpPr>
          <a:xfrm>
            <a:off x="4478614" y="640297"/>
            <a:ext cx="4341858" cy="4212641"/>
            <a:chOff x="4478614" y="640297"/>
            <a:chExt cx="4341858" cy="4212641"/>
          </a:xfrm>
        </p:grpSpPr>
        <p:pic>
          <p:nvPicPr>
            <p:cNvPr id="19" name="图片 18">
              <a:extLst>
                <a:ext uri="{FF2B5EF4-FFF2-40B4-BE49-F238E27FC236}">
                  <a16:creationId xmlns:a16="http://schemas.microsoft.com/office/drawing/2014/main" id="{37F20A30-24B9-44B5-9EE0-429B1DB6C7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95382" y="643753"/>
              <a:ext cx="4325090" cy="4209185"/>
            </a:xfrm>
            <a:prstGeom prst="rect">
              <a:avLst/>
            </a:prstGeom>
            <a:noFill/>
            <a:ln>
              <a:noFill/>
            </a:ln>
          </p:spPr>
        </p:pic>
        <p:sp>
          <p:nvSpPr>
            <p:cNvPr id="72" name="斜纹 71">
              <a:extLst>
                <a:ext uri="{FF2B5EF4-FFF2-40B4-BE49-F238E27FC236}">
                  <a16:creationId xmlns:a16="http://schemas.microsoft.com/office/drawing/2014/main" id="{8543FE4C-4074-40AB-AF5E-1CB6AC383140}"/>
                </a:ext>
              </a:extLst>
            </p:cNvPr>
            <p:cNvSpPr/>
            <p:nvPr/>
          </p:nvSpPr>
          <p:spPr>
            <a:xfrm rot="10800000">
              <a:off x="8460699" y="4493165"/>
              <a:ext cx="359773" cy="359773"/>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斜纹 70">
              <a:extLst>
                <a:ext uri="{FF2B5EF4-FFF2-40B4-BE49-F238E27FC236}">
                  <a16:creationId xmlns:a16="http://schemas.microsoft.com/office/drawing/2014/main" id="{93404FE9-63B3-420F-8315-52E0C57504F7}"/>
                </a:ext>
              </a:extLst>
            </p:cNvPr>
            <p:cNvSpPr/>
            <p:nvPr/>
          </p:nvSpPr>
          <p:spPr>
            <a:xfrm>
              <a:off x="4478614" y="640297"/>
              <a:ext cx="359773" cy="359773"/>
            </a:xfrm>
            <a:prstGeom prst="diagStrip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22" name="图形 21" descr="表格">
            <a:extLst>
              <a:ext uri="{FF2B5EF4-FFF2-40B4-BE49-F238E27FC236}">
                <a16:creationId xmlns:a16="http://schemas.microsoft.com/office/drawing/2014/main" id="{90F14FF9-81FA-4A1E-A70C-790ED0C599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174" y="2503194"/>
            <a:ext cx="413155" cy="413155"/>
          </a:xfrm>
          <a:prstGeom prst="rect">
            <a:avLst/>
          </a:prstGeom>
        </p:spPr>
      </p:pic>
    </p:spTree>
    <p:extLst>
      <p:ext uri="{BB962C8B-B14F-4D97-AF65-F5344CB8AC3E}">
        <p14:creationId xmlns:p14="http://schemas.microsoft.com/office/powerpoint/2010/main" val="18721435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400" dirty="0"/>
              <a:t>4.2.2</a:t>
            </a:r>
            <a:r>
              <a:rPr lang="zh-CN" altLang="zh-CN" sz="1400" dirty="0"/>
              <a:t>数据库</a:t>
            </a:r>
            <a:r>
              <a:rPr lang="en-US" altLang="zh-CN" sz="1400" dirty="0"/>
              <a:t>E-R</a:t>
            </a:r>
            <a:r>
              <a:rPr lang="zh-CN" altLang="zh-CN" sz="1400" dirty="0"/>
              <a:t>图设计</a:t>
            </a:r>
            <a:endParaRPr lang="zh-CN" altLang="en-US" sz="1400" b="1" dirty="0"/>
          </a:p>
        </p:txBody>
      </p:sp>
      <p:grpSp>
        <p:nvGrpSpPr>
          <p:cNvPr id="4" name="组合 3">
            <a:extLst>
              <a:ext uri="{FF2B5EF4-FFF2-40B4-BE49-F238E27FC236}">
                <a16:creationId xmlns:a16="http://schemas.microsoft.com/office/drawing/2014/main" id="{3A33F76B-2E29-41D2-BDDB-12F3640B197F}"/>
              </a:ext>
            </a:extLst>
          </p:cNvPr>
          <p:cNvGrpSpPr/>
          <p:nvPr/>
        </p:nvGrpSpPr>
        <p:grpSpPr>
          <a:xfrm>
            <a:off x="323528" y="1618331"/>
            <a:ext cx="5003374" cy="2623272"/>
            <a:chOff x="323528" y="1618331"/>
            <a:chExt cx="5003374" cy="2623272"/>
          </a:xfrm>
        </p:grpSpPr>
        <p:sp>
          <p:nvSpPr>
            <p:cNvPr id="73" name="任意多边形 84">
              <a:extLst>
                <a:ext uri="{FF2B5EF4-FFF2-40B4-BE49-F238E27FC236}">
                  <a16:creationId xmlns:a16="http://schemas.microsoft.com/office/drawing/2014/main" id="{5FE93158-8618-4C48-AA9C-FAABCE1E428A}"/>
                </a:ext>
              </a:extLst>
            </p:cNvPr>
            <p:cNvSpPr/>
            <p:nvPr/>
          </p:nvSpPr>
          <p:spPr>
            <a:xfrm>
              <a:off x="796540" y="2355726"/>
              <a:ext cx="4063492" cy="695189"/>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FFB850"/>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7" name="任意多边形 85">
              <a:extLst>
                <a:ext uri="{FF2B5EF4-FFF2-40B4-BE49-F238E27FC236}">
                  <a16:creationId xmlns:a16="http://schemas.microsoft.com/office/drawing/2014/main" id="{BDF6BA79-FF4F-4483-A49D-F4F26A86A6AB}"/>
                </a:ext>
              </a:extLst>
            </p:cNvPr>
            <p:cNvSpPr/>
            <p:nvPr/>
          </p:nvSpPr>
          <p:spPr>
            <a:xfrm flipH="1">
              <a:off x="1115615" y="2967839"/>
              <a:ext cx="4211287" cy="958331"/>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E87071"/>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nvGrpSpPr>
            <p:cNvPr id="79" name="组合 78">
              <a:extLst>
                <a:ext uri="{FF2B5EF4-FFF2-40B4-BE49-F238E27FC236}">
                  <a16:creationId xmlns:a16="http://schemas.microsoft.com/office/drawing/2014/main" id="{4343813E-3890-4C29-94DB-7ECFA06E1EA3}"/>
                </a:ext>
              </a:extLst>
            </p:cNvPr>
            <p:cNvGrpSpPr/>
            <p:nvPr/>
          </p:nvGrpSpPr>
          <p:grpSpPr>
            <a:xfrm>
              <a:off x="796540" y="1860226"/>
              <a:ext cx="1315689" cy="2381377"/>
              <a:chOff x="2082059" y="3844831"/>
              <a:chExt cx="1852203" cy="3190034"/>
            </a:xfrm>
          </p:grpSpPr>
          <p:grpSp>
            <p:nvGrpSpPr>
              <p:cNvPr id="81" name="组合 80">
                <a:extLst>
                  <a:ext uri="{FF2B5EF4-FFF2-40B4-BE49-F238E27FC236}">
                    <a16:creationId xmlns:a16="http://schemas.microsoft.com/office/drawing/2014/main" id="{08CEB2EB-54CA-4C6C-9223-8DCE2E081732}"/>
                  </a:ext>
                </a:extLst>
              </p:cNvPr>
              <p:cNvGrpSpPr/>
              <p:nvPr/>
            </p:nvGrpSpPr>
            <p:grpSpPr>
              <a:xfrm>
                <a:off x="2082059" y="3844831"/>
                <a:ext cx="1852203" cy="3190034"/>
                <a:chOff x="2689225" y="814470"/>
                <a:chExt cx="2591962" cy="4464122"/>
              </a:xfrm>
            </p:grpSpPr>
            <p:sp>
              <p:nvSpPr>
                <p:cNvPr id="85" name="任意多边形 2">
                  <a:extLst>
                    <a:ext uri="{FF2B5EF4-FFF2-40B4-BE49-F238E27FC236}">
                      <a16:creationId xmlns:a16="http://schemas.microsoft.com/office/drawing/2014/main" id="{9F8F7813-F0E1-44BA-A59C-94E285881632}"/>
                    </a:ext>
                  </a:extLst>
                </p:cNvPr>
                <p:cNvSpPr/>
                <p:nvPr/>
              </p:nvSpPr>
              <p:spPr>
                <a:xfrm rot="2700000">
                  <a:off x="2013032" y="2010436"/>
                  <a:ext cx="4464122" cy="2072189"/>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椭圆 85">
                  <a:extLst>
                    <a:ext uri="{FF2B5EF4-FFF2-40B4-BE49-F238E27FC236}">
                      <a16:creationId xmlns:a16="http://schemas.microsoft.com/office/drawing/2014/main" id="{212C30AD-BD73-4866-84D7-B8E77BBC5E2F}"/>
                    </a:ext>
                  </a:extLst>
                </p:cNvPr>
                <p:cNvSpPr/>
                <p:nvPr/>
              </p:nvSpPr>
              <p:spPr>
                <a:xfrm>
                  <a:off x="2689225" y="1488621"/>
                  <a:ext cx="1791609"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2" name="组合 81">
                <a:extLst>
                  <a:ext uri="{FF2B5EF4-FFF2-40B4-BE49-F238E27FC236}">
                    <a16:creationId xmlns:a16="http://schemas.microsoft.com/office/drawing/2014/main" id="{923B3579-A533-458A-A99E-C15EAA9FBA56}"/>
                  </a:ext>
                </a:extLst>
              </p:cNvPr>
              <p:cNvGrpSpPr/>
              <p:nvPr/>
            </p:nvGrpSpPr>
            <p:grpSpPr>
              <a:xfrm>
                <a:off x="2220839" y="4115429"/>
                <a:ext cx="1431499" cy="2455353"/>
                <a:chOff x="2689225" y="825138"/>
                <a:chExt cx="2602631" cy="4464121"/>
              </a:xfrm>
            </p:grpSpPr>
            <p:sp>
              <p:nvSpPr>
                <p:cNvPr id="83" name="任意多边形 5">
                  <a:extLst>
                    <a:ext uri="{FF2B5EF4-FFF2-40B4-BE49-F238E27FC236}">
                      <a16:creationId xmlns:a16="http://schemas.microsoft.com/office/drawing/2014/main" id="{34F6B929-FF3C-40FE-8490-482F71DBF635}"/>
                    </a:ext>
                  </a:extLst>
                </p:cNvPr>
                <p:cNvSpPr/>
                <p:nvPr/>
              </p:nvSpPr>
              <p:spPr>
                <a:xfrm rot="2700000">
                  <a:off x="2023698" y="2021102"/>
                  <a:ext cx="4464121" cy="2072194"/>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4" name="椭圆 83">
                  <a:extLst>
                    <a:ext uri="{FF2B5EF4-FFF2-40B4-BE49-F238E27FC236}">
                      <a16:creationId xmlns:a16="http://schemas.microsoft.com/office/drawing/2014/main" id="{1CEB01C5-D6E7-4A12-BD72-3F17E30079DD}"/>
                    </a:ext>
                  </a:extLst>
                </p:cNvPr>
                <p:cNvSpPr/>
                <p:nvPr/>
              </p:nvSpPr>
              <p:spPr>
                <a:xfrm>
                  <a:off x="2689225" y="1488621"/>
                  <a:ext cx="1791608"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sp>
          <p:nvSpPr>
            <p:cNvPr id="88" name="文本框 87">
              <a:extLst>
                <a:ext uri="{FF2B5EF4-FFF2-40B4-BE49-F238E27FC236}">
                  <a16:creationId xmlns:a16="http://schemas.microsoft.com/office/drawing/2014/main" id="{49EAE99E-8281-43B0-8A2A-AC4BDCF8F87C}"/>
                </a:ext>
              </a:extLst>
            </p:cNvPr>
            <p:cNvSpPr txBox="1"/>
            <p:nvPr/>
          </p:nvSpPr>
          <p:spPr>
            <a:xfrm>
              <a:off x="1905350" y="2527705"/>
              <a:ext cx="2149260" cy="338554"/>
            </a:xfrm>
            <a:prstGeom prst="rect">
              <a:avLst/>
            </a:prstGeom>
            <a:noFill/>
          </p:spPr>
          <p:txBody>
            <a:bodyPr wrap="square" rtlCol="0">
              <a:spAutoFit/>
            </a:bodyPr>
            <a:lstStyle/>
            <a:p>
              <a:pPr algn="just"/>
              <a:r>
                <a:rPr lang="zh-CN" altLang="en-US" sz="1600" dirty="0">
                  <a:solidFill>
                    <a:prstClr val="black">
                      <a:lumMod val="50000"/>
                      <a:lumOff val="50000"/>
                    </a:prstClr>
                  </a:solidFill>
                  <a:latin typeface="微软雅黑" panose="020B0503020204020204" pitchFamily="34" charset="-122"/>
                  <a:ea typeface="微软雅黑" panose="020B0503020204020204" pitchFamily="34" charset="-122"/>
                </a:rPr>
                <a:t>数据库</a:t>
              </a:r>
              <a:r>
                <a:rPr lang="en-US" altLang="zh-CN" sz="1600" dirty="0">
                  <a:solidFill>
                    <a:prstClr val="black">
                      <a:lumMod val="50000"/>
                      <a:lumOff val="50000"/>
                    </a:prstClr>
                  </a:solidFill>
                  <a:latin typeface="微软雅黑" panose="020B0503020204020204" pitchFamily="34" charset="-122"/>
                  <a:ea typeface="微软雅黑" panose="020B0503020204020204" pitchFamily="34" charset="-122"/>
                </a:rPr>
                <a:t>E-R</a:t>
              </a:r>
              <a:r>
                <a:rPr lang="zh-CN" altLang="en-US" sz="1600" dirty="0">
                  <a:solidFill>
                    <a:prstClr val="black">
                      <a:lumMod val="50000"/>
                      <a:lumOff val="50000"/>
                    </a:prstClr>
                  </a:solidFill>
                  <a:latin typeface="微软雅黑" panose="020B0503020204020204" pitchFamily="34" charset="-122"/>
                  <a:ea typeface="微软雅黑" panose="020B0503020204020204" pitchFamily="34" charset="-122"/>
                </a:rPr>
                <a:t>图设计</a:t>
              </a:r>
            </a:p>
          </p:txBody>
        </p:sp>
        <p:sp>
          <p:nvSpPr>
            <p:cNvPr id="89" name="椭圆 88">
              <a:extLst>
                <a:ext uri="{FF2B5EF4-FFF2-40B4-BE49-F238E27FC236}">
                  <a16:creationId xmlns:a16="http://schemas.microsoft.com/office/drawing/2014/main" id="{3D3D54E6-0D42-49E4-9265-B05935A22891}"/>
                </a:ext>
              </a:extLst>
            </p:cNvPr>
            <p:cNvSpPr/>
            <p:nvPr/>
          </p:nvSpPr>
          <p:spPr>
            <a:xfrm>
              <a:off x="323528" y="1618331"/>
              <a:ext cx="643161" cy="648381"/>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3" name="组合 2">
            <a:extLst>
              <a:ext uri="{FF2B5EF4-FFF2-40B4-BE49-F238E27FC236}">
                <a16:creationId xmlns:a16="http://schemas.microsoft.com/office/drawing/2014/main" id="{AAD8E0DC-6476-4FE0-8E31-278FE56DF25D}"/>
              </a:ext>
            </a:extLst>
          </p:cNvPr>
          <p:cNvGrpSpPr/>
          <p:nvPr/>
        </p:nvGrpSpPr>
        <p:grpSpPr>
          <a:xfrm>
            <a:off x="4393503" y="643753"/>
            <a:ext cx="4461373" cy="4215767"/>
            <a:chOff x="4393503" y="643753"/>
            <a:chExt cx="4461373" cy="4215767"/>
          </a:xfrm>
        </p:grpSpPr>
        <p:pic>
          <p:nvPicPr>
            <p:cNvPr id="19" name="图片 18">
              <a:extLst>
                <a:ext uri="{FF2B5EF4-FFF2-40B4-BE49-F238E27FC236}">
                  <a16:creationId xmlns:a16="http://schemas.microsoft.com/office/drawing/2014/main" id="{7D31F7A7-6810-450E-840B-6AFFFB47D4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93503" y="643753"/>
              <a:ext cx="4461373" cy="4214703"/>
            </a:xfrm>
            <a:prstGeom prst="rect">
              <a:avLst/>
            </a:prstGeom>
            <a:noFill/>
            <a:ln>
              <a:noFill/>
            </a:ln>
          </p:spPr>
        </p:pic>
        <p:sp>
          <p:nvSpPr>
            <p:cNvPr id="71" name="斜纹 70">
              <a:extLst>
                <a:ext uri="{FF2B5EF4-FFF2-40B4-BE49-F238E27FC236}">
                  <a16:creationId xmlns:a16="http://schemas.microsoft.com/office/drawing/2014/main" id="{93404FE9-63B3-420F-8315-52E0C57504F7}"/>
                </a:ext>
              </a:extLst>
            </p:cNvPr>
            <p:cNvSpPr/>
            <p:nvPr/>
          </p:nvSpPr>
          <p:spPr>
            <a:xfrm>
              <a:off x="4393503" y="644524"/>
              <a:ext cx="359773" cy="359773"/>
            </a:xfrm>
            <a:prstGeom prst="diagStrip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斜纹 71">
              <a:extLst>
                <a:ext uri="{FF2B5EF4-FFF2-40B4-BE49-F238E27FC236}">
                  <a16:creationId xmlns:a16="http://schemas.microsoft.com/office/drawing/2014/main" id="{8543FE4C-4074-40AB-AF5E-1CB6AC383140}"/>
                </a:ext>
              </a:extLst>
            </p:cNvPr>
            <p:cNvSpPr/>
            <p:nvPr/>
          </p:nvSpPr>
          <p:spPr>
            <a:xfrm rot="10800000">
              <a:off x="8495103" y="4499747"/>
              <a:ext cx="359773" cy="359773"/>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22" name="图形 21" descr="表格">
            <a:extLst>
              <a:ext uri="{FF2B5EF4-FFF2-40B4-BE49-F238E27FC236}">
                <a16:creationId xmlns:a16="http://schemas.microsoft.com/office/drawing/2014/main" id="{060E289D-8FB3-46B7-843A-8DAE4C59FD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174" y="2503194"/>
            <a:ext cx="413155" cy="413155"/>
          </a:xfrm>
          <a:prstGeom prst="rect">
            <a:avLst/>
          </a:prstGeom>
        </p:spPr>
      </p:pic>
    </p:spTree>
    <p:extLst>
      <p:ext uri="{BB962C8B-B14F-4D97-AF65-F5344CB8AC3E}">
        <p14:creationId xmlns:p14="http://schemas.microsoft.com/office/powerpoint/2010/main" val="7142466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4688" y="1261872"/>
            <a:ext cx="1852671" cy="1939248"/>
            <a:chOff x="2002155" y="908130"/>
            <a:chExt cx="680407" cy="712203"/>
          </a:xfrm>
        </p:grpSpPr>
        <p:grpSp>
          <p:nvGrpSpPr>
            <p:cNvPr id="45" name="组合 44"/>
            <p:cNvGrpSpPr/>
            <p:nvPr/>
          </p:nvGrpSpPr>
          <p:grpSpPr>
            <a:xfrm>
              <a:off x="2023848" y="908130"/>
              <a:ext cx="658714" cy="712203"/>
              <a:chOff x="3295850" y="2263221"/>
              <a:chExt cx="2831835" cy="3061839"/>
            </a:xfrm>
          </p:grpSpPr>
          <p:sp>
            <p:nvSpPr>
              <p:cNvPr id="46" name="圆角矩形 45"/>
              <p:cNvSpPr/>
              <p:nvPr/>
            </p:nvSpPr>
            <p:spPr>
              <a:xfrm rot="2760000">
                <a:off x="3404990" y="2602365"/>
                <a:ext cx="3053844" cy="239154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Freeform 5"/>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圆角矩形 47"/>
              <p:cNvSpPr/>
              <p:nvPr/>
            </p:nvSpPr>
            <p:spPr>
              <a:xfrm rot="2760000">
                <a:off x="3539900" y="2683307"/>
                <a:ext cx="2699084" cy="201398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9" name="文本框 88"/>
            <p:cNvSpPr txBox="1"/>
            <p:nvPr/>
          </p:nvSpPr>
          <p:spPr>
            <a:xfrm>
              <a:off x="2002155" y="992079"/>
              <a:ext cx="657225" cy="406920"/>
            </a:xfrm>
            <a:prstGeom prst="rect">
              <a:avLst/>
            </a:prstGeom>
            <a:noFill/>
          </p:spPr>
          <p:txBody>
            <a:bodyPr wrap="square" rtlCol="0">
              <a:spAutoFit/>
            </a:bodyPr>
            <a:lstStyle/>
            <a:p>
              <a:pPr algn="ctr"/>
              <a:r>
                <a:rPr lang="en-US" altLang="zh-CN" sz="6600" dirty="0">
                  <a:solidFill>
                    <a:srgbClr val="E87071"/>
                  </a:solidFill>
                  <a:latin typeface="Impact" panose="020B0806030902050204" pitchFamily="34" charset="0"/>
                </a:rPr>
                <a:t>05</a:t>
              </a:r>
              <a:endParaRPr lang="zh-CN" altLang="en-US" sz="6600" dirty="0">
                <a:solidFill>
                  <a:srgbClr val="E87071"/>
                </a:solidFill>
                <a:latin typeface="Impact" panose="020B0806030902050204" pitchFamily="34" charset="0"/>
              </a:endParaRPr>
            </a:p>
          </p:txBody>
        </p:sp>
      </p:grpSp>
      <p:grpSp>
        <p:nvGrpSpPr>
          <p:cNvPr id="128" name="组合 127"/>
          <p:cNvGrpSpPr/>
          <p:nvPr/>
        </p:nvGrpSpPr>
        <p:grpSpPr>
          <a:xfrm>
            <a:off x="2353542" y="3080582"/>
            <a:ext cx="4436916" cy="716747"/>
            <a:chOff x="2586293" y="3487625"/>
            <a:chExt cx="5915888" cy="955663"/>
          </a:xfrm>
        </p:grpSpPr>
        <p:sp>
          <p:nvSpPr>
            <p:cNvPr id="129" name="文本框 128"/>
            <p:cNvSpPr txBox="1"/>
            <p:nvPr/>
          </p:nvSpPr>
          <p:spPr>
            <a:xfrm>
              <a:off x="2586293" y="3487625"/>
              <a:ext cx="5915888" cy="861775"/>
            </a:xfrm>
            <a:prstGeom prst="rect">
              <a:avLst/>
            </a:prstGeom>
            <a:noFill/>
          </p:spPr>
          <p:txBody>
            <a:bodyPr wrap="square" rtlCol="0">
              <a:spAutoFit/>
            </a:bodyPr>
            <a:lstStyle/>
            <a:p>
              <a:r>
                <a:rPr lang="zh-CN" altLang="en-US" sz="3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系统接口及过程设计</a:t>
              </a:r>
            </a:p>
          </p:txBody>
        </p:sp>
        <p:sp>
          <p:nvSpPr>
            <p:cNvPr id="130" name="文本框 129"/>
            <p:cNvSpPr txBox="1"/>
            <p:nvPr/>
          </p:nvSpPr>
          <p:spPr>
            <a:xfrm>
              <a:off x="3457192" y="4135512"/>
              <a:ext cx="2294999" cy="307776"/>
            </a:xfrm>
            <a:prstGeom prst="rect">
              <a:avLst/>
            </a:prstGeom>
            <a:noFill/>
          </p:spPr>
          <p:txBody>
            <a:bodyPr wrap="square" rtlCol="0">
              <a:spAutoFit/>
            </a:bodyPr>
            <a:lstStyle/>
            <a:p>
              <a:pPr algn="just"/>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112" name="文本框 111"/>
          <p:cNvSpPr txBox="1"/>
          <p:nvPr/>
        </p:nvSpPr>
        <p:spPr>
          <a:xfrm>
            <a:off x="251520" y="195486"/>
            <a:ext cx="2547860" cy="284693"/>
          </a:xfrm>
          <a:prstGeom prst="rect">
            <a:avLst/>
          </a:prstGeom>
          <a:noFill/>
        </p:spPr>
        <p:txBody>
          <a:bodyPr wrap="square" lIns="68580" tIns="34290" rIns="68580" bIns="34290" rtlCol="0">
            <a:spAutoFit/>
          </a:bodyPr>
          <a:lstStyle/>
          <a:p>
            <a:r>
              <a:rPr lang="zh-CN" altLang="en-US" sz="1400" dirty="0">
                <a:solidFill>
                  <a:schemeClr val="bg1"/>
                </a:solidFill>
                <a:latin typeface="迷你简汉真广标" panose="02010609000101010101" pitchFamily="49" charset="-122"/>
                <a:ea typeface="迷你简汉真广标" panose="02010609000101010101" pitchFamily="49" charset="-122"/>
              </a:rPr>
              <a:t>系统接口及过程设计</a:t>
            </a:r>
          </a:p>
        </p:txBody>
      </p:sp>
    </p:spTree>
    <p:extLst>
      <p:ext uri="{BB962C8B-B14F-4D97-AF65-F5344CB8AC3E}">
        <p14:creationId xmlns:p14="http://schemas.microsoft.com/office/powerpoint/2010/main" val="2101152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1000"/>
                                        <p:tgtEl>
                                          <p:spTgt spid="128"/>
                                        </p:tgtEl>
                                      </p:cBhvr>
                                    </p:animEffect>
                                    <p:anim calcmode="lin" valueType="num">
                                      <p:cBhvr>
                                        <p:cTn id="13" dur="1000" fill="hold"/>
                                        <p:tgtEl>
                                          <p:spTgt spid="128"/>
                                        </p:tgtEl>
                                        <p:attrNameLst>
                                          <p:attrName>ppt_x</p:attrName>
                                        </p:attrNameLst>
                                      </p:cBhvr>
                                      <p:tavLst>
                                        <p:tav tm="0">
                                          <p:val>
                                            <p:strVal val="#ppt_x"/>
                                          </p:val>
                                        </p:tav>
                                        <p:tav tm="100000">
                                          <p:val>
                                            <p:strVal val="#ppt_x"/>
                                          </p:val>
                                        </p:tav>
                                      </p:tavLst>
                                    </p:anim>
                                    <p:anim calcmode="lin" valueType="num">
                                      <p:cBhvr>
                                        <p:cTn id="14"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867B94E7-46BD-474E-BC74-7DEF68F0D87D}"/>
              </a:ext>
            </a:extLst>
          </p:cNvPr>
          <p:cNvGrpSpPr/>
          <p:nvPr/>
        </p:nvGrpSpPr>
        <p:grpSpPr>
          <a:xfrm>
            <a:off x="898719" y="3302482"/>
            <a:ext cx="1312822" cy="1614857"/>
            <a:chOff x="1006705" y="2996352"/>
            <a:chExt cx="1312822" cy="1614857"/>
          </a:xfrm>
        </p:grpSpPr>
        <p:grpSp>
          <p:nvGrpSpPr>
            <p:cNvPr id="10" name="组合 9"/>
            <p:cNvGrpSpPr/>
            <p:nvPr/>
          </p:nvGrpSpPr>
          <p:grpSpPr>
            <a:xfrm>
              <a:off x="1006705" y="2996352"/>
              <a:ext cx="1312822" cy="1614857"/>
              <a:chOff x="3295851" y="1908876"/>
              <a:chExt cx="3738031" cy="4660915"/>
            </a:xfrm>
          </p:grpSpPr>
          <p:sp>
            <p:nvSpPr>
              <p:cNvPr id="6" name="圆角矩形 5"/>
              <p:cNvSpPr/>
              <p:nvPr/>
            </p:nvSpPr>
            <p:spPr>
              <a:xfrm rot="2760000">
                <a:off x="3098891" y="2634800"/>
                <a:ext cx="4660915"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Freeform 5"/>
              <p:cNvSpPr>
                <a:spLocks/>
              </p:cNvSpPr>
              <p:nvPr/>
            </p:nvSpPr>
            <p:spPr bwMode="auto">
              <a:xfrm rot="10800000">
                <a:off x="3295851" y="2263221"/>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 name="圆角矩形 7"/>
              <p:cNvSpPr/>
              <p:nvPr/>
            </p:nvSpPr>
            <p:spPr>
              <a:xfrm rot="2760000">
                <a:off x="3358630" y="2852801"/>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Freeform 5"/>
              <p:cNvSpPr>
                <a:spLocks/>
              </p:cNvSpPr>
              <p:nvPr/>
            </p:nvSpPr>
            <p:spPr bwMode="auto">
              <a:xfrm rot="10800000">
                <a:off x="3589407" y="2523401"/>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7" name="文本框 26"/>
            <p:cNvSpPr txBox="1"/>
            <p:nvPr/>
          </p:nvSpPr>
          <p:spPr>
            <a:xfrm>
              <a:off x="1141838" y="3263424"/>
              <a:ext cx="613832" cy="523220"/>
            </a:xfrm>
            <a:prstGeom prst="rect">
              <a:avLst/>
            </a:prstGeom>
            <a:noFill/>
          </p:spPr>
          <p:txBody>
            <a:bodyPr wrap="square" rtlCol="0">
              <a:spAutoFit/>
            </a:bodyPr>
            <a:lstStyle/>
            <a:p>
              <a:pPr algn="ctr"/>
              <a:r>
                <a:rPr lang="en-US" altLang="zh-CN" sz="2800" dirty="0">
                  <a:solidFill>
                    <a:srgbClr val="FFB850"/>
                  </a:solidFill>
                  <a:latin typeface="Impact" panose="020B0806030902050204" pitchFamily="34" charset="0"/>
                </a:rPr>
                <a:t>01</a:t>
              </a:r>
              <a:endParaRPr lang="zh-CN" altLang="en-US" sz="2800" dirty="0">
                <a:solidFill>
                  <a:srgbClr val="FFB850"/>
                </a:solidFill>
                <a:latin typeface="Impact" panose="020B0806030902050204" pitchFamily="34" charset="0"/>
              </a:endParaRPr>
            </a:p>
          </p:txBody>
        </p:sp>
      </p:grpSp>
      <p:sp>
        <p:nvSpPr>
          <p:cNvPr id="97" name="文本框 96"/>
          <p:cNvSpPr txBox="1"/>
          <p:nvPr/>
        </p:nvSpPr>
        <p:spPr>
          <a:xfrm>
            <a:off x="4327549" y="4422220"/>
            <a:ext cx="1535236" cy="284693"/>
          </a:xfrm>
          <a:prstGeom prst="rect">
            <a:avLst/>
          </a:prstGeom>
          <a:noFill/>
        </p:spPr>
        <p:txBody>
          <a:bodyPr wrap="square" lIns="68580" tIns="34290" rIns="68580" bIns="34290" rtlCol="0">
            <a:spAutoFit/>
          </a:bodyPr>
          <a:lstStyle/>
          <a:p>
            <a:r>
              <a:rPr lang="zh-CN" altLang="en-US" sz="1400" dirty="0">
                <a:solidFill>
                  <a:srgbClr val="E87071"/>
                </a:solidFill>
                <a:latin typeface="时尚中黑简体" panose="01010104010101010101" pitchFamily="2" charset="-122"/>
                <a:ea typeface="时尚中黑简体" panose="01010104010101010101" pitchFamily="2" charset="-122"/>
              </a:rPr>
              <a:t>租住房子</a:t>
            </a:r>
          </a:p>
        </p:txBody>
      </p:sp>
      <p:sp>
        <p:nvSpPr>
          <p:cNvPr id="101" name="文本框 100"/>
          <p:cNvSpPr txBox="1"/>
          <p:nvPr/>
        </p:nvSpPr>
        <p:spPr>
          <a:xfrm>
            <a:off x="5485739" y="4640549"/>
            <a:ext cx="1748430" cy="284693"/>
          </a:xfrm>
          <a:prstGeom prst="rect">
            <a:avLst/>
          </a:prstGeom>
          <a:noFill/>
        </p:spPr>
        <p:txBody>
          <a:bodyPr wrap="square" lIns="68580" tIns="34290" rIns="68580" bIns="34290" rtlCol="0">
            <a:spAutoFit/>
          </a:bodyPr>
          <a:lstStyle/>
          <a:p>
            <a:r>
              <a:rPr lang="zh-CN" altLang="en-US" sz="1400" dirty="0">
                <a:solidFill>
                  <a:srgbClr val="663A77"/>
                </a:solidFill>
                <a:latin typeface="时尚中黑简体" panose="01010104010101010101" pitchFamily="2" charset="-122"/>
                <a:ea typeface="时尚中黑简体" panose="01010104010101010101" pitchFamily="2" charset="-122"/>
              </a:rPr>
              <a:t>拼车</a:t>
            </a:r>
            <a:r>
              <a:rPr lang="en-US" altLang="zh-CN" sz="1400" dirty="0">
                <a:solidFill>
                  <a:srgbClr val="663A77"/>
                </a:solidFill>
                <a:latin typeface="时尚中黑简体" panose="01010104010101010101" pitchFamily="2" charset="-122"/>
                <a:ea typeface="时尚中黑简体" panose="01010104010101010101" pitchFamily="2" charset="-122"/>
              </a:rPr>
              <a:t>/</a:t>
            </a:r>
            <a:r>
              <a:rPr lang="zh-CN" altLang="en-US" sz="1400" dirty="0">
                <a:solidFill>
                  <a:srgbClr val="663A77"/>
                </a:solidFill>
                <a:latin typeface="时尚中黑简体" panose="01010104010101010101" pitchFamily="2" charset="-122"/>
                <a:ea typeface="时尚中黑简体" panose="01010104010101010101" pitchFamily="2" charset="-122"/>
              </a:rPr>
              <a:t>拼单</a:t>
            </a:r>
            <a:r>
              <a:rPr lang="en-US" altLang="zh-CN" sz="1400" dirty="0">
                <a:solidFill>
                  <a:srgbClr val="663A77"/>
                </a:solidFill>
                <a:latin typeface="时尚中黑简体" panose="01010104010101010101" pitchFamily="2" charset="-122"/>
                <a:ea typeface="时尚中黑简体" panose="01010104010101010101" pitchFamily="2" charset="-122"/>
              </a:rPr>
              <a:t>/</a:t>
            </a:r>
            <a:r>
              <a:rPr lang="zh-CN" altLang="en-US" sz="1400" dirty="0">
                <a:solidFill>
                  <a:srgbClr val="663A77"/>
                </a:solidFill>
                <a:latin typeface="时尚中黑简体" panose="01010104010101010101" pitchFamily="2" charset="-122"/>
                <a:ea typeface="时尚中黑简体" panose="01010104010101010101" pitchFamily="2" charset="-122"/>
              </a:rPr>
              <a:t>出游</a:t>
            </a:r>
          </a:p>
        </p:txBody>
      </p:sp>
      <p:sp>
        <p:nvSpPr>
          <p:cNvPr id="103" name="文本框 102"/>
          <p:cNvSpPr txBox="1"/>
          <p:nvPr/>
        </p:nvSpPr>
        <p:spPr>
          <a:xfrm>
            <a:off x="944854" y="4320152"/>
            <a:ext cx="1764819" cy="284693"/>
          </a:xfrm>
          <a:prstGeom prst="rect">
            <a:avLst/>
          </a:prstGeom>
          <a:noFill/>
        </p:spPr>
        <p:txBody>
          <a:bodyPr wrap="square" lIns="68580" tIns="34290" rIns="68580" bIns="34290" rtlCol="0">
            <a:spAutoFit/>
          </a:bodyPr>
          <a:lstStyle/>
          <a:p>
            <a:r>
              <a:rPr lang="zh-CN" altLang="en-US" sz="1400" dirty="0">
                <a:solidFill>
                  <a:srgbClr val="FFB850"/>
                </a:solidFill>
                <a:latin typeface="时尚中黑简体" panose="01010104010101010101" pitchFamily="2" charset="-122"/>
                <a:ea typeface="时尚中黑简体" panose="01010104010101010101" pitchFamily="2" charset="-122"/>
              </a:rPr>
              <a:t>代取快递</a:t>
            </a:r>
          </a:p>
        </p:txBody>
      </p:sp>
      <p:sp>
        <p:nvSpPr>
          <p:cNvPr id="105" name="文本框 104"/>
          <p:cNvSpPr txBox="1"/>
          <p:nvPr/>
        </p:nvSpPr>
        <p:spPr>
          <a:xfrm>
            <a:off x="2606549" y="4737716"/>
            <a:ext cx="1882935" cy="284693"/>
          </a:xfrm>
          <a:prstGeom prst="rect">
            <a:avLst/>
          </a:prstGeom>
          <a:noFill/>
        </p:spPr>
        <p:txBody>
          <a:bodyPr wrap="square" lIns="68580" tIns="34290" rIns="68580" bIns="34290" rtlCol="0">
            <a:spAutoFit/>
          </a:bodyPr>
          <a:lstStyle/>
          <a:p>
            <a:r>
              <a:rPr lang="zh-CN" altLang="en-US" sz="1400" dirty="0">
                <a:solidFill>
                  <a:srgbClr val="01ACBE"/>
                </a:solidFill>
                <a:latin typeface="时尚中黑简体" panose="01010104010101010101" pitchFamily="2" charset="-122"/>
                <a:ea typeface="时尚中黑简体" panose="01010104010101010101" pitchFamily="2" charset="-122"/>
              </a:rPr>
              <a:t>二手交易</a:t>
            </a:r>
          </a:p>
        </p:txBody>
      </p:sp>
      <p:sp>
        <p:nvSpPr>
          <p:cNvPr id="99" name="文本框 98"/>
          <p:cNvSpPr txBox="1"/>
          <p:nvPr/>
        </p:nvSpPr>
        <p:spPr>
          <a:xfrm>
            <a:off x="251936" y="203000"/>
            <a:ext cx="2333597" cy="284693"/>
          </a:xfrm>
          <a:prstGeom prst="rect">
            <a:avLst/>
          </a:prstGeom>
          <a:noFill/>
        </p:spPr>
        <p:txBody>
          <a:bodyPr wrap="square" lIns="68580" tIns="34290" rIns="68580" bIns="34290" rtlCol="0">
            <a:spAutoFit/>
          </a:bodyPr>
          <a:lstStyle/>
          <a:p>
            <a:r>
              <a:rPr lang="en-US" altLang="zh-CN" sz="1400" dirty="0">
                <a:solidFill>
                  <a:schemeClr val="bg1"/>
                </a:solidFill>
                <a:latin typeface="迷你简汉真广标" panose="02010609000101010101" pitchFamily="49" charset="-122"/>
                <a:ea typeface="迷你简汉真广标" panose="02010609000101010101" pitchFamily="49" charset="-122"/>
              </a:rPr>
              <a:t>5.1</a:t>
            </a:r>
            <a:r>
              <a:rPr lang="zh-CN" altLang="en-US" sz="1400" dirty="0">
                <a:solidFill>
                  <a:schemeClr val="bg1"/>
                </a:solidFill>
                <a:latin typeface="迷你简汉真广标" panose="02010609000101010101" pitchFamily="49" charset="-122"/>
                <a:ea typeface="迷你简汉真广标" panose="02010609000101010101" pitchFamily="49" charset="-122"/>
              </a:rPr>
              <a:t>系统接口及过程设计</a:t>
            </a:r>
          </a:p>
        </p:txBody>
      </p:sp>
      <p:grpSp>
        <p:nvGrpSpPr>
          <p:cNvPr id="61" name="组合 60">
            <a:extLst>
              <a:ext uri="{FF2B5EF4-FFF2-40B4-BE49-F238E27FC236}">
                <a16:creationId xmlns:a16="http://schemas.microsoft.com/office/drawing/2014/main" id="{5B58B9EB-EB5A-4A04-80B9-C8990A98F200}"/>
              </a:ext>
            </a:extLst>
          </p:cNvPr>
          <p:cNvGrpSpPr/>
          <p:nvPr/>
        </p:nvGrpSpPr>
        <p:grpSpPr>
          <a:xfrm>
            <a:off x="2555735" y="3727053"/>
            <a:ext cx="1312822" cy="1617829"/>
            <a:chOff x="2555735" y="3727053"/>
            <a:chExt cx="1312822" cy="1617829"/>
          </a:xfrm>
        </p:grpSpPr>
        <p:grpSp>
          <p:nvGrpSpPr>
            <p:cNvPr id="100" name="组合 99">
              <a:extLst>
                <a:ext uri="{FF2B5EF4-FFF2-40B4-BE49-F238E27FC236}">
                  <a16:creationId xmlns:a16="http://schemas.microsoft.com/office/drawing/2014/main" id="{BDA62DA5-1516-4D9B-A3B1-50E807327400}"/>
                </a:ext>
              </a:extLst>
            </p:cNvPr>
            <p:cNvGrpSpPr/>
            <p:nvPr/>
          </p:nvGrpSpPr>
          <p:grpSpPr>
            <a:xfrm>
              <a:off x="2555735" y="3727053"/>
              <a:ext cx="1312822" cy="1617829"/>
              <a:chOff x="3295851" y="1908876"/>
              <a:chExt cx="3738031" cy="4660915"/>
            </a:xfrm>
          </p:grpSpPr>
          <p:sp>
            <p:nvSpPr>
              <p:cNvPr id="107" name="圆角矩形 5">
                <a:extLst>
                  <a:ext uri="{FF2B5EF4-FFF2-40B4-BE49-F238E27FC236}">
                    <a16:creationId xmlns:a16="http://schemas.microsoft.com/office/drawing/2014/main" id="{5E193D90-8A0A-4F34-A9B0-746BFAB3F9A4}"/>
                  </a:ext>
                </a:extLst>
              </p:cNvPr>
              <p:cNvSpPr/>
              <p:nvPr/>
            </p:nvSpPr>
            <p:spPr>
              <a:xfrm rot="2760000">
                <a:off x="3098891" y="2634800"/>
                <a:ext cx="4660915"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8" name="Freeform 5">
                <a:extLst>
                  <a:ext uri="{FF2B5EF4-FFF2-40B4-BE49-F238E27FC236}">
                    <a16:creationId xmlns:a16="http://schemas.microsoft.com/office/drawing/2014/main" id="{97C5B365-A351-4344-8206-57856041BEA7}"/>
                  </a:ext>
                </a:extLst>
              </p:cNvPr>
              <p:cNvSpPr>
                <a:spLocks/>
              </p:cNvSpPr>
              <p:nvPr/>
            </p:nvSpPr>
            <p:spPr bwMode="auto">
              <a:xfrm rot="10800000">
                <a:off x="3295851" y="2263221"/>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圆角矩形 7">
                <a:extLst>
                  <a:ext uri="{FF2B5EF4-FFF2-40B4-BE49-F238E27FC236}">
                    <a16:creationId xmlns:a16="http://schemas.microsoft.com/office/drawing/2014/main" id="{84B89C5E-A160-488B-99A8-886D306AECA7}"/>
                  </a:ext>
                </a:extLst>
              </p:cNvPr>
              <p:cNvSpPr/>
              <p:nvPr/>
            </p:nvSpPr>
            <p:spPr>
              <a:xfrm rot="2760000">
                <a:off x="3358630" y="2852801"/>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0" name="Freeform 5">
                <a:extLst>
                  <a:ext uri="{FF2B5EF4-FFF2-40B4-BE49-F238E27FC236}">
                    <a16:creationId xmlns:a16="http://schemas.microsoft.com/office/drawing/2014/main" id="{9B2C10B2-0705-4292-A17B-D04C1E82D234}"/>
                  </a:ext>
                </a:extLst>
              </p:cNvPr>
              <p:cNvSpPr>
                <a:spLocks/>
              </p:cNvSpPr>
              <p:nvPr/>
            </p:nvSpPr>
            <p:spPr bwMode="auto">
              <a:xfrm rot="10800000">
                <a:off x="3589407" y="2523401"/>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3" name="文本框 32"/>
            <p:cNvSpPr txBox="1"/>
            <p:nvPr/>
          </p:nvSpPr>
          <p:spPr>
            <a:xfrm>
              <a:off x="2631048" y="3976706"/>
              <a:ext cx="773578" cy="523220"/>
            </a:xfrm>
            <a:prstGeom prst="rect">
              <a:avLst/>
            </a:prstGeom>
            <a:noFill/>
          </p:spPr>
          <p:txBody>
            <a:bodyPr wrap="square" rtlCol="0">
              <a:spAutoFit/>
            </a:bodyPr>
            <a:lstStyle/>
            <a:p>
              <a:pPr algn="ctr"/>
              <a:r>
                <a:rPr lang="en-US" altLang="zh-CN" sz="2800" dirty="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grpSp>
        <p:nvGrpSpPr>
          <p:cNvPr id="62" name="组合 61">
            <a:extLst>
              <a:ext uri="{FF2B5EF4-FFF2-40B4-BE49-F238E27FC236}">
                <a16:creationId xmlns:a16="http://schemas.microsoft.com/office/drawing/2014/main" id="{2BC91DBC-6AE1-41BB-ACC2-48D406DD01C4}"/>
              </a:ext>
            </a:extLst>
          </p:cNvPr>
          <p:cNvGrpSpPr/>
          <p:nvPr/>
        </p:nvGrpSpPr>
        <p:grpSpPr>
          <a:xfrm>
            <a:off x="4269982" y="3371947"/>
            <a:ext cx="1312822" cy="1614857"/>
            <a:chOff x="4269982" y="3371947"/>
            <a:chExt cx="1312822" cy="1614857"/>
          </a:xfrm>
        </p:grpSpPr>
        <p:grpSp>
          <p:nvGrpSpPr>
            <p:cNvPr id="111" name="组合 110">
              <a:extLst>
                <a:ext uri="{FF2B5EF4-FFF2-40B4-BE49-F238E27FC236}">
                  <a16:creationId xmlns:a16="http://schemas.microsoft.com/office/drawing/2014/main" id="{D85FABB7-6547-4260-B4F5-EED9C4BACC7A}"/>
                </a:ext>
              </a:extLst>
            </p:cNvPr>
            <p:cNvGrpSpPr/>
            <p:nvPr/>
          </p:nvGrpSpPr>
          <p:grpSpPr>
            <a:xfrm>
              <a:off x="4269982" y="3371947"/>
              <a:ext cx="1312822" cy="1614857"/>
              <a:chOff x="3295851" y="1908876"/>
              <a:chExt cx="3738031" cy="4660915"/>
            </a:xfrm>
          </p:grpSpPr>
          <p:sp>
            <p:nvSpPr>
              <p:cNvPr id="112" name="圆角矩形 5">
                <a:extLst>
                  <a:ext uri="{FF2B5EF4-FFF2-40B4-BE49-F238E27FC236}">
                    <a16:creationId xmlns:a16="http://schemas.microsoft.com/office/drawing/2014/main" id="{AD77842C-E4D4-4E07-BCED-CA0DBBC466AF}"/>
                  </a:ext>
                </a:extLst>
              </p:cNvPr>
              <p:cNvSpPr/>
              <p:nvPr/>
            </p:nvSpPr>
            <p:spPr>
              <a:xfrm rot="2760000">
                <a:off x="3098891" y="2634800"/>
                <a:ext cx="4660915"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3" name="Freeform 5">
                <a:extLst>
                  <a:ext uri="{FF2B5EF4-FFF2-40B4-BE49-F238E27FC236}">
                    <a16:creationId xmlns:a16="http://schemas.microsoft.com/office/drawing/2014/main" id="{CAB766BF-9194-4093-A325-EA268A1434F5}"/>
                  </a:ext>
                </a:extLst>
              </p:cNvPr>
              <p:cNvSpPr>
                <a:spLocks/>
              </p:cNvSpPr>
              <p:nvPr/>
            </p:nvSpPr>
            <p:spPr bwMode="auto">
              <a:xfrm rot="10800000">
                <a:off x="3295851" y="2263221"/>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4" name="圆角矩形 7">
                <a:extLst>
                  <a:ext uri="{FF2B5EF4-FFF2-40B4-BE49-F238E27FC236}">
                    <a16:creationId xmlns:a16="http://schemas.microsoft.com/office/drawing/2014/main" id="{60BAD00F-A062-4D88-93E5-30546112AD99}"/>
                  </a:ext>
                </a:extLst>
              </p:cNvPr>
              <p:cNvSpPr/>
              <p:nvPr/>
            </p:nvSpPr>
            <p:spPr>
              <a:xfrm rot="2760000">
                <a:off x="3358630" y="2852801"/>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5" name="Freeform 5">
                <a:extLst>
                  <a:ext uri="{FF2B5EF4-FFF2-40B4-BE49-F238E27FC236}">
                    <a16:creationId xmlns:a16="http://schemas.microsoft.com/office/drawing/2014/main" id="{2D62BED7-4439-402C-B117-C1B529F5E242}"/>
                  </a:ext>
                </a:extLst>
              </p:cNvPr>
              <p:cNvSpPr>
                <a:spLocks/>
              </p:cNvSpPr>
              <p:nvPr/>
            </p:nvSpPr>
            <p:spPr bwMode="auto">
              <a:xfrm rot="10800000">
                <a:off x="3589407" y="2523401"/>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6" name="文本框 35"/>
            <p:cNvSpPr txBox="1"/>
            <p:nvPr/>
          </p:nvSpPr>
          <p:spPr>
            <a:xfrm>
              <a:off x="4334815" y="3687100"/>
              <a:ext cx="773578" cy="523220"/>
            </a:xfrm>
            <a:prstGeom prst="rect">
              <a:avLst/>
            </a:prstGeom>
            <a:noFill/>
          </p:spPr>
          <p:txBody>
            <a:bodyPr wrap="square" rtlCol="0">
              <a:spAutoFit/>
            </a:bodyPr>
            <a:lstStyle/>
            <a:p>
              <a:pPr algn="ctr"/>
              <a:r>
                <a:rPr lang="en-US" altLang="zh-CN" sz="2800" dirty="0">
                  <a:solidFill>
                    <a:srgbClr val="E87071"/>
                  </a:solidFill>
                  <a:latin typeface="Impact" panose="020B0806030902050204" pitchFamily="34" charset="0"/>
                </a:rPr>
                <a:t>03</a:t>
              </a:r>
              <a:endParaRPr lang="zh-CN" altLang="en-US" sz="2800" dirty="0">
                <a:solidFill>
                  <a:srgbClr val="E87071"/>
                </a:solidFill>
                <a:latin typeface="Impact" panose="020B0806030902050204" pitchFamily="34" charset="0"/>
              </a:endParaRPr>
            </a:p>
          </p:txBody>
        </p:sp>
      </p:grpSp>
      <p:grpSp>
        <p:nvGrpSpPr>
          <p:cNvPr id="145" name="组合 144">
            <a:extLst>
              <a:ext uri="{FF2B5EF4-FFF2-40B4-BE49-F238E27FC236}">
                <a16:creationId xmlns:a16="http://schemas.microsoft.com/office/drawing/2014/main" id="{EF4FF90A-A059-45BB-90F2-CBD97B3D8B00}"/>
              </a:ext>
            </a:extLst>
          </p:cNvPr>
          <p:cNvGrpSpPr/>
          <p:nvPr/>
        </p:nvGrpSpPr>
        <p:grpSpPr>
          <a:xfrm>
            <a:off x="5665136" y="3679616"/>
            <a:ext cx="1312822" cy="1614857"/>
            <a:chOff x="5665136" y="3679616"/>
            <a:chExt cx="1312822" cy="1614857"/>
          </a:xfrm>
        </p:grpSpPr>
        <p:grpSp>
          <p:nvGrpSpPr>
            <p:cNvPr id="116" name="组合 115">
              <a:extLst>
                <a:ext uri="{FF2B5EF4-FFF2-40B4-BE49-F238E27FC236}">
                  <a16:creationId xmlns:a16="http://schemas.microsoft.com/office/drawing/2014/main" id="{C9E5EB9C-3901-41AC-9ED1-0EF88AF6807A}"/>
                </a:ext>
              </a:extLst>
            </p:cNvPr>
            <p:cNvGrpSpPr/>
            <p:nvPr/>
          </p:nvGrpSpPr>
          <p:grpSpPr>
            <a:xfrm>
              <a:off x="5665136" y="3679616"/>
              <a:ext cx="1312822" cy="1614857"/>
              <a:chOff x="3295851" y="1908876"/>
              <a:chExt cx="3738031" cy="4660915"/>
            </a:xfrm>
          </p:grpSpPr>
          <p:sp>
            <p:nvSpPr>
              <p:cNvPr id="117" name="圆角矩形 5">
                <a:extLst>
                  <a:ext uri="{FF2B5EF4-FFF2-40B4-BE49-F238E27FC236}">
                    <a16:creationId xmlns:a16="http://schemas.microsoft.com/office/drawing/2014/main" id="{7CCFF5D6-8E6E-45D2-9D44-428F3B5E0308}"/>
                  </a:ext>
                </a:extLst>
              </p:cNvPr>
              <p:cNvSpPr/>
              <p:nvPr/>
            </p:nvSpPr>
            <p:spPr>
              <a:xfrm rot="2760000">
                <a:off x="3098891" y="2634800"/>
                <a:ext cx="4660915"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8" name="Freeform 5">
                <a:extLst>
                  <a:ext uri="{FF2B5EF4-FFF2-40B4-BE49-F238E27FC236}">
                    <a16:creationId xmlns:a16="http://schemas.microsoft.com/office/drawing/2014/main" id="{C5E17CB5-2D7F-427F-BBD5-00D2D7DDFD93}"/>
                  </a:ext>
                </a:extLst>
              </p:cNvPr>
              <p:cNvSpPr>
                <a:spLocks/>
              </p:cNvSpPr>
              <p:nvPr/>
            </p:nvSpPr>
            <p:spPr bwMode="auto">
              <a:xfrm rot="10800000">
                <a:off x="3295851" y="2263221"/>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9" name="圆角矩形 7">
                <a:extLst>
                  <a:ext uri="{FF2B5EF4-FFF2-40B4-BE49-F238E27FC236}">
                    <a16:creationId xmlns:a16="http://schemas.microsoft.com/office/drawing/2014/main" id="{52F5984B-DD9D-42F1-B9A5-A193BF8E28EE}"/>
                  </a:ext>
                </a:extLst>
              </p:cNvPr>
              <p:cNvSpPr/>
              <p:nvPr/>
            </p:nvSpPr>
            <p:spPr>
              <a:xfrm rot="2760000">
                <a:off x="3358630" y="2852801"/>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0" name="Freeform 5">
                <a:extLst>
                  <a:ext uri="{FF2B5EF4-FFF2-40B4-BE49-F238E27FC236}">
                    <a16:creationId xmlns:a16="http://schemas.microsoft.com/office/drawing/2014/main" id="{AA0F9090-9B90-4820-A22B-2295DC753BFE}"/>
                  </a:ext>
                </a:extLst>
              </p:cNvPr>
              <p:cNvSpPr>
                <a:spLocks/>
              </p:cNvSpPr>
              <p:nvPr/>
            </p:nvSpPr>
            <p:spPr bwMode="auto">
              <a:xfrm rot="10800000">
                <a:off x="3589407" y="2523401"/>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9" name="文本框 38"/>
            <p:cNvSpPr txBox="1"/>
            <p:nvPr/>
          </p:nvSpPr>
          <p:spPr>
            <a:xfrm>
              <a:off x="5716966" y="3946254"/>
              <a:ext cx="773578" cy="523220"/>
            </a:xfrm>
            <a:prstGeom prst="rect">
              <a:avLst/>
            </a:prstGeom>
            <a:noFill/>
          </p:spPr>
          <p:txBody>
            <a:bodyPr wrap="square" rtlCol="0">
              <a:spAutoFit/>
            </a:bodyPr>
            <a:lstStyle/>
            <a:p>
              <a:pPr algn="ctr"/>
              <a:r>
                <a:rPr lang="en-US" altLang="zh-CN" sz="2800" dirty="0">
                  <a:solidFill>
                    <a:srgbClr val="653C76"/>
                  </a:solidFill>
                  <a:latin typeface="Impact" panose="020B0806030902050204" pitchFamily="34" charset="0"/>
                </a:rPr>
                <a:t>04</a:t>
              </a:r>
              <a:endParaRPr lang="zh-CN" altLang="en-US" sz="2800" dirty="0">
                <a:solidFill>
                  <a:srgbClr val="653C76"/>
                </a:solidFill>
                <a:latin typeface="Impact" panose="020B0806030902050204" pitchFamily="34" charset="0"/>
              </a:endParaRPr>
            </a:p>
          </p:txBody>
        </p:sp>
      </p:grpSp>
      <p:grpSp>
        <p:nvGrpSpPr>
          <p:cNvPr id="146" name="组合 145">
            <a:extLst>
              <a:ext uri="{FF2B5EF4-FFF2-40B4-BE49-F238E27FC236}">
                <a16:creationId xmlns:a16="http://schemas.microsoft.com/office/drawing/2014/main" id="{72C80ED7-0B99-4EAB-B97C-D8797AADFD38}"/>
              </a:ext>
            </a:extLst>
          </p:cNvPr>
          <p:cNvGrpSpPr/>
          <p:nvPr/>
        </p:nvGrpSpPr>
        <p:grpSpPr>
          <a:xfrm>
            <a:off x="7234169" y="3386027"/>
            <a:ext cx="1312822" cy="1614857"/>
            <a:chOff x="7234169" y="3386027"/>
            <a:chExt cx="1312822" cy="1614857"/>
          </a:xfrm>
        </p:grpSpPr>
        <p:grpSp>
          <p:nvGrpSpPr>
            <p:cNvPr id="121" name="组合 120">
              <a:extLst>
                <a:ext uri="{FF2B5EF4-FFF2-40B4-BE49-F238E27FC236}">
                  <a16:creationId xmlns:a16="http://schemas.microsoft.com/office/drawing/2014/main" id="{8A4DAC9E-3690-4059-BD24-C0086D6CE4B9}"/>
                </a:ext>
              </a:extLst>
            </p:cNvPr>
            <p:cNvGrpSpPr/>
            <p:nvPr/>
          </p:nvGrpSpPr>
          <p:grpSpPr>
            <a:xfrm>
              <a:off x="7234169" y="3386027"/>
              <a:ext cx="1312822" cy="1614857"/>
              <a:chOff x="3295851" y="1908876"/>
              <a:chExt cx="3738031" cy="4660915"/>
            </a:xfrm>
          </p:grpSpPr>
          <p:sp>
            <p:nvSpPr>
              <p:cNvPr id="122" name="圆角矩形 5">
                <a:extLst>
                  <a:ext uri="{FF2B5EF4-FFF2-40B4-BE49-F238E27FC236}">
                    <a16:creationId xmlns:a16="http://schemas.microsoft.com/office/drawing/2014/main" id="{18239928-9E2B-4576-8636-180D1F4B01C4}"/>
                  </a:ext>
                </a:extLst>
              </p:cNvPr>
              <p:cNvSpPr/>
              <p:nvPr/>
            </p:nvSpPr>
            <p:spPr>
              <a:xfrm rot="2760000">
                <a:off x="3098891" y="2634800"/>
                <a:ext cx="4660915"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3" name="Freeform 5">
                <a:extLst>
                  <a:ext uri="{FF2B5EF4-FFF2-40B4-BE49-F238E27FC236}">
                    <a16:creationId xmlns:a16="http://schemas.microsoft.com/office/drawing/2014/main" id="{481198E0-8C1B-4C48-9AD9-621DCEF2E6EE}"/>
                  </a:ext>
                </a:extLst>
              </p:cNvPr>
              <p:cNvSpPr>
                <a:spLocks/>
              </p:cNvSpPr>
              <p:nvPr/>
            </p:nvSpPr>
            <p:spPr bwMode="auto">
              <a:xfrm rot="10800000">
                <a:off x="3295851" y="2263221"/>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4" name="圆角矩形 7">
                <a:extLst>
                  <a:ext uri="{FF2B5EF4-FFF2-40B4-BE49-F238E27FC236}">
                    <a16:creationId xmlns:a16="http://schemas.microsoft.com/office/drawing/2014/main" id="{719D6583-C589-45F1-BD29-9E2F1DDC1861}"/>
                  </a:ext>
                </a:extLst>
              </p:cNvPr>
              <p:cNvSpPr/>
              <p:nvPr/>
            </p:nvSpPr>
            <p:spPr>
              <a:xfrm rot="2760000">
                <a:off x="3358630" y="2852801"/>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5" name="Freeform 5">
                <a:extLst>
                  <a:ext uri="{FF2B5EF4-FFF2-40B4-BE49-F238E27FC236}">
                    <a16:creationId xmlns:a16="http://schemas.microsoft.com/office/drawing/2014/main" id="{556312DF-B2D4-4A6C-9C54-3D547002764E}"/>
                  </a:ext>
                </a:extLst>
              </p:cNvPr>
              <p:cNvSpPr>
                <a:spLocks/>
              </p:cNvSpPr>
              <p:nvPr/>
            </p:nvSpPr>
            <p:spPr bwMode="auto">
              <a:xfrm rot="10800000">
                <a:off x="3589407" y="2523401"/>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38" name="文本框 137">
              <a:extLst>
                <a:ext uri="{FF2B5EF4-FFF2-40B4-BE49-F238E27FC236}">
                  <a16:creationId xmlns:a16="http://schemas.microsoft.com/office/drawing/2014/main" id="{7099CFFB-A3D0-4855-A8AF-17934647F954}"/>
                </a:ext>
              </a:extLst>
            </p:cNvPr>
            <p:cNvSpPr txBox="1"/>
            <p:nvPr/>
          </p:nvSpPr>
          <p:spPr>
            <a:xfrm>
              <a:off x="7302714" y="3620800"/>
              <a:ext cx="773578" cy="523220"/>
            </a:xfrm>
            <a:prstGeom prst="rect">
              <a:avLst/>
            </a:prstGeom>
            <a:noFill/>
          </p:spPr>
          <p:txBody>
            <a:bodyPr wrap="square" rtlCol="0">
              <a:spAutoFit/>
            </a:bodyPr>
            <a:lstStyle/>
            <a:p>
              <a:pPr algn="ctr"/>
              <a:r>
                <a:rPr lang="en-US" altLang="zh-CN" sz="2800" dirty="0">
                  <a:solidFill>
                    <a:srgbClr val="C55884"/>
                  </a:solidFill>
                  <a:latin typeface="Impact" panose="020B0806030902050204" pitchFamily="34" charset="0"/>
                </a:rPr>
                <a:t>05</a:t>
              </a:r>
              <a:endParaRPr lang="zh-CN" altLang="en-US" sz="2800" dirty="0">
                <a:solidFill>
                  <a:srgbClr val="C55884"/>
                </a:solidFill>
                <a:latin typeface="Impact" panose="020B0806030902050204" pitchFamily="34" charset="0"/>
              </a:endParaRPr>
            </a:p>
          </p:txBody>
        </p:sp>
      </p:grpSp>
      <p:sp>
        <p:nvSpPr>
          <p:cNvPr id="139" name="文本框 138">
            <a:extLst>
              <a:ext uri="{FF2B5EF4-FFF2-40B4-BE49-F238E27FC236}">
                <a16:creationId xmlns:a16="http://schemas.microsoft.com/office/drawing/2014/main" id="{F857B109-BBE6-4260-8E57-2FAEE8378DEC}"/>
              </a:ext>
            </a:extLst>
          </p:cNvPr>
          <p:cNvSpPr txBox="1"/>
          <p:nvPr/>
        </p:nvSpPr>
        <p:spPr>
          <a:xfrm>
            <a:off x="7467635" y="4381722"/>
            <a:ext cx="1535236" cy="284693"/>
          </a:xfrm>
          <a:prstGeom prst="rect">
            <a:avLst/>
          </a:prstGeom>
          <a:noFill/>
        </p:spPr>
        <p:txBody>
          <a:bodyPr wrap="square" lIns="68580" tIns="34290" rIns="68580" bIns="34290" rtlCol="0">
            <a:spAutoFit/>
          </a:bodyPr>
          <a:lstStyle/>
          <a:p>
            <a:r>
              <a:rPr lang="zh-CN" altLang="en-US" sz="1400" dirty="0">
                <a:solidFill>
                  <a:srgbClr val="C55884"/>
                </a:solidFill>
                <a:latin typeface="时尚中黑简体" panose="01010104010101010101" pitchFamily="2" charset="-122"/>
                <a:ea typeface="时尚中黑简体" panose="01010104010101010101" pitchFamily="2" charset="-122"/>
              </a:rPr>
              <a:t>兼职</a:t>
            </a:r>
          </a:p>
        </p:txBody>
      </p:sp>
      <p:grpSp>
        <p:nvGrpSpPr>
          <p:cNvPr id="53" name="组合 52">
            <a:extLst>
              <a:ext uri="{FF2B5EF4-FFF2-40B4-BE49-F238E27FC236}">
                <a16:creationId xmlns:a16="http://schemas.microsoft.com/office/drawing/2014/main" id="{3FBCCCAC-5961-4759-B3DA-114BE0273D37}"/>
              </a:ext>
            </a:extLst>
          </p:cNvPr>
          <p:cNvGrpSpPr/>
          <p:nvPr/>
        </p:nvGrpSpPr>
        <p:grpSpPr>
          <a:xfrm>
            <a:off x="239820" y="660922"/>
            <a:ext cx="2315915" cy="2667500"/>
            <a:chOff x="239820" y="660922"/>
            <a:chExt cx="2315915" cy="2667500"/>
          </a:xfrm>
        </p:grpSpPr>
        <p:pic>
          <p:nvPicPr>
            <p:cNvPr id="29" name="图片 28" descr="手机屏幕截图&#10;&#10;描述已自动生成">
              <a:extLst>
                <a:ext uri="{FF2B5EF4-FFF2-40B4-BE49-F238E27FC236}">
                  <a16:creationId xmlns:a16="http://schemas.microsoft.com/office/drawing/2014/main" id="{6CEAD7C8-406B-417E-9C19-339DA04383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054" y="703041"/>
              <a:ext cx="2256681" cy="2625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0" name="斜纹 139">
              <a:extLst>
                <a:ext uri="{FF2B5EF4-FFF2-40B4-BE49-F238E27FC236}">
                  <a16:creationId xmlns:a16="http://schemas.microsoft.com/office/drawing/2014/main" id="{5B5AD83F-BE6E-4ACC-A0A3-A848D8F615DE}"/>
                </a:ext>
              </a:extLst>
            </p:cNvPr>
            <p:cNvSpPr/>
            <p:nvPr/>
          </p:nvSpPr>
          <p:spPr>
            <a:xfrm>
              <a:off x="239820" y="660922"/>
              <a:ext cx="250505" cy="234573"/>
            </a:xfrm>
            <a:prstGeom prst="diagStrip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54" name="组合 53">
            <a:extLst>
              <a:ext uri="{FF2B5EF4-FFF2-40B4-BE49-F238E27FC236}">
                <a16:creationId xmlns:a16="http://schemas.microsoft.com/office/drawing/2014/main" id="{9A7C8DE0-DF55-47B2-AF4B-63D8DC98DEDF}"/>
              </a:ext>
            </a:extLst>
          </p:cNvPr>
          <p:cNvGrpSpPr/>
          <p:nvPr/>
        </p:nvGrpSpPr>
        <p:grpSpPr>
          <a:xfrm>
            <a:off x="1728047" y="800062"/>
            <a:ext cx="2619896" cy="2704572"/>
            <a:chOff x="1973793" y="1394863"/>
            <a:chExt cx="2251624" cy="2454497"/>
          </a:xfrm>
        </p:grpSpPr>
        <p:pic>
          <p:nvPicPr>
            <p:cNvPr id="31" name="图片 30">
              <a:extLst>
                <a:ext uri="{FF2B5EF4-FFF2-40B4-BE49-F238E27FC236}">
                  <a16:creationId xmlns:a16="http://schemas.microsoft.com/office/drawing/2014/main" id="{B6E562E8-17F4-436C-876D-C36DF26B35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5486" y="1429695"/>
              <a:ext cx="2189931" cy="24196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1" name="斜纹 140">
              <a:extLst>
                <a:ext uri="{FF2B5EF4-FFF2-40B4-BE49-F238E27FC236}">
                  <a16:creationId xmlns:a16="http://schemas.microsoft.com/office/drawing/2014/main" id="{E89B9E94-C055-43B2-AEAE-9BEE34A4749C}"/>
                </a:ext>
              </a:extLst>
            </p:cNvPr>
            <p:cNvSpPr/>
            <p:nvPr/>
          </p:nvSpPr>
          <p:spPr>
            <a:xfrm>
              <a:off x="1973793" y="1394863"/>
              <a:ext cx="250505" cy="234573"/>
            </a:xfrm>
            <a:prstGeom prst="diagStripe">
              <a:avLst/>
            </a:prstGeom>
            <a:solidFill>
              <a:srgbClr val="1FA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12" name="组合 11">
            <a:extLst>
              <a:ext uri="{FF2B5EF4-FFF2-40B4-BE49-F238E27FC236}">
                <a16:creationId xmlns:a16="http://schemas.microsoft.com/office/drawing/2014/main" id="{93CDF833-4D26-44BF-919A-994512BF5E04}"/>
              </a:ext>
            </a:extLst>
          </p:cNvPr>
          <p:cNvGrpSpPr/>
          <p:nvPr/>
        </p:nvGrpSpPr>
        <p:grpSpPr>
          <a:xfrm>
            <a:off x="2870510" y="572982"/>
            <a:ext cx="3041320" cy="2769622"/>
            <a:chOff x="3881262" y="663766"/>
            <a:chExt cx="3041320" cy="2769622"/>
          </a:xfrm>
        </p:grpSpPr>
        <p:pic>
          <p:nvPicPr>
            <p:cNvPr id="11" name="图片 10" descr="手机屏幕截图&#10;&#10;描述已自动生成">
              <a:extLst>
                <a:ext uri="{FF2B5EF4-FFF2-40B4-BE49-F238E27FC236}">
                  <a16:creationId xmlns:a16="http://schemas.microsoft.com/office/drawing/2014/main" id="{56D57355-3B6E-40DE-8405-348935EC84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8958" y="704231"/>
              <a:ext cx="2993624" cy="27291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2" name="斜纹 141">
              <a:extLst>
                <a:ext uri="{FF2B5EF4-FFF2-40B4-BE49-F238E27FC236}">
                  <a16:creationId xmlns:a16="http://schemas.microsoft.com/office/drawing/2014/main" id="{886C4B1C-87D9-4D9C-A987-F235E0972957}"/>
                </a:ext>
              </a:extLst>
            </p:cNvPr>
            <p:cNvSpPr/>
            <p:nvPr/>
          </p:nvSpPr>
          <p:spPr>
            <a:xfrm>
              <a:off x="3881262" y="663766"/>
              <a:ext cx="292023" cy="276930"/>
            </a:xfrm>
            <a:prstGeom prst="diagStripe">
              <a:avLst/>
            </a:prstGeom>
            <a:solidFill>
              <a:srgbClr val="E97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7" name="组合 6">
            <a:extLst>
              <a:ext uri="{FF2B5EF4-FFF2-40B4-BE49-F238E27FC236}">
                <a16:creationId xmlns:a16="http://schemas.microsoft.com/office/drawing/2014/main" id="{DC081DC7-5523-47AC-9FF2-EFF7EF5CF6F9}"/>
              </a:ext>
            </a:extLst>
          </p:cNvPr>
          <p:cNvGrpSpPr/>
          <p:nvPr/>
        </p:nvGrpSpPr>
        <p:grpSpPr>
          <a:xfrm>
            <a:off x="4965128" y="578604"/>
            <a:ext cx="2530092" cy="2929153"/>
            <a:chOff x="5219757" y="501426"/>
            <a:chExt cx="2555238" cy="3079391"/>
          </a:xfrm>
        </p:grpSpPr>
        <p:pic>
          <p:nvPicPr>
            <p:cNvPr id="5" name="图片 4" descr="图片包含 游戏机, 文字, 收据, 截图&#10;&#10;描述已自动生成">
              <a:extLst>
                <a:ext uri="{FF2B5EF4-FFF2-40B4-BE49-F238E27FC236}">
                  <a16:creationId xmlns:a16="http://schemas.microsoft.com/office/drawing/2014/main" id="{48B27BDB-E239-4D30-A24B-966A2D1D6A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1753" y="528377"/>
              <a:ext cx="2493242" cy="30524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 name="斜纹 142">
              <a:extLst>
                <a:ext uri="{FF2B5EF4-FFF2-40B4-BE49-F238E27FC236}">
                  <a16:creationId xmlns:a16="http://schemas.microsoft.com/office/drawing/2014/main" id="{35C6E0AF-9794-4E44-B091-352FC10CD3C9}"/>
                </a:ext>
              </a:extLst>
            </p:cNvPr>
            <p:cNvSpPr/>
            <p:nvPr/>
          </p:nvSpPr>
          <p:spPr>
            <a:xfrm>
              <a:off x="5219757" y="501426"/>
              <a:ext cx="265982" cy="242132"/>
            </a:xfrm>
            <a:prstGeom prst="diagStripe">
              <a:avLst/>
            </a:prstGeom>
            <a:solidFill>
              <a:srgbClr val="6A3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60" name="组合 59">
            <a:extLst>
              <a:ext uri="{FF2B5EF4-FFF2-40B4-BE49-F238E27FC236}">
                <a16:creationId xmlns:a16="http://schemas.microsoft.com/office/drawing/2014/main" id="{5B26BC02-EA7E-4F32-AF6B-E8F6DDDD71A6}"/>
              </a:ext>
            </a:extLst>
          </p:cNvPr>
          <p:cNvGrpSpPr/>
          <p:nvPr/>
        </p:nvGrpSpPr>
        <p:grpSpPr>
          <a:xfrm>
            <a:off x="6281082" y="811522"/>
            <a:ext cx="2465347" cy="2368139"/>
            <a:chOff x="6674078" y="1037406"/>
            <a:chExt cx="2103700" cy="2150204"/>
          </a:xfrm>
        </p:grpSpPr>
        <p:pic>
          <p:nvPicPr>
            <p:cNvPr id="50" name="图片 49" descr="手机屏幕截图&#10;&#10;描述已自动生成">
              <a:extLst>
                <a:ext uri="{FF2B5EF4-FFF2-40B4-BE49-F238E27FC236}">
                  <a16:creationId xmlns:a16="http://schemas.microsoft.com/office/drawing/2014/main" id="{44A06275-8DDE-4BA9-80F8-6244FE9E7E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5732" y="1078468"/>
              <a:ext cx="2072046" cy="21091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4" name="斜纹 143">
              <a:extLst>
                <a:ext uri="{FF2B5EF4-FFF2-40B4-BE49-F238E27FC236}">
                  <a16:creationId xmlns:a16="http://schemas.microsoft.com/office/drawing/2014/main" id="{99678DDF-E106-4B61-99F9-A8E58D10D5CA}"/>
                </a:ext>
              </a:extLst>
            </p:cNvPr>
            <p:cNvSpPr/>
            <p:nvPr/>
          </p:nvSpPr>
          <p:spPr>
            <a:xfrm>
              <a:off x="6674078" y="1037406"/>
              <a:ext cx="250505" cy="234573"/>
            </a:xfrm>
            <a:prstGeom prst="diagStripe">
              <a:avLst/>
            </a:prstGeom>
            <a:solidFill>
              <a:srgbClr val="C55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Tree>
    <p:extLst>
      <p:ext uri="{BB962C8B-B14F-4D97-AF65-F5344CB8AC3E}">
        <p14:creationId xmlns:p14="http://schemas.microsoft.com/office/powerpoint/2010/main" val="31599844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wipe(down)">
                                      <p:cBhvr>
                                        <p:cTn id="12" dur="500"/>
                                        <p:tgtEl>
                                          <p:spTgt spid="103"/>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1000"/>
                                        <p:tgtEl>
                                          <p:spTgt spid="61"/>
                                        </p:tgtEl>
                                      </p:cBhvr>
                                    </p:animEffect>
                                    <p:anim calcmode="lin" valueType="num">
                                      <p:cBhvr>
                                        <p:cTn id="21" dur="1000" fill="hold"/>
                                        <p:tgtEl>
                                          <p:spTgt spid="61"/>
                                        </p:tgtEl>
                                        <p:attrNameLst>
                                          <p:attrName>ppt_x</p:attrName>
                                        </p:attrNameLst>
                                      </p:cBhvr>
                                      <p:tavLst>
                                        <p:tav tm="0">
                                          <p:val>
                                            <p:strVal val="#ppt_x"/>
                                          </p:val>
                                        </p:tav>
                                        <p:tav tm="100000">
                                          <p:val>
                                            <p:strVal val="#ppt_x"/>
                                          </p:val>
                                        </p:tav>
                                      </p:tavLst>
                                    </p:anim>
                                    <p:anim calcmode="lin" valueType="num">
                                      <p:cBhvr>
                                        <p:cTn id="22" dur="1000" fill="hold"/>
                                        <p:tgtEl>
                                          <p:spTgt spid="61"/>
                                        </p:tgtEl>
                                        <p:attrNameLst>
                                          <p:attrName>ppt_y</p:attrName>
                                        </p:attrNameLst>
                                      </p:cBhvr>
                                      <p:tavLst>
                                        <p:tav tm="0">
                                          <p:val>
                                            <p:strVal val="#ppt_y+.1"/>
                                          </p:val>
                                        </p:tav>
                                        <p:tav tm="100000">
                                          <p:val>
                                            <p:strVal val="#ppt_y"/>
                                          </p:val>
                                        </p:tav>
                                      </p:tavLst>
                                    </p:anim>
                                  </p:childTnLst>
                                </p:cTn>
                              </p:par>
                              <p:par>
                                <p:cTn id="23" presetID="16" presetClass="entr" presetSubtype="21" fill="hold" grpId="0" nodeType="with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barn(inVertical)">
                                      <p:cBhvr>
                                        <p:cTn id="25" dur="500"/>
                                        <p:tgtEl>
                                          <p:spTgt spid="105"/>
                                        </p:tgtEl>
                                      </p:cBhvr>
                                    </p:animEffec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1000"/>
                                        <p:tgtEl>
                                          <p:spTgt spid="62"/>
                                        </p:tgtEl>
                                      </p:cBhvr>
                                    </p:animEffect>
                                    <p:anim calcmode="lin" valueType="num">
                                      <p:cBhvr>
                                        <p:cTn id="34" dur="1000" fill="hold"/>
                                        <p:tgtEl>
                                          <p:spTgt spid="62"/>
                                        </p:tgtEl>
                                        <p:attrNameLst>
                                          <p:attrName>ppt_x</p:attrName>
                                        </p:attrNameLst>
                                      </p:cBhvr>
                                      <p:tavLst>
                                        <p:tav tm="0">
                                          <p:val>
                                            <p:strVal val="#ppt_x"/>
                                          </p:val>
                                        </p:tav>
                                        <p:tav tm="100000">
                                          <p:val>
                                            <p:strVal val="#ppt_x"/>
                                          </p:val>
                                        </p:tav>
                                      </p:tavLst>
                                    </p:anim>
                                    <p:anim calcmode="lin" valueType="num">
                                      <p:cBhvr>
                                        <p:cTn id="35" dur="1000" fill="hold"/>
                                        <p:tgtEl>
                                          <p:spTgt spid="62"/>
                                        </p:tgtEl>
                                        <p:attrNameLst>
                                          <p:attrName>ppt_y</p:attrName>
                                        </p:attrNameLst>
                                      </p:cBhvr>
                                      <p:tavLst>
                                        <p:tav tm="0">
                                          <p:val>
                                            <p:strVal val="#ppt_y+.1"/>
                                          </p:val>
                                        </p:tav>
                                        <p:tav tm="100000">
                                          <p:val>
                                            <p:strVal val="#ppt_y"/>
                                          </p:val>
                                        </p:tav>
                                      </p:tavLst>
                                    </p:anim>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barn(inVertical)">
                                      <p:cBhvr>
                                        <p:cTn id="41" dur="500"/>
                                        <p:tgtEl>
                                          <p:spTgt spid="9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45"/>
                                        </p:tgtEl>
                                        <p:attrNameLst>
                                          <p:attrName>style.visibility</p:attrName>
                                        </p:attrNameLst>
                                      </p:cBhvr>
                                      <p:to>
                                        <p:strVal val="visible"/>
                                      </p:to>
                                    </p:set>
                                    <p:animEffect transition="in" filter="fade">
                                      <p:cBhvr>
                                        <p:cTn id="46" dur="1000"/>
                                        <p:tgtEl>
                                          <p:spTgt spid="145"/>
                                        </p:tgtEl>
                                      </p:cBhvr>
                                    </p:animEffect>
                                    <p:anim calcmode="lin" valueType="num">
                                      <p:cBhvr>
                                        <p:cTn id="47" dur="1000" fill="hold"/>
                                        <p:tgtEl>
                                          <p:spTgt spid="145"/>
                                        </p:tgtEl>
                                        <p:attrNameLst>
                                          <p:attrName>ppt_x</p:attrName>
                                        </p:attrNameLst>
                                      </p:cBhvr>
                                      <p:tavLst>
                                        <p:tav tm="0">
                                          <p:val>
                                            <p:strVal val="#ppt_x"/>
                                          </p:val>
                                        </p:tav>
                                        <p:tav tm="100000">
                                          <p:val>
                                            <p:strVal val="#ppt_x"/>
                                          </p:val>
                                        </p:tav>
                                      </p:tavLst>
                                    </p:anim>
                                    <p:anim calcmode="lin" valueType="num">
                                      <p:cBhvr>
                                        <p:cTn id="48" dur="1000" fill="hold"/>
                                        <p:tgtEl>
                                          <p:spTgt spid="145"/>
                                        </p:tgtEl>
                                        <p:attrNameLst>
                                          <p:attrName>ppt_y</p:attrName>
                                        </p:attrNameLst>
                                      </p:cBhvr>
                                      <p:tavLst>
                                        <p:tav tm="0">
                                          <p:val>
                                            <p:strVal val="#ppt_y+.1"/>
                                          </p:val>
                                        </p:tav>
                                        <p:tav tm="100000">
                                          <p:val>
                                            <p:strVal val="#ppt_y"/>
                                          </p:val>
                                        </p:tav>
                                      </p:tavLst>
                                    </p:anim>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wipe(down)">
                                      <p:cBhvr>
                                        <p:cTn id="54" dur="500"/>
                                        <p:tgtEl>
                                          <p:spTgt spid="101"/>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46"/>
                                        </p:tgtEl>
                                        <p:attrNameLst>
                                          <p:attrName>style.visibility</p:attrName>
                                        </p:attrNameLst>
                                      </p:cBhvr>
                                      <p:to>
                                        <p:strVal val="visible"/>
                                      </p:to>
                                    </p:set>
                                    <p:animEffect transition="in" filter="fade">
                                      <p:cBhvr>
                                        <p:cTn id="59" dur="1000"/>
                                        <p:tgtEl>
                                          <p:spTgt spid="146"/>
                                        </p:tgtEl>
                                      </p:cBhvr>
                                    </p:animEffect>
                                    <p:anim calcmode="lin" valueType="num">
                                      <p:cBhvr>
                                        <p:cTn id="60" dur="1000" fill="hold"/>
                                        <p:tgtEl>
                                          <p:spTgt spid="146"/>
                                        </p:tgtEl>
                                        <p:attrNameLst>
                                          <p:attrName>ppt_x</p:attrName>
                                        </p:attrNameLst>
                                      </p:cBhvr>
                                      <p:tavLst>
                                        <p:tav tm="0">
                                          <p:val>
                                            <p:strVal val="#ppt_x"/>
                                          </p:val>
                                        </p:tav>
                                        <p:tav tm="100000">
                                          <p:val>
                                            <p:strVal val="#ppt_x"/>
                                          </p:val>
                                        </p:tav>
                                      </p:tavLst>
                                    </p:anim>
                                    <p:anim calcmode="lin" valueType="num">
                                      <p:cBhvr>
                                        <p:cTn id="61" dur="1000" fill="hold"/>
                                        <p:tgtEl>
                                          <p:spTgt spid="146"/>
                                        </p:tgtEl>
                                        <p:attrNameLst>
                                          <p:attrName>ppt_y</p:attrName>
                                        </p:attrNameLst>
                                      </p:cBhvr>
                                      <p:tavLst>
                                        <p:tav tm="0">
                                          <p:val>
                                            <p:strVal val="#ppt_y+.1"/>
                                          </p:val>
                                        </p:tav>
                                        <p:tav tm="100000">
                                          <p:val>
                                            <p:strVal val="#ppt_y"/>
                                          </p:val>
                                        </p:tav>
                                      </p:tavLst>
                                    </p:anim>
                                  </p:childTnLst>
                                </p:cTn>
                              </p:par>
                              <p:par>
                                <p:cTn id="62" presetID="16" presetClass="entr" presetSubtype="21" fill="hold" grpId="0" nodeType="withEffect">
                                  <p:stCondLst>
                                    <p:cond delay="0"/>
                                  </p:stCondLst>
                                  <p:childTnLst>
                                    <p:set>
                                      <p:cBhvr>
                                        <p:cTn id="63" dur="1" fill="hold">
                                          <p:stCondLst>
                                            <p:cond delay="0"/>
                                          </p:stCondLst>
                                        </p:cTn>
                                        <p:tgtEl>
                                          <p:spTgt spid="139"/>
                                        </p:tgtEl>
                                        <p:attrNameLst>
                                          <p:attrName>style.visibility</p:attrName>
                                        </p:attrNameLst>
                                      </p:cBhvr>
                                      <p:to>
                                        <p:strVal val="visible"/>
                                      </p:to>
                                    </p:set>
                                    <p:animEffect transition="in" filter="barn(inVertical)">
                                      <p:cBhvr>
                                        <p:cTn id="64" dur="500"/>
                                        <p:tgtEl>
                                          <p:spTgt spid="139"/>
                                        </p:tgtEl>
                                      </p:cBhvr>
                                    </p:animEffect>
                                  </p:childTnLst>
                                </p:cTn>
                              </p:par>
                              <p:par>
                                <p:cTn id="65" presetID="10"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3" grpId="0"/>
      <p:bldP spid="105" grpId="0"/>
      <p:bldP spid="1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867B94E7-46BD-474E-BC74-7DEF68F0D87D}"/>
              </a:ext>
            </a:extLst>
          </p:cNvPr>
          <p:cNvGrpSpPr/>
          <p:nvPr/>
        </p:nvGrpSpPr>
        <p:grpSpPr>
          <a:xfrm>
            <a:off x="867640" y="3514772"/>
            <a:ext cx="1312822" cy="1614857"/>
            <a:chOff x="1006705" y="2996352"/>
            <a:chExt cx="1312822" cy="1614857"/>
          </a:xfrm>
        </p:grpSpPr>
        <p:grpSp>
          <p:nvGrpSpPr>
            <p:cNvPr id="10" name="组合 9"/>
            <p:cNvGrpSpPr/>
            <p:nvPr/>
          </p:nvGrpSpPr>
          <p:grpSpPr>
            <a:xfrm>
              <a:off x="1006705" y="2996352"/>
              <a:ext cx="1312822" cy="1614857"/>
              <a:chOff x="3295851" y="1908876"/>
              <a:chExt cx="3738031" cy="4660915"/>
            </a:xfrm>
          </p:grpSpPr>
          <p:sp>
            <p:nvSpPr>
              <p:cNvPr id="6" name="圆角矩形 5"/>
              <p:cNvSpPr/>
              <p:nvPr/>
            </p:nvSpPr>
            <p:spPr>
              <a:xfrm rot="2760000">
                <a:off x="3098891" y="2634800"/>
                <a:ext cx="4660915"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Freeform 5"/>
              <p:cNvSpPr>
                <a:spLocks/>
              </p:cNvSpPr>
              <p:nvPr/>
            </p:nvSpPr>
            <p:spPr bwMode="auto">
              <a:xfrm rot="10800000">
                <a:off x="3295851" y="2263221"/>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 name="圆角矩形 7"/>
              <p:cNvSpPr/>
              <p:nvPr/>
            </p:nvSpPr>
            <p:spPr>
              <a:xfrm rot="2760000">
                <a:off x="3358630" y="2852801"/>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Freeform 5"/>
              <p:cNvSpPr>
                <a:spLocks/>
              </p:cNvSpPr>
              <p:nvPr/>
            </p:nvSpPr>
            <p:spPr bwMode="auto">
              <a:xfrm rot="10800000">
                <a:off x="3589407" y="2523401"/>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7" name="文本框 26"/>
            <p:cNvSpPr txBox="1"/>
            <p:nvPr/>
          </p:nvSpPr>
          <p:spPr>
            <a:xfrm>
              <a:off x="1141838" y="3263424"/>
              <a:ext cx="613832" cy="523220"/>
            </a:xfrm>
            <a:prstGeom prst="rect">
              <a:avLst/>
            </a:prstGeom>
            <a:noFill/>
          </p:spPr>
          <p:txBody>
            <a:bodyPr wrap="square" rtlCol="0">
              <a:spAutoFit/>
            </a:bodyPr>
            <a:lstStyle/>
            <a:p>
              <a:pPr algn="ctr"/>
              <a:r>
                <a:rPr lang="en-US" altLang="zh-CN" sz="2800" dirty="0">
                  <a:solidFill>
                    <a:srgbClr val="FFB850"/>
                  </a:solidFill>
                  <a:latin typeface="Impact" panose="020B0806030902050204" pitchFamily="34" charset="0"/>
                </a:rPr>
                <a:t>06</a:t>
              </a:r>
              <a:endParaRPr lang="zh-CN" altLang="en-US" sz="2800" dirty="0">
                <a:solidFill>
                  <a:srgbClr val="FFB850"/>
                </a:solidFill>
                <a:latin typeface="Impact" panose="020B0806030902050204" pitchFamily="34" charset="0"/>
              </a:endParaRPr>
            </a:p>
          </p:txBody>
        </p:sp>
      </p:grpSp>
      <p:sp>
        <p:nvSpPr>
          <p:cNvPr id="97" name="文本框 96"/>
          <p:cNvSpPr txBox="1"/>
          <p:nvPr/>
        </p:nvSpPr>
        <p:spPr>
          <a:xfrm>
            <a:off x="4104437" y="4563357"/>
            <a:ext cx="1535236" cy="284693"/>
          </a:xfrm>
          <a:prstGeom prst="rect">
            <a:avLst/>
          </a:prstGeom>
          <a:noFill/>
        </p:spPr>
        <p:txBody>
          <a:bodyPr wrap="square" lIns="68580" tIns="34290" rIns="68580" bIns="34290" rtlCol="0">
            <a:spAutoFit/>
          </a:bodyPr>
          <a:lstStyle/>
          <a:p>
            <a:r>
              <a:rPr lang="zh-CN" altLang="en-US" sz="1400" dirty="0">
                <a:solidFill>
                  <a:srgbClr val="E87071"/>
                </a:solidFill>
                <a:latin typeface="时尚中黑简体" panose="01010104010101010101" pitchFamily="2" charset="-122"/>
                <a:ea typeface="时尚中黑简体" panose="01010104010101010101" pitchFamily="2" charset="-122"/>
              </a:rPr>
              <a:t>校园信息浏览</a:t>
            </a:r>
          </a:p>
        </p:txBody>
      </p:sp>
      <p:sp>
        <p:nvSpPr>
          <p:cNvPr id="101" name="文本框 100"/>
          <p:cNvSpPr txBox="1"/>
          <p:nvPr/>
        </p:nvSpPr>
        <p:spPr>
          <a:xfrm>
            <a:off x="5581553" y="4784862"/>
            <a:ext cx="1748430" cy="284693"/>
          </a:xfrm>
          <a:prstGeom prst="rect">
            <a:avLst/>
          </a:prstGeom>
          <a:noFill/>
        </p:spPr>
        <p:txBody>
          <a:bodyPr wrap="square" lIns="68580" tIns="34290" rIns="68580" bIns="34290" rtlCol="0">
            <a:spAutoFit/>
          </a:bodyPr>
          <a:lstStyle/>
          <a:p>
            <a:r>
              <a:rPr lang="zh-CN" altLang="en-US" sz="1400" dirty="0">
                <a:solidFill>
                  <a:srgbClr val="663A77"/>
                </a:solidFill>
                <a:latin typeface="时尚中黑简体" panose="01010104010101010101" pitchFamily="2" charset="-122"/>
                <a:ea typeface="时尚中黑简体" panose="01010104010101010101" pitchFamily="2" charset="-122"/>
              </a:rPr>
              <a:t>账号信息管理</a:t>
            </a:r>
          </a:p>
        </p:txBody>
      </p:sp>
      <p:sp>
        <p:nvSpPr>
          <p:cNvPr id="103" name="文本框 102"/>
          <p:cNvSpPr txBox="1"/>
          <p:nvPr/>
        </p:nvSpPr>
        <p:spPr>
          <a:xfrm>
            <a:off x="565837" y="4592620"/>
            <a:ext cx="1764819" cy="284693"/>
          </a:xfrm>
          <a:prstGeom prst="rect">
            <a:avLst/>
          </a:prstGeom>
          <a:noFill/>
        </p:spPr>
        <p:txBody>
          <a:bodyPr wrap="square" lIns="68580" tIns="34290" rIns="68580" bIns="34290" rtlCol="0">
            <a:spAutoFit/>
          </a:bodyPr>
          <a:lstStyle/>
          <a:p>
            <a:r>
              <a:rPr lang="zh-CN" altLang="en-US" sz="1400" dirty="0">
                <a:solidFill>
                  <a:srgbClr val="FFB850"/>
                </a:solidFill>
                <a:latin typeface="时尚中黑简体" panose="01010104010101010101" pitchFamily="2" charset="-122"/>
                <a:ea typeface="时尚中黑简体" panose="01010104010101010101" pitchFamily="2" charset="-122"/>
              </a:rPr>
              <a:t>考研保研信息交流</a:t>
            </a:r>
          </a:p>
        </p:txBody>
      </p:sp>
      <p:sp>
        <p:nvSpPr>
          <p:cNvPr id="105" name="文本框 104"/>
          <p:cNvSpPr txBox="1"/>
          <p:nvPr/>
        </p:nvSpPr>
        <p:spPr>
          <a:xfrm>
            <a:off x="2713193" y="4784862"/>
            <a:ext cx="1882935" cy="284693"/>
          </a:xfrm>
          <a:prstGeom prst="rect">
            <a:avLst/>
          </a:prstGeom>
          <a:noFill/>
        </p:spPr>
        <p:txBody>
          <a:bodyPr wrap="square" lIns="68580" tIns="34290" rIns="68580" bIns="34290" rtlCol="0">
            <a:spAutoFit/>
          </a:bodyPr>
          <a:lstStyle/>
          <a:p>
            <a:r>
              <a:rPr lang="zh-CN" altLang="en-US" sz="1400" dirty="0">
                <a:solidFill>
                  <a:srgbClr val="01ACBE"/>
                </a:solidFill>
                <a:latin typeface="时尚中黑简体" panose="01010104010101010101" pitchFamily="2" charset="-122"/>
                <a:ea typeface="时尚中黑简体" panose="01010104010101010101" pitchFamily="2" charset="-122"/>
              </a:rPr>
              <a:t>资源共享</a:t>
            </a:r>
          </a:p>
        </p:txBody>
      </p:sp>
      <p:sp>
        <p:nvSpPr>
          <p:cNvPr id="99" name="文本框 98"/>
          <p:cNvSpPr txBox="1"/>
          <p:nvPr/>
        </p:nvSpPr>
        <p:spPr>
          <a:xfrm>
            <a:off x="251936" y="203000"/>
            <a:ext cx="2333597" cy="284693"/>
          </a:xfrm>
          <a:prstGeom prst="rect">
            <a:avLst/>
          </a:prstGeom>
          <a:noFill/>
        </p:spPr>
        <p:txBody>
          <a:bodyPr wrap="square" lIns="68580" tIns="34290" rIns="68580" bIns="34290" rtlCol="0">
            <a:spAutoFit/>
          </a:bodyPr>
          <a:lstStyle/>
          <a:p>
            <a:r>
              <a:rPr lang="en-US" altLang="zh-CN" sz="1400" dirty="0">
                <a:solidFill>
                  <a:schemeClr val="bg1"/>
                </a:solidFill>
                <a:latin typeface="迷你简汉真广标" panose="02010609000101010101" pitchFamily="49" charset="-122"/>
                <a:ea typeface="迷你简汉真广标" panose="02010609000101010101" pitchFamily="49" charset="-122"/>
              </a:rPr>
              <a:t>5.1</a:t>
            </a:r>
            <a:r>
              <a:rPr lang="zh-CN" altLang="en-US" sz="1400" dirty="0">
                <a:solidFill>
                  <a:schemeClr val="bg1"/>
                </a:solidFill>
                <a:latin typeface="迷你简汉真广标" panose="02010609000101010101" pitchFamily="49" charset="-122"/>
                <a:ea typeface="迷你简汉真广标" panose="02010609000101010101" pitchFamily="49" charset="-122"/>
              </a:rPr>
              <a:t>系统接口及过程设计</a:t>
            </a:r>
          </a:p>
        </p:txBody>
      </p:sp>
      <p:grpSp>
        <p:nvGrpSpPr>
          <p:cNvPr id="22" name="组合 21">
            <a:extLst>
              <a:ext uri="{FF2B5EF4-FFF2-40B4-BE49-F238E27FC236}">
                <a16:creationId xmlns:a16="http://schemas.microsoft.com/office/drawing/2014/main" id="{836F1E36-F1CC-4B3F-A8A3-951EFB858706}"/>
              </a:ext>
            </a:extLst>
          </p:cNvPr>
          <p:cNvGrpSpPr/>
          <p:nvPr/>
        </p:nvGrpSpPr>
        <p:grpSpPr>
          <a:xfrm>
            <a:off x="2669169" y="3781844"/>
            <a:ext cx="1312822" cy="1617829"/>
            <a:chOff x="2669169" y="3781844"/>
            <a:chExt cx="1312822" cy="1617829"/>
          </a:xfrm>
        </p:grpSpPr>
        <p:grpSp>
          <p:nvGrpSpPr>
            <p:cNvPr id="100" name="组合 99">
              <a:extLst>
                <a:ext uri="{FF2B5EF4-FFF2-40B4-BE49-F238E27FC236}">
                  <a16:creationId xmlns:a16="http://schemas.microsoft.com/office/drawing/2014/main" id="{BDA62DA5-1516-4D9B-A3B1-50E807327400}"/>
                </a:ext>
              </a:extLst>
            </p:cNvPr>
            <p:cNvGrpSpPr/>
            <p:nvPr/>
          </p:nvGrpSpPr>
          <p:grpSpPr>
            <a:xfrm>
              <a:off x="2669169" y="3781844"/>
              <a:ext cx="1312822" cy="1617829"/>
              <a:chOff x="3295851" y="1908876"/>
              <a:chExt cx="3738031" cy="4660915"/>
            </a:xfrm>
          </p:grpSpPr>
          <p:sp>
            <p:nvSpPr>
              <p:cNvPr id="107" name="圆角矩形 5">
                <a:extLst>
                  <a:ext uri="{FF2B5EF4-FFF2-40B4-BE49-F238E27FC236}">
                    <a16:creationId xmlns:a16="http://schemas.microsoft.com/office/drawing/2014/main" id="{5E193D90-8A0A-4F34-A9B0-746BFAB3F9A4}"/>
                  </a:ext>
                </a:extLst>
              </p:cNvPr>
              <p:cNvSpPr/>
              <p:nvPr/>
            </p:nvSpPr>
            <p:spPr>
              <a:xfrm rot="2760000">
                <a:off x="3098891" y="2634800"/>
                <a:ext cx="4660915"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8" name="Freeform 5">
                <a:extLst>
                  <a:ext uri="{FF2B5EF4-FFF2-40B4-BE49-F238E27FC236}">
                    <a16:creationId xmlns:a16="http://schemas.microsoft.com/office/drawing/2014/main" id="{97C5B365-A351-4344-8206-57856041BEA7}"/>
                  </a:ext>
                </a:extLst>
              </p:cNvPr>
              <p:cNvSpPr>
                <a:spLocks/>
              </p:cNvSpPr>
              <p:nvPr/>
            </p:nvSpPr>
            <p:spPr bwMode="auto">
              <a:xfrm rot="10800000">
                <a:off x="3295851" y="2263221"/>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圆角矩形 7">
                <a:extLst>
                  <a:ext uri="{FF2B5EF4-FFF2-40B4-BE49-F238E27FC236}">
                    <a16:creationId xmlns:a16="http://schemas.microsoft.com/office/drawing/2014/main" id="{84B89C5E-A160-488B-99A8-886D306AECA7}"/>
                  </a:ext>
                </a:extLst>
              </p:cNvPr>
              <p:cNvSpPr/>
              <p:nvPr/>
            </p:nvSpPr>
            <p:spPr>
              <a:xfrm rot="2760000">
                <a:off x="3358630" y="2852801"/>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0" name="Freeform 5">
                <a:extLst>
                  <a:ext uri="{FF2B5EF4-FFF2-40B4-BE49-F238E27FC236}">
                    <a16:creationId xmlns:a16="http://schemas.microsoft.com/office/drawing/2014/main" id="{9B2C10B2-0705-4292-A17B-D04C1E82D234}"/>
                  </a:ext>
                </a:extLst>
              </p:cNvPr>
              <p:cNvSpPr>
                <a:spLocks/>
              </p:cNvSpPr>
              <p:nvPr/>
            </p:nvSpPr>
            <p:spPr bwMode="auto">
              <a:xfrm rot="10800000">
                <a:off x="3589407" y="2523401"/>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3" name="文本框 32"/>
            <p:cNvSpPr txBox="1"/>
            <p:nvPr/>
          </p:nvSpPr>
          <p:spPr>
            <a:xfrm>
              <a:off x="2738534" y="4030947"/>
              <a:ext cx="773578" cy="523220"/>
            </a:xfrm>
            <a:prstGeom prst="rect">
              <a:avLst/>
            </a:prstGeom>
            <a:noFill/>
          </p:spPr>
          <p:txBody>
            <a:bodyPr wrap="square" rtlCol="0">
              <a:spAutoFit/>
            </a:bodyPr>
            <a:lstStyle/>
            <a:p>
              <a:pPr algn="ctr"/>
              <a:r>
                <a:rPr lang="en-US" altLang="zh-CN" sz="2800" dirty="0">
                  <a:solidFill>
                    <a:srgbClr val="01ACBE"/>
                  </a:solidFill>
                  <a:latin typeface="Impact" panose="020B0806030902050204" pitchFamily="34" charset="0"/>
                </a:rPr>
                <a:t>07</a:t>
              </a:r>
              <a:endParaRPr lang="zh-CN" altLang="en-US" sz="2800" dirty="0">
                <a:solidFill>
                  <a:srgbClr val="01ACBE"/>
                </a:solidFill>
                <a:latin typeface="Impact" panose="020B0806030902050204" pitchFamily="34" charset="0"/>
              </a:endParaRPr>
            </a:p>
          </p:txBody>
        </p:sp>
      </p:grpSp>
      <p:grpSp>
        <p:nvGrpSpPr>
          <p:cNvPr id="23" name="组合 22">
            <a:extLst>
              <a:ext uri="{FF2B5EF4-FFF2-40B4-BE49-F238E27FC236}">
                <a16:creationId xmlns:a16="http://schemas.microsoft.com/office/drawing/2014/main" id="{B916F2D4-DFD9-4D88-A458-38FF5509FEF8}"/>
              </a:ext>
            </a:extLst>
          </p:cNvPr>
          <p:cNvGrpSpPr/>
          <p:nvPr/>
        </p:nvGrpSpPr>
        <p:grpSpPr>
          <a:xfrm>
            <a:off x="4276372" y="3549729"/>
            <a:ext cx="1312822" cy="1614857"/>
            <a:chOff x="4276372" y="3549729"/>
            <a:chExt cx="1312822" cy="1614857"/>
          </a:xfrm>
        </p:grpSpPr>
        <p:grpSp>
          <p:nvGrpSpPr>
            <p:cNvPr id="111" name="组合 110">
              <a:extLst>
                <a:ext uri="{FF2B5EF4-FFF2-40B4-BE49-F238E27FC236}">
                  <a16:creationId xmlns:a16="http://schemas.microsoft.com/office/drawing/2014/main" id="{D85FABB7-6547-4260-B4F5-EED9C4BACC7A}"/>
                </a:ext>
              </a:extLst>
            </p:cNvPr>
            <p:cNvGrpSpPr/>
            <p:nvPr/>
          </p:nvGrpSpPr>
          <p:grpSpPr>
            <a:xfrm>
              <a:off x="4276372" y="3549729"/>
              <a:ext cx="1312822" cy="1614857"/>
              <a:chOff x="3295851" y="1908876"/>
              <a:chExt cx="3738031" cy="4660915"/>
            </a:xfrm>
          </p:grpSpPr>
          <p:sp>
            <p:nvSpPr>
              <p:cNvPr id="112" name="圆角矩形 5">
                <a:extLst>
                  <a:ext uri="{FF2B5EF4-FFF2-40B4-BE49-F238E27FC236}">
                    <a16:creationId xmlns:a16="http://schemas.microsoft.com/office/drawing/2014/main" id="{AD77842C-E4D4-4E07-BCED-CA0DBBC466AF}"/>
                  </a:ext>
                </a:extLst>
              </p:cNvPr>
              <p:cNvSpPr/>
              <p:nvPr/>
            </p:nvSpPr>
            <p:spPr>
              <a:xfrm rot="2760000">
                <a:off x="3098891" y="2634800"/>
                <a:ext cx="4660915"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3" name="Freeform 5">
                <a:extLst>
                  <a:ext uri="{FF2B5EF4-FFF2-40B4-BE49-F238E27FC236}">
                    <a16:creationId xmlns:a16="http://schemas.microsoft.com/office/drawing/2014/main" id="{CAB766BF-9194-4093-A325-EA268A1434F5}"/>
                  </a:ext>
                </a:extLst>
              </p:cNvPr>
              <p:cNvSpPr>
                <a:spLocks/>
              </p:cNvSpPr>
              <p:nvPr/>
            </p:nvSpPr>
            <p:spPr bwMode="auto">
              <a:xfrm rot="10800000">
                <a:off x="3295851" y="2263221"/>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4" name="圆角矩形 7">
                <a:extLst>
                  <a:ext uri="{FF2B5EF4-FFF2-40B4-BE49-F238E27FC236}">
                    <a16:creationId xmlns:a16="http://schemas.microsoft.com/office/drawing/2014/main" id="{60BAD00F-A062-4D88-93E5-30546112AD99}"/>
                  </a:ext>
                </a:extLst>
              </p:cNvPr>
              <p:cNvSpPr/>
              <p:nvPr/>
            </p:nvSpPr>
            <p:spPr>
              <a:xfrm rot="2760000">
                <a:off x="3358630" y="2852801"/>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5" name="Freeform 5">
                <a:extLst>
                  <a:ext uri="{FF2B5EF4-FFF2-40B4-BE49-F238E27FC236}">
                    <a16:creationId xmlns:a16="http://schemas.microsoft.com/office/drawing/2014/main" id="{2D62BED7-4439-402C-B117-C1B529F5E242}"/>
                  </a:ext>
                </a:extLst>
              </p:cNvPr>
              <p:cNvSpPr>
                <a:spLocks/>
              </p:cNvSpPr>
              <p:nvPr/>
            </p:nvSpPr>
            <p:spPr bwMode="auto">
              <a:xfrm rot="10800000">
                <a:off x="3589407" y="2523401"/>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6" name="文本框 35"/>
            <p:cNvSpPr txBox="1"/>
            <p:nvPr/>
          </p:nvSpPr>
          <p:spPr>
            <a:xfrm>
              <a:off x="4353648" y="3816829"/>
              <a:ext cx="773578" cy="523220"/>
            </a:xfrm>
            <a:prstGeom prst="rect">
              <a:avLst/>
            </a:prstGeom>
            <a:noFill/>
          </p:spPr>
          <p:txBody>
            <a:bodyPr wrap="square" rtlCol="0">
              <a:spAutoFit/>
            </a:bodyPr>
            <a:lstStyle/>
            <a:p>
              <a:pPr algn="ctr"/>
              <a:r>
                <a:rPr lang="en-US" altLang="zh-CN" sz="2800" dirty="0">
                  <a:solidFill>
                    <a:srgbClr val="E87071"/>
                  </a:solidFill>
                  <a:latin typeface="Impact" panose="020B0806030902050204" pitchFamily="34" charset="0"/>
                </a:rPr>
                <a:t>08</a:t>
              </a:r>
              <a:endParaRPr lang="zh-CN" altLang="en-US" sz="2800" dirty="0">
                <a:solidFill>
                  <a:srgbClr val="E87071"/>
                </a:solidFill>
                <a:latin typeface="Impact" panose="020B0806030902050204" pitchFamily="34" charset="0"/>
              </a:endParaRPr>
            </a:p>
          </p:txBody>
        </p:sp>
      </p:grpSp>
      <p:grpSp>
        <p:nvGrpSpPr>
          <p:cNvPr id="24" name="组合 23">
            <a:extLst>
              <a:ext uri="{FF2B5EF4-FFF2-40B4-BE49-F238E27FC236}">
                <a16:creationId xmlns:a16="http://schemas.microsoft.com/office/drawing/2014/main" id="{CBD5083C-1969-4ECE-9741-F385C706DC26}"/>
              </a:ext>
            </a:extLst>
          </p:cNvPr>
          <p:cNvGrpSpPr/>
          <p:nvPr/>
        </p:nvGrpSpPr>
        <p:grpSpPr>
          <a:xfrm>
            <a:off x="5653503" y="3820421"/>
            <a:ext cx="1312822" cy="1614857"/>
            <a:chOff x="5653503" y="3820421"/>
            <a:chExt cx="1312822" cy="1614857"/>
          </a:xfrm>
        </p:grpSpPr>
        <p:grpSp>
          <p:nvGrpSpPr>
            <p:cNvPr id="116" name="组合 115">
              <a:extLst>
                <a:ext uri="{FF2B5EF4-FFF2-40B4-BE49-F238E27FC236}">
                  <a16:creationId xmlns:a16="http://schemas.microsoft.com/office/drawing/2014/main" id="{C9E5EB9C-3901-41AC-9ED1-0EF88AF6807A}"/>
                </a:ext>
              </a:extLst>
            </p:cNvPr>
            <p:cNvGrpSpPr/>
            <p:nvPr/>
          </p:nvGrpSpPr>
          <p:grpSpPr>
            <a:xfrm>
              <a:off x="5653503" y="3820421"/>
              <a:ext cx="1312822" cy="1614857"/>
              <a:chOff x="3295851" y="1908876"/>
              <a:chExt cx="3738031" cy="4660915"/>
            </a:xfrm>
          </p:grpSpPr>
          <p:sp>
            <p:nvSpPr>
              <p:cNvPr id="117" name="圆角矩形 5">
                <a:extLst>
                  <a:ext uri="{FF2B5EF4-FFF2-40B4-BE49-F238E27FC236}">
                    <a16:creationId xmlns:a16="http://schemas.microsoft.com/office/drawing/2014/main" id="{7CCFF5D6-8E6E-45D2-9D44-428F3B5E0308}"/>
                  </a:ext>
                </a:extLst>
              </p:cNvPr>
              <p:cNvSpPr/>
              <p:nvPr/>
            </p:nvSpPr>
            <p:spPr>
              <a:xfrm rot="2760000">
                <a:off x="3098891" y="2634800"/>
                <a:ext cx="4660915"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8" name="Freeform 5">
                <a:extLst>
                  <a:ext uri="{FF2B5EF4-FFF2-40B4-BE49-F238E27FC236}">
                    <a16:creationId xmlns:a16="http://schemas.microsoft.com/office/drawing/2014/main" id="{C5E17CB5-2D7F-427F-BBD5-00D2D7DDFD93}"/>
                  </a:ext>
                </a:extLst>
              </p:cNvPr>
              <p:cNvSpPr>
                <a:spLocks/>
              </p:cNvSpPr>
              <p:nvPr/>
            </p:nvSpPr>
            <p:spPr bwMode="auto">
              <a:xfrm rot="10800000">
                <a:off x="3295851" y="2263221"/>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9" name="圆角矩形 7">
                <a:extLst>
                  <a:ext uri="{FF2B5EF4-FFF2-40B4-BE49-F238E27FC236}">
                    <a16:creationId xmlns:a16="http://schemas.microsoft.com/office/drawing/2014/main" id="{52F5984B-DD9D-42F1-B9A5-A193BF8E28EE}"/>
                  </a:ext>
                </a:extLst>
              </p:cNvPr>
              <p:cNvSpPr/>
              <p:nvPr/>
            </p:nvSpPr>
            <p:spPr>
              <a:xfrm rot="2760000">
                <a:off x="3358630" y="2852801"/>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0" name="Freeform 5">
                <a:extLst>
                  <a:ext uri="{FF2B5EF4-FFF2-40B4-BE49-F238E27FC236}">
                    <a16:creationId xmlns:a16="http://schemas.microsoft.com/office/drawing/2014/main" id="{AA0F9090-9B90-4820-A22B-2295DC753BFE}"/>
                  </a:ext>
                </a:extLst>
              </p:cNvPr>
              <p:cNvSpPr>
                <a:spLocks/>
              </p:cNvSpPr>
              <p:nvPr/>
            </p:nvSpPr>
            <p:spPr bwMode="auto">
              <a:xfrm rot="10800000">
                <a:off x="3589407" y="2523401"/>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9" name="文本框 38"/>
            <p:cNvSpPr txBox="1"/>
            <p:nvPr/>
          </p:nvSpPr>
          <p:spPr>
            <a:xfrm>
              <a:off x="5716950" y="4060590"/>
              <a:ext cx="773578" cy="523220"/>
            </a:xfrm>
            <a:prstGeom prst="rect">
              <a:avLst/>
            </a:prstGeom>
            <a:noFill/>
          </p:spPr>
          <p:txBody>
            <a:bodyPr wrap="square" rtlCol="0">
              <a:spAutoFit/>
            </a:bodyPr>
            <a:lstStyle/>
            <a:p>
              <a:pPr algn="ctr"/>
              <a:r>
                <a:rPr lang="en-US" altLang="zh-CN" sz="2800" dirty="0">
                  <a:solidFill>
                    <a:srgbClr val="653C76"/>
                  </a:solidFill>
                  <a:latin typeface="Impact" panose="020B0806030902050204" pitchFamily="34" charset="0"/>
                </a:rPr>
                <a:t>09</a:t>
              </a:r>
              <a:endParaRPr lang="zh-CN" altLang="en-US" sz="2800" dirty="0">
                <a:solidFill>
                  <a:srgbClr val="653C76"/>
                </a:solidFill>
                <a:latin typeface="Impact" panose="020B0806030902050204" pitchFamily="34" charset="0"/>
              </a:endParaRPr>
            </a:p>
          </p:txBody>
        </p:sp>
      </p:grpSp>
      <p:grpSp>
        <p:nvGrpSpPr>
          <p:cNvPr id="25" name="组合 24">
            <a:extLst>
              <a:ext uri="{FF2B5EF4-FFF2-40B4-BE49-F238E27FC236}">
                <a16:creationId xmlns:a16="http://schemas.microsoft.com/office/drawing/2014/main" id="{0D337123-8FE8-47DD-A1C8-841F560FCEAB}"/>
              </a:ext>
            </a:extLst>
          </p:cNvPr>
          <p:cNvGrpSpPr/>
          <p:nvPr/>
        </p:nvGrpSpPr>
        <p:grpSpPr>
          <a:xfrm>
            <a:off x="7272758" y="3586752"/>
            <a:ext cx="1312822" cy="1614857"/>
            <a:chOff x="7272758" y="3586752"/>
            <a:chExt cx="1312822" cy="1614857"/>
          </a:xfrm>
        </p:grpSpPr>
        <p:grpSp>
          <p:nvGrpSpPr>
            <p:cNvPr id="121" name="组合 120">
              <a:extLst>
                <a:ext uri="{FF2B5EF4-FFF2-40B4-BE49-F238E27FC236}">
                  <a16:creationId xmlns:a16="http://schemas.microsoft.com/office/drawing/2014/main" id="{8A4DAC9E-3690-4059-BD24-C0086D6CE4B9}"/>
                </a:ext>
              </a:extLst>
            </p:cNvPr>
            <p:cNvGrpSpPr/>
            <p:nvPr/>
          </p:nvGrpSpPr>
          <p:grpSpPr>
            <a:xfrm>
              <a:off x="7272758" y="3586752"/>
              <a:ext cx="1312822" cy="1614857"/>
              <a:chOff x="3295851" y="1908876"/>
              <a:chExt cx="3738031" cy="4660915"/>
            </a:xfrm>
          </p:grpSpPr>
          <p:sp>
            <p:nvSpPr>
              <p:cNvPr id="122" name="圆角矩形 5">
                <a:extLst>
                  <a:ext uri="{FF2B5EF4-FFF2-40B4-BE49-F238E27FC236}">
                    <a16:creationId xmlns:a16="http://schemas.microsoft.com/office/drawing/2014/main" id="{18239928-9E2B-4576-8636-180D1F4B01C4}"/>
                  </a:ext>
                </a:extLst>
              </p:cNvPr>
              <p:cNvSpPr/>
              <p:nvPr/>
            </p:nvSpPr>
            <p:spPr>
              <a:xfrm rot="2760000">
                <a:off x="3098891" y="2634800"/>
                <a:ext cx="4660915"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3" name="Freeform 5">
                <a:extLst>
                  <a:ext uri="{FF2B5EF4-FFF2-40B4-BE49-F238E27FC236}">
                    <a16:creationId xmlns:a16="http://schemas.microsoft.com/office/drawing/2014/main" id="{481198E0-8C1B-4C48-9AD9-621DCEF2E6EE}"/>
                  </a:ext>
                </a:extLst>
              </p:cNvPr>
              <p:cNvSpPr>
                <a:spLocks/>
              </p:cNvSpPr>
              <p:nvPr/>
            </p:nvSpPr>
            <p:spPr bwMode="auto">
              <a:xfrm rot="10800000">
                <a:off x="3295851" y="2263221"/>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4" name="圆角矩形 7">
                <a:extLst>
                  <a:ext uri="{FF2B5EF4-FFF2-40B4-BE49-F238E27FC236}">
                    <a16:creationId xmlns:a16="http://schemas.microsoft.com/office/drawing/2014/main" id="{719D6583-C589-45F1-BD29-9E2F1DDC1861}"/>
                  </a:ext>
                </a:extLst>
              </p:cNvPr>
              <p:cNvSpPr/>
              <p:nvPr/>
            </p:nvSpPr>
            <p:spPr>
              <a:xfrm rot="2760000">
                <a:off x="3358630" y="2852801"/>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5" name="Freeform 5">
                <a:extLst>
                  <a:ext uri="{FF2B5EF4-FFF2-40B4-BE49-F238E27FC236}">
                    <a16:creationId xmlns:a16="http://schemas.microsoft.com/office/drawing/2014/main" id="{556312DF-B2D4-4A6C-9C54-3D547002764E}"/>
                  </a:ext>
                </a:extLst>
              </p:cNvPr>
              <p:cNvSpPr>
                <a:spLocks/>
              </p:cNvSpPr>
              <p:nvPr/>
            </p:nvSpPr>
            <p:spPr bwMode="auto">
              <a:xfrm rot="10800000">
                <a:off x="3589407" y="2523401"/>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38" name="文本框 137">
              <a:extLst>
                <a:ext uri="{FF2B5EF4-FFF2-40B4-BE49-F238E27FC236}">
                  <a16:creationId xmlns:a16="http://schemas.microsoft.com/office/drawing/2014/main" id="{7099CFFB-A3D0-4855-A8AF-17934647F954}"/>
                </a:ext>
              </a:extLst>
            </p:cNvPr>
            <p:cNvSpPr txBox="1"/>
            <p:nvPr/>
          </p:nvSpPr>
          <p:spPr>
            <a:xfrm>
              <a:off x="7351795" y="3871882"/>
              <a:ext cx="773578" cy="523220"/>
            </a:xfrm>
            <a:prstGeom prst="rect">
              <a:avLst/>
            </a:prstGeom>
            <a:noFill/>
          </p:spPr>
          <p:txBody>
            <a:bodyPr wrap="square" rtlCol="0">
              <a:spAutoFit/>
            </a:bodyPr>
            <a:lstStyle/>
            <a:p>
              <a:pPr algn="ctr"/>
              <a:r>
                <a:rPr lang="en-US" altLang="zh-CN" sz="2800" dirty="0">
                  <a:solidFill>
                    <a:srgbClr val="C55884"/>
                  </a:solidFill>
                  <a:latin typeface="Impact" panose="020B0806030902050204" pitchFamily="34" charset="0"/>
                </a:rPr>
                <a:t>10</a:t>
              </a:r>
              <a:endParaRPr lang="zh-CN" altLang="en-US" sz="2800" dirty="0">
                <a:solidFill>
                  <a:srgbClr val="C55884"/>
                </a:solidFill>
                <a:latin typeface="Impact" panose="020B0806030902050204" pitchFamily="34" charset="0"/>
              </a:endParaRPr>
            </a:p>
          </p:txBody>
        </p:sp>
      </p:grpSp>
      <p:sp>
        <p:nvSpPr>
          <p:cNvPr id="139" name="文本框 138">
            <a:extLst>
              <a:ext uri="{FF2B5EF4-FFF2-40B4-BE49-F238E27FC236}">
                <a16:creationId xmlns:a16="http://schemas.microsoft.com/office/drawing/2014/main" id="{F857B109-BBE6-4260-8E57-2FAEE8378DEC}"/>
              </a:ext>
            </a:extLst>
          </p:cNvPr>
          <p:cNvSpPr txBox="1"/>
          <p:nvPr/>
        </p:nvSpPr>
        <p:spPr>
          <a:xfrm>
            <a:off x="7489745" y="4571345"/>
            <a:ext cx="1535236" cy="284693"/>
          </a:xfrm>
          <a:prstGeom prst="rect">
            <a:avLst/>
          </a:prstGeom>
          <a:noFill/>
        </p:spPr>
        <p:txBody>
          <a:bodyPr wrap="square" lIns="68580" tIns="34290" rIns="68580" bIns="34290" rtlCol="0">
            <a:spAutoFit/>
          </a:bodyPr>
          <a:lstStyle/>
          <a:p>
            <a:r>
              <a:rPr lang="zh-CN" altLang="en-US" sz="1400" dirty="0">
                <a:solidFill>
                  <a:srgbClr val="C55884"/>
                </a:solidFill>
                <a:latin typeface="时尚中黑简体" panose="01010104010101010101" pitchFamily="2" charset="-122"/>
                <a:ea typeface="时尚中黑简体" panose="01010104010101010101" pitchFamily="2" charset="-122"/>
              </a:rPr>
              <a:t>兼职</a:t>
            </a:r>
          </a:p>
        </p:txBody>
      </p:sp>
      <p:grpSp>
        <p:nvGrpSpPr>
          <p:cNvPr id="11" name="组合 10">
            <a:extLst>
              <a:ext uri="{FF2B5EF4-FFF2-40B4-BE49-F238E27FC236}">
                <a16:creationId xmlns:a16="http://schemas.microsoft.com/office/drawing/2014/main" id="{7F65ED2A-1EEE-4DE6-8E24-0204A9997834}"/>
              </a:ext>
            </a:extLst>
          </p:cNvPr>
          <p:cNvGrpSpPr/>
          <p:nvPr/>
        </p:nvGrpSpPr>
        <p:grpSpPr>
          <a:xfrm>
            <a:off x="333873" y="624452"/>
            <a:ext cx="2565463" cy="3023647"/>
            <a:chOff x="48542" y="648851"/>
            <a:chExt cx="2565463" cy="3023647"/>
          </a:xfrm>
        </p:grpSpPr>
        <p:pic>
          <p:nvPicPr>
            <p:cNvPr id="7" name="图片 6" descr="手机屏幕截图&#10;&#10;描述已自动生成">
              <a:extLst>
                <a:ext uri="{FF2B5EF4-FFF2-40B4-BE49-F238E27FC236}">
                  <a16:creationId xmlns:a16="http://schemas.microsoft.com/office/drawing/2014/main" id="{A9262059-A07C-4538-8009-EF8A6CDEAF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36" y="663241"/>
              <a:ext cx="2557869" cy="30092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0" name="斜纹 139">
              <a:extLst>
                <a:ext uri="{FF2B5EF4-FFF2-40B4-BE49-F238E27FC236}">
                  <a16:creationId xmlns:a16="http://schemas.microsoft.com/office/drawing/2014/main" id="{5B5AD83F-BE6E-4ACC-A0A3-A848D8F615DE}"/>
                </a:ext>
              </a:extLst>
            </p:cNvPr>
            <p:cNvSpPr/>
            <p:nvPr/>
          </p:nvSpPr>
          <p:spPr>
            <a:xfrm>
              <a:off x="48542" y="648851"/>
              <a:ext cx="250505" cy="234573"/>
            </a:xfrm>
            <a:prstGeom prst="diagStrip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6" name="组合 25">
            <a:extLst>
              <a:ext uri="{FF2B5EF4-FFF2-40B4-BE49-F238E27FC236}">
                <a16:creationId xmlns:a16="http://schemas.microsoft.com/office/drawing/2014/main" id="{20325200-C91C-4057-B7C1-E5A90D9390E9}"/>
              </a:ext>
            </a:extLst>
          </p:cNvPr>
          <p:cNvGrpSpPr/>
          <p:nvPr/>
        </p:nvGrpSpPr>
        <p:grpSpPr>
          <a:xfrm>
            <a:off x="1620893" y="672182"/>
            <a:ext cx="2893413" cy="2951891"/>
            <a:chOff x="3160589" y="706392"/>
            <a:chExt cx="2893413" cy="2951891"/>
          </a:xfrm>
        </p:grpSpPr>
        <p:pic>
          <p:nvPicPr>
            <p:cNvPr id="15" name="图片 14" descr="手机屏幕截图&#10;&#10;描述已自动生成">
              <a:extLst>
                <a:ext uri="{FF2B5EF4-FFF2-40B4-BE49-F238E27FC236}">
                  <a16:creationId xmlns:a16="http://schemas.microsoft.com/office/drawing/2014/main" id="{FBFC3C4F-538B-48BE-9AF6-24597A4C92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32" y="741077"/>
              <a:ext cx="2853570" cy="29172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1" name="斜纹 140">
              <a:extLst>
                <a:ext uri="{FF2B5EF4-FFF2-40B4-BE49-F238E27FC236}">
                  <a16:creationId xmlns:a16="http://schemas.microsoft.com/office/drawing/2014/main" id="{E89B9E94-C055-43B2-AEAE-9BEE34A4749C}"/>
                </a:ext>
              </a:extLst>
            </p:cNvPr>
            <p:cNvSpPr/>
            <p:nvPr/>
          </p:nvSpPr>
          <p:spPr>
            <a:xfrm>
              <a:off x="3160589" y="706392"/>
              <a:ext cx="240637" cy="229335"/>
            </a:xfrm>
            <a:prstGeom prst="diagStripe">
              <a:avLst/>
            </a:prstGeom>
            <a:solidFill>
              <a:srgbClr val="1FA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19" name="组合 18">
            <a:extLst>
              <a:ext uri="{FF2B5EF4-FFF2-40B4-BE49-F238E27FC236}">
                <a16:creationId xmlns:a16="http://schemas.microsoft.com/office/drawing/2014/main" id="{B7EF3315-E584-466A-BB90-E42E6A2D4539}"/>
              </a:ext>
            </a:extLst>
          </p:cNvPr>
          <p:cNvGrpSpPr/>
          <p:nvPr/>
        </p:nvGrpSpPr>
        <p:grpSpPr>
          <a:xfrm>
            <a:off x="3586651" y="430853"/>
            <a:ext cx="2066809" cy="3102155"/>
            <a:chOff x="3624430" y="452599"/>
            <a:chExt cx="2303339" cy="3338024"/>
          </a:xfrm>
        </p:grpSpPr>
        <p:pic>
          <p:nvPicPr>
            <p:cNvPr id="12" name="图片 11" descr="一些文字和图片的手机截图&#10;&#10;描述已自动生成">
              <a:extLst>
                <a:ext uri="{FF2B5EF4-FFF2-40B4-BE49-F238E27FC236}">
                  <a16:creationId xmlns:a16="http://schemas.microsoft.com/office/drawing/2014/main" id="{9ECC3B07-F3CB-4575-81F0-0081406829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3048" y="489633"/>
              <a:ext cx="2264721" cy="3300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2" name="斜纹 141">
              <a:extLst>
                <a:ext uri="{FF2B5EF4-FFF2-40B4-BE49-F238E27FC236}">
                  <a16:creationId xmlns:a16="http://schemas.microsoft.com/office/drawing/2014/main" id="{886C4B1C-87D9-4D9C-A987-F235E0972957}"/>
                </a:ext>
              </a:extLst>
            </p:cNvPr>
            <p:cNvSpPr/>
            <p:nvPr/>
          </p:nvSpPr>
          <p:spPr>
            <a:xfrm>
              <a:off x="3624430" y="452599"/>
              <a:ext cx="250505" cy="234573"/>
            </a:xfrm>
            <a:prstGeom prst="diagStripe">
              <a:avLst/>
            </a:prstGeom>
            <a:solidFill>
              <a:srgbClr val="E97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a:extLst>
              <a:ext uri="{FF2B5EF4-FFF2-40B4-BE49-F238E27FC236}">
                <a16:creationId xmlns:a16="http://schemas.microsoft.com/office/drawing/2014/main" id="{BD17F0F5-D2E0-48DD-B21C-CBDB6629DC64}"/>
              </a:ext>
            </a:extLst>
          </p:cNvPr>
          <p:cNvGrpSpPr/>
          <p:nvPr/>
        </p:nvGrpSpPr>
        <p:grpSpPr>
          <a:xfrm>
            <a:off x="5152616" y="477280"/>
            <a:ext cx="2165602" cy="3354218"/>
            <a:chOff x="4936300" y="354200"/>
            <a:chExt cx="2294197" cy="3434170"/>
          </a:xfrm>
        </p:grpSpPr>
        <p:pic>
          <p:nvPicPr>
            <p:cNvPr id="14" name="图片 13" descr="手机屏幕截图&#10;&#10;描述已自动生成">
              <a:extLst>
                <a:ext uri="{FF2B5EF4-FFF2-40B4-BE49-F238E27FC236}">
                  <a16:creationId xmlns:a16="http://schemas.microsoft.com/office/drawing/2014/main" id="{613175A7-CEC5-46CF-BA90-F79A1E05F2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6300" y="354200"/>
              <a:ext cx="2294197" cy="34341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 name="斜纹 142">
              <a:extLst>
                <a:ext uri="{FF2B5EF4-FFF2-40B4-BE49-F238E27FC236}">
                  <a16:creationId xmlns:a16="http://schemas.microsoft.com/office/drawing/2014/main" id="{35C6E0AF-9794-4E44-B091-352FC10CD3C9}"/>
                </a:ext>
              </a:extLst>
            </p:cNvPr>
            <p:cNvSpPr/>
            <p:nvPr/>
          </p:nvSpPr>
          <p:spPr>
            <a:xfrm>
              <a:off x="4937304" y="354200"/>
              <a:ext cx="250505" cy="234573"/>
            </a:xfrm>
            <a:prstGeom prst="diagStripe">
              <a:avLst/>
            </a:prstGeom>
            <a:solidFill>
              <a:srgbClr val="6A3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0" name="组合 29">
            <a:extLst>
              <a:ext uri="{FF2B5EF4-FFF2-40B4-BE49-F238E27FC236}">
                <a16:creationId xmlns:a16="http://schemas.microsoft.com/office/drawing/2014/main" id="{022FC4F3-2BF4-4640-9E89-2D9ADF9C4096}"/>
              </a:ext>
            </a:extLst>
          </p:cNvPr>
          <p:cNvGrpSpPr/>
          <p:nvPr/>
        </p:nvGrpSpPr>
        <p:grpSpPr>
          <a:xfrm>
            <a:off x="6530110" y="407010"/>
            <a:ext cx="2221725" cy="3249004"/>
            <a:chOff x="6530110" y="407010"/>
            <a:chExt cx="2221725" cy="3249004"/>
          </a:xfrm>
        </p:grpSpPr>
        <p:pic>
          <p:nvPicPr>
            <p:cNvPr id="29" name="图片 28" descr="手机屏幕截图&#10;&#10;描述已自动生成">
              <a:extLst>
                <a:ext uri="{FF2B5EF4-FFF2-40B4-BE49-F238E27FC236}">
                  <a16:creationId xmlns:a16="http://schemas.microsoft.com/office/drawing/2014/main" id="{DE67E4B8-5A90-40D3-87AF-75B3246754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577" y="449642"/>
              <a:ext cx="2181258" cy="32063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4" name="斜纹 143">
              <a:extLst>
                <a:ext uri="{FF2B5EF4-FFF2-40B4-BE49-F238E27FC236}">
                  <a16:creationId xmlns:a16="http://schemas.microsoft.com/office/drawing/2014/main" id="{99678DDF-E106-4B61-99F9-A8E58D10D5CA}"/>
                </a:ext>
              </a:extLst>
            </p:cNvPr>
            <p:cNvSpPr/>
            <p:nvPr/>
          </p:nvSpPr>
          <p:spPr>
            <a:xfrm>
              <a:off x="6530110" y="407010"/>
              <a:ext cx="245332" cy="220330"/>
            </a:xfrm>
            <a:prstGeom prst="diagStripe">
              <a:avLst/>
            </a:prstGeom>
            <a:solidFill>
              <a:srgbClr val="C55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Tree>
    <p:extLst>
      <p:ext uri="{BB962C8B-B14F-4D97-AF65-F5344CB8AC3E}">
        <p14:creationId xmlns:p14="http://schemas.microsoft.com/office/powerpoint/2010/main" val="13656252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down)">
                                      <p:cBhvr>
                                        <p:cTn id="15" dur="500"/>
                                        <p:tgtEl>
                                          <p:spTgt spid="10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barn(inVertical)">
                                      <p:cBhvr>
                                        <p:cTn id="28" dur="500"/>
                                        <p:tgtEl>
                                          <p:spTgt spid="10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anim calcmode="lin" valueType="num">
                                      <p:cBhvr>
                                        <p:cTn id="34" dur="1000" fill="hold"/>
                                        <p:tgtEl>
                                          <p:spTgt spid="23"/>
                                        </p:tgtEl>
                                        <p:attrNameLst>
                                          <p:attrName>ppt_x</p:attrName>
                                        </p:attrNameLst>
                                      </p:cBhvr>
                                      <p:tavLst>
                                        <p:tav tm="0">
                                          <p:val>
                                            <p:strVal val="#ppt_x"/>
                                          </p:val>
                                        </p:tav>
                                        <p:tav tm="100000">
                                          <p:val>
                                            <p:strVal val="#ppt_x"/>
                                          </p:val>
                                        </p:tav>
                                      </p:tavLst>
                                    </p:anim>
                                    <p:anim calcmode="lin" valueType="num">
                                      <p:cBhvr>
                                        <p:cTn id="35" dur="1000" fill="hold"/>
                                        <p:tgtEl>
                                          <p:spTgt spid="23"/>
                                        </p:tgtEl>
                                        <p:attrNameLst>
                                          <p:attrName>ppt_y</p:attrName>
                                        </p:attrNameLst>
                                      </p:cBhvr>
                                      <p:tavLst>
                                        <p:tav tm="0">
                                          <p:val>
                                            <p:strVal val="#ppt_y+.1"/>
                                          </p:val>
                                        </p:tav>
                                        <p:tav tm="100000">
                                          <p:val>
                                            <p:strVal val="#ppt_y"/>
                                          </p:val>
                                        </p:tav>
                                      </p:tavLst>
                                    </p:anim>
                                  </p:childTnLst>
                                </p:cTn>
                              </p:par>
                              <p:par>
                                <p:cTn id="36" presetID="16" presetClass="entr" presetSubtype="21"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barn(inVertical)">
                                      <p:cBhvr>
                                        <p:cTn id="38" dur="500"/>
                                        <p:tgtEl>
                                          <p:spTgt spid="97"/>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000"/>
                                        <p:tgtEl>
                                          <p:spTgt spid="24"/>
                                        </p:tgtEl>
                                      </p:cBhvr>
                                    </p:animEffect>
                                    <p:anim calcmode="lin" valueType="num">
                                      <p:cBhvr>
                                        <p:cTn id="47" dur="1000" fill="hold"/>
                                        <p:tgtEl>
                                          <p:spTgt spid="24"/>
                                        </p:tgtEl>
                                        <p:attrNameLst>
                                          <p:attrName>ppt_x</p:attrName>
                                        </p:attrNameLst>
                                      </p:cBhvr>
                                      <p:tavLst>
                                        <p:tav tm="0">
                                          <p:val>
                                            <p:strVal val="#ppt_x"/>
                                          </p:val>
                                        </p:tav>
                                        <p:tav tm="100000">
                                          <p:val>
                                            <p:strVal val="#ppt_x"/>
                                          </p:val>
                                        </p:tav>
                                      </p:tavLst>
                                    </p:anim>
                                    <p:anim calcmode="lin" valueType="num">
                                      <p:cBhvr>
                                        <p:cTn id="48" dur="1000" fill="hold"/>
                                        <p:tgtEl>
                                          <p:spTgt spid="24"/>
                                        </p:tgtEl>
                                        <p:attrNameLst>
                                          <p:attrName>ppt_y</p:attrName>
                                        </p:attrNameLst>
                                      </p:cBhvr>
                                      <p:tavLst>
                                        <p:tav tm="0">
                                          <p:val>
                                            <p:strVal val="#ppt_y+.1"/>
                                          </p:val>
                                        </p:tav>
                                        <p:tav tm="100000">
                                          <p:val>
                                            <p:strVal val="#ppt_y"/>
                                          </p:val>
                                        </p:tav>
                                      </p:tavLst>
                                    </p:anim>
                                  </p:childTnLst>
                                </p:cTn>
                              </p:par>
                              <p:par>
                                <p:cTn id="49" presetID="22" presetClass="entr" presetSubtype="4"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wipe(down)">
                                      <p:cBhvr>
                                        <p:cTn id="51" dur="500"/>
                                        <p:tgtEl>
                                          <p:spTgt spid="101"/>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1000"/>
                                        <p:tgtEl>
                                          <p:spTgt spid="25"/>
                                        </p:tgtEl>
                                      </p:cBhvr>
                                    </p:animEffect>
                                    <p:anim calcmode="lin" valueType="num">
                                      <p:cBhvr>
                                        <p:cTn id="60" dur="1000" fill="hold"/>
                                        <p:tgtEl>
                                          <p:spTgt spid="25"/>
                                        </p:tgtEl>
                                        <p:attrNameLst>
                                          <p:attrName>ppt_x</p:attrName>
                                        </p:attrNameLst>
                                      </p:cBhvr>
                                      <p:tavLst>
                                        <p:tav tm="0">
                                          <p:val>
                                            <p:strVal val="#ppt_x"/>
                                          </p:val>
                                        </p:tav>
                                        <p:tav tm="100000">
                                          <p:val>
                                            <p:strVal val="#ppt_x"/>
                                          </p:val>
                                        </p:tav>
                                      </p:tavLst>
                                    </p:anim>
                                    <p:anim calcmode="lin" valueType="num">
                                      <p:cBhvr>
                                        <p:cTn id="61" dur="1000" fill="hold"/>
                                        <p:tgtEl>
                                          <p:spTgt spid="25"/>
                                        </p:tgtEl>
                                        <p:attrNameLst>
                                          <p:attrName>ppt_y</p:attrName>
                                        </p:attrNameLst>
                                      </p:cBhvr>
                                      <p:tavLst>
                                        <p:tav tm="0">
                                          <p:val>
                                            <p:strVal val="#ppt_y+.1"/>
                                          </p:val>
                                        </p:tav>
                                        <p:tav tm="100000">
                                          <p:val>
                                            <p:strVal val="#ppt_y"/>
                                          </p:val>
                                        </p:tav>
                                      </p:tavLst>
                                    </p:anim>
                                  </p:childTnLst>
                                </p:cTn>
                              </p:par>
                              <p:par>
                                <p:cTn id="62" presetID="16" presetClass="entr" presetSubtype="21" fill="hold" grpId="0" nodeType="withEffect">
                                  <p:stCondLst>
                                    <p:cond delay="0"/>
                                  </p:stCondLst>
                                  <p:childTnLst>
                                    <p:set>
                                      <p:cBhvr>
                                        <p:cTn id="63" dur="1" fill="hold">
                                          <p:stCondLst>
                                            <p:cond delay="0"/>
                                          </p:stCondLst>
                                        </p:cTn>
                                        <p:tgtEl>
                                          <p:spTgt spid="139"/>
                                        </p:tgtEl>
                                        <p:attrNameLst>
                                          <p:attrName>style.visibility</p:attrName>
                                        </p:attrNameLst>
                                      </p:cBhvr>
                                      <p:to>
                                        <p:strVal val="visible"/>
                                      </p:to>
                                    </p:set>
                                    <p:animEffect transition="in" filter="barn(inVertical)">
                                      <p:cBhvr>
                                        <p:cTn id="64" dur="500"/>
                                        <p:tgtEl>
                                          <p:spTgt spid="139"/>
                                        </p:tgtEl>
                                      </p:cBhvr>
                                    </p:animEffect>
                                  </p:childTnLst>
                                </p:cTn>
                              </p:par>
                              <p:par>
                                <p:cTn id="65" presetID="10"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3" grpId="0"/>
      <p:bldP spid="105" grpId="0"/>
      <p:bldP spid="1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4688" y="1261872"/>
            <a:ext cx="1852671" cy="1939248"/>
            <a:chOff x="2002155" y="908130"/>
            <a:chExt cx="680407" cy="712203"/>
          </a:xfrm>
        </p:grpSpPr>
        <p:grpSp>
          <p:nvGrpSpPr>
            <p:cNvPr id="45" name="组合 44"/>
            <p:cNvGrpSpPr/>
            <p:nvPr/>
          </p:nvGrpSpPr>
          <p:grpSpPr>
            <a:xfrm>
              <a:off x="2023848" y="908130"/>
              <a:ext cx="658714" cy="712203"/>
              <a:chOff x="3295850" y="2263221"/>
              <a:chExt cx="2831835" cy="3061839"/>
            </a:xfrm>
          </p:grpSpPr>
          <p:sp>
            <p:nvSpPr>
              <p:cNvPr id="46" name="圆角矩形 45"/>
              <p:cNvSpPr/>
              <p:nvPr/>
            </p:nvSpPr>
            <p:spPr>
              <a:xfrm rot="2760000">
                <a:off x="3404990" y="2602365"/>
                <a:ext cx="3053844" cy="239154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Freeform 5"/>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圆角矩形 47"/>
              <p:cNvSpPr/>
              <p:nvPr/>
            </p:nvSpPr>
            <p:spPr>
              <a:xfrm rot="2760000">
                <a:off x="3539900" y="2683307"/>
                <a:ext cx="2699084" cy="201398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9" name="文本框 88"/>
            <p:cNvSpPr txBox="1"/>
            <p:nvPr/>
          </p:nvSpPr>
          <p:spPr>
            <a:xfrm>
              <a:off x="2002155" y="992079"/>
              <a:ext cx="657225" cy="415498"/>
            </a:xfrm>
            <a:prstGeom prst="rect">
              <a:avLst/>
            </a:prstGeom>
            <a:noFill/>
          </p:spPr>
          <p:txBody>
            <a:bodyPr wrap="square" rtlCol="0">
              <a:spAutoFit/>
            </a:bodyPr>
            <a:lstStyle/>
            <a:p>
              <a:pPr algn="ctr"/>
              <a:r>
                <a:rPr lang="en-US" altLang="zh-CN" sz="6600" dirty="0">
                  <a:solidFill>
                    <a:srgbClr val="1FABC4"/>
                  </a:solidFill>
                  <a:latin typeface="Impact" panose="020B0806030902050204" pitchFamily="34" charset="0"/>
                </a:rPr>
                <a:t>06</a:t>
              </a:r>
              <a:endParaRPr lang="zh-CN" altLang="en-US" sz="6600" dirty="0">
                <a:solidFill>
                  <a:srgbClr val="1FABC4"/>
                </a:solidFill>
                <a:latin typeface="Impact" panose="020B0806030902050204" pitchFamily="34" charset="0"/>
              </a:endParaRPr>
            </a:p>
          </p:txBody>
        </p:sp>
      </p:grpSp>
      <p:grpSp>
        <p:nvGrpSpPr>
          <p:cNvPr id="128" name="组合 127"/>
          <p:cNvGrpSpPr/>
          <p:nvPr/>
        </p:nvGrpSpPr>
        <p:grpSpPr>
          <a:xfrm>
            <a:off x="2908029" y="3171213"/>
            <a:ext cx="3063924" cy="646331"/>
            <a:chOff x="3212386" y="3600254"/>
            <a:chExt cx="4085232" cy="861775"/>
          </a:xfrm>
        </p:grpSpPr>
        <p:sp>
          <p:nvSpPr>
            <p:cNvPr id="129" name="文本框 128"/>
            <p:cNvSpPr txBox="1"/>
            <p:nvPr/>
          </p:nvSpPr>
          <p:spPr>
            <a:xfrm>
              <a:off x="3212386" y="3600254"/>
              <a:ext cx="4085232" cy="861775"/>
            </a:xfrm>
            <a:prstGeom prst="rect">
              <a:avLst/>
            </a:prstGeom>
            <a:noFill/>
          </p:spPr>
          <p:txBody>
            <a:bodyPr wrap="square" rtlCol="0">
              <a:spAutoFit/>
            </a:bodyPr>
            <a:lstStyle/>
            <a:p>
              <a:r>
                <a:rPr lang="zh-CN" altLang="en-US" sz="3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系统界面设计</a:t>
              </a:r>
            </a:p>
          </p:txBody>
        </p:sp>
        <p:sp>
          <p:nvSpPr>
            <p:cNvPr id="130" name="文本框 129"/>
            <p:cNvSpPr txBox="1"/>
            <p:nvPr/>
          </p:nvSpPr>
          <p:spPr>
            <a:xfrm>
              <a:off x="3457192" y="4135512"/>
              <a:ext cx="2294999" cy="307776"/>
            </a:xfrm>
            <a:prstGeom prst="rect">
              <a:avLst/>
            </a:prstGeom>
            <a:noFill/>
          </p:spPr>
          <p:txBody>
            <a:bodyPr wrap="square" rtlCol="0">
              <a:spAutoFit/>
            </a:bodyPr>
            <a:lstStyle/>
            <a:p>
              <a:pPr algn="just"/>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112" name="文本框 111"/>
          <p:cNvSpPr txBox="1"/>
          <p:nvPr/>
        </p:nvSpPr>
        <p:spPr>
          <a:xfrm>
            <a:off x="294186" y="222340"/>
            <a:ext cx="1965026" cy="284693"/>
          </a:xfrm>
          <a:prstGeom prst="rect">
            <a:avLst/>
          </a:prstGeom>
          <a:noFill/>
        </p:spPr>
        <p:txBody>
          <a:bodyPr wrap="square" lIns="68580" tIns="34290" rIns="68580" bIns="34290" rtlCol="0">
            <a:spAutoFit/>
          </a:bodyPr>
          <a:lstStyle/>
          <a:p>
            <a:r>
              <a:rPr lang="zh-CN" altLang="en-US" sz="1400" dirty="0">
                <a:solidFill>
                  <a:schemeClr val="bg1"/>
                </a:solidFill>
                <a:latin typeface="迷你简汉真广标" panose="02010609000101010101" pitchFamily="49" charset="-122"/>
                <a:ea typeface="迷你简汉真广标" panose="02010609000101010101" pitchFamily="49" charset="-122"/>
              </a:rPr>
              <a:t>系统界面设计</a:t>
            </a:r>
          </a:p>
        </p:txBody>
      </p:sp>
    </p:spTree>
    <p:extLst>
      <p:ext uri="{BB962C8B-B14F-4D97-AF65-F5344CB8AC3E}">
        <p14:creationId xmlns:p14="http://schemas.microsoft.com/office/powerpoint/2010/main" val="2774729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1000"/>
                                        <p:tgtEl>
                                          <p:spTgt spid="128"/>
                                        </p:tgtEl>
                                      </p:cBhvr>
                                    </p:animEffect>
                                    <p:anim calcmode="lin" valueType="num">
                                      <p:cBhvr>
                                        <p:cTn id="13" dur="1000" fill="hold"/>
                                        <p:tgtEl>
                                          <p:spTgt spid="128"/>
                                        </p:tgtEl>
                                        <p:attrNameLst>
                                          <p:attrName>ppt_x</p:attrName>
                                        </p:attrNameLst>
                                      </p:cBhvr>
                                      <p:tavLst>
                                        <p:tav tm="0">
                                          <p:val>
                                            <p:strVal val="#ppt_x"/>
                                          </p:val>
                                        </p:tav>
                                        <p:tav tm="100000">
                                          <p:val>
                                            <p:strVal val="#ppt_x"/>
                                          </p:val>
                                        </p:tav>
                                      </p:tavLst>
                                    </p:anim>
                                    <p:anim calcmode="lin" valueType="num">
                                      <p:cBhvr>
                                        <p:cTn id="14"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95486"/>
            <a:ext cx="2288091" cy="410231"/>
          </a:xfrm>
        </p:spPr>
        <p:txBody>
          <a:bodyPr>
            <a:normAutofit/>
          </a:bodyPr>
          <a:lstStyle/>
          <a:p>
            <a:r>
              <a:rPr lang="en-US" altLang="zh-CN" sz="1400" dirty="0"/>
              <a:t>6.1</a:t>
            </a:r>
            <a:r>
              <a:rPr lang="zh-CN" altLang="en-US" sz="1400" dirty="0"/>
              <a:t>界面转换关系</a:t>
            </a:r>
          </a:p>
        </p:txBody>
      </p:sp>
      <p:grpSp>
        <p:nvGrpSpPr>
          <p:cNvPr id="3" name="组合 2">
            <a:extLst>
              <a:ext uri="{FF2B5EF4-FFF2-40B4-BE49-F238E27FC236}">
                <a16:creationId xmlns:a16="http://schemas.microsoft.com/office/drawing/2014/main" id="{D6B7054C-0C1B-4173-AE05-722846F17F68}"/>
              </a:ext>
            </a:extLst>
          </p:cNvPr>
          <p:cNvGrpSpPr/>
          <p:nvPr/>
        </p:nvGrpSpPr>
        <p:grpSpPr>
          <a:xfrm>
            <a:off x="2467603" y="621112"/>
            <a:ext cx="3932651" cy="4245502"/>
            <a:chOff x="2467603" y="621112"/>
            <a:chExt cx="3932651" cy="4245502"/>
          </a:xfrm>
        </p:grpSpPr>
        <p:pic>
          <p:nvPicPr>
            <p:cNvPr id="6" name="图片 5" descr="mokuai">
              <a:extLst>
                <a:ext uri="{FF2B5EF4-FFF2-40B4-BE49-F238E27FC236}">
                  <a16:creationId xmlns:a16="http://schemas.microsoft.com/office/drawing/2014/main" id="{2966D8DA-EB7D-4029-A643-264AAAA04D62}"/>
                </a:ext>
              </a:extLst>
            </p:cNvPr>
            <p:cNvPicPr/>
            <p:nvPr/>
          </p:nvPicPr>
          <p:blipFill>
            <a:blip r:embed="rId2"/>
            <a:stretch>
              <a:fillRect/>
            </a:stretch>
          </p:blipFill>
          <p:spPr>
            <a:xfrm>
              <a:off x="2467603" y="621112"/>
              <a:ext cx="3932651" cy="4230107"/>
            </a:xfrm>
            <a:prstGeom prst="rect">
              <a:avLst/>
            </a:prstGeom>
          </p:spPr>
        </p:pic>
        <p:sp>
          <p:nvSpPr>
            <p:cNvPr id="19" name="斜纹 18"/>
            <p:cNvSpPr/>
            <p:nvPr/>
          </p:nvSpPr>
          <p:spPr>
            <a:xfrm>
              <a:off x="2467603" y="621112"/>
              <a:ext cx="359773" cy="359773"/>
            </a:xfrm>
            <a:prstGeom prst="diagStrip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斜纹 19"/>
            <p:cNvSpPr/>
            <p:nvPr/>
          </p:nvSpPr>
          <p:spPr>
            <a:xfrm rot="10800000">
              <a:off x="6040481" y="4506841"/>
              <a:ext cx="359773" cy="359773"/>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5300132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95486"/>
            <a:ext cx="2288091" cy="410231"/>
          </a:xfrm>
        </p:spPr>
        <p:txBody>
          <a:bodyPr>
            <a:normAutofit/>
          </a:bodyPr>
          <a:lstStyle/>
          <a:p>
            <a:r>
              <a:rPr lang="en-US" altLang="zh-CN" sz="1400" dirty="0"/>
              <a:t>6.2.1</a:t>
            </a:r>
            <a:r>
              <a:rPr lang="zh-CN" altLang="en-US" sz="1400" dirty="0"/>
              <a:t>界面设计</a:t>
            </a:r>
          </a:p>
        </p:txBody>
      </p:sp>
      <p:grpSp>
        <p:nvGrpSpPr>
          <p:cNvPr id="3" name="组合 2">
            <a:extLst>
              <a:ext uri="{FF2B5EF4-FFF2-40B4-BE49-F238E27FC236}">
                <a16:creationId xmlns:a16="http://schemas.microsoft.com/office/drawing/2014/main" id="{E12A5C71-10A3-4A13-A41F-F94C725D67C9}"/>
              </a:ext>
            </a:extLst>
          </p:cNvPr>
          <p:cNvGrpSpPr/>
          <p:nvPr/>
        </p:nvGrpSpPr>
        <p:grpSpPr>
          <a:xfrm>
            <a:off x="323528" y="1347614"/>
            <a:ext cx="4968552" cy="2808312"/>
            <a:chOff x="323528" y="1347614"/>
            <a:chExt cx="4968552" cy="2808312"/>
          </a:xfrm>
        </p:grpSpPr>
        <p:pic>
          <p:nvPicPr>
            <p:cNvPr id="7" name="图片 6" descr="首页成版2">
              <a:extLst>
                <a:ext uri="{FF2B5EF4-FFF2-40B4-BE49-F238E27FC236}">
                  <a16:creationId xmlns:a16="http://schemas.microsoft.com/office/drawing/2014/main" id="{9F9B36F3-42F5-4EC5-BC14-5991E09DA7A3}"/>
                </a:ext>
              </a:extLst>
            </p:cNvPr>
            <p:cNvPicPr/>
            <p:nvPr/>
          </p:nvPicPr>
          <p:blipFill>
            <a:blip r:embed="rId2"/>
            <a:stretch>
              <a:fillRect/>
            </a:stretch>
          </p:blipFill>
          <p:spPr>
            <a:xfrm>
              <a:off x="323528" y="1347614"/>
              <a:ext cx="4968552" cy="2808312"/>
            </a:xfrm>
            <a:prstGeom prst="rect">
              <a:avLst/>
            </a:prstGeom>
          </p:spPr>
        </p:pic>
        <p:sp>
          <p:nvSpPr>
            <p:cNvPr id="19" name="斜纹 18"/>
            <p:cNvSpPr/>
            <p:nvPr/>
          </p:nvSpPr>
          <p:spPr>
            <a:xfrm>
              <a:off x="332210" y="1367830"/>
              <a:ext cx="359773" cy="359773"/>
            </a:xfrm>
            <a:prstGeom prst="diagStrip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斜纹 19"/>
            <p:cNvSpPr/>
            <p:nvPr/>
          </p:nvSpPr>
          <p:spPr>
            <a:xfrm rot="10800000">
              <a:off x="4932307" y="3796153"/>
              <a:ext cx="359773" cy="359773"/>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圆角矩形 20">
            <a:extLst>
              <a:ext uri="{FF2B5EF4-FFF2-40B4-BE49-F238E27FC236}">
                <a16:creationId xmlns:a16="http://schemas.microsoft.com/office/drawing/2014/main" id="{A6F2AB48-39D5-4ED7-862F-3500595DB1FB}"/>
              </a:ext>
            </a:extLst>
          </p:cNvPr>
          <p:cNvSpPr/>
          <p:nvPr/>
        </p:nvSpPr>
        <p:spPr>
          <a:xfrm>
            <a:off x="5670810" y="1419622"/>
            <a:ext cx="2863680" cy="2736304"/>
          </a:xfrm>
          <a:prstGeom prst="roundRect">
            <a:avLst/>
          </a:prstGeom>
          <a:noFill/>
          <a:ln w="6350">
            <a:solidFill>
              <a:srgbClr val="E978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0906E440-8BB1-4EA1-A41E-B7E06770860A}"/>
              </a:ext>
            </a:extLst>
          </p:cNvPr>
          <p:cNvGrpSpPr/>
          <p:nvPr/>
        </p:nvGrpSpPr>
        <p:grpSpPr>
          <a:xfrm>
            <a:off x="5540797" y="1379160"/>
            <a:ext cx="466553" cy="472773"/>
            <a:chOff x="3321560" y="3740880"/>
            <a:chExt cx="726076" cy="735755"/>
          </a:xfrm>
        </p:grpSpPr>
        <p:grpSp>
          <p:nvGrpSpPr>
            <p:cNvPr id="11" name="组合 10">
              <a:extLst>
                <a:ext uri="{FF2B5EF4-FFF2-40B4-BE49-F238E27FC236}">
                  <a16:creationId xmlns:a16="http://schemas.microsoft.com/office/drawing/2014/main" id="{7E4184C6-EEBC-43DC-8B44-00C5B86E4FB0}"/>
                </a:ext>
              </a:extLst>
            </p:cNvPr>
            <p:cNvGrpSpPr/>
            <p:nvPr/>
          </p:nvGrpSpPr>
          <p:grpSpPr>
            <a:xfrm>
              <a:off x="3321560" y="3740880"/>
              <a:ext cx="726076" cy="735755"/>
              <a:chOff x="2097688" y="3921180"/>
              <a:chExt cx="2446337" cy="2478949"/>
            </a:xfrm>
          </p:grpSpPr>
          <p:sp>
            <p:nvSpPr>
              <p:cNvPr id="13" name="Oval 52">
                <a:extLst>
                  <a:ext uri="{FF2B5EF4-FFF2-40B4-BE49-F238E27FC236}">
                    <a16:creationId xmlns:a16="http://schemas.microsoft.com/office/drawing/2014/main" id="{12E6CD92-35BD-4164-9904-2CCD299CCC7C}"/>
                  </a:ext>
                </a:extLst>
              </p:cNvPr>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Oval 62">
                <a:extLst>
                  <a:ext uri="{FF2B5EF4-FFF2-40B4-BE49-F238E27FC236}">
                    <a16:creationId xmlns:a16="http://schemas.microsoft.com/office/drawing/2014/main" id="{7E903936-F6C0-4677-86E3-A8C5D8202F8B}"/>
                  </a:ext>
                </a:extLst>
              </p:cNvPr>
              <p:cNvSpPr>
                <a:spLocks noChangeArrowheads="1"/>
              </p:cNvSpPr>
              <p:nvPr/>
            </p:nvSpPr>
            <p:spPr bwMode="auto">
              <a:xfrm>
                <a:off x="2184215" y="3921180"/>
                <a:ext cx="2284415" cy="2284413"/>
              </a:xfrm>
              <a:prstGeom prst="ellipse">
                <a:avLst/>
              </a:prstGeom>
              <a:solidFill>
                <a:srgbClr val="E9786A"/>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2" name="椭圆 11">
              <a:extLst>
                <a:ext uri="{FF2B5EF4-FFF2-40B4-BE49-F238E27FC236}">
                  <a16:creationId xmlns:a16="http://schemas.microsoft.com/office/drawing/2014/main" id="{9DA4AD73-A11C-4BCC-A125-945998A28F69}"/>
                </a:ext>
              </a:extLst>
            </p:cNvPr>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200" dirty="0">
                <a:latin typeface="微软雅黑" pitchFamily="34" charset="-122"/>
                <a:ea typeface="微软雅黑" pitchFamily="34" charset="-122"/>
              </a:endParaRPr>
            </a:p>
          </p:txBody>
        </p:sp>
      </p:grpSp>
      <p:sp>
        <p:nvSpPr>
          <p:cNvPr id="15" name="TextBox 25">
            <a:extLst>
              <a:ext uri="{FF2B5EF4-FFF2-40B4-BE49-F238E27FC236}">
                <a16:creationId xmlns:a16="http://schemas.microsoft.com/office/drawing/2014/main" id="{B118B56A-D5B9-46D1-B975-73D88A99AA30}"/>
              </a:ext>
            </a:extLst>
          </p:cNvPr>
          <p:cNvSpPr txBox="1"/>
          <p:nvPr/>
        </p:nvSpPr>
        <p:spPr>
          <a:xfrm>
            <a:off x="5702064" y="1449682"/>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1</a:t>
            </a:r>
            <a:endParaRPr lang="zh-CN" altLang="en-US" sz="2200" b="1" dirty="0">
              <a:solidFill>
                <a:schemeClr val="bg1"/>
              </a:solidFill>
              <a:latin typeface="微软雅黑" pitchFamily="34" charset="-122"/>
              <a:ea typeface="微软雅黑" pitchFamily="34" charset="-122"/>
            </a:endParaRPr>
          </a:p>
        </p:txBody>
      </p:sp>
      <p:sp>
        <p:nvSpPr>
          <p:cNvPr id="16" name="TextBox 32">
            <a:extLst>
              <a:ext uri="{FF2B5EF4-FFF2-40B4-BE49-F238E27FC236}">
                <a16:creationId xmlns:a16="http://schemas.microsoft.com/office/drawing/2014/main" id="{53241374-F209-4D71-A69B-4F34A338F9B3}"/>
              </a:ext>
            </a:extLst>
          </p:cNvPr>
          <p:cNvSpPr txBox="1"/>
          <p:nvPr/>
        </p:nvSpPr>
        <p:spPr>
          <a:xfrm>
            <a:off x="6103051" y="1686175"/>
            <a:ext cx="2941847" cy="17389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zh-CN" sz="1600" dirty="0"/>
              <a:t>主窗口界面图</a:t>
            </a:r>
            <a:endParaRPr lang="en-US" altLang="zh-CN" sz="1600" dirty="0">
              <a:solidFill>
                <a:schemeClr val="tx1"/>
              </a:solidFill>
            </a:endParaRPr>
          </a:p>
        </p:txBody>
      </p:sp>
      <p:sp>
        <p:nvSpPr>
          <p:cNvPr id="17" name="TextBox 32">
            <a:extLst>
              <a:ext uri="{FF2B5EF4-FFF2-40B4-BE49-F238E27FC236}">
                <a16:creationId xmlns:a16="http://schemas.microsoft.com/office/drawing/2014/main" id="{1BC8D495-6424-4138-B95A-B9495AAF4CBF}"/>
              </a:ext>
            </a:extLst>
          </p:cNvPr>
          <p:cNvSpPr txBox="1"/>
          <p:nvPr/>
        </p:nvSpPr>
        <p:spPr>
          <a:xfrm>
            <a:off x="5962957" y="2094720"/>
            <a:ext cx="2353459" cy="132408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050" dirty="0">
                <a:solidFill>
                  <a:schemeClr val="tx1"/>
                </a:solidFill>
              </a:rPr>
              <a:t>在主窗体上分为菜单栏、导航栏、推荐栏三个部分。主窗体左边的菜单栏以主要模块为划分，分别提供了社区首页、生活服务、考研保研、资源共享、校园在线、个人中心各大模块的接口。导航栏以话题、论坛、资源、校友为分类，提供了快速检索和查找内容的路径。推荐栏展示了最新的活动和公告。</a:t>
            </a:r>
          </a:p>
        </p:txBody>
      </p:sp>
    </p:spTree>
    <p:extLst>
      <p:ext uri="{BB962C8B-B14F-4D97-AF65-F5344CB8AC3E}">
        <p14:creationId xmlns:p14="http://schemas.microsoft.com/office/powerpoint/2010/main" val="30571787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1"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2000"/>
                                        <p:tgtEl>
                                          <p:spTgt spid="3"/>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4688" y="1261872"/>
            <a:ext cx="1852671" cy="1939248"/>
            <a:chOff x="2002155" y="908130"/>
            <a:chExt cx="680407" cy="712203"/>
          </a:xfrm>
        </p:grpSpPr>
        <p:grpSp>
          <p:nvGrpSpPr>
            <p:cNvPr id="45" name="组合 44"/>
            <p:cNvGrpSpPr/>
            <p:nvPr/>
          </p:nvGrpSpPr>
          <p:grpSpPr>
            <a:xfrm>
              <a:off x="2023848" y="908130"/>
              <a:ext cx="658714" cy="712203"/>
              <a:chOff x="3295850" y="2263221"/>
              <a:chExt cx="2831835" cy="3061839"/>
            </a:xfrm>
          </p:grpSpPr>
          <p:sp>
            <p:nvSpPr>
              <p:cNvPr id="46" name="圆角矩形 45"/>
              <p:cNvSpPr/>
              <p:nvPr/>
            </p:nvSpPr>
            <p:spPr>
              <a:xfrm rot="2760000">
                <a:off x="3404990" y="2602365"/>
                <a:ext cx="3053844" cy="239154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Freeform 5"/>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圆角矩形 47"/>
              <p:cNvSpPr/>
              <p:nvPr/>
            </p:nvSpPr>
            <p:spPr>
              <a:xfrm rot="2760000">
                <a:off x="3539900" y="2683307"/>
                <a:ext cx="2699084" cy="201398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9" name="文本框 88"/>
            <p:cNvSpPr txBox="1"/>
            <p:nvPr/>
          </p:nvSpPr>
          <p:spPr>
            <a:xfrm>
              <a:off x="2002155" y="992079"/>
              <a:ext cx="657225" cy="415498"/>
            </a:xfrm>
            <a:prstGeom prst="rect">
              <a:avLst/>
            </a:prstGeom>
            <a:noFill/>
          </p:spPr>
          <p:txBody>
            <a:bodyPr wrap="square" rtlCol="0">
              <a:spAutoFit/>
            </a:bodyPr>
            <a:lstStyle/>
            <a:p>
              <a:pPr algn="ctr"/>
              <a:r>
                <a:rPr lang="en-US" altLang="zh-CN" sz="6600" dirty="0">
                  <a:solidFill>
                    <a:srgbClr val="FFB850"/>
                  </a:solidFill>
                  <a:latin typeface="Impact" panose="020B0806030902050204" pitchFamily="34" charset="0"/>
                </a:rPr>
                <a:t>01</a:t>
              </a:r>
              <a:endParaRPr lang="zh-CN" altLang="en-US" sz="6600" dirty="0">
                <a:solidFill>
                  <a:srgbClr val="FFB850"/>
                </a:solidFill>
                <a:latin typeface="Impact" panose="020B0806030902050204" pitchFamily="34" charset="0"/>
              </a:endParaRPr>
            </a:p>
          </p:txBody>
        </p:sp>
      </p:grpSp>
      <p:grpSp>
        <p:nvGrpSpPr>
          <p:cNvPr id="128" name="组合 127"/>
          <p:cNvGrpSpPr/>
          <p:nvPr/>
        </p:nvGrpSpPr>
        <p:grpSpPr>
          <a:xfrm>
            <a:off x="2843808" y="3016557"/>
            <a:ext cx="2991916" cy="657181"/>
            <a:chOff x="2837901" y="3567047"/>
            <a:chExt cx="3989221" cy="876241"/>
          </a:xfrm>
        </p:grpSpPr>
        <p:sp>
          <p:nvSpPr>
            <p:cNvPr id="129" name="文本框 128"/>
            <p:cNvSpPr txBox="1"/>
            <p:nvPr/>
          </p:nvSpPr>
          <p:spPr>
            <a:xfrm>
              <a:off x="2837901" y="3567047"/>
              <a:ext cx="3989221" cy="861775"/>
            </a:xfrm>
            <a:prstGeom prst="rect">
              <a:avLst/>
            </a:prstGeom>
            <a:noFill/>
          </p:spPr>
          <p:txBody>
            <a:bodyPr wrap="square" rtlCol="0">
              <a:spAutoFit/>
            </a:bodyPr>
            <a:lstStyle/>
            <a:p>
              <a:r>
                <a:rPr lang="zh-CN" altLang="en-US" sz="3600" dirty="0">
                  <a:solidFill>
                    <a:prstClr val="black">
                      <a:lumMod val="50000"/>
                      <a:lumOff val="50000"/>
                    </a:prstClr>
                  </a:solidFill>
                  <a:latin typeface="方正兰亭粗黑_GBK" panose="02000000000000000000" pitchFamily="2" charset="-122"/>
                  <a:ea typeface="方正兰亭粗黑_GBK" panose="02000000000000000000" pitchFamily="2" charset="-122"/>
                </a:rPr>
                <a:t>系统功能设计</a:t>
              </a:r>
            </a:p>
          </p:txBody>
        </p:sp>
        <p:sp>
          <p:nvSpPr>
            <p:cNvPr id="130" name="文本框 129"/>
            <p:cNvSpPr txBox="1"/>
            <p:nvPr/>
          </p:nvSpPr>
          <p:spPr>
            <a:xfrm>
              <a:off x="3457192" y="4135512"/>
              <a:ext cx="2294999" cy="307776"/>
            </a:xfrm>
            <a:prstGeom prst="rect">
              <a:avLst/>
            </a:prstGeom>
            <a:noFill/>
          </p:spPr>
          <p:txBody>
            <a:bodyPr wrap="square" rtlCol="0">
              <a:spAutoFit/>
            </a:bodyPr>
            <a:lstStyle/>
            <a:p>
              <a:pPr algn="just"/>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112" name="文本框 111"/>
          <p:cNvSpPr txBox="1"/>
          <p:nvPr/>
        </p:nvSpPr>
        <p:spPr>
          <a:xfrm>
            <a:off x="294186" y="222340"/>
            <a:ext cx="1965026" cy="284693"/>
          </a:xfrm>
          <a:prstGeom prst="rect">
            <a:avLst/>
          </a:prstGeom>
          <a:noFill/>
        </p:spPr>
        <p:txBody>
          <a:bodyPr wrap="square" lIns="68580" tIns="34290" rIns="68580" bIns="34290" rtlCol="0">
            <a:spAutoFit/>
          </a:bodyPr>
          <a:lstStyle/>
          <a:p>
            <a:r>
              <a:rPr lang="zh-CN" altLang="en-US" sz="1400" dirty="0">
                <a:solidFill>
                  <a:schemeClr val="bg1"/>
                </a:solidFill>
                <a:latin typeface="迷你简汉真广标" panose="02010609000101010101" pitchFamily="49" charset="-122"/>
                <a:ea typeface="迷你简汉真广标" panose="02010609000101010101" pitchFamily="49" charset="-122"/>
              </a:rPr>
              <a:t>系统功能设计</a:t>
            </a:r>
          </a:p>
        </p:txBody>
      </p:sp>
    </p:spTree>
    <p:extLst>
      <p:ext uri="{BB962C8B-B14F-4D97-AF65-F5344CB8AC3E}">
        <p14:creationId xmlns:p14="http://schemas.microsoft.com/office/powerpoint/2010/main" val="35818056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1000"/>
                                        <p:tgtEl>
                                          <p:spTgt spid="128"/>
                                        </p:tgtEl>
                                      </p:cBhvr>
                                    </p:animEffect>
                                    <p:anim calcmode="lin" valueType="num">
                                      <p:cBhvr>
                                        <p:cTn id="13" dur="1000" fill="hold"/>
                                        <p:tgtEl>
                                          <p:spTgt spid="128"/>
                                        </p:tgtEl>
                                        <p:attrNameLst>
                                          <p:attrName>ppt_x</p:attrName>
                                        </p:attrNameLst>
                                      </p:cBhvr>
                                      <p:tavLst>
                                        <p:tav tm="0">
                                          <p:val>
                                            <p:strVal val="#ppt_x"/>
                                          </p:val>
                                        </p:tav>
                                        <p:tav tm="100000">
                                          <p:val>
                                            <p:strVal val="#ppt_x"/>
                                          </p:val>
                                        </p:tav>
                                      </p:tavLst>
                                    </p:anim>
                                    <p:anim calcmode="lin" valueType="num">
                                      <p:cBhvr>
                                        <p:cTn id="14"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95486"/>
            <a:ext cx="2288091" cy="410231"/>
          </a:xfrm>
        </p:spPr>
        <p:txBody>
          <a:bodyPr>
            <a:normAutofit/>
          </a:bodyPr>
          <a:lstStyle/>
          <a:p>
            <a:r>
              <a:rPr lang="en-US" altLang="zh-CN" sz="1400" dirty="0"/>
              <a:t>6.2.2</a:t>
            </a:r>
            <a:r>
              <a:rPr lang="zh-CN" altLang="en-US" sz="1400" dirty="0"/>
              <a:t>界面设计</a:t>
            </a:r>
          </a:p>
        </p:txBody>
      </p:sp>
      <p:grpSp>
        <p:nvGrpSpPr>
          <p:cNvPr id="3" name="组合 2">
            <a:extLst>
              <a:ext uri="{FF2B5EF4-FFF2-40B4-BE49-F238E27FC236}">
                <a16:creationId xmlns:a16="http://schemas.microsoft.com/office/drawing/2014/main" id="{487A9C9C-AA21-4DA6-9F5F-E3399CF0F26E}"/>
              </a:ext>
            </a:extLst>
          </p:cNvPr>
          <p:cNvGrpSpPr/>
          <p:nvPr/>
        </p:nvGrpSpPr>
        <p:grpSpPr>
          <a:xfrm>
            <a:off x="165133" y="1394718"/>
            <a:ext cx="5079985" cy="2705174"/>
            <a:chOff x="165133" y="1394718"/>
            <a:chExt cx="5079985" cy="2705174"/>
          </a:xfrm>
        </p:grpSpPr>
        <p:pic>
          <p:nvPicPr>
            <p:cNvPr id="18" name="图片 17" descr="分区成版">
              <a:extLst>
                <a:ext uri="{FF2B5EF4-FFF2-40B4-BE49-F238E27FC236}">
                  <a16:creationId xmlns:a16="http://schemas.microsoft.com/office/drawing/2014/main" id="{EA0B81AC-BFE1-43F7-9BC6-A2FC4760369A}"/>
                </a:ext>
              </a:extLst>
            </p:cNvPr>
            <p:cNvPicPr/>
            <p:nvPr/>
          </p:nvPicPr>
          <p:blipFill>
            <a:blip r:embed="rId2"/>
            <a:stretch>
              <a:fillRect/>
            </a:stretch>
          </p:blipFill>
          <p:spPr>
            <a:xfrm>
              <a:off x="179512" y="1394718"/>
              <a:ext cx="5051227" cy="2705174"/>
            </a:xfrm>
            <a:prstGeom prst="rect">
              <a:avLst/>
            </a:prstGeom>
          </p:spPr>
        </p:pic>
        <p:sp>
          <p:nvSpPr>
            <p:cNvPr id="19" name="斜纹 18"/>
            <p:cNvSpPr/>
            <p:nvPr/>
          </p:nvSpPr>
          <p:spPr>
            <a:xfrm>
              <a:off x="165133" y="1394718"/>
              <a:ext cx="359773" cy="359773"/>
            </a:xfrm>
            <a:prstGeom prst="diagStrip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斜纹 19"/>
            <p:cNvSpPr/>
            <p:nvPr/>
          </p:nvSpPr>
          <p:spPr>
            <a:xfrm rot="10800000">
              <a:off x="4885345" y="3740119"/>
              <a:ext cx="359773" cy="359773"/>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圆角矩形 20">
            <a:extLst>
              <a:ext uri="{FF2B5EF4-FFF2-40B4-BE49-F238E27FC236}">
                <a16:creationId xmlns:a16="http://schemas.microsoft.com/office/drawing/2014/main" id="{A6F2AB48-39D5-4ED7-862F-3500595DB1FB}"/>
              </a:ext>
            </a:extLst>
          </p:cNvPr>
          <p:cNvSpPr/>
          <p:nvPr/>
        </p:nvSpPr>
        <p:spPr>
          <a:xfrm>
            <a:off x="5670810" y="1419622"/>
            <a:ext cx="2863680" cy="2736304"/>
          </a:xfrm>
          <a:prstGeom prst="roundRect">
            <a:avLst/>
          </a:prstGeom>
          <a:noFill/>
          <a:ln w="6350">
            <a:solidFill>
              <a:srgbClr val="E978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0906E440-8BB1-4EA1-A41E-B7E06770860A}"/>
              </a:ext>
            </a:extLst>
          </p:cNvPr>
          <p:cNvGrpSpPr/>
          <p:nvPr/>
        </p:nvGrpSpPr>
        <p:grpSpPr>
          <a:xfrm>
            <a:off x="5540797" y="1379160"/>
            <a:ext cx="466553" cy="472773"/>
            <a:chOff x="3321560" y="3740880"/>
            <a:chExt cx="726076" cy="735755"/>
          </a:xfrm>
        </p:grpSpPr>
        <p:grpSp>
          <p:nvGrpSpPr>
            <p:cNvPr id="11" name="组合 10">
              <a:extLst>
                <a:ext uri="{FF2B5EF4-FFF2-40B4-BE49-F238E27FC236}">
                  <a16:creationId xmlns:a16="http://schemas.microsoft.com/office/drawing/2014/main" id="{7E4184C6-EEBC-43DC-8B44-00C5B86E4FB0}"/>
                </a:ext>
              </a:extLst>
            </p:cNvPr>
            <p:cNvGrpSpPr/>
            <p:nvPr/>
          </p:nvGrpSpPr>
          <p:grpSpPr>
            <a:xfrm>
              <a:off x="3321560" y="3740880"/>
              <a:ext cx="726076" cy="735755"/>
              <a:chOff x="2097688" y="3921180"/>
              <a:chExt cx="2446337" cy="2478949"/>
            </a:xfrm>
          </p:grpSpPr>
          <p:sp>
            <p:nvSpPr>
              <p:cNvPr id="13" name="Oval 52">
                <a:extLst>
                  <a:ext uri="{FF2B5EF4-FFF2-40B4-BE49-F238E27FC236}">
                    <a16:creationId xmlns:a16="http://schemas.microsoft.com/office/drawing/2014/main" id="{12E6CD92-35BD-4164-9904-2CCD299CCC7C}"/>
                  </a:ext>
                </a:extLst>
              </p:cNvPr>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Oval 62">
                <a:extLst>
                  <a:ext uri="{FF2B5EF4-FFF2-40B4-BE49-F238E27FC236}">
                    <a16:creationId xmlns:a16="http://schemas.microsoft.com/office/drawing/2014/main" id="{7E903936-F6C0-4677-86E3-A8C5D8202F8B}"/>
                  </a:ext>
                </a:extLst>
              </p:cNvPr>
              <p:cNvSpPr>
                <a:spLocks noChangeArrowheads="1"/>
              </p:cNvSpPr>
              <p:nvPr/>
            </p:nvSpPr>
            <p:spPr bwMode="auto">
              <a:xfrm>
                <a:off x="2184215" y="3921180"/>
                <a:ext cx="2284415" cy="2284413"/>
              </a:xfrm>
              <a:prstGeom prst="ellipse">
                <a:avLst/>
              </a:prstGeom>
              <a:solidFill>
                <a:srgbClr val="E9786A"/>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2" name="椭圆 11">
              <a:extLst>
                <a:ext uri="{FF2B5EF4-FFF2-40B4-BE49-F238E27FC236}">
                  <a16:creationId xmlns:a16="http://schemas.microsoft.com/office/drawing/2014/main" id="{9DA4AD73-A11C-4BCC-A125-945998A28F69}"/>
                </a:ext>
              </a:extLst>
            </p:cNvPr>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200" dirty="0">
                <a:latin typeface="微软雅黑" pitchFamily="34" charset="-122"/>
                <a:ea typeface="微软雅黑" pitchFamily="34" charset="-122"/>
              </a:endParaRPr>
            </a:p>
          </p:txBody>
        </p:sp>
      </p:grpSp>
      <p:sp>
        <p:nvSpPr>
          <p:cNvPr id="15" name="TextBox 25">
            <a:extLst>
              <a:ext uri="{FF2B5EF4-FFF2-40B4-BE49-F238E27FC236}">
                <a16:creationId xmlns:a16="http://schemas.microsoft.com/office/drawing/2014/main" id="{B118B56A-D5B9-46D1-B975-73D88A99AA30}"/>
              </a:ext>
            </a:extLst>
          </p:cNvPr>
          <p:cNvSpPr txBox="1"/>
          <p:nvPr/>
        </p:nvSpPr>
        <p:spPr>
          <a:xfrm>
            <a:off x="5702064" y="1449682"/>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2</a:t>
            </a:r>
            <a:endParaRPr lang="zh-CN" altLang="en-US" sz="2200" b="1" dirty="0">
              <a:solidFill>
                <a:schemeClr val="bg1"/>
              </a:solidFill>
              <a:latin typeface="微软雅黑" pitchFamily="34" charset="-122"/>
              <a:ea typeface="微软雅黑" pitchFamily="34" charset="-122"/>
            </a:endParaRPr>
          </a:p>
        </p:txBody>
      </p:sp>
      <p:sp>
        <p:nvSpPr>
          <p:cNvPr id="16" name="TextBox 32">
            <a:extLst>
              <a:ext uri="{FF2B5EF4-FFF2-40B4-BE49-F238E27FC236}">
                <a16:creationId xmlns:a16="http://schemas.microsoft.com/office/drawing/2014/main" id="{53241374-F209-4D71-A69B-4F34A338F9B3}"/>
              </a:ext>
            </a:extLst>
          </p:cNvPr>
          <p:cNvSpPr txBox="1"/>
          <p:nvPr/>
        </p:nvSpPr>
        <p:spPr>
          <a:xfrm>
            <a:off x="6103051" y="1686175"/>
            <a:ext cx="2941847" cy="17389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600" dirty="0"/>
              <a:t>生活服务模块示例图</a:t>
            </a:r>
            <a:endParaRPr lang="en-US" altLang="zh-CN" sz="1600" dirty="0">
              <a:solidFill>
                <a:schemeClr val="tx1"/>
              </a:solidFill>
            </a:endParaRPr>
          </a:p>
        </p:txBody>
      </p:sp>
      <p:sp>
        <p:nvSpPr>
          <p:cNvPr id="17" name="TextBox 32">
            <a:extLst>
              <a:ext uri="{FF2B5EF4-FFF2-40B4-BE49-F238E27FC236}">
                <a16:creationId xmlns:a16="http://schemas.microsoft.com/office/drawing/2014/main" id="{1BC8D495-6424-4138-B95A-B9495AAF4CBF}"/>
              </a:ext>
            </a:extLst>
          </p:cNvPr>
          <p:cNvSpPr txBox="1"/>
          <p:nvPr/>
        </p:nvSpPr>
        <p:spPr>
          <a:xfrm>
            <a:off x="5881228" y="1970478"/>
            <a:ext cx="2507196" cy="199093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050" dirty="0">
                <a:solidFill>
                  <a:schemeClr val="tx1"/>
                </a:solidFill>
              </a:rPr>
              <a:t>如图生活服务模块示例，模块详细内容为各模块包含的不同功能。生活服务模块包含的功能有代取快递、二手交易、组团拼车</a:t>
            </a:r>
            <a:r>
              <a:rPr lang="en-US" altLang="zh-CN" sz="1050" dirty="0">
                <a:solidFill>
                  <a:schemeClr val="tx1"/>
                </a:solidFill>
              </a:rPr>
              <a:t>/</a:t>
            </a:r>
            <a:r>
              <a:rPr lang="zh-CN" altLang="en-US" sz="1050" dirty="0">
                <a:solidFill>
                  <a:schemeClr val="tx1"/>
                </a:solidFill>
              </a:rPr>
              <a:t>出游</a:t>
            </a:r>
            <a:r>
              <a:rPr lang="en-US" altLang="zh-CN" sz="1050" dirty="0">
                <a:solidFill>
                  <a:schemeClr val="tx1"/>
                </a:solidFill>
              </a:rPr>
              <a:t>/</a:t>
            </a:r>
            <a:r>
              <a:rPr lang="zh-CN" altLang="en-US" sz="1050" dirty="0">
                <a:solidFill>
                  <a:schemeClr val="tx1"/>
                </a:solidFill>
              </a:rPr>
              <a:t>拼单、寻找兼职；考研保研包含的功能有发布相关帖子、删帖、回帖；资源共享包含的功能有发布资源、删除资源、下载资源；校园在线包含的功能有浏览学校资料、浏览网上校园报纸、管理活动</a:t>
            </a:r>
            <a:r>
              <a:rPr lang="en-US" altLang="zh-CN" sz="1050" dirty="0">
                <a:solidFill>
                  <a:schemeClr val="tx1"/>
                </a:solidFill>
              </a:rPr>
              <a:t>/</a:t>
            </a:r>
            <a:r>
              <a:rPr lang="zh-CN" altLang="en-US" sz="1050" dirty="0">
                <a:solidFill>
                  <a:schemeClr val="tx1"/>
                </a:solidFill>
              </a:rPr>
              <a:t>竞赛信息（社团号专属）、查看活动</a:t>
            </a:r>
            <a:r>
              <a:rPr lang="en-US" altLang="zh-CN" sz="1050" dirty="0">
                <a:solidFill>
                  <a:schemeClr val="tx1"/>
                </a:solidFill>
              </a:rPr>
              <a:t>/</a:t>
            </a:r>
            <a:r>
              <a:rPr lang="zh-CN" altLang="en-US" sz="1050" dirty="0">
                <a:solidFill>
                  <a:schemeClr val="tx1"/>
                </a:solidFill>
              </a:rPr>
              <a:t>竞赛信息；个人中心包含的功能有修改个人资料、修改密码、注销账号。</a:t>
            </a:r>
          </a:p>
          <a:p>
            <a:r>
              <a:rPr lang="zh-CN" altLang="en-US" sz="1050" dirty="0"/>
              <a:t>。</a:t>
            </a:r>
            <a:endParaRPr lang="en-US" altLang="zh-CN" sz="1050" dirty="0">
              <a:solidFill>
                <a:schemeClr val="tx1"/>
              </a:solidFill>
            </a:endParaRPr>
          </a:p>
        </p:txBody>
      </p:sp>
    </p:spTree>
    <p:extLst>
      <p:ext uri="{BB962C8B-B14F-4D97-AF65-F5344CB8AC3E}">
        <p14:creationId xmlns:p14="http://schemas.microsoft.com/office/powerpoint/2010/main" val="34107668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1"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2000"/>
                                        <p:tgtEl>
                                          <p:spTgt spid="3"/>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95486"/>
            <a:ext cx="2288091" cy="410231"/>
          </a:xfrm>
        </p:spPr>
        <p:txBody>
          <a:bodyPr>
            <a:normAutofit/>
          </a:bodyPr>
          <a:lstStyle/>
          <a:p>
            <a:r>
              <a:rPr lang="en-US" altLang="zh-CN" sz="1400" dirty="0"/>
              <a:t>6.2.3</a:t>
            </a:r>
            <a:r>
              <a:rPr lang="zh-CN" altLang="en-US" sz="1400" dirty="0"/>
              <a:t>界面设计</a:t>
            </a:r>
          </a:p>
        </p:txBody>
      </p:sp>
      <p:grpSp>
        <p:nvGrpSpPr>
          <p:cNvPr id="3" name="组合 2">
            <a:extLst>
              <a:ext uri="{FF2B5EF4-FFF2-40B4-BE49-F238E27FC236}">
                <a16:creationId xmlns:a16="http://schemas.microsoft.com/office/drawing/2014/main" id="{AEA89E0F-9C9B-4D79-83B7-7BEE01A368C2}"/>
              </a:ext>
            </a:extLst>
          </p:cNvPr>
          <p:cNvGrpSpPr/>
          <p:nvPr/>
        </p:nvGrpSpPr>
        <p:grpSpPr>
          <a:xfrm>
            <a:off x="267622" y="1447938"/>
            <a:ext cx="4906987" cy="2624677"/>
            <a:chOff x="267622" y="1447938"/>
            <a:chExt cx="4906987" cy="2624677"/>
          </a:xfrm>
        </p:grpSpPr>
        <p:pic>
          <p:nvPicPr>
            <p:cNvPr id="18" name="图片 17" descr="导航栏成版1">
              <a:extLst>
                <a:ext uri="{FF2B5EF4-FFF2-40B4-BE49-F238E27FC236}">
                  <a16:creationId xmlns:a16="http://schemas.microsoft.com/office/drawing/2014/main" id="{67863C9C-6D9E-4AD9-A44D-7575BAA7B41F}"/>
                </a:ext>
              </a:extLst>
            </p:cNvPr>
            <p:cNvPicPr/>
            <p:nvPr/>
          </p:nvPicPr>
          <p:blipFill>
            <a:blip r:embed="rId2"/>
            <a:stretch>
              <a:fillRect/>
            </a:stretch>
          </p:blipFill>
          <p:spPr>
            <a:xfrm>
              <a:off x="269531" y="1447938"/>
              <a:ext cx="4905078" cy="2624677"/>
            </a:xfrm>
            <a:prstGeom prst="rect">
              <a:avLst/>
            </a:prstGeom>
          </p:spPr>
        </p:pic>
        <p:sp>
          <p:nvSpPr>
            <p:cNvPr id="19" name="斜纹 18"/>
            <p:cNvSpPr/>
            <p:nvPr/>
          </p:nvSpPr>
          <p:spPr>
            <a:xfrm>
              <a:off x="267622" y="1465304"/>
              <a:ext cx="359773" cy="359773"/>
            </a:xfrm>
            <a:prstGeom prst="diagStrip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斜纹 19"/>
            <p:cNvSpPr/>
            <p:nvPr/>
          </p:nvSpPr>
          <p:spPr>
            <a:xfrm rot="10800000">
              <a:off x="4788024" y="3712842"/>
              <a:ext cx="359773" cy="359773"/>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圆角矩形 20">
            <a:extLst>
              <a:ext uri="{FF2B5EF4-FFF2-40B4-BE49-F238E27FC236}">
                <a16:creationId xmlns:a16="http://schemas.microsoft.com/office/drawing/2014/main" id="{A6F2AB48-39D5-4ED7-862F-3500595DB1FB}"/>
              </a:ext>
            </a:extLst>
          </p:cNvPr>
          <p:cNvSpPr/>
          <p:nvPr/>
        </p:nvSpPr>
        <p:spPr>
          <a:xfrm>
            <a:off x="5670810" y="1419622"/>
            <a:ext cx="2863680" cy="2736304"/>
          </a:xfrm>
          <a:prstGeom prst="roundRect">
            <a:avLst/>
          </a:prstGeom>
          <a:noFill/>
          <a:ln w="6350">
            <a:solidFill>
              <a:srgbClr val="E978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0906E440-8BB1-4EA1-A41E-B7E06770860A}"/>
              </a:ext>
            </a:extLst>
          </p:cNvPr>
          <p:cNvGrpSpPr/>
          <p:nvPr/>
        </p:nvGrpSpPr>
        <p:grpSpPr>
          <a:xfrm>
            <a:off x="5540797" y="1379160"/>
            <a:ext cx="466553" cy="472773"/>
            <a:chOff x="3321560" y="3740880"/>
            <a:chExt cx="726076" cy="735755"/>
          </a:xfrm>
        </p:grpSpPr>
        <p:grpSp>
          <p:nvGrpSpPr>
            <p:cNvPr id="11" name="组合 10">
              <a:extLst>
                <a:ext uri="{FF2B5EF4-FFF2-40B4-BE49-F238E27FC236}">
                  <a16:creationId xmlns:a16="http://schemas.microsoft.com/office/drawing/2014/main" id="{7E4184C6-EEBC-43DC-8B44-00C5B86E4FB0}"/>
                </a:ext>
              </a:extLst>
            </p:cNvPr>
            <p:cNvGrpSpPr/>
            <p:nvPr/>
          </p:nvGrpSpPr>
          <p:grpSpPr>
            <a:xfrm>
              <a:off x="3321560" y="3740880"/>
              <a:ext cx="726076" cy="735755"/>
              <a:chOff x="2097688" y="3921180"/>
              <a:chExt cx="2446337" cy="2478949"/>
            </a:xfrm>
          </p:grpSpPr>
          <p:sp>
            <p:nvSpPr>
              <p:cNvPr id="13" name="Oval 52">
                <a:extLst>
                  <a:ext uri="{FF2B5EF4-FFF2-40B4-BE49-F238E27FC236}">
                    <a16:creationId xmlns:a16="http://schemas.microsoft.com/office/drawing/2014/main" id="{12E6CD92-35BD-4164-9904-2CCD299CCC7C}"/>
                  </a:ext>
                </a:extLst>
              </p:cNvPr>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Oval 62">
                <a:extLst>
                  <a:ext uri="{FF2B5EF4-FFF2-40B4-BE49-F238E27FC236}">
                    <a16:creationId xmlns:a16="http://schemas.microsoft.com/office/drawing/2014/main" id="{7E903936-F6C0-4677-86E3-A8C5D8202F8B}"/>
                  </a:ext>
                </a:extLst>
              </p:cNvPr>
              <p:cNvSpPr>
                <a:spLocks noChangeArrowheads="1"/>
              </p:cNvSpPr>
              <p:nvPr/>
            </p:nvSpPr>
            <p:spPr bwMode="auto">
              <a:xfrm>
                <a:off x="2184215" y="3921180"/>
                <a:ext cx="2284415" cy="2284413"/>
              </a:xfrm>
              <a:prstGeom prst="ellipse">
                <a:avLst/>
              </a:prstGeom>
              <a:solidFill>
                <a:srgbClr val="E9786A"/>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2" name="椭圆 11">
              <a:extLst>
                <a:ext uri="{FF2B5EF4-FFF2-40B4-BE49-F238E27FC236}">
                  <a16:creationId xmlns:a16="http://schemas.microsoft.com/office/drawing/2014/main" id="{9DA4AD73-A11C-4BCC-A125-945998A28F69}"/>
                </a:ext>
              </a:extLst>
            </p:cNvPr>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200" dirty="0">
                <a:latin typeface="微软雅黑" pitchFamily="34" charset="-122"/>
                <a:ea typeface="微软雅黑" pitchFamily="34" charset="-122"/>
              </a:endParaRPr>
            </a:p>
          </p:txBody>
        </p:sp>
      </p:grpSp>
      <p:sp>
        <p:nvSpPr>
          <p:cNvPr id="15" name="TextBox 25">
            <a:extLst>
              <a:ext uri="{FF2B5EF4-FFF2-40B4-BE49-F238E27FC236}">
                <a16:creationId xmlns:a16="http://schemas.microsoft.com/office/drawing/2014/main" id="{B118B56A-D5B9-46D1-B975-73D88A99AA30}"/>
              </a:ext>
            </a:extLst>
          </p:cNvPr>
          <p:cNvSpPr txBox="1"/>
          <p:nvPr/>
        </p:nvSpPr>
        <p:spPr>
          <a:xfrm>
            <a:off x="5702064" y="1449682"/>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3</a:t>
            </a:r>
            <a:endParaRPr lang="zh-CN" altLang="en-US" sz="2200" b="1" dirty="0">
              <a:solidFill>
                <a:schemeClr val="bg1"/>
              </a:solidFill>
              <a:latin typeface="微软雅黑" pitchFamily="34" charset="-122"/>
              <a:ea typeface="微软雅黑" pitchFamily="34" charset="-122"/>
            </a:endParaRPr>
          </a:p>
        </p:txBody>
      </p:sp>
      <p:sp>
        <p:nvSpPr>
          <p:cNvPr id="16" name="TextBox 32">
            <a:extLst>
              <a:ext uri="{FF2B5EF4-FFF2-40B4-BE49-F238E27FC236}">
                <a16:creationId xmlns:a16="http://schemas.microsoft.com/office/drawing/2014/main" id="{53241374-F209-4D71-A69B-4F34A338F9B3}"/>
              </a:ext>
            </a:extLst>
          </p:cNvPr>
          <p:cNvSpPr txBox="1"/>
          <p:nvPr/>
        </p:nvSpPr>
        <p:spPr>
          <a:xfrm>
            <a:off x="6103051" y="1686175"/>
            <a:ext cx="2941847" cy="17389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600" dirty="0"/>
              <a:t>论坛分类界面示例图</a:t>
            </a:r>
            <a:endParaRPr lang="en-US" altLang="zh-CN" sz="1600" dirty="0">
              <a:solidFill>
                <a:schemeClr val="tx1"/>
              </a:solidFill>
            </a:endParaRPr>
          </a:p>
        </p:txBody>
      </p:sp>
      <p:sp>
        <p:nvSpPr>
          <p:cNvPr id="17" name="TextBox 32">
            <a:extLst>
              <a:ext uri="{FF2B5EF4-FFF2-40B4-BE49-F238E27FC236}">
                <a16:creationId xmlns:a16="http://schemas.microsoft.com/office/drawing/2014/main" id="{1BC8D495-6424-4138-B95A-B9495AAF4CBF}"/>
              </a:ext>
            </a:extLst>
          </p:cNvPr>
          <p:cNvSpPr txBox="1"/>
          <p:nvPr/>
        </p:nvSpPr>
        <p:spPr>
          <a:xfrm>
            <a:off x="6004877" y="2118486"/>
            <a:ext cx="2228521" cy="82394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050" dirty="0">
                <a:solidFill>
                  <a:schemeClr val="tx1"/>
                </a:solidFill>
              </a:rPr>
              <a:t>如图论坛分类界面示例显示，进入检索栏后，网站的内容将以中间小标题的不同分类进行划分，用户可点入不同的分类进行详细的检索。</a:t>
            </a:r>
          </a:p>
          <a:p>
            <a:r>
              <a:rPr lang="zh-CN" altLang="en-US" sz="1050" dirty="0"/>
              <a:t>。</a:t>
            </a:r>
            <a:endParaRPr lang="en-US" altLang="zh-CN" sz="1050" dirty="0">
              <a:solidFill>
                <a:schemeClr val="tx1"/>
              </a:solidFill>
            </a:endParaRPr>
          </a:p>
        </p:txBody>
      </p:sp>
    </p:spTree>
    <p:extLst>
      <p:ext uri="{BB962C8B-B14F-4D97-AF65-F5344CB8AC3E}">
        <p14:creationId xmlns:p14="http://schemas.microsoft.com/office/powerpoint/2010/main" val="20847124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1"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2000"/>
                                        <p:tgtEl>
                                          <p:spTgt spid="3"/>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4688" y="1261872"/>
            <a:ext cx="1852671" cy="1939248"/>
            <a:chOff x="2002155" y="908130"/>
            <a:chExt cx="680407" cy="712203"/>
          </a:xfrm>
        </p:grpSpPr>
        <p:grpSp>
          <p:nvGrpSpPr>
            <p:cNvPr id="45" name="组合 44"/>
            <p:cNvGrpSpPr/>
            <p:nvPr/>
          </p:nvGrpSpPr>
          <p:grpSpPr>
            <a:xfrm>
              <a:off x="2023848" y="908130"/>
              <a:ext cx="658714" cy="712203"/>
              <a:chOff x="3295850" y="2263221"/>
              <a:chExt cx="2831835" cy="3061839"/>
            </a:xfrm>
          </p:grpSpPr>
          <p:sp>
            <p:nvSpPr>
              <p:cNvPr id="46" name="圆角矩形 45"/>
              <p:cNvSpPr/>
              <p:nvPr/>
            </p:nvSpPr>
            <p:spPr>
              <a:xfrm rot="2760000">
                <a:off x="3404990" y="2602365"/>
                <a:ext cx="3053844" cy="2391546"/>
              </a:xfrm>
              <a:prstGeom prst="roundRect">
                <a:avLst>
                  <a:gd name="adj" fmla="val 47577"/>
                </a:avLst>
              </a:prstGeom>
              <a:gradFill>
                <a:gsLst>
                  <a:gs pos="0">
                    <a:schemeClr val="tx1"/>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Freeform 5"/>
              <p:cNvSpPr>
                <a:spLocks/>
              </p:cNvSpPr>
              <p:nvPr/>
            </p:nvSpPr>
            <p:spPr bwMode="auto">
              <a:xfrm rot="10800000">
                <a:off x="3295850" y="2263221"/>
                <a:ext cx="2643764"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圆角矩形 47"/>
              <p:cNvSpPr/>
              <p:nvPr/>
            </p:nvSpPr>
            <p:spPr>
              <a:xfrm rot="2760000">
                <a:off x="3539900" y="2683307"/>
                <a:ext cx="2699084" cy="2013983"/>
              </a:xfrm>
              <a:prstGeom prst="roundRect">
                <a:avLst>
                  <a:gd name="adj" fmla="val 47577"/>
                </a:avLst>
              </a:prstGeom>
              <a:gradFill>
                <a:gsLst>
                  <a:gs pos="0">
                    <a:schemeClr val="tx1">
                      <a:alpha val="66000"/>
                    </a:schemeClr>
                  </a:gs>
                  <a:gs pos="100000">
                    <a:srgbClr val="E8E8E8">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Freeform 5"/>
              <p:cNvSpPr>
                <a:spLocks/>
              </p:cNvSpPr>
              <p:nvPr/>
            </p:nvSpPr>
            <p:spPr bwMode="auto">
              <a:xfrm rot="10800000">
                <a:off x="3589408" y="2523401"/>
                <a:ext cx="2056649"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9" name="文本框 88"/>
            <p:cNvSpPr txBox="1"/>
            <p:nvPr/>
          </p:nvSpPr>
          <p:spPr>
            <a:xfrm>
              <a:off x="2002155" y="992079"/>
              <a:ext cx="657225" cy="415498"/>
            </a:xfrm>
            <a:prstGeom prst="rect">
              <a:avLst/>
            </a:prstGeom>
            <a:noFill/>
          </p:spPr>
          <p:txBody>
            <a:bodyPr wrap="square" rtlCol="0">
              <a:spAutoFit/>
            </a:bodyPr>
            <a:lstStyle/>
            <a:p>
              <a:pPr algn="ctr"/>
              <a:r>
                <a:rPr lang="en-US" altLang="zh-CN" sz="6600" dirty="0">
                  <a:solidFill>
                    <a:srgbClr val="FFB850"/>
                  </a:solidFill>
                  <a:latin typeface="Impact" panose="020B0806030902050204" pitchFamily="34" charset="0"/>
                </a:rPr>
                <a:t>07</a:t>
              </a:r>
              <a:endParaRPr lang="zh-CN" altLang="en-US" sz="6600" dirty="0">
                <a:solidFill>
                  <a:srgbClr val="FFB850"/>
                </a:solidFill>
                <a:latin typeface="Impact" panose="020B0806030902050204" pitchFamily="34" charset="0"/>
              </a:endParaRPr>
            </a:p>
          </p:txBody>
        </p:sp>
      </p:grpSp>
      <p:grpSp>
        <p:nvGrpSpPr>
          <p:cNvPr id="128" name="组合 127"/>
          <p:cNvGrpSpPr/>
          <p:nvPr/>
        </p:nvGrpSpPr>
        <p:grpSpPr>
          <a:xfrm>
            <a:off x="1943708" y="3224061"/>
            <a:ext cx="5256584" cy="709956"/>
            <a:chOff x="2453859" y="3496680"/>
            <a:chExt cx="7008778" cy="946608"/>
          </a:xfrm>
        </p:grpSpPr>
        <p:sp>
          <p:nvSpPr>
            <p:cNvPr id="129" name="文本框 128"/>
            <p:cNvSpPr txBox="1"/>
            <p:nvPr/>
          </p:nvSpPr>
          <p:spPr>
            <a:xfrm>
              <a:off x="2453859" y="3496680"/>
              <a:ext cx="7008778" cy="861775"/>
            </a:xfrm>
            <a:prstGeom prst="rect">
              <a:avLst/>
            </a:prstGeom>
            <a:noFill/>
          </p:spPr>
          <p:txBody>
            <a:bodyPr wrap="square" rtlCol="0">
              <a:spAutoFit/>
            </a:bodyPr>
            <a:lstStyle/>
            <a:p>
              <a:r>
                <a:rPr lang="zh-CN" altLang="en-US" sz="3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系统代码设计</a:t>
              </a:r>
              <a:r>
                <a:rPr lang="en-US" altLang="zh-CN" sz="3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&amp;</a:t>
              </a:r>
              <a:r>
                <a:rPr lang="zh-CN" altLang="en-US" sz="3600" dirty="0">
                  <a:solidFill>
                    <a:prstClr val="black">
                      <a:lumMod val="50000"/>
                      <a:lumOff val="50000"/>
                    </a:prstClr>
                  </a:solidFill>
                  <a:latin typeface="方正韵动中黑简体" panose="02000000000000000000" pitchFamily="2" charset="-122"/>
                  <a:ea typeface="方正韵动中黑简体" panose="02000000000000000000" pitchFamily="2" charset="-122"/>
                </a:rPr>
                <a:t>出错设计</a:t>
              </a:r>
            </a:p>
          </p:txBody>
        </p:sp>
        <p:sp>
          <p:nvSpPr>
            <p:cNvPr id="130" name="文本框 129"/>
            <p:cNvSpPr txBox="1"/>
            <p:nvPr/>
          </p:nvSpPr>
          <p:spPr>
            <a:xfrm>
              <a:off x="3457192" y="4135512"/>
              <a:ext cx="2294999" cy="307776"/>
            </a:xfrm>
            <a:prstGeom prst="rect">
              <a:avLst/>
            </a:prstGeom>
            <a:noFill/>
          </p:spPr>
          <p:txBody>
            <a:bodyPr wrap="square" rtlCol="0">
              <a:spAutoFit/>
            </a:bodyPr>
            <a:lstStyle/>
            <a:p>
              <a:pPr algn="just"/>
              <a:endPar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112" name="文本框 111"/>
          <p:cNvSpPr txBox="1"/>
          <p:nvPr/>
        </p:nvSpPr>
        <p:spPr>
          <a:xfrm>
            <a:off x="294186" y="222340"/>
            <a:ext cx="2333598" cy="284693"/>
          </a:xfrm>
          <a:prstGeom prst="rect">
            <a:avLst/>
          </a:prstGeom>
          <a:noFill/>
        </p:spPr>
        <p:txBody>
          <a:bodyPr wrap="square" lIns="68580" tIns="34290" rIns="68580" bIns="34290" rtlCol="0">
            <a:spAutoFit/>
          </a:bodyPr>
          <a:lstStyle/>
          <a:p>
            <a:r>
              <a:rPr lang="zh-CN" altLang="en-US" sz="1400" dirty="0">
                <a:solidFill>
                  <a:schemeClr val="bg1"/>
                </a:solidFill>
                <a:latin typeface="迷你简汉真广标" panose="02010609000101010101" pitchFamily="49" charset="-122"/>
                <a:ea typeface="迷你简汉真广标" panose="02010609000101010101" pitchFamily="49" charset="-122"/>
              </a:rPr>
              <a:t>系统代码设计</a:t>
            </a:r>
            <a:r>
              <a:rPr lang="en-US" altLang="zh-CN" sz="1400" dirty="0">
                <a:solidFill>
                  <a:schemeClr val="bg1"/>
                </a:solidFill>
                <a:latin typeface="迷你简汉真广标" panose="02010609000101010101" pitchFamily="49" charset="-122"/>
                <a:ea typeface="迷你简汉真广标" panose="02010609000101010101" pitchFamily="49" charset="-122"/>
              </a:rPr>
              <a:t>&amp;</a:t>
            </a:r>
            <a:r>
              <a:rPr lang="zh-CN" altLang="en-US" sz="1400" dirty="0">
                <a:solidFill>
                  <a:schemeClr val="bg1"/>
                </a:solidFill>
                <a:latin typeface="迷你简汉真广标" panose="02010609000101010101" pitchFamily="49" charset="-122"/>
                <a:ea typeface="迷你简汉真广标" panose="02010609000101010101" pitchFamily="49" charset="-122"/>
              </a:rPr>
              <a:t>出错设计</a:t>
            </a:r>
          </a:p>
        </p:txBody>
      </p:sp>
    </p:spTree>
    <p:extLst>
      <p:ext uri="{BB962C8B-B14F-4D97-AF65-F5344CB8AC3E}">
        <p14:creationId xmlns:p14="http://schemas.microsoft.com/office/powerpoint/2010/main" val="11309041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1000"/>
                                        <p:tgtEl>
                                          <p:spTgt spid="128"/>
                                        </p:tgtEl>
                                      </p:cBhvr>
                                    </p:animEffect>
                                    <p:anim calcmode="lin" valueType="num">
                                      <p:cBhvr>
                                        <p:cTn id="13" dur="1000" fill="hold"/>
                                        <p:tgtEl>
                                          <p:spTgt spid="128"/>
                                        </p:tgtEl>
                                        <p:attrNameLst>
                                          <p:attrName>ppt_x</p:attrName>
                                        </p:attrNameLst>
                                      </p:cBhvr>
                                      <p:tavLst>
                                        <p:tav tm="0">
                                          <p:val>
                                            <p:strVal val="#ppt_x"/>
                                          </p:val>
                                        </p:tav>
                                        <p:tav tm="100000">
                                          <p:val>
                                            <p:strVal val="#ppt_x"/>
                                          </p:val>
                                        </p:tav>
                                      </p:tavLst>
                                    </p:anim>
                                    <p:anim calcmode="lin" valueType="num">
                                      <p:cBhvr>
                                        <p:cTn id="14"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400" dirty="0"/>
              <a:t>7.1</a:t>
            </a:r>
            <a:r>
              <a:rPr lang="zh-CN" altLang="en-US" sz="1400" dirty="0"/>
              <a:t>系统代码设计</a:t>
            </a:r>
          </a:p>
        </p:txBody>
      </p:sp>
      <p:sp>
        <p:nvSpPr>
          <p:cNvPr id="8" name="TextBox 7"/>
          <p:cNvSpPr txBox="1"/>
          <p:nvPr/>
        </p:nvSpPr>
        <p:spPr>
          <a:xfrm>
            <a:off x="5364088" y="843558"/>
            <a:ext cx="3445334" cy="652615"/>
          </a:xfrm>
          <a:prstGeom prst="rect">
            <a:avLst/>
          </a:prstGeom>
          <a:noFill/>
        </p:spPr>
        <p:txBody>
          <a:bodyPr wrap="square" lIns="0" tIns="0" rIns="0" bIns="0" rtlCol="0">
            <a:spAutoFit/>
          </a:bodyPr>
          <a:lstStyle/>
          <a:p>
            <a:pPr algn="just">
              <a:lnSpc>
                <a:spcPts val="1300"/>
              </a:lnSpc>
            </a:pPr>
            <a:r>
              <a:rPr lang="zh-CN" altLang="en-US" sz="900" dirty="0">
                <a:latin typeface="微软雅黑" pitchFamily="34" charset="-122"/>
                <a:ea typeface="微软雅黑" pitchFamily="34" charset="-122"/>
              </a:rPr>
              <a:t>资源类型分为：图片资源（</a:t>
            </a:r>
            <a:r>
              <a:rPr lang="en-US" altLang="zh-CN" sz="900" dirty="0">
                <a:latin typeface="微软雅黑" pitchFamily="34" charset="-122"/>
                <a:ea typeface="微软雅黑" pitchFamily="34" charset="-122"/>
              </a:rPr>
              <a:t>PI</a:t>
            </a:r>
            <a:r>
              <a:rPr lang="zh-CN" altLang="en-US" sz="900" dirty="0">
                <a:latin typeface="微软雅黑" pitchFamily="34" charset="-122"/>
                <a:ea typeface="微软雅黑" pitchFamily="34" charset="-122"/>
              </a:rPr>
              <a:t>）、</a:t>
            </a:r>
            <a:r>
              <a:rPr lang="en-US" altLang="zh-CN" sz="900" dirty="0">
                <a:latin typeface="微软雅黑" pitchFamily="34" charset="-122"/>
                <a:ea typeface="微软雅黑" pitchFamily="34" charset="-122"/>
              </a:rPr>
              <a:t>word</a:t>
            </a:r>
            <a:r>
              <a:rPr lang="zh-CN" altLang="en-US" sz="900" dirty="0">
                <a:latin typeface="微软雅黑" pitchFamily="34" charset="-122"/>
                <a:ea typeface="微软雅黑" pitchFamily="34" charset="-122"/>
              </a:rPr>
              <a:t>资源（</a:t>
            </a:r>
            <a:r>
              <a:rPr lang="en-US" altLang="zh-CN" sz="900" dirty="0">
                <a:latin typeface="微软雅黑" pitchFamily="34" charset="-122"/>
                <a:ea typeface="微软雅黑" pitchFamily="34" charset="-122"/>
              </a:rPr>
              <a:t>WD</a:t>
            </a:r>
            <a:r>
              <a:rPr lang="zh-CN" altLang="en-US" sz="900" dirty="0">
                <a:latin typeface="微软雅黑" pitchFamily="34" charset="-122"/>
                <a:ea typeface="微软雅黑" pitchFamily="34" charset="-122"/>
              </a:rPr>
              <a:t>）、</a:t>
            </a:r>
            <a:r>
              <a:rPr lang="en-US" altLang="zh-CN" sz="900" dirty="0">
                <a:latin typeface="微软雅黑" pitchFamily="34" charset="-122"/>
                <a:ea typeface="微软雅黑" pitchFamily="34" charset="-122"/>
              </a:rPr>
              <a:t>pdf</a:t>
            </a:r>
            <a:r>
              <a:rPr lang="zh-CN" altLang="en-US" sz="900" dirty="0">
                <a:latin typeface="微软雅黑" pitchFamily="34" charset="-122"/>
                <a:ea typeface="微软雅黑" pitchFamily="34" charset="-122"/>
              </a:rPr>
              <a:t>资源（</a:t>
            </a:r>
            <a:r>
              <a:rPr lang="en-US" altLang="zh-CN" sz="900" dirty="0">
                <a:latin typeface="微软雅黑" pitchFamily="34" charset="-122"/>
                <a:ea typeface="微软雅黑" pitchFamily="34" charset="-122"/>
              </a:rPr>
              <a:t>PF</a:t>
            </a:r>
            <a:r>
              <a:rPr lang="zh-CN" altLang="en-US" sz="900" dirty="0">
                <a:latin typeface="微软雅黑" pitchFamily="34" charset="-122"/>
                <a:ea typeface="微软雅黑" pitchFamily="34" charset="-122"/>
              </a:rPr>
              <a:t>）、压缩包资源（</a:t>
            </a:r>
            <a:r>
              <a:rPr lang="en-US" altLang="zh-CN" sz="900" dirty="0">
                <a:latin typeface="微软雅黑" pitchFamily="34" charset="-122"/>
                <a:ea typeface="微软雅黑" pitchFamily="34" charset="-122"/>
              </a:rPr>
              <a:t>ZI</a:t>
            </a:r>
            <a:r>
              <a:rPr lang="zh-CN" altLang="en-US" sz="900" dirty="0">
                <a:latin typeface="微软雅黑" pitchFamily="34" charset="-122"/>
                <a:ea typeface="微软雅黑" pitchFamily="34" charset="-122"/>
              </a:rPr>
              <a:t>）、</a:t>
            </a:r>
            <a:r>
              <a:rPr lang="en-US" altLang="zh-CN" sz="900" dirty="0">
                <a:latin typeface="微软雅黑" pitchFamily="34" charset="-122"/>
                <a:ea typeface="微软雅黑" pitchFamily="34" charset="-122"/>
              </a:rPr>
              <a:t>excel</a:t>
            </a:r>
            <a:r>
              <a:rPr lang="zh-CN" altLang="en-US" sz="900" dirty="0">
                <a:latin typeface="微软雅黑" pitchFamily="34" charset="-122"/>
                <a:ea typeface="微软雅黑" pitchFamily="34" charset="-122"/>
              </a:rPr>
              <a:t>资源（</a:t>
            </a:r>
            <a:r>
              <a:rPr lang="en-US" altLang="zh-CN" sz="900" dirty="0">
                <a:latin typeface="微软雅黑" pitchFamily="34" charset="-122"/>
                <a:ea typeface="微软雅黑" pitchFamily="34" charset="-122"/>
              </a:rPr>
              <a:t>EX</a:t>
            </a:r>
            <a:r>
              <a:rPr lang="zh-CN" altLang="en-US" sz="900" dirty="0">
                <a:latin typeface="微软雅黑" pitchFamily="34" charset="-122"/>
                <a:ea typeface="微软雅黑" pitchFamily="34" charset="-122"/>
              </a:rPr>
              <a:t>）、视频资源（</a:t>
            </a:r>
            <a:r>
              <a:rPr lang="en-US" altLang="zh-CN" sz="900" dirty="0">
                <a:latin typeface="微软雅黑" pitchFamily="34" charset="-122"/>
                <a:ea typeface="微软雅黑" pitchFamily="34" charset="-122"/>
              </a:rPr>
              <a:t>VI</a:t>
            </a:r>
            <a:r>
              <a:rPr lang="zh-CN" altLang="en-US" sz="900" dirty="0">
                <a:latin typeface="微软雅黑" pitchFamily="34" charset="-122"/>
                <a:ea typeface="微软雅黑" pitchFamily="34" charset="-122"/>
              </a:rPr>
              <a:t>）、</a:t>
            </a:r>
            <a:r>
              <a:rPr lang="en-US" altLang="zh-CN" sz="900" dirty="0">
                <a:latin typeface="微软雅黑" pitchFamily="34" charset="-122"/>
                <a:ea typeface="微软雅黑" pitchFamily="34" charset="-122"/>
              </a:rPr>
              <a:t>ppt</a:t>
            </a:r>
            <a:r>
              <a:rPr lang="zh-CN" altLang="en-US" sz="900" dirty="0">
                <a:latin typeface="微软雅黑" pitchFamily="34" charset="-122"/>
                <a:ea typeface="微软雅黑" pitchFamily="34" charset="-122"/>
              </a:rPr>
              <a:t>资源（</a:t>
            </a:r>
            <a:r>
              <a:rPr lang="en-US" altLang="zh-CN" sz="900" dirty="0">
                <a:latin typeface="微软雅黑" pitchFamily="34" charset="-122"/>
                <a:ea typeface="微软雅黑" pitchFamily="34" charset="-122"/>
              </a:rPr>
              <a:t>PT</a:t>
            </a:r>
            <a:r>
              <a:rPr lang="zh-CN" altLang="en-US" sz="900" dirty="0">
                <a:latin typeface="微软雅黑" pitchFamily="34" charset="-122"/>
                <a:ea typeface="微软雅黑" pitchFamily="34" charset="-122"/>
              </a:rPr>
              <a:t>）、其他类型资源（</a:t>
            </a:r>
            <a:r>
              <a:rPr lang="en-US" altLang="zh-CN" sz="900" dirty="0">
                <a:latin typeface="微软雅黑" pitchFamily="34" charset="-122"/>
                <a:ea typeface="微软雅黑" pitchFamily="34" charset="-122"/>
              </a:rPr>
              <a:t>EL</a:t>
            </a:r>
            <a:r>
              <a:rPr lang="zh-CN" altLang="en-US" sz="900" dirty="0">
                <a:latin typeface="微软雅黑" pitchFamily="34" charset="-122"/>
                <a:ea typeface="微软雅黑" pitchFamily="34" charset="-122"/>
              </a:rPr>
              <a:t>），每天的资源上传不超过</a:t>
            </a:r>
            <a:r>
              <a:rPr lang="en-US" altLang="zh-CN" sz="900" dirty="0">
                <a:latin typeface="微软雅黑" pitchFamily="34" charset="-122"/>
                <a:ea typeface="微软雅黑" pitchFamily="34" charset="-122"/>
              </a:rPr>
              <a:t>1000</a:t>
            </a:r>
            <a:r>
              <a:rPr lang="zh-CN" altLang="en-US" sz="900" dirty="0">
                <a:latin typeface="微软雅黑" pitchFamily="34" charset="-122"/>
                <a:ea typeface="微软雅黑" pitchFamily="34" charset="-122"/>
              </a:rPr>
              <a:t>条，根据年月日，自动生成对应日期的各种资源顺序号。</a:t>
            </a:r>
            <a:endParaRPr lang="en-US" altLang="zh-CN" sz="900" dirty="0">
              <a:latin typeface="微软雅黑" pitchFamily="34" charset="-122"/>
              <a:ea typeface="微软雅黑" pitchFamily="34" charset="-122"/>
            </a:endParaRPr>
          </a:p>
        </p:txBody>
      </p:sp>
      <p:sp>
        <p:nvSpPr>
          <p:cNvPr id="9" name="TextBox 8"/>
          <p:cNvSpPr txBox="1"/>
          <p:nvPr/>
        </p:nvSpPr>
        <p:spPr>
          <a:xfrm>
            <a:off x="5364088" y="592571"/>
            <a:ext cx="2322652" cy="215444"/>
          </a:xfrm>
          <a:prstGeom prst="rect">
            <a:avLst/>
          </a:prstGeom>
          <a:noFill/>
        </p:spPr>
        <p:txBody>
          <a:bodyPr wrap="square" lIns="0" tIns="0" rIns="0" bIns="0" rtlCol="0">
            <a:spAutoFit/>
          </a:bodyPr>
          <a:lstStyle/>
          <a:p>
            <a:r>
              <a:rPr lang="zh-CN" altLang="en-US" sz="1400" b="1" dirty="0">
                <a:latin typeface="微软雅黑" pitchFamily="34" charset="-122"/>
                <a:ea typeface="微软雅黑" pitchFamily="34" charset="-122"/>
              </a:rPr>
              <a:t>资源代码</a:t>
            </a:r>
          </a:p>
        </p:txBody>
      </p:sp>
      <p:sp>
        <p:nvSpPr>
          <p:cNvPr id="10" name="TextBox 9"/>
          <p:cNvSpPr txBox="1"/>
          <p:nvPr/>
        </p:nvSpPr>
        <p:spPr>
          <a:xfrm>
            <a:off x="352985" y="1833665"/>
            <a:ext cx="3162825" cy="652615"/>
          </a:xfrm>
          <a:prstGeom prst="rect">
            <a:avLst/>
          </a:prstGeom>
          <a:noFill/>
        </p:spPr>
        <p:txBody>
          <a:bodyPr wrap="square" lIns="0" tIns="0" rIns="0" bIns="0" rtlCol="0">
            <a:spAutoFit/>
          </a:bodyPr>
          <a:lstStyle/>
          <a:p>
            <a:pPr algn="r">
              <a:lnSpc>
                <a:spcPts val="1300"/>
              </a:lnSpc>
            </a:pPr>
            <a:r>
              <a:rPr lang="zh-CN" altLang="en-US" sz="900" dirty="0">
                <a:latin typeface="微软雅黑" pitchFamily="34" charset="-122"/>
                <a:ea typeface="微软雅黑" pitchFamily="34" charset="-122"/>
              </a:rPr>
              <a:t>帖子类型分为：普通询问帖子（</a:t>
            </a:r>
            <a:r>
              <a:rPr lang="en-US" altLang="zh-CN" sz="900" dirty="0">
                <a:latin typeface="微软雅黑" pitchFamily="34" charset="-122"/>
                <a:ea typeface="微软雅黑" pitchFamily="34" charset="-122"/>
              </a:rPr>
              <a:t>NQ</a:t>
            </a:r>
            <a:r>
              <a:rPr lang="zh-CN" altLang="en-US" sz="900" dirty="0">
                <a:latin typeface="微软雅黑" pitchFamily="34" charset="-122"/>
                <a:ea typeface="微软雅黑" pitchFamily="34" charset="-122"/>
              </a:rPr>
              <a:t>）、普通回复帖子（</a:t>
            </a:r>
            <a:r>
              <a:rPr lang="en-US" altLang="zh-CN" sz="900" dirty="0">
                <a:latin typeface="微软雅黑" pitchFamily="34" charset="-122"/>
                <a:ea typeface="微软雅黑" pitchFamily="34" charset="-122"/>
              </a:rPr>
              <a:t>NA</a:t>
            </a:r>
            <a:r>
              <a:rPr lang="zh-CN" altLang="en-US" sz="900" dirty="0">
                <a:latin typeface="微软雅黑" pitchFamily="34" charset="-122"/>
                <a:ea typeface="微软雅黑" pitchFamily="34" charset="-122"/>
              </a:rPr>
              <a:t>）、学生组织上传帖子（</a:t>
            </a:r>
            <a:r>
              <a:rPr lang="en-US" altLang="zh-CN" sz="900" dirty="0">
                <a:latin typeface="微软雅黑" pitchFamily="34" charset="-122"/>
                <a:ea typeface="微软雅黑" pitchFamily="34" charset="-122"/>
              </a:rPr>
              <a:t>ZQ</a:t>
            </a:r>
            <a:r>
              <a:rPr lang="zh-CN" altLang="en-US" sz="900" dirty="0">
                <a:latin typeface="微软雅黑" pitchFamily="34" charset="-122"/>
                <a:ea typeface="微软雅黑" pitchFamily="34" charset="-122"/>
              </a:rPr>
              <a:t>）、考研</a:t>
            </a:r>
            <a:r>
              <a:rPr lang="en-US" altLang="zh-CN" sz="900" dirty="0">
                <a:latin typeface="微软雅黑" pitchFamily="34" charset="-122"/>
                <a:ea typeface="微软雅黑" pitchFamily="34" charset="-122"/>
              </a:rPr>
              <a:t>/</a:t>
            </a:r>
            <a:r>
              <a:rPr lang="zh-CN" altLang="en-US" sz="900" dirty="0">
                <a:latin typeface="微软雅黑" pitchFamily="34" charset="-122"/>
                <a:ea typeface="微软雅黑" pitchFamily="34" charset="-122"/>
              </a:rPr>
              <a:t>保研问答帖子（</a:t>
            </a:r>
            <a:r>
              <a:rPr lang="en-US" altLang="zh-CN" sz="900" dirty="0">
                <a:latin typeface="微软雅黑" pitchFamily="34" charset="-122"/>
                <a:ea typeface="微软雅黑" pitchFamily="34" charset="-122"/>
              </a:rPr>
              <a:t>YQ</a:t>
            </a:r>
            <a:r>
              <a:rPr lang="zh-CN" altLang="en-US" sz="900" dirty="0">
                <a:latin typeface="微软雅黑" pitchFamily="34" charset="-122"/>
                <a:ea typeface="微软雅黑" pitchFamily="34" charset="-122"/>
              </a:rPr>
              <a:t>），每天的帖子发布不超过</a:t>
            </a:r>
            <a:r>
              <a:rPr lang="en-US" altLang="zh-CN" sz="900" dirty="0">
                <a:latin typeface="微软雅黑" pitchFamily="34" charset="-122"/>
                <a:ea typeface="微软雅黑" pitchFamily="34" charset="-122"/>
              </a:rPr>
              <a:t>1000</a:t>
            </a:r>
            <a:r>
              <a:rPr lang="zh-CN" altLang="en-US" sz="900" dirty="0">
                <a:latin typeface="微软雅黑" pitchFamily="34" charset="-122"/>
                <a:ea typeface="微软雅黑" pitchFamily="34" charset="-122"/>
              </a:rPr>
              <a:t>条，根据年月日，自动生成对应日期的各种帖子顺序号。</a:t>
            </a:r>
            <a:endParaRPr lang="en-US" altLang="zh-CN" sz="900" dirty="0">
              <a:latin typeface="微软雅黑" pitchFamily="34" charset="-122"/>
              <a:ea typeface="微软雅黑" pitchFamily="34" charset="-122"/>
            </a:endParaRPr>
          </a:p>
        </p:txBody>
      </p:sp>
      <p:sp>
        <p:nvSpPr>
          <p:cNvPr id="11" name="TextBox 10"/>
          <p:cNvSpPr txBox="1"/>
          <p:nvPr/>
        </p:nvSpPr>
        <p:spPr>
          <a:xfrm>
            <a:off x="1171896" y="1566202"/>
            <a:ext cx="2322652" cy="215444"/>
          </a:xfrm>
          <a:prstGeom prst="rect">
            <a:avLst/>
          </a:prstGeom>
          <a:noFill/>
        </p:spPr>
        <p:txBody>
          <a:bodyPr wrap="square" lIns="0" tIns="0" rIns="0" bIns="0" rtlCol="0">
            <a:spAutoFit/>
          </a:bodyPr>
          <a:lstStyle/>
          <a:p>
            <a:pPr algn="r"/>
            <a:r>
              <a:rPr lang="zh-CN" altLang="en-US" sz="1400" b="1" dirty="0">
                <a:latin typeface="微软雅黑" pitchFamily="34" charset="-122"/>
                <a:ea typeface="微软雅黑" pitchFamily="34" charset="-122"/>
              </a:rPr>
              <a:t>帖子代码</a:t>
            </a:r>
          </a:p>
        </p:txBody>
      </p:sp>
      <p:sp>
        <p:nvSpPr>
          <p:cNvPr id="12" name="TextBox 11"/>
          <p:cNvSpPr txBox="1"/>
          <p:nvPr/>
        </p:nvSpPr>
        <p:spPr>
          <a:xfrm>
            <a:off x="5476604" y="2800613"/>
            <a:ext cx="3332818" cy="485902"/>
          </a:xfrm>
          <a:prstGeom prst="rect">
            <a:avLst/>
          </a:prstGeom>
          <a:noFill/>
        </p:spPr>
        <p:txBody>
          <a:bodyPr wrap="square" lIns="0" tIns="0" rIns="0" bIns="0" rtlCol="0">
            <a:spAutoFit/>
          </a:bodyPr>
          <a:lstStyle/>
          <a:p>
            <a:pPr algn="just">
              <a:lnSpc>
                <a:spcPts val="1300"/>
              </a:lnSpc>
            </a:pPr>
            <a:r>
              <a:rPr lang="zh-CN" altLang="en-US" sz="900" dirty="0">
                <a:latin typeface="微软雅黑" pitchFamily="34" charset="-122"/>
                <a:ea typeface="微软雅黑" pitchFamily="34" charset="-122"/>
              </a:rPr>
              <a:t>快递字符统一用</a:t>
            </a:r>
            <a:r>
              <a:rPr lang="en-US" altLang="zh-CN" sz="900" dirty="0">
                <a:latin typeface="微软雅黑" pitchFamily="34" charset="-122"/>
                <a:ea typeface="微软雅黑" pitchFamily="34" charset="-122"/>
              </a:rPr>
              <a:t>K</a:t>
            </a:r>
            <a:r>
              <a:rPr lang="zh-CN" altLang="en-US" sz="900" dirty="0">
                <a:latin typeface="微软雅黑" pitchFamily="34" charset="-122"/>
                <a:ea typeface="微软雅黑" pitchFamily="34" charset="-122"/>
              </a:rPr>
              <a:t>表示，商品字符统一用</a:t>
            </a:r>
            <a:r>
              <a:rPr lang="en-US" altLang="zh-CN" sz="900" dirty="0">
                <a:latin typeface="微软雅黑" pitchFamily="34" charset="-122"/>
                <a:ea typeface="微软雅黑" pitchFamily="34" charset="-122"/>
              </a:rPr>
              <a:t>S</a:t>
            </a:r>
            <a:r>
              <a:rPr lang="zh-CN" altLang="en-US" sz="900" dirty="0">
                <a:latin typeface="微软雅黑" pitchFamily="34" charset="-122"/>
                <a:ea typeface="微软雅黑" pitchFamily="34" charset="-122"/>
              </a:rPr>
              <a:t>表示，每天的代取快递和商品发布不超过</a:t>
            </a:r>
            <a:r>
              <a:rPr lang="en-US" altLang="zh-CN" sz="900" dirty="0">
                <a:latin typeface="微软雅黑" pitchFamily="34" charset="-122"/>
                <a:ea typeface="微软雅黑" pitchFamily="34" charset="-122"/>
              </a:rPr>
              <a:t>1000</a:t>
            </a:r>
            <a:r>
              <a:rPr lang="zh-CN" altLang="en-US" sz="900" dirty="0">
                <a:latin typeface="微软雅黑" pitchFamily="34" charset="-122"/>
                <a:ea typeface="微软雅黑" pitchFamily="34" charset="-122"/>
              </a:rPr>
              <a:t>条，在数据库中建立存储过程，根据年月日，自动生成对应日期的各种代取快递和商品顺序号。</a:t>
            </a:r>
            <a:endParaRPr lang="en-US" altLang="zh-CN" sz="900" dirty="0">
              <a:latin typeface="微软雅黑" pitchFamily="34" charset="-122"/>
              <a:ea typeface="微软雅黑" pitchFamily="34" charset="-122"/>
            </a:endParaRPr>
          </a:p>
        </p:txBody>
      </p:sp>
      <p:sp>
        <p:nvSpPr>
          <p:cNvPr id="13" name="TextBox 12"/>
          <p:cNvSpPr txBox="1"/>
          <p:nvPr/>
        </p:nvSpPr>
        <p:spPr>
          <a:xfrm>
            <a:off x="5476604" y="2504752"/>
            <a:ext cx="2322652" cy="215444"/>
          </a:xfrm>
          <a:prstGeom prst="rect">
            <a:avLst/>
          </a:prstGeom>
          <a:noFill/>
        </p:spPr>
        <p:txBody>
          <a:bodyPr wrap="square" lIns="0" tIns="0" rIns="0" bIns="0" rtlCol="0">
            <a:spAutoFit/>
          </a:bodyPr>
          <a:lstStyle/>
          <a:p>
            <a:r>
              <a:rPr lang="zh-CN" altLang="en-US" sz="1400" b="1" dirty="0">
                <a:latin typeface="微软雅黑" pitchFamily="34" charset="-122"/>
                <a:ea typeface="微软雅黑" pitchFamily="34" charset="-122"/>
              </a:rPr>
              <a:t>快递代码和商品代码</a:t>
            </a:r>
          </a:p>
        </p:txBody>
      </p:sp>
      <p:sp>
        <p:nvSpPr>
          <p:cNvPr id="14" name="TextBox 13"/>
          <p:cNvSpPr txBox="1"/>
          <p:nvPr/>
        </p:nvSpPr>
        <p:spPr>
          <a:xfrm>
            <a:off x="290226" y="3592336"/>
            <a:ext cx="3189125" cy="655692"/>
          </a:xfrm>
          <a:prstGeom prst="rect">
            <a:avLst/>
          </a:prstGeom>
          <a:noFill/>
        </p:spPr>
        <p:txBody>
          <a:bodyPr wrap="square" lIns="0" tIns="0" rIns="0" bIns="0" rtlCol="0">
            <a:spAutoFit/>
          </a:bodyPr>
          <a:lstStyle/>
          <a:p>
            <a:pPr algn="r">
              <a:lnSpc>
                <a:spcPts val="1300"/>
              </a:lnSpc>
            </a:pPr>
            <a:r>
              <a:rPr lang="zh-CN" altLang="en-US" sz="900" dirty="0">
                <a:latin typeface="微软雅黑" pitchFamily="34" charset="-122"/>
                <a:ea typeface="微软雅黑" pitchFamily="34" charset="-122"/>
              </a:rPr>
              <a:t>拼车</a:t>
            </a:r>
            <a:r>
              <a:rPr lang="en-US" altLang="zh-CN" sz="900" dirty="0">
                <a:latin typeface="微软雅黑" pitchFamily="34" charset="-122"/>
                <a:ea typeface="微软雅黑" pitchFamily="34" charset="-122"/>
              </a:rPr>
              <a:t>/</a:t>
            </a:r>
            <a:r>
              <a:rPr lang="zh-CN" altLang="en-US" sz="900" dirty="0">
                <a:latin typeface="微软雅黑" pitchFamily="34" charset="-122"/>
                <a:ea typeface="微软雅黑" pitchFamily="34" charset="-122"/>
              </a:rPr>
              <a:t>拼单</a:t>
            </a:r>
            <a:r>
              <a:rPr lang="en-US" altLang="zh-CN" sz="900" dirty="0">
                <a:latin typeface="微软雅黑" pitchFamily="34" charset="-122"/>
                <a:ea typeface="微软雅黑" pitchFamily="34" charset="-122"/>
              </a:rPr>
              <a:t>/</a:t>
            </a:r>
            <a:r>
              <a:rPr lang="zh-CN" altLang="en-US" sz="900" dirty="0">
                <a:latin typeface="微软雅黑" pitchFamily="34" charset="-122"/>
                <a:ea typeface="微软雅黑" pitchFamily="34" charset="-122"/>
              </a:rPr>
              <a:t>出游类型分为拼车（</a:t>
            </a:r>
            <a:r>
              <a:rPr lang="en-US" altLang="zh-CN" sz="900" dirty="0">
                <a:latin typeface="微软雅黑" pitchFamily="34" charset="-122"/>
                <a:ea typeface="微软雅黑" pitchFamily="34" charset="-122"/>
              </a:rPr>
              <a:t>PC</a:t>
            </a:r>
            <a:r>
              <a:rPr lang="zh-CN" altLang="en-US" sz="900" dirty="0">
                <a:latin typeface="微软雅黑" pitchFamily="34" charset="-122"/>
                <a:ea typeface="微软雅黑" pitchFamily="34" charset="-122"/>
              </a:rPr>
              <a:t>）、拼单（</a:t>
            </a:r>
            <a:r>
              <a:rPr lang="en-US" altLang="zh-CN" sz="900" dirty="0">
                <a:latin typeface="微软雅黑" pitchFamily="34" charset="-122"/>
                <a:ea typeface="微软雅黑" pitchFamily="34" charset="-122"/>
              </a:rPr>
              <a:t>PD</a:t>
            </a:r>
            <a:r>
              <a:rPr lang="zh-CN" altLang="en-US" sz="900" dirty="0">
                <a:latin typeface="微软雅黑" pitchFamily="34" charset="-122"/>
                <a:ea typeface="微软雅黑" pitchFamily="34" charset="-122"/>
              </a:rPr>
              <a:t>）、出游（</a:t>
            </a:r>
            <a:r>
              <a:rPr lang="en-US" altLang="zh-CN" sz="900" dirty="0">
                <a:latin typeface="微软雅黑" pitchFamily="34" charset="-122"/>
                <a:ea typeface="微软雅黑" pitchFamily="34" charset="-122"/>
              </a:rPr>
              <a:t>CY</a:t>
            </a:r>
            <a:r>
              <a:rPr lang="zh-CN" altLang="en-US" sz="900" dirty="0">
                <a:latin typeface="微软雅黑" pitchFamily="34" charset="-122"/>
                <a:ea typeface="微软雅黑" pitchFamily="34" charset="-122"/>
              </a:rPr>
              <a:t>）表示，每天的拼车</a:t>
            </a:r>
            <a:r>
              <a:rPr lang="en-US" altLang="zh-CN" sz="900" dirty="0">
                <a:latin typeface="微软雅黑" pitchFamily="34" charset="-122"/>
                <a:ea typeface="微软雅黑" pitchFamily="34" charset="-122"/>
              </a:rPr>
              <a:t>/</a:t>
            </a:r>
            <a:r>
              <a:rPr lang="zh-CN" altLang="en-US" sz="900" dirty="0">
                <a:latin typeface="微软雅黑" pitchFamily="34" charset="-122"/>
                <a:ea typeface="微软雅黑" pitchFamily="34" charset="-122"/>
              </a:rPr>
              <a:t>拼单</a:t>
            </a:r>
            <a:r>
              <a:rPr lang="en-US" altLang="zh-CN" sz="900" dirty="0">
                <a:latin typeface="微软雅黑" pitchFamily="34" charset="-122"/>
                <a:ea typeface="微软雅黑" pitchFamily="34" charset="-122"/>
              </a:rPr>
              <a:t>/</a:t>
            </a:r>
            <a:r>
              <a:rPr lang="zh-CN" altLang="en-US" sz="900" dirty="0">
                <a:latin typeface="微软雅黑" pitchFamily="34" charset="-122"/>
                <a:ea typeface="微软雅黑" pitchFamily="34" charset="-122"/>
              </a:rPr>
              <a:t>出游发布不超过</a:t>
            </a:r>
            <a:r>
              <a:rPr lang="en-US" altLang="zh-CN" sz="900" dirty="0">
                <a:latin typeface="微软雅黑" pitchFamily="34" charset="-122"/>
                <a:ea typeface="微软雅黑" pitchFamily="34" charset="-122"/>
              </a:rPr>
              <a:t>100</a:t>
            </a:r>
            <a:r>
              <a:rPr lang="zh-CN" altLang="en-US" sz="900" dirty="0">
                <a:latin typeface="微软雅黑" pitchFamily="34" charset="-122"/>
                <a:ea typeface="微软雅黑" pitchFamily="34" charset="-122"/>
              </a:rPr>
              <a:t>条，在数据库中建立存储过程，根据年月日，自动生成对应日期的拼车</a:t>
            </a:r>
            <a:r>
              <a:rPr lang="en-US" altLang="zh-CN" sz="900" dirty="0">
                <a:latin typeface="微软雅黑" pitchFamily="34" charset="-122"/>
                <a:ea typeface="微软雅黑" pitchFamily="34" charset="-122"/>
              </a:rPr>
              <a:t>/</a:t>
            </a:r>
            <a:r>
              <a:rPr lang="zh-CN" altLang="en-US" sz="900" dirty="0">
                <a:latin typeface="微软雅黑" pitchFamily="34" charset="-122"/>
                <a:ea typeface="微软雅黑" pitchFamily="34" charset="-122"/>
              </a:rPr>
              <a:t>拼单</a:t>
            </a:r>
            <a:r>
              <a:rPr lang="en-US" altLang="zh-CN" sz="900" dirty="0">
                <a:latin typeface="微软雅黑" pitchFamily="34" charset="-122"/>
                <a:ea typeface="微软雅黑" pitchFamily="34" charset="-122"/>
              </a:rPr>
              <a:t>/</a:t>
            </a:r>
            <a:r>
              <a:rPr lang="zh-CN" altLang="en-US" sz="900" dirty="0">
                <a:latin typeface="微软雅黑" pitchFamily="34" charset="-122"/>
                <a:ea typeface="微软雅黑" pitchFamily="34" charset="-122"/>
              </a:rPr>
              <a:t>出游的顺序号</a:t>
            </a:r>
            <a:r>
              <a:rPr lang="zh-CN" altLang="en-US" sz="1000" dirty="0">
                <a:latin typeface="微软雅黑" pitchFamily="34" charset="-122"/>
                <a:ea typeface="微软雅黑" pitchFamily="34" charset="-122"/>
              </a:rPr>
              <a:t>。</a:t>
            </a:r>
            <a:endParaRPr lang="en-US" altLang="zh-CN" sz="1000" dirty="0">
              <a:latin typeface="微软雅黑" pitchFamily="34" charset="-122"/>
              <a:ea typeface="微软雅黑" pitchFamily="34" charset="-122"/>
            </a:endParaRPr>
          </a:p>
        </p:txBody>
      </p:sp>
      <p:sp>
        <p:nvSpPr>
          <p:cNvPr id="15" name="TextBox 14"/>
          <p:cNvSpPr txBox="1"/>
          <p:nvPr/>
        </p:nvSpPr>
        <p:spPr>
          <a:xfrm>
            <a:off x="1193158" y="3312665"/>
            <a:ext cx="2322652" cy="215444"/>
          </a:xfrm>
          <a:prstGeom prst="rect">
            <a:avLst/>
          </a:prstGeom>
          <a:noFill/>
        </p:spPr>
        <p:txBody>
          <a:bodyPr wrap="square" lIns="0" tIns="0" rIns="0" bIns="0" rtlCol="0">
            <a:spAutoFit/>
          </a:bodyPr>
          <a:lstStyle/>
          <a:p>
            <a:pPr algn="r"/>
            <a:r>
              <a:rPr lang="zh-CN" altLang="en-US" sz="1400" b="1" dirty="0">
                <a:latin typeface="微软雅黑" pitchFamily="34" charset="-122"/>
                <a:ea typeface="微软雅黑" pitchFamily="34" charset="-122"/>
              </a:rPr>
              <a:t>拼车</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拼单</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出游代码</a:t>
            </a:r>
          </a:p>
        </p:txBody>
      </p:sp>
      <p:grpSp>
        <p:nvGrpSpPr>
          <p:cNvPr id="4" name="组合 3">
            <a:extLst>
              <a:ext uri="{FF2B5EF4-FFF2-40B4-BE49-F238E27FC236}">
                <a16:creationId xmlns:a16="http://schemas.microsoft.com/office/drawing/2014/main" id="{41B3276D-786C-49AC-99E0-CDE986F04CB1}"/>
              </a:ext>
            </a:extLst>
          </p:cNvPr>
          <p:cNvGrpSpPr/>
          <p:nvPr/>
        </p:nvGrpSpPr>
        <p:grpSpPr>
          <a:xfrm>
            <a:off x="3626175" y="811717"/>
            <a:ext cx="1720534" cy="3600400"/>
            <a:chOff x="3605096" y="627534"/>
            <a:chExt cx="1895350" cy="4035863"/>
          </a:xfrm>
        </p:grpSpPr>
        <p:sp>
          <p:nvSpPr>
            <p:cNvPr id="3" name="Freeform 5"/>
            <p:cNvSpPr>
              <a:spLocks/>
            </p:cNvSpPr>
            <p:nvPr/>
          </p:nvSpPr>
          <p:spPr bwMode="auto">
            <a:xfrm>
              <a:off x="3803650" y="627534"/>
              <a:ext cx="1536700" cy="3668713"/>
            </a:xfrm>
            <a:custGeom>
              <a:avLst/>
              <a:gdLst/>
              <a:ahLst/>
              <a:cxnLst/>
              <a:rect l="l" t="t" r="r" b="b"/>
              <a:pathLst>
                <a:path w="1536700" h="3668713">
                  <a:moveTo>
                    <a:pt x="196789" y="0"/>
                  </a:moveTo>
                  <a:lnTo>
                    <a:pt x="978699" y="0"/>
                  </a:lnTo>
                  <a:lnTo>
                    <a:pt x="982663" y="0"/>
                  </a:lnTo>
                  <a:lnTo>
                    <a:pt x="982663" y="401"/>
                  </a:lnTo>
                  <a:cubicBezTo>
                    <a:pt x="1135160" y="1079"/>
                    <a:pt x="1273070" y="63504"/>
                    <a:pt x="1373318" y="163655"/>
                  </a:cubicBezTo>
                  <a:cubicBezTo>
                    <a:pt x="1474168" y="264940"/>
                    <a:pt x="1536700" y="404607"/>
                    <a:pt x="1536700" y="558933"/>
                  </a:cubicBezTo>
                  <a:cubicBezTo>
                    <a:pt x="1536700" y="712993"/>
                    <a:pt x="1474168" y="852926"/>
                    <a:pt x="1373318" y="953945"/>
                  </a:cubicBezTo>
                  <a:cubicBezTo>
                    <a:pt x="1272202" y="1054963"/>
                    <a:pt x="1132768" y="1117600"/>
                    <a:pt x="978699" y="1117600"/>
                  </a:cubicBezTo>
                  <a:lnTo>
                    <a:pt x="977900" y="1117600"/>
                  </a:lnTo>
                  <a:lnTo>
                    <a:pt x="556679" y="1117600"/>
                  </a:lnTo>
                  <a:cubicBezTo>
                    <a:pt x="476645" y="1117871"/>
                    <a:pt x="404309" y="1150571"/>
                    <a:pt x="351679" y="1202999"/>
                  </a:cubicBezTo>
                  <a:cubicBezTo>
                    <a:pt x="298967" y="1256040"/>
                    <a:pt x="266222" y="1329072"/>
                    <a:pt x="266222" y="1409833"/>
                  </a:cubicBezTo>
                  <a:cubicBezTo>
                    <a:pt x="266222" y="1490595"/>
                    <a:pt x="298967" y="1563627"/>
                    <a:pt x="351679" y="1616401"/>
                  </a:cubicBezTo>
                  <a:cubicBezTo>
                    <a:pt x="404427" y="1669212"/>
                    <a:pt x="476967" y="1701677"/>
                    <a:pt x="557213" y="1701855"/>
                  </a:cubicBezTo>
                  <a:lnTo>
                    <a:pt x="557213" y="1701800"/>
                  </a:lnTo>
                  <a:lnTo>
                    <a:pt x="978699" y="1701800"/>
                  </a:lnTo>
                  <a:lnTo>
                    <a:pt x="982663" y="1701800"/>
                  </a:lnTo>
                  <a:lnTo>
                    <a:pt x="982663" y="1702201"/>
                  </a:lnTo>
                  <a:cubicBezTo>
                    <a:pt x="1135160" y="1702879"/>
                    <a:pt x="1273070" y="1765289"/>
                    <a:pt x="1373318" y="1865416"/>
                  </a:cubicBezTo>
                  <a:cubicBezTo>
                    <a:pt x="1474168" y="1966677"/>
                    <a:pt x="1536700" y="2106311"/>
                    <a:pt x="1536700" y="2260600"/>
                  </a:cubicBezTo>
                  <a:cubicBezTo>
                    <a:pt x="1536700" y="2414890"/>
                    <a:pt x="1474168" y="2554523"/>
                    <a:pt x="1373318" y="2655517"/>
                  </a:cubicBezTo>
                  <a:cubicBezTo>
                    <a:pt x="1272202" y="2756778"/>
                    <a:pt x="1132768" y="2819400"/>
                    <a:pt x="978699" y="2819400"/>
                  </a:cubicBezTo>
                  <a:lnTo>
                    <a:pt x="977900" y="2819400"/>
                  </a:lnTo>
                  <a:lnTo>
                    <a:pt x="552450" y="2819400"/>
                  </a:lnTo>
                  <a:lnTo>
                    <a:pt x="552450" y="2819385"/>
                  </a:lnTo>
                  <a:cubicBezTo>
                    <a:pt x="474092" y="2820390"/>
                    <a:pt x="403379" y="2852806"/>
                    <a:pt x="351679" y="2904481"/>
                  </a:cubicBezTo>
                  <a:cubicBezTo>
                    <a:pt x="298967" y="2957168"/>
                    <a:pt x="266222" y="3030079"/>
                    <a:pt x="266222" y="3110707"/>
                  </a:cubicBezTo>
                  <a:cubicBezTo>
                    <a:pt x="266222" y="3191334"/>
                    <a:pt x="298967" y="3264245"/>
                    <a:pt x="351679" y="3316932"/>
                  </a:cubicBezTo>
                  <a:cubicBezTo>
                    <a:pt x="404658" y="3369886"/>
                    <a:pt x="477602" y="3402616"/>
                    <a:pt x="558268" y="3402616"/>
                  </a:cubicBezTo>
                  <a:lnTo>
                    <a:pt x="558800" y="3402616"/>
                  </a:lnTo>
                  <a:lnTo>
                    <a:pt x="558800" y="3403600"/>
                  </a:lnTo>
                  <a:lnTo>
                    <a:pt x="1343112" y="3403600"/>
                  </a:lnTo>
                  <a:lnTo>
                    <a:pt x="1428750" y="3536157"/>
                  </a:lnTo>
                  <a:lnTo>
                    <a:pt x="1343112" y="3668713"/>
                  </a:lnTo>
                  <a:lnTo>
                    <a:pt x="558800" y="3668713"/>
                  </a:lnTo>
                  <a:lnTo>
                    <a:pt x="558268" y="3668713"/>
                  </a:lnTo>
                  <a:lnTo>
                    <a:pt x="557212" y="3668713"/>
                  </a:lnTo>
                  <a:lnTo>
                    <a:pt x="557212" y="3668607"/>
                  </a:lnTo>
                  <a:cubicBezTo>
                    <a:pt x="403488" y="3668427"/>
                    <a:pt x="264394" y="3605950"/>
                    <a:pt x="163460" y="3505329"/>
                  </a:cubicBezTo>
                  <a:cubicBezTo>
                    <a:pt x="62562" y="3404212"/>
                    <a:pt x="0" y="3264777"/>
                    <a:pt x="0" y="3110707"/>
                  </a:cubicBezTo>
                  <a:cubicBezTo>
                    <a:pt x="0" y="2956636"/>
                    <a:pt x="62562" y="2817201"/>
                    <a:pt x="163460" y="2716350"/>
                  </a:cubicBezTo>
                  <a:cubicBezTo>
                    <a:pt x="263349" y="2616508"/>
                    <a:pt x="400614" y="2554283"/>
                    <a:pt x="552450" y="2553287"/>
                  </a:cubicBezTo>
                  <a:lnTo>
                    <a:pt x="552450" y="2552700"/>
                  </a:lnTo>
                  <a:lnTo>
                    <a:pt x="558268" y="2552700"/>
                  </a:lnTo>
                  <a:lnTo>
                    <a:pt x="977900" y="2552700"/>
                  </a:lnTo>
                  <a:lnTo>
                    <a:pt x="977900" y="2552924"/>
                  </a:lnTo>
                  <a:lnTo>
                    <a:pt x="978699" y="2552924"/>
                  </a:lnTo>
                  <a:cubicBezTo>
                    <a:pt x="1059325" y="2552924"/>
                    <a:pt x="1132235" y="2520148"/>
                    <a:pt x="1185188" y="2467119"/>
                  </a:cubicBezTo>
                  <a:cubicBezTo>
                    <a:pt x="1237875" y="2414357"/>
                    <a:pt x="1270605" y="2341342"/>
                    <a:pt x="1270605" y="2260600"/>
                  </a:cubicBezTo>
                  <a:cubicBezTo>
                    <a:pt x="1270605" y="2179858"/>
                    <a:pt x="1237875" y="2106844"/>
                    <a:pt x="1185188" y="2054081"/>
                  </a:cubicBezTo>
                  <a:cubicBezTo>
                    <a:pt x="1132721" y="2001539"/>
                    <a:pt x="1060661" y="1968879"/>
                    <a:pt x="980914" y="1968500"/>
                  </a:cubicBezTo>
                  <a:lnTo>
                    <a:pt x="558800" y="1968500"/>
                  </a:lnTo>
                  <a:lnTo>
                    <a:pt x="558268" y="1968500"/>
                  </a:lnTo>
                  <a:lnTo>
                    <a:pt x="557213" y="1968500"/>
                  </a:lnTo>
                  <a:lnTo>
                    <a:pt x="557213" y="1968394"/>
                  </a:lnTo>
                  <a:cubicBezTo>
                    <a:pt x="403489" y="1968215"/>
                    <a:pt x="264394" y="1905899"/>
                    <a:pt x="163460" y="1804845"/>
                  </a:cubicBezTo>
                  <a:cubicBezTo>
                    <a:pt x="62562" y="1703826"/>
                    <a:pt x="0" y="1564160"/>
                    <a:pt x="0" y="1409833"/>
                  </a:cubicBezTo>
                  <a:cubicBezTo>
                    <a:pt x="0" y="1255507"/>
                    <a:pt x="62562" y="1115840"/>
                    <a:pt x="163460" y="1014555"/>
                  </a:cubicBezTo>
                  <a:cubicBezTo>
                    <a:pt x="263349" y="914810"/>
                    <a:pt x="400614" y="852486"/>
                    <a:pt x="552450" y="851488"/>
                  </a:cubicBezTo>
                  <a:lnTo>
                    <a:pt x="552450" y="850900"/>
                  </a:lnTo>
                  <a:lnTo>
                    <a:pt x="558268" y="850900"/>
                  </a:lnTo>
                  <a:lnTo>
                    <a:pt x="977900" y="850900"/>
                  </a:lnTo>
                  <a:lnTo>
                    <a:pt x="977900" y="851061"/>
                  </a:lnTo>
                  <a:lnTo>
                    <a:pt x="978699" y="851061"/>
                  </a:lnTo>
                  <a:cubicBezTo>
                    <a:pt x="1059325" y="851061"/>
                    <a:pt x="1132235" y="818276"/>
                    <a:pt x="1185188" y="765501"/>
                  </a:cubicBezTo>
                  <a:cubicBezTo>
                    <a:pt x="1237875" y="712726"/>
                    <a:pt x="1270605" y="639428"/>
                    <a:pt x="1270605" y="558933"/>
                  </a:cubicBezTo>
                  <a:cubicBezTo>
                    <a:pt x="1270605" y="478172"/>
                    <a:pt x="1237875" y="405140"/>
                    <a:pt x="1185188" y="352099"/>
                  </a:cubicBezTo>
                  <a:cubicBezTo>
                    <a:pt x="1132583" y="299671"/>
                    <a:pt x="1060283" y="266971"/>
                    <a:pt x="980287" y="266700"/>
                  </a:cubicBezTo>
                  <a:lnTo>
                    <a:pt x="196789" y="266700"/>
                  </a:lnTo>
                  <a:lnTo>
                    <a:pt x="111125" y="133350"/>
                  </a:lnTo>
                  <a:close/>
                </a:path>
              </a:pathLst>
            </a:custGeom>
            <a:solidFill>
              <a:srgbClr val="1FABC4"/>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p:cNvGrpSpPr/>
            <p:nvPr/>
          </p:nvGrpSpPr>
          <p:grpSpPr>
            <a:xfrm>
              <a:off x="3625282" y="3403253"/>
              <a:ext cx="641920" cy="641084"/>
              <a:chOff x="2097688" y="3956966"/>
              <a:chExt cx="2446337" cy="2443163"/>
            </a:xfrm>
          </p:grpSpPr>
          <p:sp>
            <p:nvSpPr>
              <p:cNvPr id="32"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Oval 62"/>
              <p:cNvSpPr>
                <a:spLocks noChangeArrowheads="1"/>
              </p:cNvSpPr>
              <p:nvPr/>
            </p:nvSpPr>
            <p:spPr bwMode="auto">
              <a:xfrm>
                <a:off x="2184213" y="4033557"/>
                <a:ext cx="2284413" cy="2284413"/>
              </a:xfrm>
              <a:prstGeom prst="ellipse">
                <a:avLst/>
              </a:prstGeom>
              <a:solidFill>
                <a:srgbClr val="6A3779"/>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8" name="组合 27"/>
            <p:cNvGrpSpPr/>
            <p:nvPr/>
          </p:nvGrpSpPr>
          <p:grpSpPr>
            <a:xfrm>
              <a:off x="4858526" y="2606678"/>
              <a:ext cx="641920" cy="641084"/>
              <a:chOff x="2097688" y="3956966"/>
              <a:chExt cx="2446337" cy="2443163"/>
            </a:xfrm>
          </p:grpSpPr>
          <p:sp>
            <p:nvSpPr>
              <p:cNvPr id="29"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Oval 62"/>
              <p:cNvSpPr>
                <a:spLocks noChangeArrowheads="1"/>
              </p:cNvSpPr>
              <p:nvPr/>
            </p:nvSpPr>
            <p:spPr bwMode="auto">
              <a:xfrm>
                <a:off x="2184213" y="4033557"/>
                <a:ext cx="2284413" cy="2284413"/>
              </a:xfrm>
              <a:prstGeom prst="ellipse">
                <a:avLst/>
              </a:prstGeom>
              <a:solidFill>
                <a:srgbClr val="E9786A"/>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grpSp>
          <p:nvGrpSpPr>
            <p:cNvPr id="25" name="组合 24"/>
            <p:cNvGrpSpPr/>
            <p:nvPr/>
          </p:nvGrpSpPr>
          <p:grpSpPr>
            <a:xfrm>
              <a:off x="3605096" y="1674465"/>
              <a:ext cx="684087" cy="683199"/>
              <a:chOff x="2097688" y="3956966"/>
              <a:chExt cx="2446337" cy="2443163"/>
            </a:xfrm>
          </p:grpSpPr>
          <p:sp>
            <p:nvSpPr>
              <p:cNvPr id="26"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Oval 62"/>
              <p:cNvSpPr>
                <a:spLocks noChangeArrowheads="1"/>
              </p:cNvSpPr>
              <p:nvPr/>
            </p:nvSpPr>
            <p:spPr bwMode="auto">
              <a:xfrm>
                <a:off x="2184213" y="4033557"/>
                <a:ext cx="2284413" cy="2284413"/>
              </a:xfrm>
              <a:prstGeom prst="ellipse">
                <a:avLst/>
              </a:prstGeom>
              <a:solidFill>
                <a:srgbClr val="1FABC4"/>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2" name="组合 21"/>
            <p:cNvGrpSpPr/>
            <p:nvPr/>
          </p:nvGrpSpPr>
          <p:grpSpPr>
            <a:xfrm>
              <a:off x="4891012" y="904677"/>
              <a:ext cx="574336" cy="573591"/>
              <a:chOff x="2097688" y="3956966"/>
              <a:chExt cx="2446337" cy="2443163"/>
            </a:xfrm>
          </p:grpSpPr>
          <p:sp>
            <p:nvSpPr>
              <p:cNvPr id="23"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Oval 62"/>
              <p:cNvSpPr>
                <a:spLocks noChangeArrowheads="1"/>
              </p:cNvSpPr>
              <p:nvPr/>
            </p:nvSpPr>
            <p:spPr bwMode="auto">
              <a:xfrm>
                <a:off x="2184213" y="4033557"/>
                <a:ext cx="2284413" cy="2284413"/>
              </a:xfrm>
              <a:prstGeom prst="ellipse">
                <a:avLst/>
              </a:prstGeom>
              <a:solidFill>
                <a:srgbClr val="6A3779"/>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grpSp>
          <p:nvGrpSpPr>
            <p:cNvPr id="34" name="组合 33">
              <a:extLst>
                <a:ext uri="{FF2B5EF4-FFF2-40B4-BE49-F238E27FC236}">
                  <a16:creationId xmlns:a16="http://schemas.microsoft.com/office/drawing/2014/main" id="{9A3BC03D-B2B6-41DB-97BC-B8CBFE78540F}"/>
                </a:ext>
              </a:extLst>
            </p:cNvPr>
            <p:cNvGrpSpPr/>
            <p:nvPr/>
          </p:nvGrpSpPr>
          <p:grpSpPr>
            <a:xfrm>
              <a:off x="4803202" y="4022313"/>
              <a:ext cx="641920" cy="641084"/>
              <a:chOff x="2097688" y="3956966"/>
              <a:chExt cx="2446337" cy="2443163"/>
            </a:xfrm>
          </p:grpSpPr>
          <p:sp>
            <p:nvSpPr>
              <p:cNvPr id="35" name="Oval 52">
                <a:extLst>
                  <a:ext uri="{FF2B5EF4-FFF2-40B4-BE49-F238E27FC236}">
                    <a16:creationId xmlns:a16="http://schemas.microsoft.com/office/drawing/2014/main" id="{67E90E57-AFA8-4F70-A9DF-7914B663E291}"/>
                  </a:ext>
                </a:extLst>
              </p:cNvPr>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Oval 62">
                <a:extLst>
                  <a:ext uri="{FF2B5EF4-FFF2-40B4-BE49-F238E27FC236}">
                    <a16:creationId xmlns:a16="http://schemas.microsoft.com/office/drawing/2014/main" id="{7A5698C3-3B04-41A1-A7BE-F510A6FFA1C6}"/>
                  </a:ext>
                </a:extLst>
              </p:cNvPr>
              <p:cNvSpPr>
                <a:spLocks noChangeArrowheads="1"/>
              </p:cNvSpPr>
              <p:nvPr/>
            </p:nvSpPr>
            <p:spPr bwMode="auto">
              <a:xfrm>
                <a:off x="2184213" y="4033557"/>
                <a:ext cx="2284413" cy="2284413"/>
              </a:xfrm>
              <a:prstGeom prst="ellipse">
                <a:avLst/>
              </a:prstGeom>
              <a:solidFill>
                <a:srgbClr val="1FABC4"/>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37" name="TextBox 7">
            <a:extLst>
              <a:ext uri="{FF2B5EF4-FFF2-40B4-BE49-F238E27FC236}">
                <a16:creationId xmlns:a16="http://schemas.microsoft.com/office/drawing/2014/main" id="{C9AEEEA0-4B15-42EC-9441-6A40DA4EE10C}"/>
              </a:ext>
            </a:extLst>
          </p:cNvPr>
          <p:cNvSpPr txBox="1"/>
          <p:nvPr/>
        </p:nvSpPr>
        <p:spPr>
          <a:xfrm>
            <a:off x="4243436" y="4685756"/>
            <a:ext cx="4385831" cy="319190"/>
          </a:xfrm>
          <a:prstGeom prst="rect">
            <a:avLst/>
          </a:prstGeom>
          <a:noFill/>
        </p:spPr>
        <p:txBody>
          <a:bodyPr wrap="square" lIns="0" tIns="0" rIns="0" bIns="0" rtlCol="0">
            <a:spAutoFit/>
          </a:bodyPr>
          <a:lstStyle/>
          <a:p>
            <a:pPr algn="just">
              <a:lnSpc>
                <a:spcPts val="1300"/>
              </a:lnSpc>
            </a:pPr>
            <a:r>
              <a:rPr lang="zh-CN" altLang="en-US" sz="900" dirty="0">
                <a:latin typeface="微软雅黑" pitchFamily="34" charset="-122"/>
                <a:ea typeface="微软雅黑" pitchFamily="34" charset="-122"/>
              </a:rPr>
              <a:t>租房字符统一用</a:t>
            </a:r>
            <a:r>
              <a:rPr lang="en-US" altLang="zh-CN" sz="900" dirty="0">
                <a:latin typeface="微软雅黑" pitchFamily="34" charset="-122"/>
                <a:ea typeface="微软雅黑" pitchFamily="34" charset="-122"/>
              </a:rPr>
              <a:t>Z</a:t>
            </a:r>
            <a:r>
              <a:rPr lang="zh-CN" altLang="en-US" sz="900" dirty="0">
                <a:latin typeface="微软雅黑" pitchFamily="34" charset="-122"/>
                <a:ea typeface="微软雅黑" pitchFamily="34" charset="-122"/>
              </a:rPr>
              <a:t>表示，兼职字符统一用</a:t>
            </a:r>
            <a:r>
              <a:rPr lang="en-US" altLang="zh-CN" sz="900" dirty="0">
                <a:latin typeface="微软雅黑" pitchFamily="34" charset="-122"/>
                <a:ea typeface="微软雅黑" pitchFamily="34" charset="-122"/>
              </a:rPr>
              <a:t>J</a:t>
            </a:r>
            <a:r>
              <a:rPr lang="zh-CN" altLang="en-US" sz="900" dirty="0">
                <a:latin typeface="微软雅黑" pitchFamily="34" charset="-122"/>
                <a:ea typeface="微软雅黑" pitchFamily="34" charset="-122"/>
              </a:rPr>
              <a:t>表示，每天的租房和兼职信息发布不超过</a:t>
            </a:r>
            <a:r>
              <a:rPr lang="en-US" altLang="zh-CN" sz="900" dirty="0">
                <a:latin typeface="微软雅黑" pitchFamily="34" charset="-122"/>
                <a:ea typeface="微软雅黑" pitchFamily="34" charset="-122"/>
              </a:rPr>
              <a:t>100</a:t>
            </a:r>
            <a:r>
              <a:rPr lang="zh-CN" altLang="en-US" sz="900" dirty="0">
                <a:latin typeface="微软雅黑" pitchFamily="34" charset="-122"/>
                <a:ea typeface="微软雅黑" pitchFamily="34" charset="-122"/>
              </a:rPr>
              <a:t>条，在数据库中建立存储过程，根据年月日，自动生成对应日期的租房和兼职顺序号。</a:t>
            </a:r>
            <a:endParaRPr lang="en-US" altLang="zh-CN" sz="900" dirty="0">
              <a:latin typeface="微软雅黑" pitchFamily="34" charset="-122"/>
              <a:ea typeface="微软雅黑" pitchFamily="34" charset="-122"/>
            </a:endParaRPr>
          </a:p>
        </p:txBody>
      </p:sp>
      <p:sp>
        <p:nvSpPr>
          <p:cNvPr id="38" name="TextBox 8">
            <a:extLst>
              <a:ext uri="{FF2B5EF4-FFF2-40B4-BE49-F238E27FC236}">
                <a16:creationId xmlns:a16="http://schemas.microsoft.com/office/drawing/2014/main" id="{691AFB1D-15AF-46EF-B6FE-8F68C89F42AB}"/>
              </a:ext>
            </a:extLst>
          </p:cNvPr>
          <p:cNvSpPr txBox="1"/>
          <p:nvPr/>
        </p:nvSpPr>
        <p:spPr>
          <a:xfrm>
            <a:off x="4243436" y="4421737"/>
            <a:ext cx="2322652" cy="215444"/>
          </a:xfrm>
          <a:prstGeom prst="rect">
            <a:avLst/>
          </a:prstGeom>
          <a:noFill/>
        </p:spPr>
        <p:txBody>
          <a:bodyPr wrap="square" lIns="0" tIns="0" rIns="0" bIns="0" rtlCol="0">
            <a:spAutoFit/>
          </a:bodyPr>
          <a:lstStyle/>
          <a:p>
            <a:r>
              <a:rPr lang="zh-CN" altLang="en-US" sz="1400" b="1" dirty="0">
                <a:latin typeface="微软雅黑" pitchFamily="34" charset="-122"/>
                <a:ea typeface="微软雅黑" pitchFamily="34" charset="-122"/>
              </a:rPr>
              <a:t>租房代码和兼职代码</a:t>
            </a:r>
          </a:p>
        </p:txBody>
      </p:sp>
      <p:pic>
        <p:nvPicPr>
          <p:cNvPr id="39" name="图片 38">
            <a:extLst>
              <a:ext uri="{FF2B5EF4-FFF2-40B4-BE49-F238E27FC236}">
                <a16:creationId xmlns:a16="http://schemas.microsoft.com/office/drawing/2014/main" id="{5EF45C73-2A0B-4C20-93F3-7101F3D5969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5414" y="1517828"/>
            <a:ext cx="2266204" cy="928367"/>
          </a:xfrm>
          <a:prstGeom prst="rect">
            <a:avLst/>
          </a:prstGeom>
          <a:noFill/>
          <a:ln>
            <a:noFill/>
          </a:ln>
        </p:spPr>
      </p:pic>
      <p:pic>
        <p:nvPicPr>
          <p:cNvPr id="40" name="图片 39">
            <a:extLst>
              <a:ext uri="{FF2B5EF4-FFF2-40B4-BE49-F238E27FC236}">
                <a16:creationId xmlns:a16="http://schemas.microsoft.com/office/drawing/2014/main" id="{78C34945-FFEF-463A-B71C-B39FB9084E5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226" y="859090"/>
            <a:ext cx="2446101" cy="917620"/>
          </a:xfrm>
          <a:prstGeom prst="rect">
            <a:avLst/>
          </a:prstGeom>
          <a:noFill/>
          <a:ln>
            <a:noFill/>
          </a:ln>
        </p:spPr>
      </p:pic>
      <p:pic>
        <p:nvPicPr>
          <p:cNvPr id="41" name="图片 40">
            <a:extLst>
              <a:ext uri="{FF2B5EF4-FFF2-40B4-BE49-F238E27FC236}">
                <a16:creationId xmlns:a16="http://schemas.microsoft.com/office/drawing/2014/main" id="{64CD79DD-A704-49A5-AC05-33C345EE060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224" y="3286515"/>
            <a:ext cx="2383427" cy="1013427"/>
          </a:xfrm>
          <a:prstGeom prst="rect">
            <a:avLst/>
          </a:prstGeom>
          <a:noFill/>
          <a:ln>
            <a:noFill/>
          </a:ln>
        </p:spPr>
      </p:pic>
      <p:pic>
        <p:nvPicPr>
          <p:cNvPr id="42" name="图片 41">
            <a:extLst>
              <a:ext uri="{FF2B5EF4-FFF2-40B4-BE49-F238E27FC236}">
                <a16:creationId xmlns:a16="http://schemas.microsoft.com/office/drawing/2014/main" id="{F400894F-EA60-4BD6-82F5-B2D52D4C4D94}"/>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584" y="2346652"/>
            <a:ext cx="2257950" cy="953179"/>
          </a:xfrm>
          <a:prstGeom prst="rect">
            <a:avLst/>
          </a:prstGeom>
          <a:noFill/>
          <a:ln>
            <a:noFill/>
          </a:ln>
        </p:spPr>
      </p:pic>
      <p:pic>
        <p:nvPicPr>
          <p:cNvPr id="43" name="图片 42">
            <a:extLst>
              <a:ext uri="{FF2B5EF4-FFF2-40B4-BE49-F238E27FC236}">
                <a16:creationId xmlns:a16="http://schemas.microsoft.com/office/drawing/2014/main" id="{3593084D-9096-4F9B-A695-5CA69F7924E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7503" y="4267951"/>
            <a:ext cx="2322651" cy="826385"/>
          </a:xfrm>
          <a:prstGeom prst="rect">
            <a:avLst/>
          </a:prstGeom>
          <a:noFill/>
          <a:ln>
            <a:noFill/>
          </a:ln>
        </p:spPr>
      </p:pic>
      <p:sp>
        <p:nvSpPr>
          <p:cNvPr id="44" name="Freeform 975">
            <a:extLst>
              <a:ext uri="{FF2B5EF4-FFF2-40B4-BE49-F238E27FC236}">
                <a16:creationId xmlns:a16="http://schemas.microsoft.com/office/drawing/2014/main" id="{36E79A79-5604-46CC-86FE-2E16DA4F1758}"/>
              </a:ext>
            </a:extLst>
          </p:cNvPr>
          <p:cNvSpPr>
            <a:spLocks noEditPoints="1"/>
          </p:cNvSpPr>
          <p:nvPr/>
        </p:nvSpPr>
        <p:spPr bwMode="auto">
          <a:xfrm>
            <a:off x="4933782" y="1150625"/>
            <a:ext cx="263657" cy="308359"/>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chemeClr val="bg1"/>
          </a:solidFill>
          <a:ln>
            <a:noFill/>
          </a:ln>
        </p:spPr>
        <p:txBody>
          <a:bodyPr vert="horz" wrap="square" lIns="72009" tIns="36005" rIns="72009" bIns="36005" numCol="1" anchor="t" anchorCtr="0" compatLnSpc="1">
            <a:prstTxWarp prst="textNoShape">
              <a:avLst/>
            </a:prstTxWarp>
          </a:bodyPr>
          <a:lstStyle/>
          <a:p>
            <a:endParaRPr lang="zh-CN" altLang="en-US" sz="1064" dirty="0">
              <a:solidFill>
                <a:prstClr val="black"/>
              </a:solidFill>
              <a:latin typeface="字魂59号-创粗黑" panose="00000500000000000000" pitchFamily="2" charset="-122"/>
              <a:ea typeface="字魂59号-创粗黑" panose="00000500000000000000" pitchFamily="2" charset="-122"/>
            </a:endParaRPr>
          </a:p>
        </p:txBody>
      </p:sp>
      <p:pic>
        <p:nvPicPr>
          <p:cNvPr id="6" name="图形 5" descr="银行支票">
            <a:extLst>
              <a:ext uri="{FF2B5EF4-FFF2-40B4-BE49-F238E27FC236}">
                <a16:creationId xmlns:a16="http://schemas.microsoft.com/office/drawing/2014/main" id="{69F4B924-EBA1-451E-847F-C0E63B93B2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21461" y="1833665"/>
            <a:ext cx="462765" cy="462765"/>
          </a:xfrm>
          <a:prstGeom prst="rect">
            <a:avLst/>
          </a:prstGeom>
        </p:spPr>
      </p:pic>
      <p:pic>
        <p:nvPicPr>
          <p:cNvPr id="45" name="图形 44" descr="公文包">
            <a:extLst>
              <a:ext uri="{FF2B5EF4-FFF2-40B4-BE49-F238E27FC236}">
                <a16:creationId xmlns:a16="http://schemas.microsoft.com/office/drawing/2014/main" id="{A681CDCA-45B6-43E7-A77F-A7A8A0D0D82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9817" y="2691261"/>
            <a:ext cx="360031" cy="360031"/>
          </a:xfrm>
          <a:prstGeom prst="rect">
            <a:avLst/>
          </a:prstGeom>
        </p:spPr>
      </p:pic>
      <p:pic>
        <p:nvPicPr>
          <p:cNvPr id="47" name="图形 46" descr="巴士">
            <a:extLst>
              <a:ext uri="{FF2B5EF4-FFF2-40B4-BE49-F238E27FC236}">
                <a16:creationId xmlns:a16="http://schemas.microsoft.com/office/drawing/2014/main" id="{5781424C-85A3-4920-80D8-01AAF8A2478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71974" y="3377562"/>
            <a:ext cx="371730" cy="371730"/>
          </a:xfrm>
          <a:prstGeom prst="rect">
            <a:avLst/>
          </a:prstGeom>
        </p:spPr>
      </p:pic>
      <p:pic>
        <p:nvPicPr>
          <p:cNvPr id="49" name="图形 48" descr="建筑物">
            <a:extLst>
              <a:ext uri="{FF2B5EF4-FFF2-40B4-BE49-F238E27FC236}">
                <a16:creationId xmlns:a16="http://schemas.microsoft.com/office/drawing/2014/main" id="{79EAC878-06E1-406C-B001-B256C467EF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03215" y="3931241"/>
            <a:ext cx="403832" cy="403832"/>
          </a:xfrm>
          <a:prstGeom prst="rect">
            <a:avLst/>
          </a:prstGeom>
        </p:spPr>
      </p:pic>
    </p:spTree>
    <p:extLst>
      <p:ext uri="{BB962C8B-B14F-4D97-AF65-F5344CB8AC3E}">
        <p14:creationId xmlns:p14="http://schemas.microsoft.com/office/powerpoint/2010/main" val="21421697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barn(inVertical)">
                                      <p:cBhvr>
                                        <p:cTn id="14" dur="500"/>
                                        <p:tgtEl>
                                          <p:spTgt spid="39"/>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par>
                          <p:cTn id="22" fill="hold">
                            <p:stCondLst>
                              <p:cond delay="1500"/>
                            </p:stCondLst>
                            <p:childTnLst>
                              <p:par>
                                <p:cTn id="23" presetID="16" presetClass="entr" presetSubtype="21"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barn(inVertical)">
                                      <p:cBhvr>
                                        <p:cTn id="25" dur="500"/>
                                        <p:tgtEl>
                                          <p:spTgt spid="40"/>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down)">
                                      <p:cBhvr>
                                        <p:cTn id="36" dur="500"/>
                                        <p:tgtEl>
                                          <p:spTgt spid="41"/>
                                        </p:tgtEl>
                                      </p:cBhvr>
                                    </p:animEffect>
                                  </p:childTnLst>
                                </p:cTn>
                              </p:par>
                            </p:childTnLst>
                          </p:cTn>
                        </p:par>
                        <p:par>
                          <p:cTn id="37" fill="hold">
                            <p:stCondLst>
                              <p:cond delay="3000"/>
                            </p:stCondLst>
                            <p:childTnLst>
                              <p:par>
                                <p:cTn id="38" presetID="22" presetClass="entr" presetSubtype="2"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right)">
                                      <p:cBhvr>
                                        <p:cTn id="40" dur="500"/>
                                        <p:tgtEl>
                                          <p:spTgt spid="15"/>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right)">
                                      <p:cBhvr>
                                        <p:cTn id="43" dur="500"/>
                                        <p:tgtEl>
                                          <p:spTgt spid="14"/>
                                        </p:tgtEl>
                                      </p:cBhvr>
                                    </p:animEffect>
                                  </p:childTnLst>
                                </p:cTn>
                              </p:par>
                            </p:childTnLst>
                          </p:cTn>
                        </p:par>
                        <p:par>
                          <p:cTn id="44" fill="hold">
                            <p:stCondLst>
                              <p:cond delay="3500"/>
                            </p:stCondLst>
                            <p:childTnLst>
                              <p:par>
                                <p:cTn id="45" presetID="22" presetClass="entr" presetSubtype="4"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down)">
                                      <p:cBhvr>
                                        <p:cTn id="47" dur="500"/>
                                        <p:tgtEl>
                                          <p:spTgt spid="42"/>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left)">
                                      <p:cBhvr>
                                        <p:cTn id="51" dur="500"/>
                                        <p:tgtEl>
                                          <p:spTgt spid="3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left)">
                                      <p:cBhvr>
                                        <p:cTn id="54" dur="500"/>
                                        <p:tgtEl>
                                          <p:spTgt spid="37"/>
                                        </p:tgtEl>
                                      </p:cBhvr>
                                    </p:animEffect>
                                  </p:childTnLst>
                                </p:cTn>
                              </p:par>
                            </p:childTnLst>
                          </p:cTn>
                        </p:par>
                        <p:par>
                          <p:cTn id="55" fill="hold">
                            <p:stCondLst>
                              <p:cond delay="4500"/>
                            </p:stCondLst>
                            <p:childTnLst>
                              <p:par>
                                <p:cTn id="56" presetID="22" presetClass="entr" presetSubtype="4" fill="hold"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down)">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37" grpId="0"/>
      <p:bldP spid="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400" dirty="0"/>
              <a:t>7.2</a:t>
            </a:r>
            <a:r>
              <a:rPr lang="zh-CN" altLang="en-US" sz="1400" dirty="0"/>
              <a:t>出错设计</a:t>
            </a:r>
          </a:p>
        </p:txBody>
      </p:sp>
      <p:grpSp>
        <p:nvGrpSpPr>
          <p:cNvPr id="3" name="组合 2">
            <a:extLst>
              <a:ext uri="{FF2B5EF4-FFF2-40B4-BE49-F238E27FC236}">
                <a16:creationId xmlns:a16="http://schemas.microsoft.com/office/drawing/2014/main" id="{BCC4B3E2-31AC-4B90-84D2-A61DC41A2C8F}"/>
              </a:ext>
            </a:extLst>
          </p:cNvPr>
          <p:cNvGrpSpPr/>
          <p:nvPr/>
        </p:nvGrpSpPr>
        <p:grpSpPr>
          <a:xfrm>
            <a:off x="91276" y="2304709"/>
            <a:ext cx="1299732" cy="1125031"/>
            <a:chOff x="1536020" y="1944798"/>
            <a:chExt cx="1858899" cy="1602500"/>
          </a:xfrm>
        </p:grpSpPr>
        <p:grpSp>
          <p:nvGrpSpPr>
            <p:cNvPr id="36" name="组合 35"/>
            <p:cNvGrpSpPr/>
            <p:nvPr/>
          </p:nvGrpSpPr>
          <p:grpSpPr>
            <a:xfrm>
              <a:off x="1536020" y="1944798"/>
              <a:ext cx="1858899" cy="1602500"/>
              <a:chOff x="2030922" y="2327368"/>
              <a:chExt cx="1528342" cy="1317536"/>
            </a:xfrm>
          </p:grpSpPr>
          <p:sp>
            <p:nvSpPr>
              <p:cNvPr id="37" name="六边形 36"/>
              <p:cNvSpPr/>
              <p:nvPr/>
            </p:nvSpPr>
            <p:spPr>
              <a:xfrm>
                <a:off x="2030922" y="2327368"/>
                <a:ext cx="1528342" cy="1317536"/>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任意多边形 37"/>
              <p:cNvSpPr/>
              <p:nvPr/>
            </p:nvSpPr>
            <p:spPr>
              <a:xfrm>
                <a:off x="2105578" y="2390868"/>
                <a:ext cx="1381022" cy="1190535"/>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9" name="六边形 38"/>
              <p:cNvSpPr/>
              <p:nvPr/>
            </p:nvSpPr>
            <p:spPr>
              <a:xfrm>
                <a:off x="2298341" y="2557901"/>
                <a:ext cx="993503" cy="856467"/>
              </a:xfrm>
              <a:prstGeom prst="hexagon">
                <a:avLst/>
              </a:prstGeom>
              <a:solidFill>
                <a:srgbClr val="01ACBE"/>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梯形 39"/>
              <p:cNvSpPr/>
              <p:nvPr/>
            </p:nvSpPr>
            <p:spPr>
              <a:xfrm>
                <a:off x="2402684" y="3414367"/>
                <a:ext cx="785815" cy="167035"/>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梯形 71"/>
              <p:cNvSpPr/>
              <p:nvPr/>
            </p:nvSpPr>
            <p:spPr>
              <a:xfrm rot="14580000" flipH="1">
                <a:off x="2925227" y="2640055"/>
                <a:ext cx="667005" cy="171628"/>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任意多边形 41"/>
              <p:cNvSpPr/>
              <p:nvPr/>
            </p:nvSpPr>
            <p:spPr>
              <a:xfrm>
                <a:off x="2105964" y="2395147"/>
                <a:ext cx="413216" cy="595267"/>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3" name="梯形 42"/>
              <p:cNvSpPr/>
              <p:nvPr/>
            </p:nvSpPr>
            <p:spPr>
              <a:xfrm flipV="1">
                <a:off x="2402681" y="2390864"/>
                <a:ext cx="785814" cy="167035"/>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TextBox 19"/>
            <p:cNvSpPr txBox="1"/>
            <p:nvPr/>
          </p:nvSpPr>
          <p:spPr>
            <a:xfrm>
              <a:off x="2025556" y="2326997"/>
              <a:ext cx="882704" cy="78911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CN" altLang="en-US" sz="1800" b="1" dirty="0">
                  <a:solidFill>
                    <a:schemeClr val="bg1"/>
                  </a:solidFill>
                </a:rPr>
                <a:t>系统错误</a:t>
              </a:r>
              <a:endParaRPr lang="en-US" altLang="zh-CN" sz="1800" b="1" dirty="0">
                <a:solidFill>
                  <a:schemeClr val="bg1"/>
                </a:solidFill>
              </a:endParaRPr>
            </a:p>
          </p:txBody>
        </p:sp>
      </p:grpSp>
      <p:grpSp>
        <p:nvGrpSpPr>
          <p:cNvPr id="4" name="组合 3">
            <a:extLst>
              <a:ext uri="{FF2B5EF4-FFF2-40B4-BE49-F238E27FC236}">
                <a16:creationId xmlns:a16="http://schemas.microsoft.com/office/drawing/2014/main" id="{0B2CFBD5-0602-4549-8A67-B0773743E0C1}"/>
              </a:ext>
            </a:extLst>
          </p:cNvPr>
          <p:cNvGrpSpPr/>
          <p:nvPr/>
        </p:nvGrpSpPr>
        <p:grpSpPr>
          <a:xfrm>
            <a:off x="3334317" y="533235"/>
            <a:ext cx="4695558" cy="929806"/>
            <a:chOff x="3836881" y="678175"/>
            <a:chExt cx="4356422" cy="929806"/>
          </a:xfrm>
        </p:grpSpPr>
        <p:sp>
          <p:nvSpPr>
            <p:cNvPr id="21" name="圆角矩形 20"/>
            <p:cNvSpPr/>
            <p:nvPr/>
          </p:nvSpPr>
          <p:spPr>
            <a:xfrm>
              <a:off x="4067944" y="678175"/>
              <a:ext cx="4125359" cy="864096"/>
            </a:xfrm>
            <a:prstGeom prst="roundRect">
              <a:avLst/>
            </a:prstGeom>
            <a:noFill/>
            <a:ln w="6350">
              <a:solidFill>
                <a:srgbClr val="E978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p:cNvGrpSpPr/>
            <p:nvPr/>
          </p:nvGrpSpPr>
          <p:grpSpPr>
            <a:xfrm>
              <a:off x="3836881" y="882610"/>
              <a:ext cx="466553" cy="472773"/>
              <a:chOff x="3321560" y="3740880"/>
              <a:chExt cx="726076" cy="735755"/>
            </a:xfrm>
          </p:grpSpPr>
          <p:grpSp>
            <p:nvGrpSpPr>
              <p:cNvPr id="89" name="组合 88"/>
              <p:cNvGrpSpPr/>
              <p:nvPr/>
            </p:nvGrpSpPr>
            <p:grpSpPr>
              <a:xfrm>
                <a:off x="3321560" y="3740880"/>
                <a:ext cx="726076" cy="735755"/>
                <a:chOff x="2097688" y="3921180"/>
                <a:chExt cx="2446337" cy="2478949"/>
              </a:xfrm>
            </p:grpSpPr>
            <p:sp>
              <p:nvSpPr>
                <p:cNvPr id="91"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2" name="Oval 62"/>
                <p:cNvSpPr>
                  <a:spLocks noChangeArrowheads="1"/>
                </p:cNvSpPr>
                <p:nvPr/>
              </p:nvSpPr>
              <p:spPr bwMode="auto">
                <a:xfrm>
                  <a:off x="2184215" y="3921180"/>
                  <a:ext cx="2284415" cy="2284413"/>
                </a:xfrm>
                <a:prstGeom prst="ellipse">
                  <a:avLst/>
                </a:prstGeom>
                <a:solidFill>
                  <a:srgbClr val="E9786A"/>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90" name="椭圆 89"/>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200" dirty="0">
                  <a:latin typeface="微软雅黑" pitchFamily="34" charset="-122"/>
                  <a:ea typeface="微软雅黑" pitchFamily="34" charset="-122"/>
                </a:endParaRPr>
              </a:p>
            </p:txBody>
          </p:sp>
        </p:grpSp>
        <p:sp>
          <p:nvSpPr>
            <p:cNvPr id="26" name="TextBox 25"/>
            <p:cNvSpPr txBox="1"/>
            <p:nvPr/>
          </p:nvSpPr>
          <p:spPr>
            <a:xfrm>
              <a:off x="3997049" y="940946"/>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1</a:t>
              </a:r>
              <a:endParaRPr lang="zh-CN" altLang="en-US" sz="2200" b="1" dirty="0">
                <a:solidFill>
                  <a:schemeClr val="bg1"/>
                </a:solidFill>
                <a:latin typeface="微软雅黑" pitchFamily="34" charset="-122"/>
                <a:ea typeface="微软雅黑" pitchFamily="34" charset="-122"/>
              </a:endParaRPr>
            </a:p>
          </p:txBody>
        </p:sp>
        <p:sp>
          <p:nvSpPr>
            <p:cNvPr id="33" name="TextBox 32"/>
            <p:cNvSpPr txBox="1"/>
            <p:nvPr/>
          </p:nvSpPr>
          <p:spPr>
            <a:xfrm>
              <a:off x="4344377" y="785576"/>
              <a:ext cx="3768356" cy="82240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b="1" dirty="0">
                  <a:solidFill>
                    <a:schemeClr val="tx1"/>
                  </a:solidFill>
                </a:rPr>
                <a:t>补救措施：</a:t>
              </a:r>
              <a:r>
                <a:rPr lang="zh-CN" altLang="zh-CN" sz="900" dirty="0"/>
                <a:t>在系统实施中，增加系统日志的部分，系统在事务处理后及时进行备份以解决突然的断电和系统崩溃的致命错误。定期对数据库进行备份，采用硬盘做备份设备，在数据库异常后获取备份数据并重新进行出错前的事务。当存储空间不足时，系统会给出错误提示，并终止运行，待排除故障后重新启动。</a:t>
              </a:r>
            </a:p>
            <a:p>
              <a:endParaRPr lang="en-US" altLang="zh-CN" dirty="0">
                <a:solidFill>
                  <a:schemeClr val="tx1"/>
                </a:solidFill>
              </a:endParaRPr>
            </a:p>
          </p:txBody>
        </p:sp>
      </p:grpSp>
      <p:grpSp>
        <p:nvGrpSpPr>
          <p:cNvPr id="5" name="组合 4">
            <a:extLst>
              <a:ext uri="{FF2B5EF4-FFF2-40B4-BE49-F238E27FC236}">
                <a16:creationId xmlns:a16="http://schemas.microsoft.com/office/drawing/2014/main" id="{A8598220-12DE-45BB-9D59-387500F409E9}"/>
              </a:ext>
            </a:extLst>
          </p:cNvPr>
          <p:cNvGrpSpPr/>
          <p:nvPr/>
        </p:nvGrpSpPr>
        <p:grpSpPr>
          <a:xfrm>
            <a:off x="3775071" y="1521624"/>
            <a:ext cx="5054380" cy="1254183"/>
            <a:chOff x="4676931" y="2360328"/>
            <a:chExt cx="5054380" cy="1254183"/>
          </a:xfrm>
        </p:grpSpPr>
        <p:sp>
          <p:nvSpPr>
            <p:cNvPr id="22" name="圆角矩形 21"/>
            <p:cNvSpPr/>
            <p:nvPr/>
          </p:nvSpPr>
          <p:spPr>
            <a:xfrm>
              <a:off x="4939381" y="2360328"/>
              <a:ext cx="4791930" cy="1155829"/>
            </a:xfrm>
            <a:prstGeom prst="round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a:off x="4676931" y="2600925"/>
              <a:ext cx="466553" cy="472773"/>
              <a:chOff x="3321560" y="3740880"/>
              <a:chExt cx="726076" cy="735755"/>
            </a:xfrm>
          </p:grpSpPr>
          <p:grpSp>
            <p:nvGrpSpPr>
              <p:cNvPr id="84" name="组合 83"/>
              <p:cNvGrpSpPr/>
              <p:nvPr/>
            </p:nvGrpSpPr>
            <p:grpSpPr>
              <a:xfrm>
                <a:off x="3321560" y="3740880"/>
                <a:ext cx="726076" cy="735755"/>
                <a:chOff x="2097688" y="3921180"/>
                <a:chExt cx="2446337" cy="2478949"/>
              </a:xfrm>
            </p:grpSpPr>
            <p:sp>
              <p:nvSpPr>
                <p:cNvPr id="86"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7" name="Oval 62"/>
                <p:cNvSpPr>
                  <a:spLocks noChangeArrowheads="1"/>
                </p:cNvSpPr>
                <p:nvPr/>
              </p:nvSpPr>
              <p:spPr bwMode="auto">
                <a:xfrm>
                  <a:off x="2184215" y="3921180"/>
                  <a:ext cx="2284415" cy="2284413"/>
                </a:xfrm>
                <a:prstGeom prst="ellipse">
                  <a:avLst/>
                </a:prstGeom>
                <a:solidFill>
                  <a:srgbClr val="1FABC4"/>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5" name="椭圆 84"/>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200" dirty="0">
                  <a:latin typeface="微软雅黑" pitchFamily="34" charset="-122"/>
                  <a:ea typeface="微软雅黑" pitchFamily="34" charset="-122"/>
                </a:endParaRPr>
              </a:p>
            </p:txBody>
          </p:sp>
        </p:grpSp>
        <p:sp>
          <p:nvSpPr>
            <p:cNvPr id="29" name="TextBox 28"/>
            <p:cNvSpPr txBox="1"/>
            <p:nvPr/>
          </p:nvSpPr>
          <p:spPr>
            <a:xfrm>
              <a:off x="4846210" y="2650483"/>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2</a:t>
              </a:r>
              <a:endParaRPr lang="zh-CN" altLang="en-US" sz="2200" b="1" dirty="0">
                <a:solidFill>
                  <a:schemeClr val="bg1"/>
                </a:solidFill>
                <a:latin typeface="微软雅黑" pitchFamily="34" charset="-122"/>
                <a:ea typeface="微软雅黑" pitchFamily="34" charset="-122"/>
              </a:endParaRPr>
            </a:p>
          </p:txBody>
        </p:sp>
        <p:sp>
          <p:nvSpPr>
            <p:cNvPr id="34" name="TextBox 33"/>
            <p:cNvSpPr txBox="1"/>
            <p:nvPr/>
          </p:nvSpPr>
          <p:spPr>
            <a:xfrm>
              <a:off x="5207301" y="2458682"/>
              <a:ext cx="4382970" cy="115582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b="1" dirty="0">
                  <a:solidFill>
                    <a:schemeClr val="tx1"/>
                  </a:solidFill>
                </a:rPr>
                <a:t>补救措施：</a:t>
              </a:r>
              <a:r>
                <a:rPr lang="zh-CN" altLang="zh-CN" sz="900" dirty="0"/>
                <a:t>在系统类设计过程中，将有关于用户隐私的数据进行私有化，对重要数据进行加密，科学合理地设计数据库的视图，在接口部分只提供所需服务</a:t>
              </a:r>
              <a:r>
                <a:rPr lang="zh-CN" altLang="en-US" sz="900" dirty="0"/>
                <a:t>。</a:t>
              </a:r>
              <a:r>
                <a:rPr lang="zh-CN" altLang="zh-CN" sz="900" dirty="0"/>
                <a:t>在文件操作异常时，系统提供错误提示，并终止文件操作，在排除故障后运行，以解决文件操作异常的错误。在通信出现异常或响应时间过长时，系统会进行提示，并在用户选择下进行通讯连接。对于数据丢失或破坏的情况，系统提供错误提示</a:t>
              </a:r>
              <a:r>
                <a:rPr lang="zh-CN" altLang="zh-CN" dirty="0"/>
                <a:t>，从备份数据中获取原有数据并重新运行。</a:t>
              </a:r>
            </a:p>
            <a:p>
              <a:endParaRPr lang="en-US" altLang="zh-CN" dirty="0">
                <a:solidFill>
                  <a:schemeClr val="tx1"/>
                </a:solidFill>
              </a:endParaRPr>
            </a:p>
          </p:txBody>
        </p:sp>
      </p:grpSp>
      <p:grpSp>
        <p:nvGrpSpPr>
          <p:cNvPr id="6" name="组合 5">
            <a:extLst>
              <a:ext uri="{FF2B5EF4-FFF2-40B4-BE49-F238E27FC236}">
                <a16:creationId xmlns:a16="http://schemas.microsoft.com/office/drawing/2014/main" id="{11A4FC62-2CBC-4E78-8941-F7A8ACD5F969}"/>
              </a:ext>
            </a:extLst>
          </p:cNvPr>
          <p:cNvGrpSpPr/>
          <p:nvPr/>
        </p:nvGrpSpPr>
        <p:grpSpPr>
          <a:xfrm>
            <a:off x="3800099" y="2813434"/>
            <a:ext cx="5025207" cy="1183155"/>
            <a:chOff x="4683828" y="3431951"/>
            <a:chExt cx="5025207" cy="1199406"/>
          </a:xfrm>
        </p:grpSpPr>
        <p:sp>
          <p:nvSpPr>
            <p:cNvPr id="23" name="圆角矩形 22"/>
            <p:cNvSpPr/>
            <p:nvPr/>
          </p:nvSpPr>
          <p:spPr>
            <a:xfrm>
              <a:off x="4917105" y="3431951"/>
              <a:ext cx="4791930" cy="1199405"/>
            </a:xfrm>
            <a:prstGeom prst="roundRect">
              <a:avLst/>
            </a:prstGeom>
            <a:noFill/>
            <a:ln w="6350">
              <a:solidFill>
                <a:srgbClr val="6A3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4683828" y="3615582"/>
              <a:ext cx="466553" cy="465948"/>
              <a:chOff x="3321560" y="3751502"/>
              <a:chExt cx="726076" cy="725134"/>
            </a:xfrm>
          </p:grpSpPr>
          <p:grpSp>
            <p:nvGrpSpPr>
              <p:cNvPr id="74" name="组合 73"/>
              <p:cNvGrpSpPr/>
              <p:nvPr/>
            </p:nvGrpSpPr>
            <p:grpSpPr>
              <a:xfrm>
                <a:off x="3321560" y="3751502"/>
                <a:ext cx="726076" cy="725134"/>
                <a:chOff x="2097688" y="3956966"/>
                <a:chExt cx="2446337" cy="2443163"/>
              </a:xfrm>
            </p:grpSpPr>
            <p:sp>
              <p:nvSpPr>
                <p:cNvPr id="76"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7" name="Oval 62"/>
                <p:cNvSpPr>
                  <a:spLocks noChangeArrowheads="1"/>
                </p:cNvSpPr>
                <p:nvPr/>
              </p:nvSpPr>
              <p:spPr bwMode="auto">
                <a:xfrm>
                  <a:off x="2184214" y="4033556"/>
                  <a:ext cx="2284414" cy="2284414"/>
                </a:xfrm>
                <a:prstGeom prst="ellipse">
                  <a:avLst/>
                </a:prstGeom>
                <a:solidFill>
                  <a:srgbClr val="6A3779"/>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75" name="椭圆 74"/>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200" dirty="0">
                  <a:latin typeface="微软雅黑" pitchFamily="34" charset="-122"/>
                  <a:ea typeface="微软雅黑" pitchFamily="34" charset="-122"/>
                </a:endParaRPr>
              </a:p>
            </p:txBody>
          </p:sp>
        </p:grpSp>
        <p:sp>
          <p:nvSpPr>
            <p:cNvPr id="32" name="TextBox 31"/>
            <p:cNvSpPr txBox="1"/>
            <p:nvPr/>
          </p:nvSpPr>
          <p:spPr>
            <a:xfrm>
              <a:off x="4846210" y="3694723"/>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3</a:t>
              </a:r>
              <a:endParaRPr lang="zh-CN" altLang="en-US" sz="2200" b="1" dirty="0">
                <a:solidFill>
                  <a:schemeClr val="bg1"/>
                </a:solidFill>
                <a:latin typeface="微软雅黑" pitchFamily="34" charset="-122"/>
                <a:ea typeface="微软雅黑" pitchFamily="34" charset="-122"/>
              </a:endParaRPr>
            </a:p>
          </p:txBody>
        </p:sp>
        <p:sp>
          <p:nvSpPr>
            <p:cNvPr id="35" name="TextBox 34"/>
            <p:cNvSpPr txBox="1"/>
            <p:nvPr/>
          </p:nvSpPr>
          <p:spPr>
            <a:xfrm>
              <a:off x="5240104" y="3475528"/>
              <a:ext cx="4412998" cy="115582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b="1" dirty="0">
                  <a:solidFill>
                    <a:schemeClr val="tx1"/>
                  </a:solidFill>
                </a:rPr>
                <a:t>补救措施：</a:t>
              </a:r>
              <a:r>
                <a:rPr lang="zh-CN" altLang="zh-CN" sz="900" dirty="0"/>
                <a:t>根据宿主设备的不同，在布局、元素大小、响应区域等方面增加自动适应的功能。系统会进行提示数据为空的提示，并在系统的各个数据处理的过程中增加空值的排查和处理。系统会在客户端进行输入的正确格式的提示，并对输入进行合法性的判断，如出现输入错误的情况，系统会进行提示，并引导用户进行重新输入。系统开发人员会定时进行系统的维修和优化，对于服务器设备会定时进行更换。在硬件或通讯异常发生恢复后，系统若不能自动正常继续工作，系统的开发人员或维修人员会进行人力干预。</a:t>
              </a:r>
            </a:p>
            <a:p>
              <a:endParaRPr lang="en-US" altLang="zh-CN" dirty="0">
                <a:solidFill>
                  <a:schemeClr val="tx1"/>
                </a:solidFill>
              </a:endParaRPr>
            </a:p>
          </p:txBody>
        </p:sp>
      </p:grpSp>
      <p:grpSp>
        <p:nvGrpSpPr>
          <p:cNvPr id="47" name="组合 46"/>
          <p:cNvGrpSpPr/>
          <p:nvPr/>
        </p:nvGrpSpPr>
        <p:grpSpPr>
          <a:xfrm>
            <a:off x="1526346" y="3928116"/>
            <a:ext cx="726076" cy="725134"/>
            <a:chOff x="3321560" y="3751502"/>
            <a:chExt cx="726076" cy="725134"/>
          </a:xfrm>
        </p:grpSpPr>
        <p:grpSp>
          <p:nvGrpSpPr>
            <p:cNvPr id="44" name="组合 43"/>
            <p:cNvGrpSpPr/>
            <p:nvPr/>
          </p:nvGrpSpPr>
          <p:grpSpPr>
            <a:xfrm>
              <a:off x="3321560" y="3751502"/>
              <a:ext cx="726076" cy="725134"/>
              <a:chOff x="2097688" y="3956966"/>
              <a:chExt cx="2446337" cy="2443163"/>
            </a:xfrm>
          </p:grpSpPr>
          <p:sp>
            <p:nvSpPr>
              <p:cNvPr id="45"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Oval 62"/>
              <p:cNvSpPr>
                <a:spLocks noChangeArrowheads="1"/>
              </p:cNvSpPr>
              <p:nvPr/>
            </p:nvSpPr>
            <p:spPr bwMode="auto">
              <a:xfrm>
                <a:off x="2184214" y="4033556"/>
                <a:ext cx="2284414" cy="2284414"/>
              </a:xfrm>
              <a:prstGeom prst="ellipse">
                <a:avLst/>
              </a:prstGeom>
              <a:solidFill>
                <a:srgbClr val="C55884"/>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 name="椭圆 7"/>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200" dirty="0">
                  <a:latin typeface="微软雅黑" pitchFamily="34" charset="-122"/>
                  <a:ea typeface="微软雅黑" pitchFamily="34" charset="-122"/>
                </a:rPr>
                <a:t>轻微</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错误</a:t>
              </a:r>
            </a:p>
          </p:txBody>
        </p:sp>
      </p:grpSp>
      <p:grpSp>
        <p:nvGrpSpPr>
          <p:cNvPr id="58" name="组合 57"/>
          <p:cNvGrpSpPr/>
          <p:nvPr/>
        </p:nvGrpSpPr>
        <p:grpSpPr>
          <a:xfrm>
            <a:off x="2177773" y="2957950"/>
            <a:ext cx="726076" cy="725134"/>
            <a:chOff x="3321560" y="3751502"/>
            <a:chExt cx="726076" cy="725134"/>
          </a:xfrm>
        </p:grpSpPr>
        <p:grpSp>
          <p:nvGrpSpPr>
            <p:cNvPr id="59" name="组合 58"/>
            <p:cNvGrpSpPr/>
            <p:nvPr/>
          </p:nvGrpSpPr>
          <p:grpSpPr>
            <a:xfrm>
              <a:off x="3321560" y="3751502"/>
              <a:ext cx="726076" cy="725134"/>
              <a:chOff x="2097688" y="3956966"/>
              <a:chExt cx="2446337" cy="2443163"/>
            </a:xfrm>
          </p:grpSpPr>
          <p:sp>
            <p:nvSpPr>
              <p:cNvPr id="61"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Oval 62"/>
              <p:cNvSpPr>
                <a:spLocks noChangeArrowheads="1"/>
              </p:cNvSpPr>
              <p:nvPr/>
            </p:nvSpPr>
            <p:spPr bwMode="auto">
              <a:xfrm>
                <a:off x="2184214" y="4033556"/>
                <a:ext cx="2284414" cy="2284414"/>
              </a:xfrm>
              <a:prstGeom prst="ellipse">
                <a:avLst/>
              </a:prstGeom>
              <a:solidFill>
                <a:srgbClr val="6A3779"/>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60" name="椭圆 59"/>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200" dirty="0">
                  <a:latin typeface="微软雅黑" pitchFamily="34" charset="-122"/>
                  <a:ea typeface="微软雅黑" pitchFamily="34" charset="-122"/>
                </a:rPr>
                <a:t>一般</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错误</a:t>
              </a:r>
            </a:p>
          </p:txBody>
        </p:sp>
      </p:grpSp>
      <p:grpSp>
        <p:nvGrpSpPr>
          <p:cNvPr id="63" name="组合 62"/>
          <p:cNvGrpSpPr/>
          <p:nvPr/>
        </p:nvGrpSpPr>
        <p:grpSpPr>
          <a:xfrm>
            <a:off x="1531436" y="1054541"/>
            <a:ext cx="726076" cy="725134"/>
            <a:chOff x="3321560" y="3751502"/>
            <a:chExt cx="726076" cy="725134"/>
          </a:xfrm>
        </p:grpSpPr>
        <p:grpSp>
          <p:nvGrpSpPr>
            <p:cNvPr id="64" name="组合 63"/>
            <p:cNvGrpSpPr/>
            <p:nvPr/>
          </p:nvGrpSpPr>
          <p:grpSpPr>
            <a:xfrm>
              <a:off x="3321560" y="3751502"/>
              <a:ext cx="726076" cy="725134"/>
              <a:chOff x="2097688" y="3956966"/>
              <a:chExt cx="2446337" cy="2443163"/>
            </a:xfrm>
          </p:grpSpPr>
          <p:sp>
            <p:nvSpPr>
              <p:cNvPr id="66"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7" name="Oval 62"/>
              <p:cNvSpPr>
                <a:spLocks noChangeArrowheads="1"/>
              </p:cNvSpPr>
              <p:nvPr/>
            </p:nvSpPr>
            <p:spPr bwMode="auto">
              <a:xfrm>
                <a:off x="2184214" y="4033556"/>
                <a:ext cx="2284414" cy="2284414"/>
              </a:xfrm>
              <a:prstGeom prst="ellipse">
                <a:avLst/>
              </a:prstGeom>
              <a:solidFill>
                <a:srgbClr val="E9786A"/>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65" name="椭圆 64"/>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200" dirty="0">
                  <a:latin typeface="微软雅黑" pitchFamily="34" charset="-122"/>
                  <a:ea typeface="微软雅黑" pitchFamily="34" charset="-122"/>
                </a:rPr>
                <a:t>致命</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错误</a:t>
              </a:r>
            </a:p>
          </p:txBody>
        </p:sp>
      </p:grpSp>
      <p:grpSp>
        <p:nvGrpSpPr>
          <p:cNvPr id="68" name="组合 67"/>
          <p:cNvGrpSpPr/>
          <p:nvPr/>
        </p:nvGrpSpPr>
        <p:grpSpPr>
          <a:xfrm>
            <a:off x="2152049" y="1933872"/>
            <a:ext cx="726076" cy="725134"/>
            <a:chOff x="3321560" y="3751502"/>
            <a:chExt cx="726076" cy="725134"/>
          </a:xfrm>
        </p:grpSpPr>
        <p:grpSp>
          <p:nvGrpSpPr>
            <p:cNvPr id="69" name="组合 68"/>
            <p:cNvGrpSpPr/>
            <p:nvPr/>
          </p:nvGrpSpPr>
          <p:grpSpPr>
            <a:xfrm>
              <a:off x="3321560" y="3751502"/>
              <a:ext cx="726076" cy="725134"/>
              <a:chOff x="2097688" y="3956966"/>
              <a:chExt cx="2446337" cy="2443163"/>
            </a:xfrm>
          </p:grpSpPr>
          <p:sp>
            <p:nvSpPr>
              <p:cNvPr id="71" name="Oval 52"/>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2" name="Oval 62"/>
              <p:cNvSpPr>
                <a:spLocks noChangeArrowheads="1"/>
              </p:cNvSpPr>
              <p:nvPr/>
            </p:nvSpPr>
            <p:spPr bwMode="auto">
              <a:xfrm>
                <a:off x="2184214" y="4033556"/>
                <a:ext cx="2284414" cy="2284414"/>
              </a:xfrm>
              <a:prstGeom prst="ellipse">
                <a:avLst/>
              </a:prstGeom>
              <a:solidFill>
                <a:srgbClr val="1FABC4"/>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70" name="椭圆 69"/>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200" dirty="0">
                  <a:latin typeface="微软雅黑" pitchFamily="34" charset="-122"/>
                  <a:ea typeface="微软雅黑" pitchFamily="34" charset="-122"/>
                </a:rPr>
                <a:t>严重</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错误</a:t>
              </a:r>
            </a:p>
          </p:txBody>
        </p:sp>
      </p:grpSp>
      <p:grpSp>
        <p:nvGrpSpPr>
          <p:cNvPr id="78" name="组合 77">
            <a:extLst>
              <a:ext uri="{FF2B5EF4-FFF2-40B4-BE49-F238E27FC236}">
                <a16:creationId xmlns:a16="http://schemas.microsoft.com/office/drawing/2014/main" id="{B6015DD3-F2BC-4741-BBC3-A073BE9FB8B2}"/>
              </a:ext>
            </a:extLst>
          </p:cNvPr>
          <p:cNvGrpSpPr/>
          <p:nvPr/>
        </p:nvGrpSpPr>
        <p:grpSpPr>
          <a:xfrm>
            <a:off x="3541734" y="4102219"/>
            <a:ext cx="5301457" cy="1012527"/>
            <a:chOff x="3836881" y="678175"/>
            <a:chExt cx="5301457" cy="1012527"/>
          </a:xfrm>
        </p:grpSpPr>
        <p:sp>
          <p:nvSpPr>
            <p:cNvPr id="79" name="圆角矩形 20">
              <a:extLst>
                <a:ext uri="{FF2B5EF4-FFF2-40B4-BE49-F238E27FC236}">
                  <a16:creationId xmlns:a16="http://schemas.microsoft.com/office/drawing/2014/main" id="{ACD86264-7018-42E5-A3D0-E158432E41CA}"/>
                </a:ext>
              </a:extLst>
            </p:cNvPr>
            <p:cNvSpPr/>
            <p:nvPr/>
          </p:nvSpPr>
          <p:spPr>
            <a:xfrm>
              <a:off x="4067943" y="678175"/>
              <a:ext cx="5070395" cy="864096"/>
            </a:xfrm>
            <a:prstGeom prst="roundRect">
              <a:avLst/>
            </a:prstGeom>
            <a:noFill/>
            <a:ln w="6350">
              <a:solidFill>
                <a:srgbClr val="C55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0" name="组合 79">
              <a:extLst>
                <a:ext uri="{FF2B5EF4-FFF2-40B4-BE49-F238E27FC236}">
                  <a16:creationId xmlns:a16="http://schemas.microsoft.com/office/drawing/2014/main" id="{27B6A0E7-E7AB-4F42-8BAB-1D893638710E}"/>
                </a:ext>
              </a:extLst>
            </p:cNvPr>
            <p:cNvGrpSpPr/>
            <p:nvPr/>
          </p:nvGrpSpPr>
          <p:grpSpPr>
            <a:xfrm>
              <a:off x="3836881" y="882610"/>
              <a:ext cx="466553" cy="472773"/>
              <a:chOff x="3321560" y="3740880"/>
              <a:chExt cx="726076" cy="735755"/>
            </a:xfrm>
          </p:grpSpPr>
          <p:grpSp>
            <p:nvGrpSpPr>
              <p:cNvPr id="93" name="组合 92">
                <a:extLst>
                  <a:ext uri="{FF2B5EF4-FFF2-40B4-BE49-F238E27FC236}">
                    <a16:creationId xmlns:a16="http://schemas.microsoft.com/office/drawing/2014/main" id="{9C415106-2A1B-458B-B64D-97130205142C}"/>
                  </a:ext>
                </a:extLst>
              </p:cNvPr>
              <p:cNvGrpSpPr/>
              <p:nvPr/>
            </p:nvGrpSpPr>
            <p:grpSpPr>
              <a:xfrm>
                <a:off x="3321560" y="3740880"/>
                <a:ext cx="726076" cy="735755"/>
                <a:chOff x="2097688" y="3921180"/>
                <a:chExt cx="2446337" cy="2478949"/>
              </a:xfrm>
            </p:grpSpPr>
            <p:sp>
              <p:nvSpPr>
                <p:cNvPr id="95" name="Oval 52">
                  <a:extLst>
                    <a:ext uri="{FF2B5EF4-FFF2-40B4-BE49-F238E27FC236}">
                      <a16:creationId xmlns:a16="http://schemas.microsoft.com/office/drawing/2014/main" id="{3F531F38-C3A3-4198-9B60-54D97F790B79}"/>
                    </a:ext>
                  </a:extLst>
                </p:cNvPr>
                <p:cNvSpPr>
                  <a:spLocks noChangeArrowheads="1"/>
                </p:cNvSpPr>
                <p:nvPr/>
              </p:nvSpPr>
              <p:spPr bwMode="auto">
                <a:xfrm>
                  <a:off x="2097688" y="3956966"/>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6" name="Oval 62">
                  <a:extLst>
                    <a:ext uri="{FF2B5EF4-FFF2-40B4-BE49-F238E27FC236}">
                      <a16:creationId xmlns:a16="http://schemas.microsoft.com/office/drawing/2014/main" id="{1A756940-38C4-490D-BB7A-43A59FF6F995}"/>
                    </a:ext>
                  </a:extLst>
                </p:cNvPr>
                <p:cNvSpPr>
                  <a:spLocks noChangeArrowheads="1"/>
                </p:cNvSpPr>
                <p:nvPr/>
              </p:nvSpPr>
              <p:spPr bwMode="auto">
                <a:xfrm>
                  <a:off x="2184215" y="3921180"/>
                  <a:ext cx="2284415" cy="2284413"/>
                </a:xfrm>
                <a:prstGeom prst="ellipse">
                  <a:avLst/>
                </a:prstGeom>
                <a:solidFill>
                  <a:srgbClr val="C55884"/>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94" name="椭圆 93">
                <a:extLst>
                  <a:ext uri="{FF2B5EF4-FFF2-40B4-BE49-F238E27FC236}">
                    <a16:creationId xmlns:a16="http://schemas.microsoft.com/office/drawing/2014/main" id="{29229307-98ED-4C53-A6AD-9952BF1DE0E9}"/>
                  </a:ext>
                </a:extLst>
              </p:cNvPr>
              <p:cNvSpPr/>
              <p:nvPr/>
            </p:nvSpPr>
            <p:spPr>
              <a:xfrm>
                <a:off x="3340964" y="3752384"/>
                <a:ext cx="687266" cy="68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200" dirty="0">
                  <a:latin typeface="微软雅黑" pitchFamily="34" charset="-122"/>
                  <a:ea typeface="微软雅黑" pitchFamily="34" charset="-122"/>
                </a:endParaRPr>
              </a:p>
            </p:txBody>
          </p:sp>
        </p:grpSp>
        <p:sp>
          <p:nvSpPr>
            <p:cNvPr id="81" name="TextBox 25">
              <a:extLst>
                <a:ext uri="{FF2B5EF4-FFF2-40B4-BE49-F238E27FC236}">
                  <a16:creationId xmlns:a16="http://schemas.microsoft.com/office/drawing/2014/main" id="{B249A309-A99A-4FD8-9A5B-D8B02D7C7F71}"/>
                </a:ext>
              </a:extLst>
            </p:cNvPr>
            <p:cNvSpPr txBox="1"/>
            <p:nvPr/>
          </p:nvSpPr>
          <p:spPr>
            <a:xfrm>
              <a:off x="3997049" y="940946"/>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4</a:t>
              </a:r>
              <a:endParaRPr lang="zh-CN" altLang="en-US" sz="2200" b="1" dirty="0">
                <a:solidFill>
                  <a:schemeClr val="bg1"/>
                </a:solidFill>
                <a:latin typeface="微软雅黑" pitchFamily="34" charset="-122"/>
                <a:ea typeface="微软雅黑" pitchFamily="34" charset="-122"/>
              </a:endParaRPr>
            </a:p>
          </p:txBody>
        </p:sp>
        <p:sp>
          <p:nvSpPr>
            <p:cNvPr id="82" name="TextBox 32">
              <a:extLst>
                <a:ext uri="{FF2B5EF4-FFF2-40B4-BE49-F238E27FC236}">
                  <a16:creationId xmlns:a16="http://schemas.microsoft.com/office/drawing/2014/main" id="{0C996FE6-954F-480B-9E89-E1E7D0039B24}"/>
                </a:ext>
              </a:extLst>
            </p:cNvPr>
            <p:cNvSpPr txBox="1"/>
            <p:nvPr/>
          </p:nvSpPr>
          <p:spPr>
            <a:xfrm>
              <a:off x="4313254" y="701585"/>
              <a:ext cx="4751265" cy="98911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b="1" dirty="0">
                  <a:solidFill>
                    <a:schemeClr val="tx1"/>
                  </a:solidFill>
                </a:rPr>
                <a:t>补救措施：</a:t>
              </a:r>
              <a:r>
                <a:rPr lang="zh-CN" altLang="zh-CN" sz="900" dirty="0"/>
                <a:t>对于辅助说明描述不清楚问题的解决，系统会进行大量用户的测试实验，获取用户的反馈，根据用户的建议进行系统的完善。对于个别不影响产品理解的错别字的错误和功能使用性的易用性不够的错误，系统管理员会进行多次检查操作，系统的测试人员会对系统的易用性进行大量测试，与此同时系统会设置反馈的模块，收集用户的建议。对于界面不够美观的问题，系统的界面设计师会定期进行界面的更新，来迎合大众审美。</a:t>
              </a:r>
            </a:p>
            <a:p>
              <a:endParaRPr lang="en-US" altLang="zh-CN" dirty="0">
                <a:solidFill>
                  <a:schemeClr val="tx1"/>
                </a:solidFill>
              </a:endParaRPr>
            </a:p>
          </p:txBody>
        </p:sp>
      </p:grpSp>
      <p:cxnSp>
        <p:nvCxnSpPr>
          <p:cNvPr id="11" name="直接连接符 10">
            <a:extLst>
              <a:ext uri="{FF2B5EF4-FFF2-40B4-BE49-F238E27FC236}">
                <a16:creationId xmlns:a16="http://schemas.microsoft.com/office/drawing/2014/main" id="{6DA2FA8D-CBC2-44A4-92F6-DB6A53B35C40}"/>
              </a:ext>
            </a:extLst>
          </p:cNvPr>
          <p:cNvCxnSpPr>
            <a:stCxn id="37" idx="5"/>
            <a:endCxn id="65" idx="3"/>
          </p:cNvCxnSpPr>
          <p:nvPr/>
        </p:nvCxnSpPr>
        <p:spPr>
          <a:xfrm flipV="1">
            <a:off x="1109750" y="1642041"/>
            <a:ext cx="541738" cy="662668"/>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E1C12295-0B4D-4641-8AB4-41A6E71DF796}"/>
              </a:ext>
            </a:extLst>
          </p:cNvPr>
          <p:cNvCxnSpPr>
            <a:stCxn id="37" idx="1"/>
            <a:endCxn id="8" idx="1"/>
          </p:cNvCxnSpPr>
          <p:nvPr/>
        </p:nvCxnSpPr>
        <p:spPr>
          <a:xfrm>
            <a:off x="1109750" y="3429740"/>
            <a:ext cx="536648" cy="599906"/>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97A56449-47C5-4266-BA37-9C54D701BCD4}"/>
              </a:ext>
            </a:extLst>
          </p:cNvPr>
          <p:cNvCxnSpPr>
            <a:endCxn id="70" idx="2"/>
          </p:cNvCxnSpPr>
          <p:nvPr/>
        </p:nvCxnSpPr>
        <p:spPr>
          <a:xfrm flipV="1">
            <a:off x="1243404" y="2278387"/>
            <a:ext cx="928049" cy="291151"/>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085E2069-8D89-4E2B-A2A0-BCC0FAB898CC}"/>
              </a:ext>
            </a:extLst>
          </p:cNvPr>
          <p:cNvCxnSpPr>
            <a:endCxn id="62" idx="2"/>
          </p:cNvCxnSpPr>
          <p:nvPr/>
        </p:nvCxnSpPr>
        <p:spPr>
          <a:xfrm>
            <a:off x="1243404" y="3097368"/>
            <a:ext cx="960050" cy="222323"/>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6867D38F-B1EF-4DC2-A543-1D909BCBBC13}"/>
              </a:ext>
            </a:extLst>
          </p:cNvPr>
          <p:cNvCxnSpPr>
            <a:cxnSpLocks/>
            <a:stCxn id="66" idx="6"/>
          </p:cNvCxnSpPr>
          <p:nvPr/>
        </p:nvCxnSpPr>
        <p:spPr>
          <a:xfrm flipV="1">
            <a:off x="2257512" y="1098234"/>
            <a:ext cx="1148880" cy="318874"/>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CA0D6568-DFBB-48F9-92A9-251C205B2AB6}"/>
              </a:ext>
            </a:extLst>
          </p:cNvPr>
          <p:cNvCxnSpPr>
            <a:stCxn id="70" idx="6"/>
            <a:endCxn id="87" idx="2"/>
          </p:cNvCxnSpPr>
          <p:nvPr/>
        </p:nvCxnSpPr>
        <p:spPr>
          <a:xfrm flipV="1">
            <a:off x="2858719" y="1980057"/>
            <a:ext cx="932854" cy="29833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11F94438-5AA1-4249-B58F-1F6C4E954AB7}"/>
              </a:ext>
            </a:extLst>
          </p:cNvPr>
          <p:cNvCxnSpPr>
            <a:cxnSpLocks/>
            <a:stCxn id="61" idx="6"/>
            <a:endCxn id="77" idx="2"/>
          </p:cNvCxnSpPr>
          <p:nvPr/>
        </p:nvCxnSpPr>
        <p:spPr>
          <a:xfrm flipV="1">
            <a:off x="2903849" y="3223871"/>
            <a:ext cx="912752" cy="96646"/>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5E6C7575-C129-4BC9-80B3-70E7DADC5DE1}"/>
              </a:ext>
            </a:extLst>
          </p:cNvPr>
          <p:cNvCxnSpPr>
            <a:cxnSpLocks/>
            <a:stCxn id="46" idx="6"/>
          </p:cNvCxnSpPr>
          <p:nvPr/>
        </p:nvCxnSpPr>
        <p:spPr>
          <a:xfrm>
            <a:off x="2230044" y="4289857"/>
            <a:ext cx="1290594" cy="13214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3805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42" presetClass="entr" presetSubtype="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par>
                          <p:cTn id="45" fill="hold">
                            <p:stCondLst>
                              <p:cond delay="3500"/>
                            </p:stCondLst>
                            <p:childTnLst>
                              <p:par>
                                <p:cTn id="46" presetID="10" presetClass="entr" presetSubtype="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par>
                          <p:cTn id="49" fill="hold">
                            <p:stCondLst>
                              <p:cond delay="4000"/>
                            </p:stCondLst>
                            <p:childTnLst>
                              <p:par>
                                <p:cTn id="50" presetID="42" presetClass="entr" presetSubtype="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42"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10" presetClass="entr" presetSubtype="0"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42" presetClass="entr" presetSubtype="0" fill="hold" nodeType="with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fade">
                                      <p:cBhvr>
                                        <p:cTn id="70" dur="1000"/>
                                        <p:tgtEl>
                                          <p:spTgt spid="78"/>
                                        </p:tgtEl>
                                      </p:cBhvr>
                                    </p:animEffect>
                                    <p:anim calcmode="lin" valueType="num">
                                      <p:cBhvr>
                                        <p:cTn id="71" dur="1000" fill="hold"/>
                                        <p:tgtEl>
                                          <p:spTgt spid="78"/>
                                        </p:tgtEl>
                                        <p:attrNameLst>
                                          <p:attrName>ppt_x</p:attrName>
                                        </p:attrNameLst>
                                      </p:cBhvr>
                                      <p:tavLst>
                                        <p:tav tm="0">
                                          <p:val>
                                            <p:strVal val="#ppt_x"/>
                                          </p:val>
                                        </p:tav>
                                        <p:tav tm="100000">
                                          <p:val>
                                            <p:strVal val="#ppt_x"/>
                                          </p:val>
                                        </p:tav>
                                      </p:tavLst>
                                    </p:anim>
                                    <p:anim calcmode="lin" valueType="num">
                                      <p:cBhvr>
                                        <p:cTn id="72"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2358779" y="2541971"/>
            <a:ext cx="508703" cy="508703"/>
          </a:xfrm>
          <a:prstGeom prst="roundRect">
            <a:avLst>
              <a:gd name="adj" fmla="val 12535"/>
            </a:avLst>
          </a:prstGeom>
          <a:solidFill>
            <a:srgbClr val="F29C14"/>
          </a:solidFill>
          <a:ln w="22225">
            <a:solidFill>
              <a:srgbClr val="FCFCFC"/>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 name="圆角矩形 4"/>
          <p:cNvSpPr/>
          <p:nvPr/>
        </p:nvSpPr>
        <p:spPr>
          <a:xfrm rot="2700000">
            <a:off x="3076010" y="2541971"/>
            <a:ext cx="508703" cy="508703"/>
          </a:xfrm>
          <a:prstGeom prst="roundRect">
            <a:avLst>
              <a:gd name="adj" fmla="val 12535"/>
            </a:avLst>
          </a:prstGeom>
          <a:solidFill>
            <a:srgbClr val="207B8E"/>
          </a:solidFill>
          <a:ln w="22225">
            <a:solidFill>
              <a:srgbClr val="FCFCFC"/>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圆角矩形 5"/>
          <p:cNvSpPr/>
          <p:nvPr/>
        </p:nvSpPr>
        <p:spPr>
          <a:xfrm rot="2700000">
            <a:off x="3793240" y="2541971"/>
            <a:ext cx="508703" cy="508703"/>
          </a:xfrm>
          <a:prstGeom prst="roundRect">
            <a:avLst>
              <a:gd name="adj" fmla="val 12535"/>
            </a:avLst>
          </a:prstGeom>
          <a:solidFill>
            <a:srgbClr val="6A3779"/>
          </a:solidFill>
          <a:ln w="22225">
            <a:solidFill>
              <a:srgbClr val="FCFCFC"/>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圆角矩形 6"/>
          <p:cNvSpPr/>
          <p:nvPr/>
        </p:nvSpPr>
        <p:spPr>
          <a:xfrm rot="2700000">
            <a:off x="1641548" y="2541971"/>
            <a:ext cx="508703" cy="508703"/>
          </a:xfrm>
          <a:prstGeom prst="roundRect">
            <a:avLst>
              <a:gd name="adj" fmla="val 12535"/>
            </a:avLst>
          </a:prstGeom>
          <a:solidFill>
            <a:srgbClr val="CF5584"/>
          </a:solidFill>
          <a:ln w="22225">
            <a:solidFill>
              <a:srgbClr val="FCFCFC"/>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圆角矩形 7"/>
          <p:cNvSpPr/>
          <p:nvPr/>
        </p:nvSpPr>
        <p:spPr>
          <a:xfrm rot="2700000">
            <a:off x="1641548" y="2686711"/>
            <a:ext cx="508703" cy="508703"/>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圆角矩形 8"/>
          <p:cNvSpPr/>
          <p:nvPr/>
        </p:nvSpPr>
        <p:spPr>
          <a:xfrm rot="2700000">
            <a:off x="2358779" y="2686711"/>
            <a:ext cx="508703" cy="508703"/>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圆角矩形 9"/>
          <p:cNvSpPr/>
          <p:nvPr/>
        </p:nvSpPr>
        <p:spPr>
          <a:xfrm rot="2700000">
            <a:off x="3076010" y="2686711"/>
            <a:ext cx="508703" cy="508703"/>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圆角矩形 10"/>
          <p:cNvSpPr/>
          <p:nvPr/>
        </p:nvSpPr>
        <p:spPr>
          <a:xfrm rot="2700000">
            <a:off x="3793240" y="2686711"/>
            <a:ext cx="508703" cy="508703"/>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3" name="文本框 12"/>
          <p:cNvSpPr txBox="1"/>
          <p:nvPr/>
        </p:nvSpPr>
        <p:spPr>
          <a:xfrm>
            <a:off x="1513034" y="1691829"/>
            <a:ext cx="3851054" cy="807913"/>
          </a:xfrm>
          <a:prstGeom prst="rect">
            <a:avLst/>
          </a:prstGeom>
          <a:noFill/>
          <a:effectLst>
            <a:outerShdw blurRad="50800" dist="25400" dir="5400000" algn="t" rotWithShape="0">
              <a:prstClr val="black">
                <a:alpha val="37000"/>
              </a:prstClr>
            </a:outerShdw>
          </a:effectLst>
        </p:spPr>
        <p:txBody>
          <a:bodyPr wrap="none" lIns="68580" tIns="34290" rIns="68580" bIns="34290" rtlCol="0">
            <a:spAutoFit/>
          </a:bodyPr>
          <a:lstStyle/>
          <a:p>
            <a:r>
              <a:rPr lang="zh-CN" altLang="en-US" sz="4800" b="1" dirty="0">
                <a:solidFill>
                  <a:srgbClr val="207B8E"/>
                </a:solidFill>
                <a:latin typeface="方正兰亭黑_GBK" panose="02000000000000000000" pitchFamily="2" charset="-122"/>
                <a:ea typeface="方正兰亭黑_GBK" panose="02000000000000000000" pitchFamily="2" charset="-122"/>
              </a:rPr>
              <a:t>谢谢您的观看</a:t>
            </a:r>
          </a:p>
        </p:txBody>
      </p:sp>
    </p:spTree>
    <p:extLst>
      <p:ext uri="{BB962C8B-B14F-4D97-AF65-F5344CB8AC3E}">
        <p14:creationId xmlns:p14="http://schemas.microsoft.com/office/powerpoint/2010/main" val="2255303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par>
                          <p:cTn id="27" fill="hold">
                            <p:stCondLst>
                              <p:cond delay="1750"/>
                            </p:stCondLst>
                            <p:childTnLst>
                              <p:par>
                                <p:cTn id="28" presetID="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0-#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par>
                          <p:cTn id="36" fill="hold">
                            <p:stCondLst>
                              <p:cond delay="2250"/>
                            </p:stCondLst>
                            <p:childTnLst>
                              <p:par>
                                <p:cTn id="37" presetID="2" presetClass="entr" presetSubtype="8"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0-#ppt_w/2"/>
                                          </p:val>
                                        </p:tav>
                                        <p:tav tm="100000">
                                          <p:val>
                                            <p:strVal val="#ppt_x"/>
                                          </p:val>
                                        </p:tav>
                                      </p:tavLst>
                                    </p:anim>
                                    <p:anim calcmode="lin" valueType="num">
                                      <p:cBhvr additive="base">
                                        <p:cTn id="40" dur="500" fill="hold"/>
                                        <p:tgtEl>
                                          <p:spTgt spid="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rot="20391688">
            <a:off x="3685248" y="3729390"/>
            <a:ext cx="1816243" cy="147774"/>
          </a:xfrm>
          <a:prstGeom prst="rect">
            <a:avLst/>
          </a:prstGeom>
          <a:solidFill>
            <a:srgbClr val="663A77"/>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76" name="矩形 75"/>
          <p:cNvSpPr/>
          <p:nvPr/>
        </p:nvSpPr>
        <p:spPr>
          <a:xfrm rot="1330560" flipV="1">
            <a:off x="3766045" y="3011838"/>
            <a:ext cx="1750393" cy="134072"/>
          </a:xfrm>
          <a:prstGeom prst="rect">
            <a:avLst/>
          </a:prstGeom>
          <a:solidFill>
            <a:srgbClr val="C55884"/>
          </a:solidFill>
          <a:ln>
            <a:noFill/>
          </a:ln>
          <a:effectLst>
            <a:innerShdw blurRad="50800" dist="381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75" name="矩形 74"/>
          <p:cNvSpPr/>
          <p:nvPr/>
        </p:nvSpPr>
        <p:spPr>
          <a:xfrm rot="20478861">
            <a:off x="3793750" y="2320393"/>
            <a:ext cx="1622075" cy="130450"/>
          </a:xfrm>
          <a:prstGeom prst="rect">
            <a:avLst/>
          </a:prstGeom>
          <a:solidFill>
            <a:srgbClr val="E66F70"/>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1" name="矩形 60"/>
          <p:cNvSpPr/>
          <p:nvPr/>
        </p:nvSpPr>
        <p:spPr>
          <a:xfrm rot="1193941" flipV="1">
            <a:off x="3843912" y="1694513"/>
            <a:ext cx="1665434" cy="141529"/>
          </a:xfrm>
          <a:prstGeom prst="rect">
            <a:avLst/>
          </a:prstGeom>
          <a:solidFill>
            <a:srgbClr val="01ACBE"/>
          </a:solidFill>
          <a:ln>
            <a:noFill/>
          </a:ln>
          <a:effectLst>
            <a:innerShdw blurRad="50800" dist="381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0" name="矩形 59"/>
          <p:cNvSpPr/>
          <p:nvPr/>
        </p:nvSpPr>
        <p:spPr>
          <a:xfrm rot="20424301">
            <a:off x="3818563" y="1031223"/>
            <a:ext cx="1684985" cy="135650"/>
          </a:xfrm>
          <a:prstGeom prst="rect">
            <a:avLst/>
          </a:prstGeom>
          <a:solidFill>
            <a:srgbClr val="FFB850"/>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nvGrpSpPr>
          <p:cNvPr id="33" name="组合 32"/>
          <p:cNvGrpSpPr/>
          <p:nvPr/>
        </p:nvGrpSpPr>
        <p:grpSpPr>
          <a:xfrm>
            <a:off x="5380910" y="581668"/>
            <a:ext cx="922832" cy="1037248"/>
            <a:chOff x="6474776" y="1019119"/>
            <a:chExt cx="1230443" cy="1382997"/>
          </a:xfrm>
        </p:grpSpPr>
        <p:sp>
          <p:nvSpPr>
            <p:cNvPr id="2" name="任意多边形 1"/>
            <p:cNvSpPr/>
            <p:nvPr/>
          </p:nvSpPr>
          <p:spPr>
            <a:xfrm rot="2760000">
              <a:off x="6525414" y="1212396"/>
              <a:ext cx="1298064" cy="1061546"/>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圆角矩形 13"/>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任意多边形 22"/>
            <p:cNvSpPr/>
            <p:nvPr/>
          </p:nvSpPr>
          <p:spPr>
            <a:xfrm rot="2760000">
              <a:off x="6517262" y="1296982"/>
              <a:ext cx="1298064" cy="912203"/>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5" name="圆角矩形 14"/>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34" name="组合 33"/>
          <p:cNvGrpSpPr/>
          <p:nvPr/>
        </p:nvGrpSpPr>
        <p:grpSpPr>
          <a:xfrm>
            <a:off x="5376537" y="1818977"/>
            <a:ext cx="922832" cy="1037248"/>
            <a:chOff x="6474776" y="1019119"/>
            <a:chExt cx="1230443" cy="1382997"/>
          </a:xfrm>
        </p:grpSpPr>
        <p:sp>
          <p:nvSpPr>
            <p:cNvPr id="35" name="任意多边形 34"/>
            <p:cNvSpPr/>
            <p:nvPr/>
          </p:nvSpPr>
          <p:spPr>
            <a:xfrm rot="2760000">
              <a:off x="6525414" y="1212396"/>
              <a:ext cx="1298064" cy="1061546"/>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6" name="圆角矩形 35"/>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任意多边形 36"/>
            <p:cNvSpPr/>
            <p:nvPr/>
          </p:nvSpPr>
          <p:spPr>
            <a:xfrm rot="2760000">
              <a:off x="6517262" y="1296982"/>
              <a:ext cx="1298064" cy="912203"/>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8" name="圆角矩形 37"/>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9" name="组合 38"/>
          <p:cNvGrpSpPr/>
          <p:nvPr/>
        </p:nvGrpSpPr>
        <p:grpSpPr>
          <a:xfrm>
            <a:off x="5332912" y="3196266"/>
            <a:ext cx="922832" cy="1037248"/>
            <a:chOff x="6474776" y="1019119"/>
            <a:chExt cx="1230443" cy="1382997"/>
          </a:xfrm>
        </p:grpSpPr>
        <p:sp>
          <p:nvSpPr>
            <p:cNvPr id="40" name="任意多边形 39"/>
            <p:cNvSpPr/>
            <p:nvPr/>
          </p:nvSpPr>
          <p:spPr>
            <a:xfrm rot="2760000">
              <a:off x="6525414" y="1212396"/>
              <a:ext cx="1298064" cy="1061546"/>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1" name="圆角矩形 40"/>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任意多边形 41"/>
            <p:cNvSpPr/>
            <p:nvPr/>
          </p:nvSpPr>
          <p:spPr>
            <a:xfrm rot="2760000">
              <a:off x="6517262" y="1296982"/>
              <a:ext cx="1298064" cy="912203"/>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3" name="圆角矩形 42"/>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4" name="组合 43"/>
          <p:cNvGrpSpPr/>
          <p:nvPr/>
        </p:nvGrpSpPr>
        <p:grpSpPr>
          <a:xfrm>
            <a:off x="3402489" y="1147246"/>
            <a:ext cx="922832" cy="1037248"/>
            <a:chOff x="6474776" y="1019119"/>
            <a:chExt cx="1230443" cy="1382997"/>
          </a:xfrm>
        </p:grpSpPr>
        <p:sp>
          <p:nvSpPr>
            <p:cNvPr id="45" name="任意多边形 44"/>
            <p:cNvSpPr/>
            <p:nvPr/>
          </p:nvSpPr>
          <p:spPr>
            <a:xfrm rot="2760000">
              <a:off x="6525414" y="1212396"/>
              <a:ext cx="1298064" cy="1061546"/>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6" name="圆角矩形 45"/>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任意多边形 46"/>
            <p:cNvSpPr/>
            <p:nvPr/>
          </p:nvSpPr>
          <p:spPr>
            <a:xfrm rot="2760000">
              <a:off x="6517262" y="1296982"/>
              <a:ext cx="1298064" cy="912203"/>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8" name="圆角矩形 47"/>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9" name="组合 48"/>
          <p:cNvGrpSpPr/>
          <p:nvPr/>
        </p:nvGrpSpPr>
        <p:grpSpPr>
          <a:xfrm>
            <a:off x="3402489" y="2460683"/>
            <a:ext cx="922832" cy="1037248"/>
            <a:chOff x="6474776" y="1019119"/>
            <a:chExt cx="1230443" cy="1382997"/>
          </a:xfrm>
        </p:grpSpPr>
        <p:sp>
          <p:nvSpPr>
            <p:cNvPr id="50" name="任意多边形 49"/>
            <p:cNvSpPr/>
            <p:nvPr/>
          </p:nvSpPr>
          <p:spPr>
            <a:xfrm rot="2760000">
              <a:off x="6525414" y="1212396"/>
              <a:ext cx="1298064" cy="1061546"/>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1" name="圆角矩形 50"/>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任意多边形 51"/>
            <p:cNvSpPr/>
            <p:nvPr/>
          </p:nvSpPr>
          <p:spPr>
            <a:xfrm rot="2760000">
              <a:off x="6517262" y="1296982"/>
              <a:ext cx="1298064" cy="912203"/>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3" name="圆角矩形 52"/>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54" name="组合 53"/>
          <p:cNvGrpSpPr/>
          <p:nvPr/>
        </p:nvGrpSpPr>
        <p:grpSpPr>
          <a:xfrm>
            <a:off x="3407794" y="3945521"/>
            <a:ext cx="922832" cy="1037248"/>
            <a:chOff x="6474776" y="1019119"/>
            <a:chExt cx="1230443" cy="1382997"/>
          </a:xfrm>
        </p:grpSpPr>
        <p:sp>
          <p:nvSpPr>
            <p:cNvPr id="55" name="任意多边形 54"/>
            <p:cNvSpPr/>
            <p:nvPr/>
          </p:nvSpPr>
          <p:spPr>
            <a:xfrm rot="2760000">
              <a:off x="6525414" y="1212396"/>
              <a:ext cx="1298064" cy="1061546"/>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6" name="圆角矩形 55"/>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任意多边形 56"/>
            <p:cNvSpPr/>
            <p:nvPr/>
          </p:nvSpPr>
          <p:spPr>
            <a:xfrm rot="2760000">
              <a:off x="6517262" y="1296982"/>
              <a:ext cx="1298064" cy="912203"/>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8" name="圆角矩形 57"/>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04" name="组合 103"/>
          <p:cNvGrpSpPr/>
          <p:nvPr/>
        </p:nvGrpSpPr>
        <p:grpSpPr>
          <a:xfrm>
            <a:off x="694632" y="1023035"/>
            <a:ext cx="2705100" cy="404018"/>
            <a:chOff x="2463800" y="2482850"/>
            <a:chExt cx="3660695" cy="538691"/>
          </a:xfrm>
        </p:grpSpPr>
        <p:sp>
          <p:nvSpPr>
            <p:cNvPr id="103" name="任意多边形 102"/>
            <p:cNvSpPr/>
            <p:nvPr/>
          </p:nvSpPr>
          <p:spPr>
            <a:xfrm>
              <a:off x="2463800" y="2482850"/>
              <a:ext cx="3606800" cy="495300"/>
            </a:xfrm>
            <a:custGeom>
              <a:avLst/>
              <a:gdLst>
                <a:gd name="connsiteX0" fmla="*/ 3606800 w 3606800"/>
                <a:gd name="connsiteY0" fmla="*/ 495300 h 495300"/>
                <a:gd name="connsiteX1" fmla="*/ 2552700 w 3606800"/>
                <a:gd name="connsiteY1" fmla="*/ 0 h 495300"/>
                <a:gd name="connsiteX2" fmla="*/ 0 w 3606800"/>
                <a:gd name="connsiteY2" fmla="*/ 0 h 495300"/>
              </a:gdLst>
              <a:ahLst/>
              <a:cxnLst>
                <a:cxn ang="0">
                  <a:pos x="connsiteX0" y="connsiteY0"/>
                </a:cxn>
                <a:cxn ang="0">
                  <a:pos x="connsiteX1" y="connsiteY1"/>
                </a:cxn>
                <a:cxn ang="0">
                  <a:pos x="connsiteX2" y="connsiteY2"/>
                </a:cxn>
              </a:cxnLst>
              <a:rect l="l" t="t" r="r" b="b"/>
              <a:pathLst>
                <a:path w="3606800" h="495300">
                  <a:moveTo>
                    <a:pt x="3606800" y="495300"/>
                  </a:moveTo>
                  <a:lnTo>
                    <a:pt x="2552700" y="0"/>
                  </a:lnTo>
                  <a:lnTo>
                    <a:pt x="0" y="0"/>
                  </a:lnTo>
                </a:path>
              </a:pathLst>
            </a:custGeom>
            <a:noFill/>
            <a:ln w="19050">
              <a:solidFill>
                <a:schemeClr val="bg1"/>
              </a:solidFill>
              <a:prstDash val="dash"/>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8" name="椭圆 97"/>
            <p:cNvSpPr/>
            <p:nvPr/>
          </p:nvSpPr>
          <p:spPr>
            <a:xfrm flipH="1" flipV="1">
              <a:off x="6043474" y="2947886"/>
              <a:ext cx="81021" cy="73655"/>
            </a:xfrm>
            <a:prstGeom prst="ellipse">
              <a:avLst/>
            </a:prstGeom>
            <a:solidFill>
              <a:schemeClr val="bg1"/>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6" name="文本框 105"/>
          <p:cNvSpPr txBox="1"/>
          <p:nvPr/>
        </p:nvSpPr>
        <p:spPr>
          <a:xfrm>
            <a:off x="985142" y="1132141"/>
            <a:ext cx="1301464" cy="523220"/>
          </a:xfrm>
          <a:prstGeom prst="rect">
            <a:avLst/>
          </a:prstGeom>
          <a:noFill/>
        </p:spPr>
        <p:txBody>
          <a:bodyPr wrap="square" rtlCol="0">
            <a:spAutoFit/>
          </a:bodyPr>
          <a:lstStyle/>
          <a:p>
            <a:r>
              <a:rPr lang="zh-CN" altLang="en-US" sz="1400" b="1" dirty="0">
                <a:solidFill>
                  <a:prstClr val="black">
                    <a:lumMod val="50000"/>
                    <a:lumOff val="50000"/>
                  </a:prstClr>
                </a:solidFill>
                <a:latin typeface="时尚中黑简体" panose="01010104010101010101" pitchFamily="2" charset="-122"/>
                <a:ea typeface="时尚中黑简体" panose="01010104010101010101" pitchFamily="2" charset="-122"/>
              </a:rPr>
              <a:t>考研保研信息交流模块设计</a:t>
            </a:r>
          </a:p>
        </p:txBody>
      </p:sp>
      <p:grpSp>
        <p:nvGrpSpPr>
          <p:cNvPr id="120" name="组合 119"/>
          <p:cNvGrpSpPr/>
          <p:nvPr/>
        </p:nvGrpSpPr>
        <p:grpSpPr>
          <a:xfrm>
            <a:off x="666176" y="2352521"/>
            <a:ext cx="2745521" cy="404018"/>
            <a:chOff x="2463800" y="2482850"/>
            <a:chExt cx="3660695" cy="538691"/>
          </a:xfrm>
        </p:grpSpPr>
        <p:sp>
          <p:nvSpPr>
            <p:cNvPr id="121" name="任意多边形 120"/>
            <p:cNvSpPr/>
            <p:nvPr/>
          </p:nvSpPr>
          <p:spPr>
            <a:xfrm>
              <a:off x="2463800" y="2482850"/>
              <a:ext cx="3606800" cy="495300"/>
            </a:xfrm>
            <a:custGeom>
              <a:avLst/>
              <a:gdLst>
                <a:gd name="connsiteX0" fmla="*/ 3606800 w 3606800"/>
                <a:gd name="connsiteY0" fmla="*/ 495300 h 495300"/>
                <a:gd name="connsiteX1" fmla="*/ 2552700 w 3606800"/>
                <a:gd name="connsiteY1" fmla="*/ 0 h 495300"/>
                <a:gd name="connsiteX2" fmla="*/ 0 w 3606800"/>
                <a:gd name="connsiteY2" fmla="*/ 0 h 495300"/>
              </a:gdLst>
              <a:ahLst/>
              <a:cxnLst>
                <a:cxn ang="0">
                  <a:pos x="connsiteX0" y="connsiteY0"/>
                </a:cxn>
                <a:cxn ang="0">
                  <a:pos x="connsiteX1" y="connsiteY1"/>
                </a:cxn>
                <a:cxn ang="0">
                  <a:pos x="connsiteX2" y="connsiteY2"/>
                </a:cxn>
              </a:cxnLst>
              <a:rect l="l" t="t" r="r" b="b"/>
              <a:pathLst>
                <a:path w="3606800" h="495300">
                  <a:moveTo>
                    <a:pt x="3606800" y="495300"/>
                  </a:moveTo>
                  <a:lnTo>
                    <a:pt x="2552700" y="0"/>
                  </a:lnTo>
                  <a:lnTo>
                    <a:pt x="0" y="0"/>
                  </a:lnTo>
                </a:path>
              </a:pathLst>
            </a:custGeom>
            <a:noFill/>
            <a:ln w="19050">
              <a:solidFill>
                <a:schemeClr val="bg1"/>
              </a:solidFill>
              <a:prstDash val="dash"/>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2" name="椭圆 121"/>
            <p:cNvSpPr/>
            <p:nvPr/>
          </p:nvSpPr>
          <p:spPr>
            <a:xfrm flipH="1" flipV="1">
              <a:off x="6043474" y="2947886"/>
              <a:ext cx="81021" cy="73655"/>
            </a:xfrm>
            <a:prstGeom prst="ellipse">
              <a:avLst/>
            </a:prstGeom>
            <a:solidFill>
              <a:schemeClr val="bg1"/>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94" name="组合 293"/>
          <p:cNvGrpSpPr/>
          <p:nvPr/>
        </p:nvGrpSpPr>
        <p:grpSpPr>
          <a:xfrm flipH="1">
            <a:off x="5908285" y="495702"/>
            <a:ext cx="2606884" cy="404018"/>
            <a:chOff x="2463800" y="2482850"/>
            <a:chExt cx="3660695" cy="538691"/>
          </a:xfrm>
        </p:grpSpPr>
        <p:sp>
          <p:nvSpPr>
            <p:cNvPr id="295" name="任意多边形 294"/>
            <p:cNvSpPr/>
            <p:nvPr/>
          </p:nvSpPr>
          <p:spPr>
            <a:xfrm>
              <a:off x="2463800" y="2482850"/>
              <a:ext cx="3606800" cy="495300"/>
            </a:xfrm>
            <a:custGeom>
              <a:avLst/>
              <a:gdLst>
                <a:gd name="connsiteX0" fmla="*/ 3606800 w 3606800"/>
                <a:gd name="connsiteY0" fmla="*/ 495300 h 495300"/>
                <a:gd name="connsiteX1" fmla="*/ 2552700 w 3606800"/>
                <a:gd name="connsiteY1" fmla="*/ 0 h 495300"/>
                <a:gd name="connsiteX2" fmla="*/ 0 w 3606800"/>
                <a:gd name="connsiteY2" fmla="*/ 0 h 495300"/>
              </a:gdLst>
              <a:ahLst/>
              <a:cxnLst>
                <a:cxn ang="0">
                  <a:pos x="connsiteX0" y="connsiteY0"/>
                </a:cxn>
                <a:cxn ang="0">
                  <a:pos x="connsiteX1" y="connsiteY1"/>
                </a:cxn>
                <a:cxn ang="0">
                  <a:pos x="connsiteX2" y="connsiteY2"/>
                </a:cxn>
              </a:cxnLst>
              <a:rect l="l" t="t" r="r" b="b"/>
              <a:pathLst>
                <a:path w="3606800" h="495300">
                  <a:moveTo>
                    <a:pt x="3606800" y="495300"/>
                  </a:moveTo>
                  <a:lnTo>
                    <a:pt x="2552700" y="0"/>
                  </a:lnTo>
                  <a:lnTo>
                    <a:pt x="0" y="0"/>
                  </a:lnTo>
                </a:path>
              </a:pathLst>
            </a:custGeom>
            <a:noFill/>
            <a:ln w="19050">
              <a:solidFill>
                <a:schemeClr val="bg1"/>
              </a:solidFill>
              <a:prstDash val="dash"/>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6" name="椭圆 295"/>
            <p:cNvSpPr/>
            <p:nvPr/>
          </p:nvSpPr>
          <p:spPr>
            <a:xfrm flipH="1" flipV="1">
              <a:off x="6043474" y="2947886"/>
              <a:ext cx="81021" cy="73655"/>
            </a:xfrm>
            <a:prstGeom prst="ellipse">
              <a:avLst/>
            </a:prstGeom>
            <a:solidFill>
              <a:schemeClr val="bg1"/>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01" name="文本框 300"/>
          <p:cNvSpPr txBox="1"/>
          <p:nvPr/>
        </p:nvSpPr>
        <p:spPr>
          <a:xfrm>
            <a:off x="6740049" y="547366"/>
            <a:ext cx="1452741" cy="584775"/>
          </a:xfrm>
          <a:prstGeom prst="rect">
            <a:avLst/>
          </a:prstGeom>
          <a:noFill/>
        </p:spPr>
        <p:txBody>
          <a:bodyPr wrap="square" rtlCol="0">
            <a:spAutoFit/>
          </a:bodyPr>
          <a:lstStyle/>
          <a:p>
            <a:pPr algn="ctr"/>
            <a:r>
              <a:rPr lang="zh-CN" altLang="en-US" sz="1600" b="1" dirty="0">
                <a:solidFill>
                  <a:prstClr val="black">
                    <a:lumMod val="50000"/>
                    <a:lumOff val="50000"/>
                  </a:prstClr>
                </a:solidFill>
                <a:latin typeface="时尚中黑简体" panose="01010104010101010101" pitchFamily="2" charset="-122"/>
                <a:ea typeface="时尚中黑简体" panose="01010104010101010101" pitchFamily="2" charset="-122"/>
              </a:rPr>
              <a:t>生活</a:t>
            </a:r>
            <a:r>
              <a:rPr lang="zh-CN" altLang="en-US" sz="1400" b="1" dirty="0">
                <a:solidFill>
                  <a:prstClr val="black">
                    <a:lumMod val="50000"/>
                    <a:lumOff val="50000"/>
                  </a:prstClr>
                </a:solidFill>
                <a:latin typeface="时尚中黑简体" panose="01010104010101010101" pitchFamily="2" charset="-122"/>
                <a:ea typeface="时尚中黑简体" panose="01010104010101010101" pitchFamily="2" charset="-122"/>
              </a:rPr>
              <a:t>服务模</a:t>
            </a:r>
            <a:r>
              <a:rPr lang="zh-CN" altLang="en-US" sz="1600" b="1" dirty="0">
                <a:solidFill>
                  <a:prstClr val="black">
                    <a:lumMod val="50000"/>
                    <a:lumOff val="50000"/>
                  </a:prstClr>
                </a:solidFill>
                <a:latin typeface="时尚中黑简体" panose="01010104010101010101" pitchFamily="2" charset="-122"/>
                <a:ea typeface="时尚中黑简体" panose="01010104010101010101" pitchFamily="2" charset="-122"/>
              </a:rPr>
              <a:t>块设计</a:t>
            </a:r>
          </a:p>
        </p:txBody>
      </p:sp>
      <p:grpSp>
        <p:nvGrpSpPr>
          <p:cNvPr id="306" name="组合 305"/>
          <p:cNvGrpSpPr/>
          <p:nvPr/>
        </p:nvGrpSpPr>
        <p:grpSpPr>
          <a:xfrm flipH="1">
            <a:off x="5872174" y="1651975"/>
            <a:ext cx="2705099" cy="404018"/>
            <a:chOff x="2463800" y="2482850"/>
            <a:chExt cx="3660695" cy="538691"/>
          </a:xfrm>
        </p:grpSpPr>
        <p:sp>
          <p:nvSpPr>
            <p:cNvPr id="307" name="任意多边形 306"/>
            <p:cNvSpPr/>
            <p:nvPr/>
          </p:nvSpPr>
          <p:spPr>
            <a:xfrm>
              <a:off x="2463800" y="2482850"/>
              <a:ext cx="3606800" cy="495300"/>
            </a:xfrm>
            <a:custGeom>
              <a:avLst/>
              <a:gdLst>
                <a:gd name="connsiteX0" fmla="*/ 3606800 w 3606800"/>
                <a:gd name="connsiteY0" fmla="*/ 495300 h 495300"/>
                <a:gd name="connsiteX1" fmla="*/ 2552700 w 3606800"/>
                <a:gd name="connsiteY1" fmla="*/ 0 h 495300"/>
                <a:gd name="connsiteX2" fmla="*/ 0 w 3606800"/>
                <a:gd name="connsiteY2" fmla="*/ 0 h 495300"/>
              </a:gdLst>
              <a:ahLst/>
              <a:cxnLst>
                <a:cxn ang="0">
                  <a:pos x="connsiteX0" y="connsiteY0"/>
                </a:cxn>
                <a:cxn ang="0">
                  <a:pos x="connsiteX1" y="connsiteY1"/>
                </a:cxn>
                <a:cxn ang="0">
                  <a:pos x="connsiteX2" y="connsiteY2"/>
                </a:cxn>
              </a:cxnLst>
              <a:rect l="l" t="t" r="r" b="b"/>
              <a:pathLst>
                <a:path w="3606800" h="495300">
                  <a:moveTo>
                    <a:pt x="3606800" y="495300"/>
                  </a:moveTo>
                  <a:lnTo>
                    <a:pt x="2552700" y="0"/>
                  </a:lnTo>
                  <a:lnTo>
                    <a:pt x="0" y="0"/>
                  </a:lnTo>
                </a:path>
              </a:pathLst>
            </a:custGeom>
            <a:noFill/>
            <a:ln w="19050">
              <a:solidFill>
                <a:schemeClr val="bg1"/>
              </a:solidFill>
              <a:prstDash val="dash"/>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8" name="椭圆 307"/>
            <p:cNvSpPr/>
            <p:nvPr/>
          </p:nvSpPr>
          <p:spPr>
            <a:xfrm flipH="1" flipV="1">
              <a:off x="6043474" y="2947886"/>
              <a:ext cx="81021" cy="73655"/>
            </a:xfrm>
            <a:prstGeom prst="ellipse">
              <a:avLst/>
            </a:prstGeom>
            <a:solidFill>
              <a:schemeClr val="bg1"/>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9" name="组合 308"/>
          <p:cNvGrpSpPr/>
          <p:nvPr/>
        </p:nvGrpSpPr>
        <p:grpSpPr>
          <a:xfrm flipH="1">
            <a:off x="5817044" y="3044895"/>
            <a:ext cx="2745521" cy="404018"/>
            <a:chOff x="2463800" y="2482850"/>
            <a:chExt cx="3660695" cy="538691"/>
          </a:xfrm>
        </p:grpSpPr>
        <p:sp>
          <p:nvSpPr>
            <p:cNvPr id="310" name="任意多边形 309"/>
            <p:cNvSpPr/>
            <p:nvPr/>
          </p:nvSpPr>
          <p:spPr>
            <a:xfrm>
              <a:off x="2463800" y="2482850"/>
              <a:ext cx="3606800" cy="495300"/>
            </a:xfrm>
            <a:custGeom>
              <a:avLst/>
              <a:gdLst>
                <a:gd name="connsiteX0" fmla="*/ 3606800 w 3606800"/>
                <a:gd name="connsiteY0" fmla="*/ 495300 h 495300"/>
                <a:gd name="connsiteX1" fmla="*/ 2552700 w 3606800"/>
                <a:gd name="connsiteY1" fmla="*/ 0 h 495300"/>
                <a:gd name="connsiteX2" fmla="*/ 0 w 3606800"/>
                <a:gd name="connsiteY2" fmla="*/ 0 h 495300"/>
              </a:gdLst>
              <a:ahLst/>
              <a:cxnLst>
                <a:cxn ang="0">
                  <a:pos x="connsiteX0" y="connsiteY0"/>
                </a:cxn>
                <a:cxn ang="0">
                  <a:pos x="connsiteX1" y="connsiteY1"/>
                </a:cxn>
                <a:cxn ang="0">
                  <a:pos x="connsiteX2" y="connsiteY2"/>
                </a:cxn>
              </a:cxnLst>
              <a:rect l="l" t="t" r="r" b="b"/>
              <a:pathLst>
                <a:path w="3606800" h="495300">
                  <a:moveTo>
                    <a:pt x="3606800" y="495300"/>
                  </a:moveTo>
                  <a:lnTo>
                    <a:pt x="2552700" y="0"/>
                  </a:lnTo>
                  <a:lnTo>
                    <a:pt x="0" y="0"/>
                  </a:lnTo>
                </a:path>
              </a:pathLst>
            </a:custGeom>
            <a:noFill/>
            <a:ln w="19050">
              <a:solidFill>
                <a:schemeClr val="bg1"/>
              </a:solidFill>
              <a:prstDash val="dash"/>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1" name="椭圆 310"/>
            <p:cNvSpPr/>
            <p:nvPr/>
          </p:nvSpPr>
          <p:spPr>
            <a:xfrm flipH="1" flipV="1">
              <a:off x="6043474" y="2947886"/>
              <a:ext cx="81021" cy="73655"/>
            </a:xfrm>
            <a:prstGeom prst="ellipse">
              <a:avLst/>
            </a:prstGeom>
            <a:solidFill>
              <a:schemeClr val="bg1"/>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 name="文本框 2"/>
          <p:cNvSpPr txBox="1"/>
          <p:nvPr/>
        </p:nvSpPr>
        <p:spPr>
          <a:xfrm>
            <a:off x="5380910" y="662579"/>
            <a:ext cx="461802" cy="346249"/>
          </a:xfrm>
          <a:prstGeom prst="rect">
            <a:avLst/>
          </a:prstGeom>
          <a:noFill/>
        </p:spPr>
        <p:txBody>
          <a:bodyPr wrap="square" lIns="68580" tIns="34290" rIns="68580" bIns="34290" rtlCol="0">
            <a:spAutoFit/>
          </a:bodyPr>
          <a:lstStyle/>
          <a:p>
            <a:pPr algn="ctr"/>
            <a:r>
              <a:rPr lang="en-US" altLang="zh-CN" dirty="0">
                <a:solidFill>
                  <a:srgbClr val="FBBB5E"/>
                </a:solidFill>
                <a:latin typeface="Impact" panose="020B0806030902050204" pitchFamily="34" charset="0"/>
              </a:rPr>
              <a:t>01</a:t>
            </a:r>
            <a:endParaRPr lang="zh-CN" altLang="en-US" dirty="0">
              <a:solidFill>
                <a:srgbClr val="FBBB5E"/>
              </a:solidFill>
              <a:latin typeface="Impact" panose="020B0806030902050204" pitchFamily="34" charset="0"/>
            </a:endParaRPr>
          </a:p>
        </p:txBody>
      </p:sp>
      <p:sp>
        <p:nvSpPr>
          <p:cNvPr id="88" name="文本框 87"/>
          <p:cNvSpPr txBox="1"/>
          <p:nvPr/>
        </p:nvSpPr>
        <p:spPr>
          <a:xfrm>
            <a:off x="3428783" y="2538804"/>
            <a:ext cx="461802" cy="346249"/>
          </a:xfrm>
          <a:prstGeom prst="rect">
            <a:avLst/>
          </a:prstGeom>
          <a:noFill/>
        </p:spPr>
        <p:txBody>
          <a:bodyPr wrap="square" lIns="68580" tIns="34290" rIns="68580" bIns="34290" rtlCol="0">
            <a:spAutoFit/>
          </a:bodyPr>
          <a:lstStyle/>
          <a:p>
            <a:pPr algn="ctr"/>
            <a:r>
              <a:rPr lang="en-US" altLang="zh-CN" dirty="0">
                <a:solidFill>
                  <a:srgbClr val="C65885"/>
                </a:solidFill>
                <a:latin typeface="Impact" panose="020B0806030902050204" pitchFamily="34" charset="0"/>
              </a:rPr>
              <a:t>04</a:t>
            </a:r>
            <a:endParaRPr lang="zh-CN" altLang="en-US" dirty="0">
              <a:solidFill>
                <a:srgbClr val="C65885"/>
              </a:solidFill>
              <a:latin typeface="Impact" panose="020B0806030902050204" pitchFamily="34" charset="0"/>
            </a:endParaRPr>
          </a:p>
        </p:txBody>
      </p:sp>
      <p:sp>
        <p:nvSpPr>
          <p:cNvPr id="89" name="文本框 88"/>
          <p:cNvSpPr txBox="1"/>
          <p:nvPr/>
        </p:nvSpPr>
        <p:spPr>
          <a:xfrm>
            <a:off x="5372164" y="1892960"/>
            <a:ext cx="461802" cy="346249"/>
          </a:xfrm>
          <a:prstGeom prst="rect">
            <a:avLst/>
          </a:prstGeom>
          <a:noFill/>
        </p:spPr>
        <p:txBody>
          <a:bodyPr wrap="square" lIns="68580" tIns="34290" rIns="68580" bIns="34290" rtlCol="0">
            <a:spAutoFit/>
          </a:bodyPr>
          <a:lstStyle/>
          <a:p>
            <a:pPr algn="ctr"/>
            <a:r>
              <a:rPr lang="en-US" altLang="zh-CN" dirty="0">
                <a:solidFill>
                  <a:srgbClr val="E87071"/>
                </a:solidFill>
                <a:latin typeface="Impact" panose="020B0806030902050204" pitchFamily="34" charset="0"/>
              </a:rPr>
              <a:t>03</a:t>
            </a:r>
            <a:endParaRPr lang="zh-CN" altLang="en-US" dirty="0">
              <a:solidFill>
                <a:srgbClr val="E87071"/>
              </a:solidFill>
              <a:latin typeface="Impact" panose="020B0806030902050204" pitchFamily="34" charset="0"/>
            </a:endParaRPr>
          </a:p>
        </p:txBody>
      </p:sp>
      <p:sp>
        <p:nvSpPr>
          <p:cNvPr id="90" name="文本框 89"/>
          <p:cNvSpPr txBox="1"/>
          <p:nvPr/>
        </p:nvSpPr>
        <p:spPr>
          <a:xfrm>
            <a:off x="3428783" y="1254950"/>
            <a:ext cx="461802" cy="346249"/>
          </a:xfrm>
          <a:prstGeom prst="rect">
            <a:avLst/>
          </a:prstGeom>
          <a:noFill/>
        </p:spPr>
        <p:txBody>
          <a:bodyPr wrap="square" lIns="68580" tIns="34290" rIns="68580" bIns="34290" rtlCol="0">
            <a:spAutoFit/>
          </a:bodyPr>
          <a:lstStyle/>
          <a:p>
            <a:pPr algn="ctr"/>
            <a:r>
              <a:rPr lang="en-US" altLang="zh-CN" dirty="0">
                <a:solidFill>
                  <a:srgbClr val="01ACBE"/>
                </a:solidFill>
                <a:latin typeface="Impact" panose="020B0806030902050204" pitchFamily="34" charset="0"/>
              </a:rPr>
              <a:t>02</a:t>
            </a:r>
            <a:endParaRPr lang="zh-CN" altLang="en-US" dirty="0">
              <a:solidFill>
                <a:srgbClr val="01ACBE"/>
              </a:solidFill>
              <a:latin typeface="Impact" panose="020B0806030902050204" pitchFamily="34" charset="0"/>
            </a:endParaRPr>
          </a:p>
        </p:txBody>
      </p:sp>
      <p:sp>
        <p:nvSpPr>
          <p:cNvPr id="91" name="文本框 90"/>
          <p:cNvSpPr txBox="1"/>
          <p:nvPr/>
        </p:nvSpPr>
        <p:spPr>
          <a:xfrm>
            <a:off x="5361837" y="3272578"/>
            <a:ext cx="461802" cy="346249"/>
          </a:xfrm>
          <a:prstGeom prst="rect">
            <a:avLst/>
          </a:prstGeom>
          <a:noFill/>
        </p:spPr>
        <p:txBody>
          <a:bodyPr wrap="square" lIns="68580" tIns="34290" rIns="68580" bIns="34290" rtlCol="0">
            <a:spAutoFit/>
          </a:bodyPr>
          <a:lstStyle/>
          <a:p>
            <a:pPr algn="ctr"/>
            <a:r>
              <a:rPr lang="en-US" altLang="zh-CN" dirty="0">
                <a:solidFill>
                  <a:srgbClr val="663A77"/>
                </a:solidFill>
                <a:latin typeface="Impact" panose="020B0806030902050204" pitchFamily="34" charset="0"/>
              </a:rPr>
              <a:t>05</a:t>
            </a:r>
            <a:endParaRPr lang="zh-CN" altLang="en-US" dirty="0">
              <a:solidFill>
                <a:srgbClr val="663A77"/>
              </a:solidFill>
              <a:latin typeface="Impact" panose="020B0806030902050204" pitchFamily="34" charset="0"/>
            </a:endParaRPr>
          </a:p>
        </p:txBody>
      </p:sp>
      <p:sp>
        <p:nvSpPr>
          <p:cNvPr id="94" name="文本框 93"/>
          <p:cNvSpPr txBox="1"/>
          <p:nvPr/>
        </p:nvSpPr>
        <p:spPr>
          <a:xfrm>
            <a:off x="312645" y="197780"/>
            <a:ext cx="1965026" cy="284693"/>
          </a:xfrm>
          <a:prstGeom prst="rect">
            <a:avLst/>
          </a:prstGeom>
          <a:noFill/>
        </p:spPr>
        <p:txBody>
          <a:bodyPr wrap="square" lIns="68580" tIns="34290" rIns="68580" bIns="34290" rtlCol="0">
            <a:spAutoFit/>
          </a:bodyPr>
          <a:lstStyle/>
          <a:p>
            <a:r>
              <a:rPr lang="en-US" altLang="zh-CN" sz="1400" dirty="0">
                <a:solidFill>
                  <a:schemeClr val="bg1"/>
                </a:solidFill>
                <a:latin typeface="迷你简汉真广标" panose="02010609000101010101" pitchFamily="49" charset="-122"/>
                <a:ea typeface="迷你简汉真广标" panose="02010609000101010101" pitchFamily="49" charset="-122"/>
              </a:rPr>
              <a:t>1.1</a:t>
            </a:r>
            <a:r>
              <a:rPr lang="zh-CN" altLang="en-US" sz="1400" dirty="0">
                <a:solidFill>
                  <a:schemeClr val="bg1"/>
                </a:solidFill>
                <a:latin typeface="迷你简汉真广标" panose="02010609000101010101" pitchFamily="49" charset="-122"/>
                <a:ea typeface="迷你简汉真广标" panose="02010609000101010101" pitchFamily="49" charset="-122"/>
              </a:rPr>
              <a:t>项目功能设计</a:t>
            </a:r>
            <a:endParaRPr lang="en-US" altLang="zh-CN" sz="1400" dirty="0">
              <a:solidFill>
                <a:schemeClr val="bg1"/>
              </a:solidFill>
              <a:latin typeface="迷你简汉真广标" panose="02010609000101010101" pitchFamily="49" charset="-122"/>
              <a:ea typeface="迷你简汉真广标" panose="02010609000101010101" pitchFamily="49" charset="-122"/>
            </a:endParaRPr>
          </a:p>
        </p:txBody>
      </p:sp>
      <p:sp>
        <p:nvSpPr>
          <p:cNvPr id="101" name="文本框 100">
            <a:extLst>
              <a:ext uri="{FF2B5EF4-FFF2-40B4-BE49-F238E27FC236}">
                <a16:creationId xmlns:a16="http://schemas.microsoft.com/office/drawing/2014/main" id="{BCB3D877-3DE8-4DCA-80FA-74DFBDEB4776}"/>
              </a:ext>
            </a:extLst>
          </p:cNvPr>
          <p:cNvSpPr txBox="1"/>
          <p:nvPr/>
        </p:nvSpPr>
        <p:spPr>
          <a:xfrm>
            <a:off x="3433160" y="4029828"/>
            <a:ext cx="461802" cy="346249"/>
          </a:xfrm>
          <a:prstGeom prst="rect">
            <a:avLst/>
          </a:prstGeom>
          <a:noFill/>
        </p:spPr>
        <p:txBody>
          <a:bodyPr wrap="square" lIns="68580" tIns="34290" rIns="68580" bIns="34290" rtlCol="0">
            <a:spAutoFit/>
          </a:bodyPr>
          <a:lstStyle/>
          <a:p>
            <a:pPr algn="ctr"/>
            <a:r>
              <a:rPr lang="en-US" altLang="zh-CN" dirty="0">
                <a:solidFill>
                  <a:srgbClr val="00B050"/>
                </a:solidFill>
                <a:latin typeface="Impact" panose="020B0806030902050204" pitchFamily="34" charset="0"/>
              </a:rPr>
              <a:t>06</a:t>
            </a:r>
            <a:endParaRPr lang="zh-CN" altLang="en-US" dirty="0">
              <a:solidFill>
                <a:srgbClr val="00B050"/>
              </a:solidFill>
              <a:latin typeface="Impact" panose="020B0806030902050204" pitchFamily="34" charset="0"/>
            </a:endParaRPr>
          </a:p>
        </p:txBody>
      </p:sp>
      <p:grpSp>
        <p:nvGrpSpPr>
          <p:cNvPr id="102" name="组合 101">
            <a:extLst>
              <a:ext uri="{FF2B5EF4-FFF2-40B4-BE49-F238E27FC236}">
                <a16:creationId xmlns:a16="http://schemas.microsoft.com/office/drawing/2014/main" id="{54A73B65-6F2E-4B43-9763-8978A8B0A11B}"/>
              </a:ext>
            </a:extLst>
          </p:cNvPr>
          <p:cNvGrpSpPr/>
          <p:nvPr/>
        </p:nvGrpSpPr>
        <p:grpSpPr>
          <a:xfrm>
            <a:off x="653760" y="3858883"/>
            <a:ext cx="2745521" cy="404018"/>
            <a:chOff x="2463800" y="2482850"/>
            <a:chExt cx="3660695" cy="538691"/>
          </a:xfrm>
        </p:grpSpPr>
        <p:sp>
          <p:nvSpPr>
            <p:cNvPr id="108" name="任意多边形 120">
              <a:extLst>
                <a:ext uri="{FF2B5EF4-FFF2-40B4-BE49-F238E27FC236}">
                  <a16:creationId xmlns:a16="http://schemas.microsoft.com/office/drawing/2014/main" id="{3C1EBEDE-E797-4744-8A39-02E0D5374C73}"/>
                </a:ext>
              </a:extLst>
            </p:cNvPr>
            <p:cNvSpPr/>
            <p:nvPr/>
          </p:nvSpPr>
          <p:spPr>
            <a:xfrm>
              <a:off x="2463800" y="2482850"/>
              <a:ext cx="3606800" cy="495300"/>
            </a:xfrm>
            <a:custGeom>
              <a:avLst/>
              <a:gdLst>
                <a:gd name="connsiteX0" fmla="*/ 3606800 w 3606800"/>
                <a:gd name="connsiteY0" fmla="*/ 495300 h 495300"/>
                <a:gd name="connsiteX1" fmla="*/ 2552700 w 3606800"/>
                <a:gd name="connsiteY1" fmla="*/ 0 h 495300"/>
                <a:gd name="connsiteX2" fmla="*/ 0 w 3606800"/>
                <a:gd name="connsiteY2" fmla="*/ 0 h 495300"/>
              </a:gdLst>
              <a:ahLst/>
              <a:cxnLst>
                <a:cxn ang="0">
                  <a:pos x="connsiteX0" y="connsiteY0"/>
                </a:cxn>
                <a:cxn ang="0">
                  <a:pos x="connsiteX1" y="connsiteY1"/>
                </a:cxn>
                <a:cxn ang="0">
                  <a:pos x="connsiteX2" y="connsiteY2"/>
                </a:cxn>
              </a:cxnLst>
              <a:rect l="l" t="t" r="r" b="b"/>
              <a:pathLst>
                <a:path w="3606800" h="495300">
                  <a:moveTo>
                    <a:pt x="3606800" y="495300"/>
                  </a:moveTo>
                  <a:lnTo>
                    <a:pt x="2552700" y="0"/>
                  </a:lnTo>
                  <a:lnTo>
                    <a:pt x="0" y="0"/>
                  </a:lnTo>
                </a:path>
              </a:pathLst>
            </a:custGeom>
            <a:noFill/>
            <a:ln w="19050">
              <a:solidFill>
                <a:schemeClr val="bg1"/>
              </a:solidFill>
              <a:prstDash val="dash"/>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0" name="椭圆 109">
              <a:extLst>
                <a:ext uri="{FF2B5EF4-FFF2-40B4-BE49-F238E27FC236}">
                  <a16:creationId xmlns:a16="http://schemas.microsoft.com/office/drawing/2014/main" id="{0831D32B-9946-4DF9-AC8F-364F3515CCFE}"/>
                </a:ext>
              </a:extLst>
            </p:cNvPr>
            <p:cNvSpPr/>
            <p:nvPr/>
          </p:nvSpPr>
          <p:spPr>
            <a:xfrm flipH="1" flipV="1">
              <a:off x="6043474" y="2947886"/>
              <a:ext cx="81021" cy="73655"/>
            </a:xfrm>
            <a:prstGeom prst="ellipse">
              <a:avLst/>
            </a:prstGeom>
            <a:solidFill>
              <a:schemeClr val="bg1"/>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18" name="文本框 117">
            <a:extLst>
              <a:ext uri="{FF2B5EF4-FFF2-40B4-BE49-F238E27FC236}">
                <a16:creationId xmlns:a16="http://schemas.microsoft.com/office/drawing/2014/main" id="{35A786F8-0003-4FE7-B8B7-DDE725456CEC}"/>
              </a:ext>
            </a:extLst>
          </p:cNvPr>
          <p:cNvSpPr txBox="1"/>
          <p:nvPr/>
        </p:nvSpPr>
        <p:spPr>
          <a:xfrm>
            <a:off x="6791920" y="1686073"/>
            <a:ext cx="1452741" cy="523220"/>
          </a:xfrm>
          <a:prstGeom prst="rect">
            <a:avLst/>
          </a:prstGeom>
          <a:noFill/>
        </p:spPr>
        <p:txBody>
          <a:bodyPr wrap="square" rtlCol="0">
            <a:spAutoFit/>
          </a:bodyPr>
          <a:lstStyle/>
          <a:p>
            <a:pPr algn="ctr"/>
            <a:r>
              <a:rPr lang="zh-CN" altLang="en-US" sz="1400" b="1" dirty="0">
                <a:solidFill>
                  <a:prstClr val="black">
                    <a:lumMod val="50000"/>
                    <a:lumOff val="50000"/>
                  </a:prstClr>
                </a:solidFill>
                <a:latin typeface="时尚中黑简体" panose="01010104010101010101" pitchFamily="2" charset="-122"/>
                <a:ea typeface="时尚中黑简体" panose="01010104010101010101" pitchFamily="2" charset="-122"/>
              </a:rPr>
              <a:t>资源共享模块设计</a:t>
            </a:r>
          </a:p>
        </p:txBody>
      </p:sp>
      <p:sp>
        <p:nvSpPr>
          <p:cNvPr id="119" name="文本框 118">
            <a:extLst>
              <a:ext uri="{FF2B5EF4-FFF2-40B4-BE49-F238E27FC236}">
                <a16:creationId xmlns:a16="http://schemas.microsoft.com/office/drawing/2014/main" id="{AAAD598D-79C8-4466-AB1C-C5C3AD867831}"/>
              </a:ext>
            </a:extLst>
          </p:cNvPr>
          <p:cNvSpPr txBox="1"/>
          <p:nvPr/>
        </p:nvSpPr>
        <p:spPr>
          <a:xfrm>
            <a:off x="980218" y="2439194"/>
            <a:ext cx="1301464" cy="523220"/>
          </a:xfrm>
          <a:prstGeom prst="rect">
            <a:avLst/>
          </a:prstGeom>
          <a:noFill/>
        </p:spPr>
        <p:txBody>
          <a:bodyPr wrap="square" rtlCol="0">
            <a:spAutoFit/>
          </a:bodyPr>
          <a:lstStyle/>
          <a:p>
            <a:pPr algn="ctr"/>
            <a:r>
              <a:rPr lang="zh-CN" altLang="en-US" sz="1400" b="1" dirty="0">
                <a:solidFill>
                  <a:prstClr val="black">
                    <a:lumMod val="50000"/>
                    <a:lumOff val="50000"/>
                  </a:prstClr>
                </a:solidFill>
                <a:latin typeface="时尚中黑简体" panose="01010104010101010101" pitchFamily="2" charset="-122"/>
                <a:ea typeface="时尚中黑简体" panose="01010104010101010101" pitchFamily="2" charset="-122"/>
              </a:rPr>
              <a:t>校园信息浏览模块设计</a:t>
            </a:r>
          </a:p>
        </p:txBody>
      </p:sp>
      <p:sp>
        <p:nvSpPr>
          <p:cNvPr id="123" name="文本框 122">
            <a:extLst>
              <a:ext uri="{FF2B5EF4-FFF2-40B4-BE49-F238E27FC236}">
                <a16:creationId xmlns:a16="http://schemas.microsoft.com/office/drawing/2014/main" id="{CC9E6C42-D5D4-4E28-AE72-8CD6C284FED8}"/>
              </a:ext>
            </a:extLst>
          </p:cNvPr>
          <p:cNvSpPr txBox="1"/>
          <p:nvPr/>
        </p:nvSpPr>
        <p:spPr>
          <a:xfrm>
            <a:off x="899592" y="3985020"/>
            <a:ext cx="1301464" cy="523220"/>
          </a:xfrm>
          <a:prstGeom prst="rect">
            <a:avLst/>
          </a:prstGeom>
          <a:noFill/>
        </p:spPr>
        <p:txBody>
          <a:bodyPr wrap="square" rtlCol="0">
            <a:spAutoFit/>
          </a:bodyPr>
          <a:lstStyle/>
          <a:p>
            <a:pPr algn="ctr"/>
            <a:r>
              <a:rPr lang="zh-CN" altLang="en-US" sz="1400" b="1" dirty="0">
                <a:solidFill>
                  <a:prstClr val="black">
                    <a:lumMod val="50000"/>
                    <a:lumOff val="50000"/>
                  </a:prstClr>
                </a:solidFill>
                <a:latin typeface="时尚中黑简体" panose="01010104010101010101" pitchFamily="2" charset="-122"/>
                <a:ea typeface="时尚中黑简体" panose="01010104010101010101" pitchFamily="2" charset="-122"/>
              </a:rPr>
              <a:t>网站维护模块设计</a:t>
            </a:r>
          </a:p>
        </p:txBody>
      </p:sp>
      <p:sp>
        <p:nvSpPr>
          <p:cNvPr id="124" name="文本框 123">
            <a:extLst>
              <a:ext uri="{FF2B5EF4-FFF2-40B4-BE49-F238E27FC236}">
                <a16:creationId xmlns:a16="http://schemas.microsoft.com/office/drawing/2014/main" id="{ED92DC14-4248-433C-A4FB-7550913331AB}"/>
              </a:ext>
            </a:extLst>
          </p:cNvPr>
          <p:cNvSpPr txBox="1"/>
          <p:nvPr/>
        </p:nvSpPr>
        <p:spPr>
          <a:xfrm>
            <a:off x="6860520" y="3152476"/>
            <a:ext cx="1301464" cy="523220"/>
          </a:xfrm>
          <a:prstGeom prst="rect">
            <a:avLst/>
          </a:prstGeom>
          <a:noFill/>
        </p:spPr>
        <p:txBody>
          <a:bodyPr wrap="square" rtlCol="0">
            <a:spAutoFit/>
          </a:bodyPr>
          <a:lstStyle/>
          <a:p>
            <a:pPr algn="ctr"/>
            <a:r>
              <a:rPr lang="zh-CN" altLang="en-US" sz="1400" b="1" dirty="0">
                <a:solidFill>
                  <a:prstClr val="black">
                    <a:lumMod val="50000"/>
                    <a:lumOff val="50000"/>
                  </a:prstClr>
                </a:solidFill>
                <a:latin typeface="时尚中黑简体" panose="01010104010101010101" pitchFamily="2" charset="-122"/>
                <a:ea typeface="时尚中黑简体" panose="01010104010101010101" pitchFamily="2" charset="-122"/>
              </a:rPr>
              <a:t>账号信息管理模块设计</a:t>
            </a:r>
          </a:p>
        </p:txBody>
      </p:sp>
    </p:spTree>
    <p:extLst>
      <p:ext uri="{BB962C8B-B14F-4D97-AF65-F5344CB8AC3E}">
        <p14:creationId xmlns:p14="http://schemas.microsoft.com/office/powerpoint/2010/main" val="19626280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94"/>
                                        </p:tgtEl>
                                        <p:attrNameLst>
                                          <p:attrName>style.visibility</p:attrName>
                                        </p:attrNameLst>
                                      </p:cBhvr>
                                      <p:to>
                                        <p:strVal val="visible"/>
                                      </p:to>
                                    </p:set>
                                    <p:animEffect transition="in" filter="wipe(down)">
                                      <p:cBhvr>
                                        <p:cTn id="15" dur="500"/>
                                        <p:tgtEl>
                                          <p:spTgt spid="29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01"/>
                                        </p:tgtEl>
                                        <p:attrNameLst>
                                          <p:attrName>style.visibility</p:attrName>
                                        </p:attrNameLst>
                                      </p:cBhvr>
                                      <p:to>
                                        <p:strVal val="visible"/>
                                      </p:to>
                                    </p:set>
                                    <p:animEffect transition="in" filter="fade">
                                      <p:cBhvr>
                                        <p:cTn id="19" dur="500"/>
                                        <p:tgtEl>
                                          <p:spTgt spid="30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up)">
                                      <p:cBhvr>
                                        <p:cTn id="23" dur="500"/>
                                        <p:tgtEl>
                                          <p:spTgt spid="6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fade">
                                      <p:cBhvr>
                                        <p:cTn id="31" dur="500"/>
                                        <p:tgtEl>
                                          <p:spTgt spid="90"/>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wipe(down)">
                                      <p:cBhvr>
                                        <p:cTn id="35" dur="500"/>
                                        <p:tgtEl>
                                          <p:spTgt spid="10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fade">
                                      <p:cBhvr>
                                        <p:cTn id="39" dur="500"/>
                                        <p:tgtEl>
                                          <p:spTgt spid="106"/>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up)">
                                      <p:cBhvr>
                                        <p:cTn id="43" dur="500"/>
                                        <p:tgtEl>
                                          <p:spTgt spid="61"/>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childTnLst>
                          </p:cTn>
                        </p:par>
                        <p:par>
                          <p:cTn id="51" fill="hold">
                            <p:stCondLst>
                              <p:cond delay="5500"/>
                            </p:stCondLst>
                            <p:childTnLst>
                              <p:par>
                                <p:cTn id="52" presetID="22" presetClass="entr" presetSubtype="4" fill="hold" nodeType="afterEffect">
                                  <p:stCondLst>
                                    <p:cond delay="0"/>
                                  </p:stCondLst>
                                  <p:childTnLst>
                                    <p:set>
                                      <p:cBhvr>
                                        <p:cTn id="53" dur="1" fill="hold">
                                          <p:stCondLst>
                                            <p:cond delay="0"/>
                                          </p:stCondLst>
                                        </p:cTn>
                                        <p:tgtEl>
                                          <p:spTgt spid="306"/>
                                        </p:tgtEl>
                                        <p:attrNameLst>
                                          <p:attrName>style.visibility</p:attrName>
                                        </p:attrNameLst>
                                      </p:cBhvr>
                                      <p:to>
                                        <p:strVal val="visible"/>
                                      </p:to>
                                    </p:set>
                                    <p:animEffect transition="in" filter="wipe(down)">
                                      <p:cBhvr>
                                        <p:cTn id="54" dur="500"/>
                                        <p:tgtEl>
                                          <p:spTgt spid="306"/>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18"/>
                                        </p:tgtEl>
                                        <p:attrNameLst>
                                          <p:attrName>style.visibility</p:attrName>
                                        </p:attrNameLst>
                                      </p:cBhvr>
                                      <p:to>
                                        <p:strVal val="visible"/>
                                      </p:to>
                                    </p:set>
                                    <p:animEffect transition="in" filter="fade">
                                      <p:cBhvr>
                                        <p:cTn id="58" dur="500"/>
                                        <p:tgtEl>
                                          <p:spTgt spid="118"/>
                                        </p:tgtEl>
                                      </p:cBhvr>
                                    </p:animEffect>
                                  </p:childTnLst>
                                </p:cTn>
                              </p:par>
                            </p:childTnLst>
                          </p:cTn>
                        </p:par>
                        <p:par>
                          <p:cTn id="59" fill="hold">
                            <p:stCondLst>
                              <p:cond delay="6500"/>
                            </p:stCondLst>
                            <p:childTnLst>
                              <p:par>
                                <p:cTn id="60" presetID="22" presetClass="entr" presetSubtype="1" fill="hold" grpId="0" nodeType="after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up)">
                                      <p:cBhvr>
                                        <p:cTn id="62" dur="500"/>
                                        <p:tgtEl>
                                          <p:spTgt spid="75"/>
                                        </p:tgtEl>
                                      </p:cBhvr>
                                    </p:animEffect>
                                  </p:childTnLst>
                                </p:cTn>
                              </p:par>
                              <p:par>
                                <p:cTn id="63" presetID="10"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88"/>
                                        </p:tgtEl>
                                        <p:attrNameLst>
                                          <p:attrName>style.visibility</p:attrName>
                                        </p:attrNameLst>
                                      </p:cBhvr>
                                      <p:to>
                                        <p:strVal val="visible"/>
                                      </p:to>
                                    </p:set>
                                    <p:animEffect transition="in" filter="fade">
                                      <p:cBhvr>
                                        <p:cTn id="69" dur="500"/>
                                        <p:tgtEl>
                                          <p:spTgt spid="88"/>
                                        </p:tgtEl>
                                      </p:cBhvr>
                                    </p:animEffect>
                                  </p:childTnLst>
                                </p:cTn>
                              </p:par>
                            </p:childTnLst>
                          </p:cTn>
                        </p:par>
                        <p:par>
                          <p:cTn id="70" fill="hold">
                            <p:stCondLst>
                              <p:cond delay="7500"/>
                            </p:stCondLst>
                            <p:childTnLst>
                              <p:par>
                                <p:cTn id="71" presetID="22" presetClass="entr" presetSubtype="4" fill="hold" nodeType="afterEffect">
                                  <p:stCondLst>
                                    <p:cond delay="0"/>
                                  </p:stCondLst>
                                  <p:childTnLst>
                                    <p:set>
                                      <p:cBhvr>
                                        <p:cTn id="72" dur="1" fill="hold">
                                          <p:stCondLst>
                                            <p:cond delay="0"/>
                                          </p:stCondLst>
                                        </p:cTn>
                                        <p:tgtEl>
                                          <p:spTgt spid="120"/>
                                        </p:tgtEl>
                                        <p:attrNameLst>
                                          <p:attrName>style.visibility</p:attrName>
                                        </p:attrNameLst>
                                      </p:cBhvr>
                                      <p:to>
                                        <p:strVal val="visible"/>
                                      </p:to>
                                    </p:set>
                                    <p:animEffect transition="in" filter="wipe(down)">
                                      <p:cBhvr>
                                        <p:cTn id="73" dur="500"/>
                                        <p:tgtEl>
                                          <p:spTgt spid="120"/>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19"/>
                                        </p:tgtEl>
                                        <p:attrNameLst>
                                          <p:attrName>style.visibility</p:attrName>
                                        </p:attrNameLst>
                                      </p:cBhvr>
                                      <p:to>
                                        <p:strVal val="visible"/>
                                      </p:to>
                                    </p:set>
                                    <p:animEffect transition="in" filter="fade">
                                      <p:cBhvr>
                                        <p:cTn id="77" dur="500"/>
                                        <p:tgtEl>
                                          <p:spTgt spid="119"/>
                                        </p:tgtEl>
                                      </p:cBhvr>
                                    </p:animEffect>
                                  </p:childTnLst>
                                </p:cTn>
                              </p:par>
                            </p:childTnLst>
                          </p:cTn>
                        </p:par>
                        <p:par>
                          <p:cTn id="78" fill="hold">
                            <p:stCondLst>
                              <p:cond delay="8500"/>
                            </p:stCondLst>
                            <p:childTnLst>
                              <p:par>
                                <p:cTn id="79" presetID="22" presetClass="entr" presetSubtype="1" fill="hold" grpId="0" nodeType="after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wipe(up)">
                                      <p:cBhvr>
                                        <p:cTn id="81" dur="500"/>
                                        <p:tgtEl>
                                          <p:spTgt spid="76"/>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childTnLst>
                          </p:cTn>
                        </p:par>
                        <p:par>
                          <p:cTn id="85" fill="hold">
                            <p:stCondLst>
                              <p:cond delay="9000"/>
                            </p:stCondLst>
                            <p:childTnLst>
                              <p:par>
                                <p:cTn id="86" presetID="10" presetClass="entr" presetSubtype="0" fill="hold" grpId="0" nodeType="after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childTnLst>
                          </p:cTn>
                        </p:par>
                        <p:par>
                          <p:cTn id="89" fill="hold">
                            <p:stCondLst>
                              <p:cond delay="9500"/>
                            </p:stCondLst>
                            <p:childTnLst>
                              <p:par>
                                <p:cTn id="90" presetID="22" presetClass="entr" presetSubtype="4" fill="hold" nodeType="afterEffect">
                                  <p:stCondLst>
                                    <p:cond delay="0"/>
                                  </p:stCondLst>
                                  <p:childTnLst>
                                    <p:set>
                                      <p:cBhvr>
                                        <p:cTn id="91" dur="1" fill="hold">
                                          <p:stCondLst>
                                            <p:cond delay="0"/>
                                          </p:stCondLst>
                                        </p:cTn>
                                        <p:tgtEl>
                                          <p:spTgt spid="309"/>
                                        </p:tgtEl>
                                        <p:attrNameLst>
                                          <p:attrName>style.visibility</p:attrName>
                                        </p:attrNameLst>
                                      </p:cBhvr>
                                      <p:to>
                                        <p:strVal val="visible"/>
                                      </p:to>
                                    </p:set>
                                    <p:animEffect transition="in" filter="wipe(down)">
                                      <p:cBhvr>
                                        <p:cTn id="92" dur="500"/>
                                        <p:tgtEl>
                                          <p:spTgt spid="309"/>
                                        </p:tgtEl>
                                      </p:cBhvr>
                                    </p:animEffect>
                                  </p:childTnLst>
                                </p:cTn>
                              </p:par>
                            </p:childTnLst>
                          </p:cTn>
                        </p:par>
                        <p:par>
                          <p:cTn id="93" fill="hold">
                            <p:stCondLst>
                              <p:cond delay="10000"/>
                            </p:stCondLst>
                            <p:childTnLst>
                              <p:par>
                                <p:cTn id="94" presetID="10" presetClass="entr" presetSubtype="0" fill="hold" grpId="0" nodeType="afterEffect">
                                  <p:stCondLst>
                                    <p:cond delay="0"/>
                                  </p:stCondLst>
                                  <p:childTnLst>
                                    <p:set>
                                      <p:cBhvr>
                                        <p:cTn id="95" dur="1" fill="hold">
                                          <p:stCondLst>
                                            <p:cond delay="0"/>
                                          </p:stCondLst>
                                        </p:cTn>
                                        <p:tgtEl>
                                          <p:spTgt spid="124"/>
                                        </p:tgtEl>
                                        <p:attrNameLst>
                                          <p:attrName>style.visibility</p:attrName>
                                        </p:attrNameLst>
                                      </p:cBhvr>
                                      <p:to>
                                        <p:strVal val="visible"/>
                                      </p:to>
                                    </p:set>
                                    <p:animEffect transition="in" filter="fade">
                                      <p:cBhvr>
                                        <p:cTn id="96" dur="500"/>
                                        <p:tgtEl>
                                          <p:spTgt spid="124"/>
                                        </p:tgtEl>
                                      </p:cBhvr>
                                    </p:animEffect>
                                  </p:childTnLst>
                                </p:cTn>
                              </p:par>
                            </p:childTnLst>
                          </p:cTn>
                        </p:par>
                        <p:par>
                          <p:cTn id="97" fill="hold">
                            <p:stCondLst>
                              <p:cond delay="10500"/>
                            </p:stCondLst>
                            <p:childTnLst>
                              <p:par>
                                <p:cTn id="98" presetID="22" presetClass="entr" presetSubtype="2" fill="hold" grpId="0" nodeType="after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wipe(right)">
                                      <p:cBhvr>
                                        <p:cTn id="100" dur="500"/>
                                        <p:tgtEl>
                                          <p:spTgt spid="77"/>
                                        </p:tgtEl>
                                      </p:cBhvr>
                                    </p:animEffect>
                                  </p:childTnLst>
                                </p:cTn>
                              </p:par>
                              <p:par>
                                <p:cTn id="101" presetID="10" presetClass="entr" presetSubtype="0" fill="hold" nodeType="with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fade">
                                      <p:cBhvr>
                                        <p:cTn id="103" dur="500"/>
                                        <p:tgtEl>
                                          <p:spTgt spid="54"/>
                                        </p:tgtEl>
                                      </p:cBhvr>
                                    </p:animEffect>
                                  </p:childTnLst>
                                </p:cTn>
                              </p:par>
                            </p:childTnLst>
                          </p:cTn>
                        </p:par>
                        <p:par>
                          <p:cTn id="104" fill="hold">
                            <p:stCondLst>
                              <p:cond delay="11000"/>
                            </p:stCondLst>
                            <p:childTnLst>
                              <p:par>
                                <p:cTn id="105" presetID="10" presetClass="entr" presetSubtype="0" fill="hold" grpId="0" nodeType="after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childTnLst>
                                </p:cTn>
                              </p:par>
                            </p:childTnLst>
                          </p:cTn>
                        </p:par>
                        <p:par>
                          <p:cTn id="108" fill="hold">
                            <p:stCondLst>
                              <p:cond delay="11500"/>
                            </p:stCondLst>
                            <p:childTnLst>
                              <p:par>
                                <p:cTn id="109" presetID="22" presetClass="entr" presetSubtype="4" fill="hold" nodeType="afterEffect">
                                  <p:stCondLst>
                                    <p:cond delay="0"/>
                                  </p:stCondLst>
                                  <p:childTnLst>
                                    <p:set>
                                      <p:cBhvr>
                                        <p:cTn id="110" dur="1" fill="hold">
                                          <p:stCondLst>
                                            <p:cond delay="0"/>
                                          </p:stCondLst>
                                        </p:cTn>
                                        <p:tgtEl>
                                          <p:spTgt spid="102"/>
                                        </p:tgtEl>
                                        <p:attrNameLst>
                                          <p:attrName>style.visibility</p:attrName>
                                        </p:attrNameLst>
                                      </p:cBhvr>
                                      <p:to>
                                        <p:strVal val="visible"/>
                                      </p:to>
                                    </p:set>
                                    <p:animEffect transition="in" filter="wipe(down)">
                                      <p:cBhvr>
                                        <p:cTn id="111" dur="500"/>
                                        <p:tgtEl>
                                          <p:spTgt spid="102"/>
                                        </p:tgtEl>
                                      </p:cBhvr>
                                    </p:animEffect>
                                  </p:childTnLst>
                                </p:cTn>
                              </p:par>
                            </p:childTnLst>
                          </p:cTn>
                        </p:par>
                        <p:par>
                          <p:cTn id="112" fill="hold">
                            <p:stCondLst>
                              <p:cond delay="12000"/>
                            </p:stCondLst>
                            <p:childTnLst>
                              <p:par>
                                <p:cTn id="113" presetID="10" presetClass="entr" presetSubtype="0" fill="hold" grpId="0" nodeType="afterEffect">
                                  <p:stCondLst>
                                    <p:cond delay="0"/>
                                  </p:stCondLst>
                                  <p:childTnLst>
                                    <p:set>
                                      <p:cBhvr>
                                        <p:cTn id="114" dur="1" fill="hold">
                                          <p:stCondLst>
                                            <p:cond delay="0"/>
                                          </p:stCondLst>
                                        </p:cTn>
                                        <p:tgtEl>
                                          <p:spTgt spid="123"/>
                                        </p:tgtEl>
                                        <p:attrNameLst>
                                          <p:attrName>style.visibility</p:attrName>
                                        </p:attrNameLst>
                                      </p:cBhvr>
                                      <p:to>
                                        <p:strVal val="visible"/>
                                      </p:to>
                                    </p:set>
                                    <p:animEffect transition="in" filter="fade">
                                      <p:cBhvr>
                                        <p:cTn id="115"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6" grpId="0" animBg="1"/>
      <p:bldP spid="75" grpId="0" animBg="1"/>
      <p:bldP spid="61" grpId="0" animBg="1"/>
      <p:bldP spid="60" grpId="0" animBg="1"/>
      <p:bldP spid="106" grpId="0"/>
      <p:bldP spid="301" grpId="0"/>
      <p:bldP spid="3" grpId="0"/>
      <p:bldP spid="88" grpId="0"/>
      <p:bldP spid="89" grpId="0"/>
      <p:bldP spid="90" grpId="0"/>
      <p:bldP spid="91" grpId="0"/>
      <p:bldP spid="101" grpId="0"/>
      <p:bldP spid="118" grpId="0"/>
      <p:bldP spid="119" grpId="0"/>
      <p:bldP spid="123" grpId="0"/>
      <p:bldP spid="1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753" y="170249"/>
            <a:ext cx="2786549" cy="410231"/>
          </a:xfrm>
        </p:spPr>
        <p:txBody>
          <a:bodyPr>
            <a:noAutofit/>
          </a:bodyPr>
          <a:lstStyle/>
          <a:p>
            <a:r>
              <a:rPr lang="en-US" altLang="zh-CN" sz="1400" dirty="0"/>
              <a:t>1.2.1</a:t>
            </a:r>
            <a:r>
              <a:rPr lang="zh-CN" altLang="en-US" sz="1400" dirty="0"/>
              <a:t>生活服务模块设计</a:t>
            </a:r>
          </a:p>
        </p:txBody>
      </p:sp>
      <p:grpSp>
        <p:nvGrpSpPr>
          <p:cNvPr id="7" name="组合 6">
            <a:extLst>
              <a:ext uri="{FF2B5EF4-FFF2-40B4-BE49-F238E27FC236}">
                <a16:creationId xmlns:a16="http://schemas.microsoft.com/office/drawing/2014/main" id="{8813A34F-28B6-456F-8402-2A8C2C4041DE}"/>
              </a:ext>
            </a:extLst>
          </p:cNvPr>
          <p:cNvGrpSpPr/>
          <p:nvPr/>
        </p:nvGrpSpPr>
        <p:grpSpPr>
          <a:xfrm>
            <a:off x="287403" y="877703"/>
            <a:ext cx="578653" cy="577912"/>
            <a:chOff x="239108" y="1157169"/>
            <a:chExt cx="578653" cy="577912"/>
          </a:xfrm>
        </p:grpSpPr>
        <p:grpSp>
          <p:nvGrpSpPr>
            <p:cNvPr id="31" name="组合 30"/>
            <p:cNvGrpSpPr/>
            <p:nvPr/>
          </p:nvGrpSpPr>
          <p:grpSpPr>
            <a:xfrm rot="14081883" flipH="1">
              <a:off x="239479" y="1156798"/>
              <a:ext cx="577912" cy="578653"/>
              <a:chOff x="661303" y="454074"/>
              <a:chExt cx="2476499" cy="2479675"/>
            </a:xfrm>
          </p:grpSpPr>
          <p:sp>
            <p:nvSpPr>
              <p:cNvPr id="32" name="Freeform 67"/>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72"/>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 name="TextBox 7"/>
            <p:cNvSpPr txBox="1"/>
            <p:nvPr/>
          </p:nvSpPr>
          <p:spPr>
            <a:xfrm>
              <a:off x="310752" y="1285923"/>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01</a:t>
              </a:r>
              <a:endParaRPr lang="zh-CN" altLang="en-US" sz="1600" b="1" dirty="0">
                <a:solidFill>
                  <a:schemeClr val="bg1"/>
                </a:solidFill>
                <a:latin typeface="微软雅黑" pitchFamily="34" charset="-122"/>
                <a:ea typeface="微软雅黑" pitchFamily="34" charset="-122"/>
              </a:endParaRPr>
            </a:p>
          </p:txBody>
        </p:sp>
      </p:grpSp>
      <p:sp>
        <p:nvSpPr>
          <p:cNvPr id="16" name="TextBox 15"/>
          <p:cNvSpPr txBox="1"/>
          <p:nvPr/>
        </p:nvSpPr>
        <p:spPr>
          <a:xfrm>
            <a:off x="973551" y="962684"/>
            <a:ext cx="2200588" cy="769441"/>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代取快递</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管理代取请求</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删除代取请求</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领取代取请求</a:t>
            </a:r>
            <a:endParaRPr lang="en-US" altLang="zh-CN" sz="1100" dirty="0">
              <a:solidFill>
                <a:schemeClr val="tx1">
                  <a:lumMod val="75000"/>
                  <a:lumOff val="25000"/>
                </a:schemeClr>
              </a:solidFill>
              <a:latin typeface="微软雅黑" pitchFamily="34" charset="-122"/>
              <a:ea typeface="微软雅黑" pitchFamily="34" charset="-122"/>
            </a:endParaRPr>
          </a:p>
        </p:txBody>
      </p:sp>
      <p:grpSp>
        <p:nvGrpSpPr>
          <p:cNvPr id="5" name="组合 4">
            <a:extLst>
              <a:ext uri="{FF2B5EF4-FFF2-40B4-BE49-F238E27FC236}">
                <a16:creationId xmlns:a16="http://schemas.microsoft.com/office/drawing/2014/main" id="{3F6EDC73-596C-49C2-89B6-237D247358FD}"/>
              </a:ext>
            </a:extLst>
          </p:cNvPr>
          <p:cNvGrpSpPr/>
          <p:nvPr/>
        </p:nvGrpSpPr>
        <p:grpSpPr>
          <a:xfrm>
            <a:off x="1823815" y="1699005"/>
            <a:ext cx="581353" cy="608240"/>
            <a:chOff x="227604" y="2104478"/>
            <a:chExt cx="581353" cy="608240"/>
          </a:xfrm>
        </p:grpSpPr>
        <p:grpSp>
          <p:nvGrpSpPr>
            <p:cNvPr id="27" name="组合 26">
              <a:extLst>
                <a:ext uri="{FF2B5EF4-FFF2-40B4-BE49-F238E27FC236}">
                  <a16:creationId xmlns:a16="http://schemas.microsoft.com/office/drawing/2014/main" id="{04D394AA-2A4C-41F6-8CD9-4834391BA19A}"/>
                </a:ext>
              </a:extLst>
            </p:cNvPr>
            <p:cNvGrpSpPr/>
            <p:nvPr/>
          </p:nvGrpSpPr>
          <p:grpSpPr>
            <a:xfrm rot="18900000">
              <a:off x="228891" y="2131908"/>
              <a:ext cx="580066" cy="580810"/>
              <a:chOff x="661303" y="454074"/>
              <a:chExt cx="2476499" cy="2479675"/>
            </a:xfrm>
          </p:grpSpPr>
          <p:sp>
            <p:nvSpPr>
              <p:cNvPr id="40" name="Freeform 67">
                <a:extLst>
                  <a:ext uri="{FF2B5EF4-FFF2-40B4-BE49-F238E27FC236}">
                    <a16:creationId xmlns:a16="http://schemas.microsoft.com/office/drawing/2014/main" id="{46AA32F5-991E-44AC-A89A-DEDEC2371947}"/>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72">
                <a:extLst>
                  <a:ext uri="{FF2B5EF4-FFF2-40B4-BE49-F238E27FC236}">
                    <a16:creationId xmlns:a16="http://schemas.microsoft.com/office/drawing/2014/main" id="{6B2EC4C3-2532-40E9-A456-A6496F08A35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42" name="TextBox 10">
              <a:extLst>
                <a:ext uri="{FF2B5EF4-FFF2-40B4-BE49-F238E27FC236}">
                  <a16:creationId xmlns:a16="http://schemas.microsoft.com/office/drawing/2014/main" id="{542BA8F6-B8B3-403E-8A88-DC0B2667F9E8}"/>
                </a:ext>
              </a:extLst>
            </p:cNvPr>
            <p:cNvSpPr txBox="1"/>
            <p:nvPr/>
          </p:nvSpPr>
          <p:spPr>
            <a:xfrm>
              <a:off x="329830" y="2275484"/>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nvGrpSpPr>
            <p:cNvPr id="47" name="组合 46">
              <a:extLst>
                <a:ext uri="{FF2B5EF4-FFF2-40B4-BE49-F238E27FC236}">
                  <a16:creationId xmlns:a16="http://schemas.microsoft.com/office/drawing/2014/main" id="{F312DDBF-F1CE-4C06-A7CF-4346A3A77DA9}"/>
                </a:ext>
              </a:extLst>
            </p:cNvPr>
            <p:cNvGrpSpPr/>
            <p:nvPr/>
          </p:nvGrpSpPr>
          <p:grpSpPr>
            <a:xfrm rot="18900000">
              <a:off x="227604" y="2104478"/>
              <a:ext cx="580066" cy="580810"/>
              <a:chOff x="661303" y="454074"/>
              <a:chExt cx="2476499" cy="2479675"/>
            </a:xfrm>
          </p:grpSpPr>
          <p:sp>
            <p:nvSpPr>
              <p:cNvPr id="48" name="Freeform 67">
                <a:extLst>
                  <a:ext uri="{FF2B5EF4-FFF2-40B4-BE49-F238E27FC236}">
                    <a16:creationId xmlns:a16="http://schemas.microsoft.com/office/drawing/2014/main" id="{8101B426-1D16-48E2-9383-50CDDAFDB348}"/>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72">
                <a:extLst>
                  <a:ext uri="{FF2B5EF4-FFF2-40B4-BE49-F238E27FC236}">
                    <a16:creationId xmlns:a16="http://schemas.microsoft.com/office/drawing/2014/main" id="{D5FFE95E-158F-4C9D-98C0-ABD9F6B571DA}"/>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0" name="TextBox 10">
              <a:extLst>
                <a:ext uri="{FF2B5EF4-FFF2-40B4-BE49-F238E27FC236}">
                  <a16:creationId xmlns:a16="http://schemas.microsoft.com/office/drawing/2014/main" id="{98F33606-2DD4-4957-B4DC-6D8FB258F853}"/>
                </a:ext>
              </a:extLst>
            </p:cNvPr>
            <p:cNvSpPr txBox="1"/>
            <p:nvPr/>
          </p:nvSpPr>
          <p:spPr>
            <a:xfrm>
              <a:off x="328543" y="2248054"/>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grpSp>
        <p:nvGrpSpPr>
          <p:cNvPr id="6" name="组合 5">
            <a:extLst>
              <a:ext uri="{FF2B5EF4-FFF2-40B4-BE49-F238E27FC236}">
                <a16:creationId xmlns:a16="http://schemas.microsoft.com/office/drawing/2014/main" id="{204A9CB5-265A-4AD7-9E22-48E37B65238F}"/>
              </a:ext>
            </a:extLst>
          </p:cNvPr>
          <p:cNvGrpSpPr/>
          <p:nvPr/>
        </p:nvGrpSpPr>
        <p:grpSpPr>
          <a:xfrm>
            <a:off x="286759" y="2427016"/>
            <a:ext cx="578653" cy="577912"/>
            <a:chOff x="265815" y="3189137"/>
            <a:chExt cx="578653" cy="577912"/>
          </a:xfrm>
        </p:grpSpPr>
        <p:grpSp>
          <p:nvGrpSpPr>
            <p:cNvPr id="51" name="组合 50">
              <a:extLst>
                <a:ext uri="{FF2B5EF4-FFF2-40B4-BE49-F238E27FC236}">
                  <a16:creationId xmlns:a16="http://schemas.microsoft.com/office/drawing/2014/main" id="{5D9D41B3-A3F0-4C09-BE7A-E87C1B0B805E}"/>
                </a:ext>
              </a:extLst>
            </p:cNvPr>
            <p:cNvGrpSpPr/>
            <p:nvPr/>
          </p:nvGrpSpPr>
          <p:grpSpPr>
            <a:xfrm rot="14081883" flipH="1">
              <a:off x="266186" y="3188766"/>
              <a:ext cx="577912" cy="578653"/>
              <a:chOff x="661303" y="454074"/>
              <a:chExt cx="2476499" cy="2479675"/>
            </a:xfrm>
          </p:grpSpPr>
          <p:sp>
            <p:nvSpPr>
              <p:cNvPr id="52" name="Freeform 67">
                <a:extLst>
                  <a:ext uri="{FF2B5EF4-FFF2-40B4-BE49-F238E27FC236}">
                    <a16:creationId xmlns:a16="http://schemas.microsoft.com/office/drawing/2014/main" id="{31223799-2E45-473B-9DE4-77833A23BC1E}"/>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72">
                <a:extLst>
                  <a:ext uri="{FF2B5EF4-FFF2-40B4-BE49-F238E27FC236}">
                    <a16:creationId xmlns:a16="http://schemas.microsoft.com/office/drawing/2014/main" id="{A4780B67-86FA-4F28-AA0A-E3F6FBCDADC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4" name="TextBox 13">
              <a:extLst>
                <a:ext uri="{FF2B5EF4-FFF2-40B4-BE49-F238E27FC236}">
                  <a16:creationId xmlns:a16="http://schemas.microsoft.com/office/drawing/2014/main" id="{5B9C1991-3170-42CA-A0D7-98DA5BBA3516}"/>
                </a:ext>
              </a:extLst>
            </p:cNvPr>
            <p:cNvSpPr txBox="1"/>
            <p:nvPr/>
          </p:nvSpPr>
          <p:spPr>
            <a:xfrm>
              <a:off x="349648" y="3317409"/>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03</a:t>
              </a:r>
              <a:endParaRPr lang="zh-CN" altLang="en-US" sz="1600" b="1" dirty="0">
                <a:solidFill>
                  <a:schemeClr val="bg1"/>
                </a:solidFill>
                <a:latin typeface="微软雅黑" pitchFamily="34" charset="-122"/>
                <a:ea typeface="微软雅黑" pitchFamily="34" charset="-122"/>
              </a:endParaRPr>
            </a:p>
          </p:txBody>
        </p:sp>
      </p:grpSp>
      <p:sp>
        <p:nvSpPr>
          <p:cNvPr id="3" name="Rectangle 2">
            <a:extLst>
              <a:ext uri="{FF2B5EF4-FFF2-40B4-BE49-F238E27FC236}">
                <a16:creationId xmlns:a16="http://schemas.microsoft.com/office/drawing/2014/main" id="{C4721B1B-B866-47E1-9851-46AC035CD093}"/>
              </a:ext>
            </a:extLst>
          </p:cNvPr>
          <p:cNvSpPr>
            <a:spLocks noChangeArrowheads="1"/>
          </p:cNvSpPr>
          <p:nvPr/>
        </p:nvSpPr>
        <p:spPr bwMode="auto">
          <a:xfrm flipV="1">
            <a:off x="6044612" y="475462"/>
            <a:ext cx="58489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8CB38247-C3CC-434A-A996-84FFF576F4CA}"/>
              </a:ext>
            </a:extLst>
          </p:cNvPr>
          <p:cNvGraphicFramePr>
            <a:graphicFrameLocks noChangeAspect="1"/>
          </p:cNvGraphicFramePr>
          <p:nvPr>
            <p:extLst>
              <p:ext uri="{D42A27DB-BD31-4B8C-83A1-F6EECF244321}">
                <p14:modId xmlns:p14="http://schemas.microsoft.com/office/powerpoint/2010/main" val="4027601052"/>
              </p:ext>
            </p:extLst>
          </p:nvPr>
        </p:nvGraphicFramePr>
        <p:xfrm>
          <a:off x="3872590" y="1105372"/>
          <a:ext cx="5220072" cy="3280279"/>
        </p:xfrm>
        <a:graphic>
          <a:graphicData uri="http://schemas.openxmlformats.org/presentationml/2006/ole">
            <mc:AlternateContent xmlns:mc="http://schemas.openxmlformats.org/markup-compatibility/2006">
              <mc:Choice xmlns:v="urn:schemas-microsoft-com:vml" Requires="v">
                <p:oleObj spid="_x0000_s1047" r:id="rId3" imgW="9925235" imgH="5200584" progId="Visio.Drawing.15">
                  <p:embed/>
                </p:oleObj>
              </mc:Choice>
              <mc:Fallback>
                <p:oleObj r:id="rId3" imgW="9925235" imgH="520058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590" y="1105372"/>
                        <a:ext cx="5220072" cy="3280279"/>
                      </a:xfrm>
                      <a:prstGeom prst="rect">
                        <a:avLst/>
                      </a:prstGeom>
                      <a:noFill/>
                    </p:spPr>
                  </p:pic>
                </p:oleObj>
              </mc:Fallback>
            </mc:AlternateContent>
          </a:graphicData>
        </a:graphic>
      </p:graphicFrame>
      <p:grpSp>
        <p:nvGrpSpPr>
          <p:cNvPr id="55" name="组合 54">
            <a:extLst>
              <a:ext uri="{FF2B5EF4-FFF2-40B4-BE49-F238E27FC236}">
                <a16:creationId xmlns:a16="http://schemas.microsoft.com/office/drawing/2014/main" id="{50DAC389-3C6E-40F6-A1B6-6F67BB56B0CF}"/>
              </a:ext>
            </a:extLst>
          </p:cNvPr>
          <p:cNvGrpSpPr/>
          <p:nvPr/>
        </p:nvGrpSpPr>
        <p:grpSpPr>
          <a:xfrm>
            <a:off x="302465" y="3918343"/>
            <a:ext cx="578653" cy="577912"/>
            <a:chOff x="239108" y="1157169"/>
            <a:chExt cx="578653" cy="577912"/>
          </a:xfrm>
        </p:grpSpPr>
        <p:grpSp>
          <p:nvGrpSpPr>
            <p:cNvPr id="56" name="组合 55">
              <a:extLst>
                <a:ext uri="{FF2B5EF4-FFF2-40B4-BE49-F238E27FC236}">
                  <a16:creationId xmlns:a16="http://schemas.microsoft.com/office/drawing/2014/main" id="{984CF8C0-0F85-4AEA-8DD8-C8552FC7BB19}"/>
                </a:ext>
              </a:extLst>
            </p:cNvPr>
            <p:cNvGrpSpPr/>
            <p:nvPr/>
          </p:nvGrpSpPr>
          <p:grpSpPr>
            <a:xfrm rot="14081883" flipH="1">
              <a:off x="239479" y="1156798"/>
              <a:ext cx="577912" cy="578653"/>
              <a:chOff x="661303" y="454074"/>
              <a:chExt cx="2476499" cy="2479675"/>
            </a:xfrm>
          </p:grpSpPr>
          <p:sp>
            <p:nvSpPr>
              <p:cNvPr id="58" name="Freeform 67">
                <a:extLst>
                  <a:ext uri="{FF2B5EF4-FFF2-40B4-BE49-F238E27FC236}">
                    <a16:creationId xmlns:a16="http://schemas.microsoft.com/office/drawing/2014/main" id="{767CDC4D-E21E-46B4-9658-49248D54144E}"/>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 name="Freeform 72">
                <a:extLst>
                  <a:ext uri="{FF2B5EF4-FFF2-40B4-BE49-F238E27FC236}">
                    <a16:creationId xmlns:a16="http://schemas.microsoft.com/office/drawing/2014/main" id="{4F82D632-3069-4D69-BB49-DCA7B62E0242}"/>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7" name="TextBox 7">
              <a:extLst>
                <a:ext uri="{FF2B5EF4-FFF2-40B4-BE49-F238E27FC236}">
                  <a16:creationId xmlns:a16="http://schemas.microsoft.com/office/drawing/2014/main" id="{DC508972-B2AD-4EF2-BEAD-FD894ABEEFC2}"/>
                </a:ext>
              </a:extLst>
            </p:cNvPr>
            <p:cNvSpPr txBox="1"/>
            <p:nvPr/>
          </p:nvSpPr>
          <p:spPr>
            <a:xfrm>
              <a:off x="310752" y="1285923"/>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01</a:t>
              </a:r>
              <a:endParaRPr lang="zh-CN" altLang="en-US" sz="1600" b="1" dirty="0">
                <a:solidFill>
                  <a:schemeClr val="bg1"/>
                </a:solidFill>
                <a:latin typeface="微软雅黑" pitchFamily="34" charset="-122"/>
                <a:ea typeface="微软雅黑" pitchFamily="34" charset="-122"/>
              </a:endParaRPr>
            </a:p>
          </p:txBody>
        </p:sp>
      </p:grpSp>
      <p:grpSp>
        <p:nvGrpSpPr>
          <p:cNvPr id="60" name="组合 59">
            <a:extLst>
              <a:ext uri="{FF2B5EF4-FFF2-40B4-BE49-F238E27FC236}">
                <a16:creationId xmlns:a16="http://schemas.microsoft.com/office/drawing/2014/main" id="{677D015B-3E3F-4365-8507-0B476450D0B3}"/>
              </a:ext>
            </a:extLst>
          </p:cNvPr>
          <p:cNvGrpSpPr/>
          <p:nvPr/>
        </p:nvGrpSpPr>
        <p:grpSpPr>
          <a:xfrm>
            <a:off x="1830950" y="3143023"/>
            <a:ext cx="581353" cy="608240"/>
            <a:chOff x="227604" y="2104478"/>
            <a:chExt cx="581353" cy="608240"/>
          </a:xfrm>
        </p:grpSpPr>
        <p:grpSp>
          <p:nvGrpSpPr>
            <p:cNvPr id="61" name="组合 60">
              <a:extLst>
                <a:ext uri="{FF2B5EF4-FFF2-40B4-BE49-F238E27FC236}">
                  <a16:creationId xmlns:a16="http://schemas.microsoft.com/office/drawing/2014/main" id="{65961F07-A9B2-4AB2-B844-F14BFE24EB44}"/>
                </a:ext>
              </a:extLst>
            </p:cNvPr>
            <p:cNvGrpSpPr/>
            <p:nvPr/>
          </p:nvGrpSpPr>
          <p:grpSpPr>
            <a:xfrm rot="18900000">
              <a:off x="228891" y="2131908"/>
              <a:ext cx="580066" cy="580810"/>
              <a:chOff x="661303" y="454074"/>
              <a:chExt cx="2476499" cy="2479675"/>
            </a:xfrm>
          </p:grpSpPr>
          <p:sp>
            <p:nvSpPr>
              <p:cNvPr id="67" name="Freeform 67">
                <a:extLst>
                  <a:ext uri="{FF2B5EF4-FFF2-40B4-BE49-F238E27FC236}">
                    <a16:creationId xmlns:a16="http://schemas.microsoft.com/office/drawing/2014/main" id="{D3A7CE73-153F-44EE-8797-B081E594633E}"/>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8" name="Freeform 72">
                <a:extLst>
                  <a:ext uri="{FF2B5EF4-FFF2-40B4-BE49-F238E27FC236}">
                    <a16:creationId xmlns:a16="http://schemas.microsoft.com/office/drawing/2014/main" id="{78F661A8-9CFD-4E79-BD1E-31B6E0C59952}"/>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62" name="TextBox 10">
              <a:extLst>
                <a:ext uri="{FF2B5EF4-FFF2-40B4-BE49-F238E27FC236}">
                  <a16:creationId xmlns:a16="http://schemas.microsoft.com/office/drawing/2014/main" id="{2B75E24A-E1C9-4A41-A33C-9D0400F1E19A}"/>
                </a:ext>
              </a:extLst>
            </p:cNvPr>
            <p:cNvSpPr txBox="1"/>
            <p:nvPr/>
          </p:nvSpPr>
          <p:spPr>
            <a:xfrm>
              <a:off x="329830" y="2275484"/>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nvGrpSpPr>
            <p:cNvPr id="63" name="组合 62">
              <a:extLst>
                <a:ext uri="{FF2B5EF4-FFF2-40B4-BE49-F238E27FC236}">
                  <a16:creationId xmlns:a16="http://schemas.microsoft.com/office/drawing/2014/main" id="{D8125970-5470-465C-9D86-455397435013}"/>
                </a:ext>
              </a:extLst>
            </p:cNvPr>
            <p:cNvGrpSpPr/>
            <p:nvPr/>
          </p:nvGrpSpPr>
          <p:grpSpPr>
            <a:xfrm rot="18900000">
              <a:off x="227604" y="2104478"/>
              <a:ext cx="580066" cy="580810"/>
              <a:chOff x="661303" y="454074"/>
              <a:chExt cx="2476499" cy="2479675"/>
            </a:xfrm>
          </p:grpSpPr>
          <p:sp>
            <p:nvSpPr>
              <p:cNvPr id="65" name="Freeform 67">
                <a:extLst>
                  <a:ext uri="{FF2B5EF4-FFF2-40B4-BE49-F238E27FC236}">
                    <a16:creationId xmlns:a16="http://schemas.microsoft.com/office/drawing/2014/main" id="{41457364-50DE-4B8F-96EB-CD5C4A02B20D}"/>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6" name="Freeform 72">
                <a:extLst>
                  <a:ext uri="{FF2B5EF4-FFF2-40B4-BE49-F238E27FC236}">
                    <a16:creationId xmlns:a16="http://schemas.microsoft.com/office/drawing/2014/main" id="{4A553929-9FD2-45FB-9294-FFC36A4DF2F9}"/>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64" name="TextBox 10">
              <a:extLst>
                <a:ext uri="{FF2B5EF4-FFF2-40B4-BE49-F238E27FC236}">
                  <a16:creationId xmlns:a16="http://schemas.microsoft.com/office/drawing/2014/main" id="{611F511E-17B3-4660-9ACC-3F7C5D55BC70}"/>
                </a:ext>
              </a:extLst>
            </p:cNvPr>
            <p:cNvSpPr txBox="1"/>
            <p:nvPr/>
          </p:nvSpPr>
          <p:spPr>
            <a:xfrm>
              <a:off x="328543" y="2248054"/>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sp>
        <p:nvSpPr>
          <p:cNvPr id="69" name="TextBox 15">
            <a:extLst>
              <a:ext uri="{FF2B5EF4-FFF2-40B4-BE49-F238E27FC236}">
                <a16:creationId xmlns:a16="http://schemas.microsoft.com/office/drawing/2014/main" id="{9F077888-F6BF-4525-A370-70C22B098518}"/>
              </a:ext>
            </a:extLst>
          </p:cNvPr>
          <p:cNvSpPr txBox="1"/>
          <p:nvPr/>
        </p:nvSpPr>
        <p:spPr>
          <a:xfrm>
            <a:off x="2571625" y="1614040"/>
            <a:ext cx="2200588" cy="75495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二手交易</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管理二手商品</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删除二手商品</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购买二手商品</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70" name="TextBox 15">
            <a:extLst>
              <a:ext uri="{FF2B5EF4-FFF2-40B4-BE49-F238E27FC236}">
                <a16:creationId xmlns:a16="http://schemas.microsoft.com/office/drawing/2014/main" id="{400B58BA-1C6C-400B-BEF2-5AA9F180C6F2}"/>
              </a:ext>
            </a:extLst>
          </p:cNvPr>
          <p:cNvSpPr txBox="1"/>
          <p:nvPr/>
        </p:nvSpPr>
        <p:spPr>
          <a:xfrm>
            <a:off x="956351" y="3953148"/>
            <a:ext cx="2200588" cy="769441"/>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组团拼车</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拼单</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出游</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管理拼车</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拼单</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出游信息</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删除拼车</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拼单</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出游信息</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查看拼车</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拼单</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出游信息</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71" name="TextBox 15">
            <a:extLst>
              <a:ext uri="{FF2B5EF4-FFF2-40B4-BE49-F238E27FC236}">
                <a16:creationId xmlns:a16="http://schemas.microsoft.com/office/drawing/2014/main" id="{27C04DCC-16E9-4BE4-9817-849EFA1388C8}"/>
              </a:ext>
            </a:extLst>
          </p:cNvPr>
          <p:cNvSpPr txBox="1"/>
          <p:nvPr/>
        </p:nvSpPr>
        <p:spPr>
          <a:xfrm>
            <a:off x="986058" y="2378709"/>
            <a:ext cx="2200588" cy="75495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租住房屋</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管理出租房屋</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删除出租房屋</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查看出租信息</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72" name="TextBox 15">
            <a:extLst>
              <a:ext uri="{FF2B5EF4-FFF2-40B4-BE49-F238E27FC236}">
                <a16:creationId xmlns:a16="http://schemas.microsoft.com/office/drawing/2014/main" id="{E1DF3E23-8F3B-407D-9C71-48981D07D118}"/>
              </a:ext>
            </a:extLst>
          </p:cNvPr>
          <p:cNvSpPr txBox="1"/>
          <p:nvPr/>
        </p:nvSpPr>
        <p:spPr>
          <a:xfrm>
            <a:off x="2585844" y="3069126"/>
            <a:ext cx="2200588" cy="75495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兼职</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管理兼职信息</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删除兼职信息</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查看兼职信息</a:t>
            </a:r>
            <a:endParaRPr lang="en-US" altLang="zh-CN" sz="11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2835734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300"/>
                                        <p:tgtEl>
                                          <p:spTgt spid="69"/>
                                        </p:tgtEl>
                                      </p:cBhvr>
                                    </p:animEffect>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300"/>
                                        <p:tgtEl>
                                          <p:spTgt spid="71"/>
                                        </p:tgtEl>
                                      </p:cBhvr>
                                    </p:animEffect>
                                  </p:childTnLst>
                                </p:cTn>
                              </p:par>
                            </p:childTnLst>
                          </p:cTn>
                        </p:par>
                        <p:par>
                          <p:cTn id="30" fill="hold">
                            <p:stCondLst>
                              <p:cond delay="2000"/>
                            </p:stCondLst>
                            <p:childTnLst>
                              <p:par>
                                <p:cTn id="31" presetID="22" presetClass="entr" presetSubtype="4"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down)">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wipe(left)">
                                      <p:cBhvr>
                                        <p:cTn id="36" dur="300"/>
                                        <p:tgtEl>
                                          <p:spTgt spid="72"/>
                                        </p:tgtEl>
                                      </p:cBhvr>
                                    </p:animEffect>
                                  </p:childTnLst>
                                </p:cTn>
                              </p:par>
                            </p:childTnLst>
                          </p:cTn>
                        </p:par>
                        <p:par>
                          <p:cTn id="37" fill="hold">
                            <p:stCondLst>
                              <p:cond delay="2500"/>
                            </p:stCondLst>
                            <p:childTnLst>
                              <p:par>
                                <p:cTn id="38" presetID="22" presetClass="entr" presetSubtype="4"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wipe(down)">
                                      <p:cBhvr>
                                        <p:cTn id="40" dur="500"/>
                                        <p:tgtEl>
                                          <p:spTgt spid="5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wipe(left)">
                                      <p:cBhvr>
                                        <p:cTn id="43" dur="3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9" grpId="0"/>
      <p:bldP spid="70" grpId="0"/>
      <p:bldP spid="71" grpId="0"/>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1400" dirty="0"/>
              <a:t>1.2.2</a:t>
            </a:r>
            <a:r>
              <a:rPr lang="zh-CN" altLang="en-US" sz="1400" dirty="0"/>
              <a:t>考研保研信息交流</a:t>
            </a:r>
            <a:br>
              <a:rPr lang="en-US" altLang="zh-CN" sz="1400" dirty="0"/>
            </a:br>
            <a:r>
              <a:rPr lang="zh-CN" altLang="en-US" sz="1400" dirty="0"/>
              <a:t>模块设计</a:t>
            </a:r>
          </a:p>
        </p:txBody>
      </p:sp>
      <p:grpSp>
        <p:nvGrpSpPr>
          <p:cNvPr id="3" name="组合 2">
            <a:extLst>
              <a:ext uri="{FF2B5EF4-FFF2-40B4-BE49-F238E27FC236}">
                <a16:creationId xmlns:a16="http://schemas.microsoft.com/office/drawing/2014/main" id="{16C05264-A47B-40AC-AC07-CFB0473D6115}"/>
              </a:ext>
            </a:extLst>
          </p:cNvPr>
          <p:cNvGrpSpPr/>
          <p:nvPr/>
        </p:nvGrpSpPr>
        <p:grpSpPr>
          <a:xfrm>
            <a:off x="6517498" y="1485389"/>
            <a:ext cx="578653" cy="577912"/>
            <a:chOff x="1055993" y="1083962"/>
            <a:chExt cx="578653" cy="577912"/>
          </a:xfrm>
        </p:grpSpPr>
        <p:grpSp>
          <p:nvGrpSpPr>
            <p:cNvPr id="31" name="组合 30"/>
            <p:cNvGrpSpPr/>
            <p:nvPr/>
          </p:nvGrpSpPr>
          <p:grpSpPr>
            <a:xfrm rot="14081883" flipH="1">
              <a:off x="1056364" y="1083591"/>
              <a:ext cx="577912" cy="578653"/>
              <a:chOff x="661303" y="454074"/>
              <a:chExt cx="2476499" cy="2479675"/>
            </a:xfrm>
          </p:grpSpPr>
          <p:sp>
            <p:nvSpPr>
              <p:cNvPr id="32" name="Freeform 67"/>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72"/>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 name="TextBox 7"/>
            <p:cNvSpPr txBox="1"/>
            <p:nvPr/>
          </p:nvSpPr>
          <p:spPr>
            <a:xfrm>
              <a:off x="1127637" y="1212716"/>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01</a:t>
              </a:r>
              <a:endParaRPr lang="zh-CN" altLang="en-US" sz="1600" b="1" dirty="0">
                <a:solidFill>
                  <a:schemeClr val="bg1"/>
                </a:solidFill>
                <a:latin typeface="微软雅黑" pitchFamily="34" charset="-122"/>
                <a:ea typeface="微软雅黑" pitchFamily="34" charset="-122"/>
              </a:endParaRPr>
            </a:p>
          </p:txBody>
        </p:sp>
      </p:grpSp>
      <p:grpSp>
        <p:nvGrpSpPr>
          <p:cNvPr id="4" name="组合 3">
            <a:extLst>
              <a:ext uri="{FF2B5EF4-FFF2-40B4-BE49-F238E27FC236}">
                <a16:creationId xmlns:a16="http://schemas.microsoft.com/office/drawing/2014/main" id="{04F47C5A-0E49-41C5-B4BD-C296270FD9A1}"/>
              </a:ext>
            </a:extLst>
          </p:cNvPr>
          <p:cNvGrpSpPr/>
          <p:nvPr/>
        </p:nvGrpSpPr>
        <p:grpSpPr>
          <a:xfrm>
            <a:off x="6524549" y="2439460"/>
            <a:ext cx="581353" cy="608240"/>
            <a:chOff x="1044489" y="2031271"/>
            <a:chExt cx="581353" cy="608240"/>
          </a:xfrm>
        </p:grpSpPr>
        <p:grpSp>
          <p:nvGrpSpPr>
            <p:cNvPr id="27" name="组合 26">
              <a:extLst>
                <a:ext uri="{FF2B5EF4-FFF2-40B4-BE49-F238E27FC236}">
                  <a16:creationId xmlns:a16="http://schemas.microsoft.com/office/drawing/2014/main" id="{04D394AA-2A4C-41F6-8CD9-4834391BA19A}"/>
                </a:ext>
              </a:extLst>
            </p:cNvPr>
            <p:cNvGrpSpPr/>
            <p:nvPr/>
          </p:nvGrpSpPr>
          <p:grpSpPr>
            <a:xfrm rot="18900000">
              <a:off x="1045776" y="2058701"/>
              <a:ext cx="580066" cy="580810"/>
              <a:chOff x="661303" y="454074"/>
              <a:chExt cx="2476499" cy="2479675"/>
            </a:xfrm>
          </p:grpSpPr>
          <p:sp>
            <p:nvSpPr>
              <p:cNvPr id="40" name="Freeform 67">
                <a:extLst>
                  <a:ext uri="{FF2B5EF4-FFF2-40B4-BE49-F238E27FC236}">
                    <a16:creationId xmlns:a16="http://schemas.microsoft.com/office/drawing/2014/main" id="{46AA32F5-991E-44AC-A89A-DEDEC2371947}"/>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72">
                <a:extLst>
                  <a:ext uri="{FF2B5EF4-FFF2-40B4-BE49-F238E27FC236}">
                    <a16:creationId xmlns:a16="http://schemas.microsoft.com/office/drawing/2014/main" id="{6B2EC4C3-2532-40E9-A456-A6496F08A35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42" name="TextBox 10">
              <a:extLst>
                <a:ext uri="{FF2B5EF4-FFF2-40B4-BE49-F238E27FC236}">
                  <a16:creationId xmlns:a16="http://schemas.microsoft.com/office/drawing/2014/main" id="{542BA8F6-B8B3-403E-8A88-DC0B2667F9E8}"/>
                </a:ext>
              </a:extLst>
            </p:cNvPr>
            <p:cNvSpPr txBox="1"/>
            <p:nvPr/>
          </p:nvSpPr>
          <p:spPr>
            <a:xfrm>
              <a:off x="1146715" y="220227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nvGrpSpPr>
            <p:cNvPr id="47" name="组合 46">
              <a:extLst>
                <a:ext uri="{FF2B5EF4-FFF2-40B4-BE49-F238E27FC236}">
                  <a16:creationId xmlns:a16="http://schemas.microsoft.com/office/drawing/2014/main" id="{F312DDBF-F1CE-4C06-A7CF-4346A3A77DA9}"/>
                </a:ext>
              </a:extLst>
            </p:cNvPr>
            <p:cNvGrpSpPr/>
            <p:nvPr/>
          </p:nvGrpSpPr>
          <p:grpSpPr>
            <a:xfrm rot="18900000">
              <a:off x="1044489" y="2031271"/>
              <a:ext cx="580066" cy="580810"/>
              <a:chOff x="661303" y="454074"/>
              <a:chExt cx="2476499" cy="2479675"/>
            </a:xfrm>
            <a:solidFill>
              <a:srgbClr val="E66F70"/>
            </a:solidFill>
          </p:grpSpPr>
          <p:sp>
            <p:nvSpPr>
              <p:cNvPr id="48" name="Freeform 67">
                <a:extLst>
                  <a:ext uri="{FF2B5EF4-FFF2-40B4-BE49-F238E27FC236}">
                    <a16:creationId xmlns:a16="http://schemas.microsoft.com/office/drawing/2014/main" id="{8101B426-1D16-48E2-9383-50CDDAFDB348}"/>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72">
                <a:extLst>
                  <a:ext uri="{FF2B5EF4-FFF2-40B4-BE49-F238E27FC236}">
                    <a16:creationId xmlns:a16="http://schemas.microsoft.com/office/drawing/2014/main" id="{D5FFE95E-158F-4C9D-98C0-ABD9F6B571DA}"/>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C00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0" name="TextBox 10">
              <a:extLst>
                <a:ext uri="{FF2B5EF4-FFF2-40B4-BE49-F238E27FC236}">
                  <a16:creationId xmlns:a16="http://schemas.microsoft.com/office/drawing/2014/main" id="{98F33606-2DD4-4957-B4DC-6D8FB258F853}"/>
                </a:ext>
              </a:extLst>
            </p:cNvPr>
            <p:cNvSpPr txBox="1"/>
            <p:nvPr/>
          </p:nvSpPr>
          <p:spPr>
            <a:xfrm>
              <a:off x="1145428" y="217484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grpSp>
        <p:nvGrpSpPr>
          <p:cNvPr id="5" name="组合 4">
            <a:extLst>
              <a:ext uri="{FF2B5EF4-FFF2-40B4-BE49-F238E27FC236}">
                <a16:creationId xmlns:a16="http://schemas.microsoft.com/office/drawing/2014/main" id="{7AA6691B-07A7-4161-9AE2-4C69E6C78EFD}"/>
              </a:ext>
            </a:extLst>
          </p:cNvPr>
          <p:cNvGrpSpPr/>
          <p:nvPr/>
        </p:nvGrpSpPr>
        <p:grpSpPr>
          <a:xfrm>
            <a:off x="6525255" y="3384791"/>
            <a:ext cx="578653" cy="577912"/>
            <a:chOff x="308901" y="2541540"/>
            <a:chExt cx="578653" cy="577912"/>
          </a:xfrm>
        </p:grpSpPr>
        <p:grpSp>
          <p:nvGrpSpPr>
            <p:cNvPr id="51" name="组合 50">
              <a:extLst>
                <a:ext uri="{FF2B5EF4-FFF2-40B4-BE49-F238E27FC236}">
                  <a16:creationId xmlns:a16="http://schemas.microsoft.com/office/drawing/2014/main" id="{5D9D41B3-A3F0-4C09-BE7A-E87C1B0B805E}"/>
                </a:ext>
              </a:extLst>
            </p:cNvPr>
            <p:cNvGrpSpPr/>
            <p:nvPr/>
          </p:nvGrpSpPr>
          <p:grpSpPr>
            <a:xfrm rot="14081883" flipH="1">
              <a:off x="309272" y="2541169"/>
              <a:ext cx="577912" cy="578653"/>
              <a:chOff x="661303" y="454074"/>
              <a:chExt cx="2476499" cy="2479675"/>
            </a:xfrm>
          </p:grpSpPr>
          <p:sp>
            <p:nvSpPr>
              <p:cNvPr id="52" name="Freeform 67">
                <a:extLst>
                  <a:ext uri="{FF2B5EF4-FFF2-40B4-BE49-F238E27FC236}">
                    <a16:creationId xmlns:a16="http://schemas.microsoft.com/office/drawing/2014/main" id="{31223799-2E45-473B-9DE4-77833A23BC1E}"/>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72">
                <a:extLst>
                  <a:ext uri="{FF2B5EF4-FFF2-40B4-BE49-F238E27FC236}">
                    <a16:creationId xmlns:a16="http://schemas.microsoft.com/office/drawing/2014/main" id="{A4780B67-86FA-4F28-AA0A-E3F6FBCDADC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4" name="TextBox 13">
              <a:extLst>
                <a:ext uri="{FF2B5EF4-FFF2-40B4-BE49-F238E27FC236}">
                  <a16:creationId xmlns:a16="http://schemas.microsoft.com/office/drawing/2014/main" id="{5B9C1991-3170-42CA-A0D7-98DA5BBA3516}"/>
                </a:ext>
              </a:extLst>
            </p:cNvPr>
            <p:cNvSpPr txBox="1"/>
            <p:nvPr/>
          </p:nvSpPr>
          <p:spPr>
            <a:xfrm>
              <a:off x="387374" y="2663252"/>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03</a:t>
              </a:r>
              <a:endParaRPr lang="zh-CN" altLang="en-US" sz="1600" b="1" dirty="0">
                <a:solidFill>
                  <a:schemeClr val="bg1"/>
                </a:solidFill>
                <a:latin typeface="微软雅黑" pitchFamily="34" charset="-122"/>
                <a:ea typeface="微软雅黑" pitchFamily="34" charset="-122"/>
              </a:endParaRPr>
            </a:p>
          </p:txBody>
        </p:sp>
      </p:grpSp>
      <p:sp>
        <p:nvSpPr>
          <p:cNvPr id="6" name="Rectangle 2">
            <a:extLst>
              <a:ext uri="{FF2B5EF4-FFF2-40B4-BE49-F238E27FC236}">
                <a16:creationId xmlns:a16="http://schemas.microsoft.com/office/drawing/2014/main" id="{77DEDD65-4422-4968-982C-A8750B126978}"/>
              </a:ext>
            </a:extLst>
          </p:cNvPr>
          <p:cNvSpPr>
            <a:spLocks noChangeArrowheads="1"/>
          </p:cNvSpPr>
          <p:nvPr/>
        </p:nvSpPr>
        <p:spPr bwMode="auto">
          <a:xfrm>
            <a:off x="3491880" y="137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F5583DFD-B298-4055-A08A-5D615A118C2C}"/>
              </a:ext>
            </a:extLst>
          </p:cNvPr>
          <p:cNvGraphicFramePr>
            <a:graphicFrameLocks noChangeAspect="1"/>
          </p:cNvGraphicFramePr>
          <p:nvPr>
            <p:extLst>
              <p:ext uri="{D42A27DB-BD31-4B8C-83A1-F6EECF244321}">
                <p14:modId xmlns:p14="http://schemas.microsoft.com/office/powerpoint/2010/main" val="2622555738"/>
              </p:ext>
            </p:extLst>
          </p:nvPr>
        </p:nvGraphicFramePr>
        <p:xfrm>
          <a:off x="395536" y="1474285"/>
          <a:ext cx="5537200" cy="2393950"/>
        </p:xfrm>
        <a:graphic>
          <a:graphicData uri="http://schemas.openxmlformats.org/presentationml/2006/ole">
            <mc:AlternateContent xmlns:mc="http://schemas.openxmlformats.org/markup-compatibility/2006">
              <mc:Choice xmlns:v="urn:schemas-microsoft-com:vml" Requires="v">
                <p:oleObj spid="_x0000_s2070" r:id="rId3" imgW="8820064" imgH="3822641" progId="Visio.Drawing.15">
                  <p:embed/>
                </p:oleObj>
              </mc:Choice>
              <mc:Fallback>
                <p:oleObj r:id="rId3" imgW="8820064" imgH="382264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474285"/>
                        <a:ext cx="5537200" cy="239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TextBox 15">
            <a:extLst>
              <a:ext uri="{FF2B5EF4-FFF2-40B4-BE49-F238E27FC236}">
                <a16:creationId xmlns:a16="http://schemas.microsoft.com/office/drawing/2014/main" id="{362EDF01-816B-490C-AC11-AE9FF1D7DDC7}"/>
              </a:ext>
            </a:extLst>
          </p:cNvPr>
          <p:cNvSpPr txBox="1"/>
          <p:nvPr/>
        </p:nvSpPr>
        <p:spPr>
          <a:xfrm>
            <a:off x="7301192" y="1504732"/>
            <a:ext cx="1257754" cy="56259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发帖</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编写发布帖子</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上传相关资料</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56" name="TextBox 15">
            <a:extLst>
              <a:ext uri="{FF2B5EF4-FFF2-40B4-BE49-F238E27FC236}">
                <a16:creationId xmlns:a16="http://schemas.microsoft.com/office/drawing/2014/main" id="{9030BE51-59AF-4448-A704-EB7085F1B7B5}"/>
              </a:ext>
            </a:extLst>
          </p:cNvPr>
          <p:cNvSpPr txBox="1"/>
          <p:nvPr/>
        </p:nvSpPr>
        <p:spPr>
          <a:xfrm>
            <a:off x="7331968" y="2610465"/>
            <a:ext cx="778125" cy="196127"/>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删帖</a:t>
            </a:r>
            <a:endParaRPr lang="en-US" altLang="zh-CN" sz="1400" dirty="0">
              <a:solidFill>
                <a:schemeClr val="tx1">
                  <a:lumMod val="75000"/>
                  <a:lumOff val="25000"/>
                </a:schemeClr>
              </a:solidFill>
              <a:latin typeface="微软雅黑" pitchFamily="34" charset="-122"/>
              <a:ea typeface="微软雅黑" pitchFamily="34" charset="-122"/>
            </a:endParaRPr>
          </a:p>
        </p:txBody>
      </p:sp>
      <p:sp>
        <p:nvSpPr>
          <p:cNvPr id="57" name="TextBox 15">
            <a:extLst>
              <a:ext uri="{FF2B5EF4-FFF2-40B4-BE49-F238E27FC236}">
                <a16:creationId xmlns:a16="http://schemas.microsoft.com/office/drawing/2014/main" id="{5E57D41E-6A3C-4491-95AF-2DA49437613B}"/>
              </a:ext>
            </a:extLst>
          </p:cNvPr>
          <p:cNvSpPr txBox="1"/>
          <p:nvPr/>
        </p:nvSpPr>
        <p:spPr>
          <a:xfrm>
            <a:off x="7308304" y="3296913"/>
            <a:ext cx="1017813" cy="75495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回帖</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浏览帖子</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回复别人</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下载资源</a:t>
            </a:r>
            <a:endParaRPr lang="en-US" altLang="zh-CN" sz="11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408181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300"/>
                                        <p:tgtEl>
                                          <p:spTgt spid="55"/>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300"/>
                                        <p:tgtEl>
                                          <p:spTgt spid="56"/>
                                        </p:tgtEl>
                                      </p:cBhvr>
                                    </p:animEffect>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left)">
                                      <p:cBhvr>
                                        <p:cTn id="29" dur="3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400" dirty="0"/>
              <a:t>1.2.3</a:t>
            </a:r>
            <a:r>
              <a:rPr lang="zh-CN" altLang="en-US" sz="1400" dirty="0"/>
              <a:t>资源共享模块设计</a:t>
            </a:r>
          </a:p>
        </p:txBody>
      </p:sp>
      <p:grpSp>
        <p:nvGrpSpPr>
          <p:cNvPr id="3" name="组合 2">
            <a:extLst>
              <a:ext uri="{FF2B5EF4-FFF2-40B4-BE49-F238E27FC236}">
                <a16:creationId xmlns:a16="http://schemas.microsoft.com/office/drawing/2014/main" id="{A7EC9E37-88AB-41EF-A5C4-1C6E900A9B4F}"/>
              </a:ext>
            </a:extLst>
          </p:cNvPr>
          <p:cNvGrpSpPr/>
          <p:nvPr/>
        </p:nvGrpSpPr>
        <p:grpSpPr>
          <a:xfrm>
            <a:off x="565341" y="1285677"/>
            <a:ext cx="578653" cy="577912"/>
            <a:chOff x="1055993" y="1083962"/>
            <a:chExt cx="578653" cy="577912"/>
          </a:xfrm>
        </p:grpSpPr>
        <p:grpSp>
          <p:nvGrpSpPr>
            <p:cNvPr id="31" name="组合 30"/>
            <p:cNvGrpSpPr/>
            <p:nvPr/>
          </p:nvGrpSpPr>
          <p:grpSpPr>
            <a:xfrm rot="14081883" flipH="1">
              <a:off x="1056364" y="1083591"/>
              <a:ext cx="577912" cy="578653"/>
              <a:chOff x="661303" y="454074"/>
              <a:chExt cx="2476499" cy="2479675"/>
            </a:xfrm>
            <a:solidFill>
              <a:srgbClr val="E66F70"/>
            </a:solidFill>
          </p:grpSpPr>
          <p:sp>
            <p:nvSpPr>
              <p:cNvPr id="32" name="Freeform 67"/>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72"/>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1FABC4"/>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 name="TextBox 7"/>
            <p:cNvSpPr txBox="1"/>
            <p:nvPr/>
          </p:nvSpPr>
          <p:spPr>
            <a:xfrm>
              <a:off x="1127637" y="1212716"/>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01</a:t>
              </a:r>
              <a:endParaRPr lang="zh-CN" altLang="en-US" sz="1600" b="1" dirty="0">
                <a:solidFill>
                  <a:schemeClr val="bg1"/>
                </a:solidFill>
                <a:latin typeface="微软雅黑" pitchFamily="34" charset="-122"/>
                <a:ea typeface="微软雅黑" pitchFamily="34" charset="-122"/>
              </a:endParaRPr>
            </a:p>
          </p:txBody>
        </p:sp>
      </p:grpSp>
      <p:grpSp>
        <p:nvGrpSpPr>
          <p:cNvPr id="4" name="组合 3">
            <a:extLst>
              <a:ext uri="{FF2B5EF4-FFF2-40B4-BE49-F238E27FC236}">
                <a16:creationId xmlns:a16="http://schemas.microsoft.com/office/drawing/2014/main" id="{006B1756-F6CF-4781-AB9B-43739D15C54D}"/>
              </a:ext>
            </a:extLst>
          </p:cNvPr>
          <p:cNvGrpSpPr/>
          <p:nvPr/>
        </p:nvGrpSpPr>
        <p:grpSpPr>
          <a:xfrm>
            <a:off x="572107" y="2200192"/>
            <a:ext cx="581353" cy="608240"/>
            <a:chOff x="1044489" y="2031271"/>
            <a:chExt cx="581353" cy="608240"/>
          </a:xfrm>
        </p:grpSpPr>
        <p:grpSp>
          <p:nvGrpSpPr>
            <p:cNvPr id="27" name="组合 26">
              <a:extLst>
                <a:ext uri="{FF2B5EF4-FFF2-40B4-BE49-F238E27FC236}">
                  <a16:creationId xmlns:a16="http://schemas.microsoft.com/office/drawing/2014/main" id="{04D394AA-2A4C-41F6-8CD9-4834391BA19A}"/>
                </a:ext>
              </a:extLst>
            </p:cNvPr>
            <p:cNvGrpSpPr/>
            <p:nvPr/>
          </p:nvGrpSpPr>
          <p:grpSpPr>
            <a:xfrm rot="18900000">
              <a:off x="1045776" y="2058701"/>
              <a:ext cx="580066" cy="580810"/>
              <a:chOff x="661303" y="454074"/>
              <a:chExt cx="2476499" cy="2479675"/>
            </a:xfrm>
          </p:grpSpPr>
          <p:sp>
            <p:nvSpPr>
              <p:cNvPr id="40" name="Freeform 67">
                <a:extLst>
                  <a:ext uri="{FF2B5EF4-FFF2-40B4-BE49-F238E27FC236}">
                    <a16:creationId xmlns:a16="http://schemas.microsoft.com/office/drawing/2014/main" id="{46AA32F5-991E-44AC-A89A-DEDEC2371947}"/>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72">
                <a:extLst>
                  <a:ext uri="{FF2B5EF4-FFF2-40B4-BE49-F238E27FC236}">
                    <a16:creationId xmlns:a16="http://schemas.microsoft.com/office/drawing/2014/main" id="{6B2EC4C3-2532-40E9-A456-A6496F08A35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42" name="TextBox 10">
              <a:extLst>
                <a:ext uri="{FF2B5EF4-FFF2-40B4-BE49-F238E27FC236}">
                  <a16:creationId xmlns:a16="http://schemas.microsoft.com/office/drawing/2014/main" id="{542BA8F6-B8B3-403E-8A88-DC0B2667F9E8}"/>
                </a:ext>
              </a:extLst>
            </p:cNvPr>
            <p:cNvSpPr txBox="1"/>
            <p:nvPr/>
          </p:nvSpPr>
          <p:spPr>
            <a:xfrm>
              <a:off x="1146715" y="220227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nvGrpSpPr>
            <p:cNvPr id="47" name="组合 46">
              <a:extLst>
                <a:ext uri="{FF2B5EF4-FFF2-40B4-BE49-F238E27FC236}">
                  <a16:creationId xmlns:a16="http://schemas.microsoft.com/office/drawing/2014/main" id="{F312DDBF-F1CE-4C06-A7CF-4346A3A77DA9}"/>
                </a:ext>
              </a:extLst>
            </p:cNvPr>
            <p:cNvGrpSpPr/>
            <p:nvPr/>
          </p:nvGrpSpPr>
          <p:grpSpPr>
            <a:xfrm rot="18900000">
              <a:off x="1044489" y="2031271"/>
              <a:ext cx="580066" cy="580810"/>
              <a:chOff x="661303" y="454074"/>
              <a:chExt cx="2476499" cy="2479675"/>
            </a:xfrm>
            <a:solidFill>
              <a:srgbClr val="C55884"/>
            </a:solidFill>
          </p:grpSpPr>
          <p:sp>
            <p:nvSpPr>
              <p:cNvPr id="48" name="Freeform 67">
                <a:extLst>
                  <a:ext uri="{FF2B5EF4-FFF2-40B4-BE49-F238E27FC236}">
                    <a16:creationId xmlns:a16="http://schemas.microsoft.com/office/drawing/2014/main" id="{8101B426-1D16-48E2-9383-50CDDAFDB348}"/>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72">
                <a:extLst>
                  <a:ext uri="{FF2B5EF4-FFF2-40B4-BE49-F238E27FC236}">
                    <a16:creationId xmlns:a16="http://schemas.microsoft.com/office/drawing/2014/main" id="{D5FFE95E-158F-4C9D-98C0-ABD9F6B571DA}"/>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C00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sp>
          <p:nvSpPr>
            <p:cNvPr id="50" name="TextBox 10">
              <a:extLst>
                <a:ext uri="{FF2B5EF4-FFF2-40B4-BE49-F238E27FC236}">
                  <a16:creationId xmlns:a16="http://schemas.microsoft.com/office/drawing/2014/main" id="{98F33606-2DD4-4957-B4DC-6D8FB258F853}"/>
                </a:ext>
              </a:extLst>
            </p:cNvPr>
            <p:cNvSpPr txBox="1"/>
            <p:nvPr/>
          </p:nvSpPr>
          <p:spPr>
            <a:xfrm>
              <a:off x="1145428" y="217484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grpSp>
        <p:nvGrpSpPr>
          <p:cNvPr id="5" name="组合 4">
            <a:extLst>
              <a:ext uri="{FF2B5EF4-FFF2-40B4-BE49-F238E27FC236}">
                <a16:creationId xmlns:a16="http://schemas.microsoft.com/office/drawing/2014/main" id="{12D7A346-81B8-4DC8-A487-4DEC570AFA60}"/>
              </a:ext>
            </a:extLst>
          </p:cNvPr>
          <p:cNvGrpSpPr/>
          <p:nvPr/>
        </p:nvGrpSpPr>
        <p:grpSpPr>
          <a:xfrm>
            <a:off x="615762" y="3074979"/>
            <a:ext cx="578653" cy="577912"/>
            <a:chOff x="1082700" y="3115930"/>
            <a:chExt cx="578653" cy="577912"/>
          </a:xfrm>
        </p:grpSpPr>
        <p:grpSp>
          <p:nvGrpSpPr>
            <p:cNvPr id="51" name="组合 50">
              <a:extLst>
                <a:ext uri="{FF2B5EF4-FFF2-40B4-BE49-F238E27FC236}">
                  <a16:creationId xmlns:a16="http://schemas.microsoft.com/office/drawing/2014/main" id="{5D9D41B3-A3F0-4C09-BE7A-E87C1B0B805E}"/>
                </a:ext>
              </a:extLst>
            </p:cNvPr>
            <p:cNvGrpSpPr/>
            <p:nvPr/>
          </p:nvGrpSpPr>
          <p:grpSpPr>
            <a:xfrm rot="14081883" flipH="1">
              <a:off x="1083071" y="3115559"/>
              <a:ext cx="577912" cy="578653"/>
              <a:chOff x="661303" y="454074"/>
              <a:chExt cx="2476499" cy="2479675"/>
            </a:xfrm>
            <a:solidFill>
              <a:srgbClr val="E66F70"/>
            </a:solidFill>
          </p:grpSpPr>
          <p:sp>
            <p:nvSpPr>
              <p:cNvPr id="52" name="Freeform 67">
                <a:extLst>
                  <a:ext uri="{FF2B5EF4-FFF2-40B4-BE49-F238E27FC236}">
                    <a16:creationId xmlns:a16="http://schemas.microsoft.com/office/drawing/2014/main" id="{31223799-2E45-473B-9DE4-77833A23BC1E}"/>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72">
                <a:extLst>
                  <a:ext uri="{FF2B5EF4-FFF2-40B4-BE49-F238E27FC236}">
                    <a16:creationId xmlns:a16="http://schemas.microsoft.com/office/drawing/2014/main" id="{A4780B67-86FA-4F28-AA0A-E3F6FBCDADC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1FABC4"/>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4" name="TextBox 13">
              <a:extLst>
                <a:ext uri="{FF2B5EF4-FFF2-40B4-BE49-F238E27FC236}">
                  <a16:creationId xmlns:a16="http://schemas.microsoft.com/office/drawing/2014/main" id="{5B9C1991-3170-42CA-A0D7-98DA5BBA3516}"/>
                </a:ext>
              </a:extLst>
            </p:cNvPr>
            <p:cNvSpPr txBox="1"/>
            <p:nvPr/>
          </p:nvSpPr>
          <p:spPr>
            <a:xfrm>
              <a:off x="1166533" y="3244202"/>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03</a:t>
              </a:r>
              <a:endParaRPr lang="zh-CN" altLang="en-US" sz="1600" b="1" dirty="0">
                <a:solidFill>
                  <a:schemeClr val="bg1"/>
                </a:solidFill>
                <a:latin typeface="微软雅黑" pitchFamily="34" charset="-122"/>
                <a:ea typeface="微软雅黑" pitchFamily="34" charset="-122"/>
              </a:endParaRPr>
            </a:p>
          </p:txBody>
        </p:sp>
      </p:grpSp>
      <p:sp>
        <p:nvSpPr>
          <p:cNvPr id="6" name="Rectangle 2">
            <a:extLst>
              <a:ext uri="{FF2B5EF4-FFF2-40B4-BE49-F238E27FC236}">
                <a16:creationId xmlns:a16="http://schemas.microsoft.com/office/drawing/2014/main" id="{944CBB54-D8CF-4D13-A84A-3529FD10EB8E}"/>
              </a:ext>
            </a:extLst>
          </p:cNvPr>
          <p:cNvSpPr>
            <a:spLocks noChangeArrowheads="1"/>
          </p:cNvSpPr>
          <p:nvPr/>
        </p:nvSpPr>
        <p:spPr bwMode="auto">
          <a:xfrm>
            <a:off x="3347864" y="14139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1BBF57A4-7F50-4828-A4B2-888034A0DEAB}"/>
              </a:ext>
            </a:extLst>
          </p:cNvPr>
          <p:cNvGraphicFramePr>
            <a:graphicFrameLocks noChangeAspect="1"/>
          </p:cNvGraphicFramePr>
          <p:nvPr>
            <p:extLst>
              <p:ext uri="{D42A27DB-BD31-4B8C-83A1-F6EECF244321}">
                <p14:modId xmlns:p14="http://schemas.microsoft.com/office/powerpoint/2010/main" val="1688888094"/>
              </p:ext>
            </p:extLst>
          </p:nvPr>
        </p:nvGraphicFramePr>
        <p:xfrm>
          <a:off x="3347864" y="1413956"/>
          <a:ext cx="5537200" cy="2393950"/>
        </p:xfrm>
        <a:graphic>
          <a:graphicData uri="http://schemas.openxmlformats.org/presentationml/2006/ole">
            <mc:AlternateContent xmlns:mc="http://schemas.openxmlformats.org/markup-compatibility/2006">
              <mc:Choice xmlns:v="urn:schemas-microsoft-com:vml" Requires="v">
                <p:oleObj spid="_x0000_s3094" r:id="rId3" imgW="8820064" imgH="3822641" progId="Visio.Drawing.15">
                  <p:embed/>
                </p:oleObj>
              </mc:Choice>
              <mc:Fallback>
                <p:oleObj r:id="rId3" imgW="8820064" imgH="382264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1413956"/>
                        <a:ext cx="5537200" cy="239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TextBox 15">
            <a:extLst>
              <a:ext uri="{FF2B5EF4-FFF2-40B4-BE49-F238E27FC236}">
                <a16:creationId xmlns:a16="http://schemas.microsoft.com/office/drawing/2014/main" id="{6796FC60-E4A3-4216-ACC2-FF3B5B1AA73B}"/>
              </a:ext>
            </a:extLst>
          </p:cNvPr>
          <p:cNvSpPr txBox="1"/>
          <p:nvPr/>
        </p:nvSpPr>
        <p:spPr>
          <a:xfrm>
            <a:off x="1382004" y="1203552"/>
            <a:ext cx="1257754" cy="75495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发布资源</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发布学习资源</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发布影视资源</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发布其他资源</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56" name="TextBox 15">
            <a:extLst>
              <a:ext uri="{FF2B5EF4-FFF2-40B4-BE49-F238E27FC236}">
                <a16:creationId xmlns:a16="http://schemas.microsoft.com/office/drawing/2014/main" id="{FAAC33FF-9BF0-45B7-8355-2D7D3D9E5458}"/>
              </a:ext>
            </a:extLst>
          </p:cNvPr>
          <p:cNvSpPr txBox="1"/>
          <p:nvPr/>
        </p:nvSpPr>
        <p:spPr>
          <a:xfrm>
            <a:off x="1362303" y="2404713"/>
            <a:ext cx="1257754" cy="19236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删除资源</a:t>
            </a:r>
            <a:endParaRPr lang="en-US" altLang="zh-CN" sz="1400" dirty="0">
              <a:solidFill>
                <a:schemeClr val="tx1">
                  <a:lumMod val="75000"/>
                  <a:lumOff val="25000"/>
                </a:schemeClr>
              </a:solidFill>
              <a:latin typeface="微软雅黑" pitchFamily="34" charset="-122"/>
              <a:ea typeface="微软雅黑" pitchFamily="34" charset="-122"/>
            </a:endParaRPr>
          </a:p>
        </p:txBody>
      </p:sp>
      <p:sp>
        <p:nvSpPr>
          <p:cNvPr id="57" name="TextBox 15">
            <a:extLst>
              <a:ext uri="{FF2B5EF4-FFF2-40B4-BE49-F238E27FC236}">
                <a16:creationId xmlns:a16="http://schemas.microsoft.com/office/drawing/2014/main" id="{3017FDC5-8A4F-485C-B645-7BF3F402FCDA}"/>
              </a:ext>
            </a:extLst>
          </p:cNvPr>
          <p:cNvSpPr txBox="1"/>
          <p:nvPr/>
        </p:nvSpPr>
        <p:spPr>
          <a:xfrm>
            <a:off x="1375665" y="3082639"/>
            <a:ext cx="1982990" cy="56259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下载资源</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浏览学习</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影视</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其他资源</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下载资源</a:t>
            </a:r>
            <a:endParaRPr lang="en-US" altLang="zh-CN" sz="11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54975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300"/>
                                        <p:tgtEl>
                                          <p:spTgt spid="55"/>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300"/>
                                        <p:tgtEl>
                                          <p:spTgt spid="56"/>
                                        </p:tgtEl>
                                      </p:cBhvr>
                                    </p:animEffect>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left)">
                                      <p:cBhvr>
                                        <p:cTn id="29" dur="3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1400" dirty="0"/>
              <a:t>1.2.4</a:t>
            </a:r>
            <a:r>
              <a:rPr lang="zh-CN" altLang="en-US" sz="1400" dirty="0"/>
              <a:t>校园信息浏览模块</a:t>
            </a:r>
            <a:br>
              <a:rPr lang="en-US" altLang="zh-CN" sz="1400" dirty="0"/>
            </a:br>
            <a:r>
              <a:rPr lang="zh-CN" altLang="en-US" sz="1400" dirty="0"/>
              <a:t>设计</a:t>
            </a:r>
          </a:p>
        </p:txBody>
      </p:sp>
      <p:grpSp>
        <p:nvGrpSpPr>
          <p:cNvPr id="5" name="组合 4">
            <a:extLst>
              <a:ext uri="{FF2B5EF4-FFF2-40B4-BE49-F238E27FC236}">
                <a16:creationId xmlns:a16="http://schemas.microsoft.com/office/drawing/2014/main" id="{D76524B6-4990-4839-99D2-0DC7917A017A}"/>
              </a:ext>
            </a:extLst>
          </p:cNvPr>
          <p:cNvGrpSpPr/>
          <p:nvPr/>
        </p:nvGrpSpPr>
        <p:grpSpPr>
          <a:xfrm>
            <a:off x="5693168" y="1444009"/>
            <a:ext cx="578653" cy="577912"/>
            <a:chOff x="6373974" y="1291744"/>
            <a:chExt cx="578653" cy="577912"/>
          </a:xfrm>
        </p:grpSpPr>
        <p:grpSp>
          <p:nvGrpSpPr>
            <p:cNvPr id="31" name="组合 30"/>
            <p:cNvGrpSpPr/>
            <p:nvPr/>
          </p:nvGrpSpPr>
          <p:grpSpPr>
            <a:xfrm rot="14081883" flipH="1">
              <a:off x="6374345" y="1291373"/>
              <a:ext cx="577912" cy="578653"/>
              <a:chOff x="661303" y="454074"/>
              <a:chExt cx="2476499" cy="2479675"/>
            </a:xfrm>
            <a:solidFill>
              <a:srgbClr val="C55884"/>
            </a:solidFill>
          </p:grpSpPr>
          <p:sp>
            <p:nvSpPr>
              <p:cNvPr id="32" name="Freeform 67"/>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72"/>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1FABC4"/>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 name="TextBox 7"/>
            <p:cNvSpPr txBox="1"/>
            <p:nvPr/>
          </p:nvSpPr>
          <p:spPr>
            <a:xfrm>
              <a:off x="6485618" y="1446416"/>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01</a:t>
              </a:r>
              <a:endParaRPr lang="zh-CN" altLang="en-US" sz="1600" b="1" dirty="0">
                <a:solidFill>
                  <a:schemeClr val="bg1"/>
                </a:solidFill>
                <a:latin typeface="微软雅黑" pitchFamily="34" charset="-122"/>
                <a:ea typeface="微软雅黑" pitchFamily="34" charset="-122"/>
              </a:endParaRPr>
            </a:p>
          </p:txBody>
        </p:sp>
      </p:grpSp>
      <p:grpSp>
        <p:nvGrpSpPr>
          <p:cNvPr id="6" name="组合 5">
            <a:extLst>
              <a:ext uri="{FF2B5EF4-FFF2-40B4-BE49-F238E27FC236}">
                <a16:creationId xmlns:a16="http://schemas.microsoft.com/office/drawing/2014/main" id="{A88A13DB-EAB5-413A-BD21-B4425E265720}"/>
              </a:ext>
            </a:extLst>
          </p:cNvPr>
          <p:cNvGrpSpPr/>
          <p:nvPr/>
        </p:nvGrpSpPr>
        <p:grpSpPr>
          <a:xfrm>
            <a:off x="6675169" y="2295432"/>
            <a:ext cx="581353" cy="608240"/>
            <a:chOff x="6402470" y="2264971"/>
            <a:chExt cx="581353" cy="608240"/>
          </a:xfrm>
        </p:grpSpPr>
        <p:grpSp>
          <p:nvGrpSpPr>
            <p:cNvPr id="27" name="组合 26">
              <a:extLst>
                <a:ext uri="{FF2B5EF4-FFF2-40B4-BE49-F238E27FC236}">
                  <a16:creationId xmlns:a16="http://schemas.microsoft.com/office/drawing/2014/main" id="{04D394AA-2A4C-41F6-8CD9-4834391BA19A}"/>
                </a:ext>
              </a:extLst>
            </p:cNvPr>
            <p:cNvGrpSpPr/>
            <p:nvPr/>
          </p:nvGrpSpPr>
          <p:grpSpPr>
            <a:xfrm rot="18900000">
              <a:off x="6403757" y="2292401"/>
              <a:ext cx="580066" cy="580810"/>
              <a:chOff x="661303" y="454074"/>
              <a:chExt cx="2476499" cy="2479675"/>
            </a:xfrm>
          </p:grpSpPr>
          <p:sp>
            <p:nvSpPr>
              <p:cNvPr id="40" name="Freeform 67">
                <a:extLst>
                  <a:ext uri="{FF2B5EF4-FFF2-40B4-BE49-F238E27FC236}">
                    <a16:creationId xmlns:a16="http://schemas.microsoft.com/office/drawing/2014/main" id="{46AA32F5-991E-44AC-A89A-DEDEC2371947}"/>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72">
                <a:extLst>
                  <a:ext uri="{FF2B5EF4-FFF2-40B4-BE49-F238E27FC236}">
                    <a16:creationId xmlns:a16="http://schemas.microsoft.com/office/drawing/2014/main" id="{6B2EC4C3-2532-40E9-A456-A6496F08A35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42" name="TextBox 10">
              <a:extLst>
                <a:ext uri="{FF2B5EF4-FFF2-40B4-BE49-F238E27FC236}">
                  <a16:creationId xmlns:a16="http://schemas.microsoft.com/office/drawing/2014/main" id="{542BA8F6-B8B3-403E-8A88-DC0B2667F9E8}"/>
                </a:ext>
              </a:extLst>
            </p:cNvPr>
            <p:cNvSpPr txBox="1"/>
            <p:nvPr/>
          </p:nvSpPr>
          <p:spPr>
            <a:xfrm>
              <a:off x="6504696" y="243597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nvGrpSpPr>
            <p:cNvPr id="47" name="组合 46">
              <a:extLst>
                <a:ext uri="{FF2B5EF4-FFF2-40B4-BE49-F238E27FC236}">
                  <a16:creationId xmlns:a16="http://schemas.microsoft.com/office/drawing/2014/main" id="{F312DDBF-F1CE-4C06-A7CF-4346A3A77DA9}"/>
                </a:ext>
              </a:extLst>
            </p:cNvPr>
            <p:cNvGrpSpPr/>
            <p:nvPr/>
          </p:nvGrpSpPr>
          <p:grpSpPr>
            <a:xfrm rot="18900000">
              <a:off x="6402470" y="2264971"/>
              <a:ext cx="580066" cy="580810"/>
              <a:chOff x="661303" y="454074"/>
              <a:chExt cx="2476499" cy="2479675"/>
            </a:xfrm>
            <a:solidFill>
              <a:srgbClr val="663A77"/>
            </a:solidFill>
          </p:grpSpPr>
          <p:sp>
            <p:nvSpPr>
              <p:cNvPr id="48" name="Freeform 67">
                <a:extLst>
                  <a:ext uri="{FF2B5EF4-FFF2-40B4-BE49-F238E27FC236}">
                    <a16:creationId xmlns:a16="http://schemas.microsoft.com/office/drawing/2014/main" id="{8101B426-1D16-48E2-9383-50CDDAFDB348}"/>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72">
                <a:extLst>
                  <a:ext uri="{FF2B5EF4-FFF2-40B4-BE49-F238E27FC236}">
                    <a16:creationId xmlns:a16="http://schemas.microsoft.com/office/drawing/2014/main" id="{D5FFE95E-158F-4C9D-98C0-ABD9F6B571DA}"/>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C00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sp>
          <p:nvSpPr>
            <p:cNvPr id="50" name="TextBox 10">
              <a:extLst>
                <a:ext uri="{FF2B5EF4-FFF2-40B4-BE49-F238E27FC236}">
                  <a16:creationId xmlns:a16="http://schemas.microsoft.com/office/drawing/2014/main" id="{98F33606-2DD4-4957-B4DC-6D8FB258F853}"/>
                </a:ext>
              </a:extLst>
            </p:cNvPr>
            <p:cNvSpPr txBox="1"/>
            <p:nvPr/>
          </p:nvSpPr>
          <p:spPr>
            <a:xfrm>
              <a:off x="6503409" y="240854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grpSp>
        <p:nvGrpSpPr>
          <p:cNvPr id="7" name="组合 6">
            <a:extLst>
              <a:ext uri="{FF2B5EF4-FFF2-40B4-BE49-F238E27FC236}">
                <a16:creationId xmlns:a16="http://schemas.microsoft.com/office/drawing/2014/main" id="{FF894360-7202-48F5-9E51-B32F4ABB9699}"/>
              </a:ext>
            </a:extLst>
          </p:cNvPr>
          <p:cNvGrpSpPr/>
          <p:nvPr/>
        </p:nvGrpSpPr>
        <p:grpSpPr>
          <a:xfrm>
            <a:off x="5693168" y="3153067"/>
            <a:ext cx="578653" cy="577912"/>
            <a:chOff x="6440681" y="3349630"/>
            <a:chExt cx="578653" cy="577912"/>
          </a:xfrm>
        </p:grpSpPr>
        <p:grpSp>
          <p:nvGrpSpPr>
            <p:cNvPr id="51" name="组合 50">
              <a:extLst>
                <a:ext uri="{FF2B5EF4-FFF2-40B4-BE49-F238E27FC236}">
                  <a16:creationId xmlns:a16="http://schemas.microsoft.com/office/drawing/2014/main" id="{5D9D41B3-A3F0-4C09-BE7A-E87C1B0B805E}"/>
                </a:ext>
              </a:extLst>
            </p:cNvPr>
            <p:cNvGrpSpPr/>
            <p:nvPr/>
          </p:nvGrpSpPr>
          <p:grpSpPr>
            <a:xfrm rot="14081883" flipH="1">
              <a:off x="6441052" y="3349259"/>
              <a:ext cx="577912" cy="578653"/>
              <a:chOff x="661303" y="454074"/>
              <a:chExt cx="2476499" cy="2479675"/>
            </a:xfrm>
            <a:solidFill>
              <a:srgbClr val="C55884"/>
            </a:solidFill>
          </p:grpSpPr>
          <p:sp>
            <p:nvSpPr>
              <p:cNvPr id="52" name="Freeform 67">
                <a:extLst>
                  <a:ext uri="{FF2B5EF4-FFF2-40B4-BE49-F238E27FC236}">
                    <a16:creationId xmlns:a16="http://schemas.microsoft.com/office/drawing/2014/main" id="{31223799-2E45-473B-9DE4-77833A23BC1E}"/>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72">
                <a:extLst>
                  <a:ext uri="{FF2B5EF4-FFF2-40B4-BE49-F238E27FC236}">
                    <a16:creationId xmlns:a16="http://schemas.microsoft.com/office/drawing/2014/main" id="{A4780B67-86FA-4F28-AA0A-E3F6FBCDADC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1FABC4"/>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sp>
          <p:nvSpPr>
            <p:cNvPr id="54" name="TextBox 13">
              <a:extLst>
                <a:ext uri="{FF2B5EF4-FFF2-40B4-BE49-F238E27FC236}">
                  <a16:creationId xmlns:a16="http://schemas.microsoft.com/office/drawing/2014/main" id="{5B9C1991-3170-42CA-A0D7-98DA5BBA3516}"/>
                </a:ext>
              </a:extLst>
            </p:cNvPr>
            <p:cNvSpPr txBox="1"/>
            <p:nvPr/>
          </p:nvSpPr>
          <p:spPr>
            <a:xfrm>
              <a:off x="6524514" y="3477902"/>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03</a:t>
              </a:r>
              <a:endParaRPr lang="zh-CN" altLang="en-US" sz="1600" b="1" dirty="0">
                <a:solidFill>
                  <a:schemeClr val="bg1"/>
                </a:solidFill>
                <a:latin typeface="微软雅黑" pitchFamily="34" charset="-122"/>
                <a:ea typeface="微软雅黑" pitchFamily="34" charset="-122"/>
              </a:endParaRPr>
            </a:p>
          </p:txBody>
        </p:sp>
      </p:grpSp>
      <p:sp>
        <p:nvSpPr>
          <p:cNvPr id="3" name="Rectangle 2">
            <a:extLst>
              <a:ext uri="{FF2B5EF4-FFF2-40B4-BE49-F238E27FC236}">
                <a16:creationId xmlns:a16="http://schemas.microsoft.com/office/drawing/2014/main" id="{0D555984-2709-4E9C-AB8E-37E9F1BB6438}"/>
              </a:ext>
            </a:extLst>
          </p:cNvPr>
          <p:cNvSpPr>
            <a:spLocks noChangeArrowheads="1"/>
          </p:cNvSpPr>
          <p:nvPr/>
        </p:nvSpPr>
        <p:spPr bwMode="auto">
          <a:xfrm>
            <a:off x="3707904" y="1403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288ED37C-9C7E-424F-9952-6D7F8BD409C0}"/>
              </a:ext>
            </a:extLst>
          </p:cNvPr>
          <p:cNvGraphicFramePr>
            <a:graphicFrameLocks noChangeAspect="1"/>
          </p:cNvGraphicFramePr>
          <p:nvPr>
            <p:extLst>
              <p:ext uri="{D42A27DB-BD31-4B8C-83A1-F6EECF244321}">
                <p14:modId xmlns:p14="http://schemas.microsoft.com/office/powerpoint/2010/main" val="3278916551"/>
              </p:ext>
            </p:extLst>
          </p:nvPr>
        </p:nvGraphicFramePr>
        <p:xfrm>
          <a:off x="178676" y="1662685"/>
          <a:ext cx="5276850" cy="2336800"/>
        </p:xfrm>
        <a:graphic>
          <a:graphicData uri="http://schemas.openxmlformats.org/presentationml/2006/ole">
            <mc:AlternateContent xmlns:mc="http://schemas.openxmlformats.org/markup-compatibility/2006">
              <mc:Choice xmlns:v="urn:schemas-microsoft-com:vml" Requires="v">
                <p:oleObj spid="_x0000_s4119" r:id="rId3" imgW="8775873" imgH="3879725" progId="Visio.Drawing.15">
                  <p:embed/>
                </p:oleObj>
              </mc:Choice>
              <mc:Fallback>
                <p:oleObj r:id="rId3" imgW="8775873" imgH="387972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676" y="1662685"/>
                        <a:ext cx="5276850" cy="233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TextBox 15">
            <a:extLst>
              <a:ext uri="{FF2B5EF4-FFF2-40B4-BE49-F238E27FC236}">
                <a16:creationId xmlns:a16="http://schemas.microsoft.com/office/drawing/2014/main" id="{27F6FA27-14BC-4080-A0A3-0BD59564EB90}"/>
              </a:ext>
            </a:extLst>
          </p:cNvPr>
          <p:cNvSpPr txBox="1"/>
          <p:nvPr/>
        </p:nvSpPr>
        <p:spPr>
          <a:xfrm>
            <a:off x="6426890" y="1310470"/>
            <a:ext cx="1630888" cy="75495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浏览东大资料</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浏览东大简介</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浏览东大校友</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浏览东大招生信息</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56" name="TextBox 15">
            <a:extLst>
              <a:ext uri="{FF2B5EF4-FFF2-40B4-BE49-F238E27FC236}">
                <a16:creationId xmlns:a16="http://schemas.microsoft.com/office/drawing/2014/main" id="{648BB7DE-C084-46A3-9E1D-334F6269FF60}"/>
              </a:ext>
            </a:extLst>
          </p:cNvPr>
          <p:cNvSpPr txBox="1"/>
          <p:nvPr/>
        </p:nvSpPr>
        <p:spPr>
          <a:xfrm>
            <a:off x="7398702" y="2471909"/>
            <a:ext cx="1423628" cy="19236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浏览校园网上报纸</a:t>
            </a:r>
            <a:endParaRPr lang="en-US" altLang="zh-CN" sz="1400" dirty="0">
              <a:solidFill>
                <a:schemeClr val="tx1">
                  <a:lumMod val="75000"/>
                  <a:lumOff val="25000"/>
                </a:schemeClr>
              </a:solidFill>
              <a:latin typeface="微软雅黑" pitchFamily="34" charset="-122"/>
              <a:ea typeface="微软雅黑" pitchFamily="34" charset="-122"/>
            </a:endParaRPr>
          </a:p>
        </p:txBody>
      </p:sp>
      <p:sp>
        <p:nvSpPr>
          <p:cNvPr id="57" name="TextBox 15">
            <a:extLst>
              <a:ext uri="{FF2B5EF4-FFF2-40B4-BE49-F238E27FC236}">
                <a16:creationId xmlns:a16="http://schemas.microsoft.com/office/drawing/2014/main" id="{5863B2B1-0FFC-4A8F-9C64-DC8954F48365}"/>
              </a:ext>
            </a:extLst>
          </p:cNvPr>
          <p:cNvSpPr txBox="1"/>
          <p:nvPr/>
        </p:nvSpPr>
        <p:spPr>
          <a:xfrm>
            <a:off x="6415600" y="3155584"/>
            <a:ext cx="1982990" cy="56259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管理活动</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竞赛信息</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填写发布信息</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删除活动信息</a:t>
            </a:r>
            <a:endParaRPr lang="en-US" altLang="zh-CN" sz="1100" dirty="0">
              <a:solidFill>
                <a:schemeClr val="tx1">
                  <a:lumMod val="75000"/>
                  <a:lumOff val="25000"/>
                </a:schemeClr>
              </a:solidFill>
              <a:latin typeface="微软雅黑" pitchFamily="34" charset="-122"/>
              <a:ea typeface="微软雅黑" pitchFamily="34" charset="-122"/>
            </a:endParaRPr>
          </a:p>
        </p:txBody>
      </p:sp>
      <p:grpSp>
        <p:nvGrpSpPr>
          <p:cNvPr id="58" name="组合 57">
            <a:extLst>
              <a:ext uri="{FF2B5EF4-FFF2-40B4-BE49-F238E27FC236}">
                <a16:creationId xmlns:a16="http://schemas.microsoft.com/office/drawing/2014/main" id="{4A7CD892-48A2-496B-BEEF-317178B51D06}"/>
              </a:ext>
            </a:extLst>
          </p:cNvPr>
          <p:cNvGrpSpPr/>
          <p:nvPr/>
        </p:nvGrpSpPr>
        <p:grpSpPr>
          <a:xfrm>
            <a:off x="6660981" y="3990518"/>
            <a:ext cx="581353" cy="608240"/>
            <a:chOff x="6402470" y="2264971"/>
            <a:chExt cx="581353" cy="608240"/>
          </a:xfrm>
        </p:grpSpPr>
        <p:grpSp>
          <p:nvGrpSpPr>
            <p:cNvPr id="59" name="组合 58">
              <a:extLst>
                <a:ext uri="{FF2B5EF4-FFF2-40B4-BE49-F238E27FC236}">
                  <a16:creationId xmlns:a16="http://schemas.microsoft.com/office/drawing/2014/main" id="{BCB5D54B-D031-478C-AAE6-0BE631129E78}"/>
                </a:ext>
              </a:extLst>
            </p:cNvPr>
            <p:cNvGrpSpPr/>
            <p:nvPr/>
          </p:nvGrpSpPr>
          <p:grpSpPr>
            <a:xfrm rot="18900000">
              <a:off x="6403757" y="2292401"/>
              <a:ext cx="580066" cy="580810"/>
              <a:chOff x="661303" y="454074"/>
              <a:chExt cx="2476499" cy="2479675"/>
            </a:xfrm>
          </p:grpSpPr>
          <p:sp>
            <p:nvSpPr>
              <p:cNvPr id="65" name="Freeform 67">
                <a:extLst>
                  <a:ext uri="{FF2B5EF4-FFF2-40B4-BE49-F238E27FC236}">
                    <a16:creationId xmlns:a16="http://schemas.microsoft.com/office/drawing/2014/main" id="{7CF3ECAB-CCCE-4962-BF63-A7021E2F2740}"/>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6" name="Freeform 72">
                <a:extLst>
                  <a:ext uri="{FF2B5EF4-FFF2-40B4-BE49-F238E27FC236}">
                    <a16:creationId xmlns:a16="http://schemas.microsoft.com/office/drawing/2014/main" id="{AC740EC9-A4F7-4984-A3D4-1DCEEEF856D0}"/>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60" name="TextBox 10">
              <a:extLst>
                <a:ext uri="{FF2B5EF4-FFF2-40B4-BE49-F238E27FC236}">
                  <a16:creationId xmlns:a16="http://schemas.microsoft.com/office/drawing/2014/main" id="{D5E81B51-1674-439A-88F9-B664EE80FD76}"/>
                </a:ext>
              </a:extLst>
            </p:cNvPr>
            <p:cNvSpPr txBox="1"/>
            <p:nvPr/>
          </p:nvSpPr>
          <p:spPr>
            <a:xfrm>
              <a:off x="6504696" y="243597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nvGrpSpPr>
            <p:cNvPr id="61" name="组合 60">
              <a:extLst>
                <a:ext uri="{FF2B5EF4-FFF2-40B4-BE49-F238E27FC236}">
                  <a16:creationId xmlns:a16="http://schemas.microsoft.com/office/drawing/2014/main" id="{A5A3049F-4E06-4CF5-98CB-C7F3401B76DB}"/>
                </a:ext>
              </a:extLst>
            </p:cNvPr>
            <p:cNvGrpSpPr/>
            <p:nvPr/>
          </p:nvGrpSpPr>
          <p:grpSpPr>
            <a:xfrm rot="18900000">
              <a:off x="6402470" y="2264971"/>
              <a:ext cx="580066" cy="580810"/>
              <a:chOff x="661303" y="454074"/>
              <a:chExt cx="2476499" cy="2479675"/>
            </a:xfrm>
            <a:solidFill>
              <a:srgbClr val="663A77"/>
            </a:solidFill>
          </p:grpSpPr>
          <p:sp>
            <p:nvSpPr>
              <p:cNvPr id="63" name="Freeform 67">
                <a:extLst>
                  <a:ext uri="{FF2B5EF4-FFF2-40B4-BE49-F238E27FC236}">
                    <a16:creationId xmlns:a16="http://schemas.microsoft.com/office/drawing/2014/main" id="{B4083F5A-B3BF-4411-BECA-ABD89259CF75}"/>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4" name="Freeform 72">
                <a:extLst>
                  <a:ext uri="{FF2B5EF4-FFF2-40B4-BE49-F238E27FC236}">
                    <a16:creationId xmlns:a16="http://schemas.microsoft.com/office/drawing/2014/main" id="{FABFFBF5-5CDD-4F70-9704-6E97D8F17719}"/>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C00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sp>
          <p:nvSpPr>
            <p:cNvPr id="62" name="TextBox 10">
              <a:extLst>
                <a:ext uri="{FF2B5EF4-FFF2-40B4-BE49-F238E27FC236}">
                  <a16:creationId xmlns:a16="http://schemas.microsoft.com/office/drawing/2014/main" id="{2470B51B-4150-4623-B50C-AAAA955D9D52}"/>
                </a:ext>
              </a:extLst>
            </p:cNvPr>
            <p:cNvSpPr txBox="1"/>
            <p:nvPr/>
          </p:nvSpPr>
          <p:spPr>
            <a:xfrm>
              <a:off x="6503409" y="240854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04</a:t>
              </a:r>
              <a:endParaRPr lang="zh-CN" altLang="en-US" sz="1600" b="1" dirty="0">
                <a:solidFill>
                  <a:schemeClr val="bg1"/>
                </a:solidFill>
                <a:latin typeface="微软雅黑" pitchFamily="34" charset="-122"/>
                <a:ea typeface="微软雅黑" pitchFamily="34" charset="-122"/>
              </a:endParaRPr>
            </a:p>
          </p:txBody>
        </p:sp>
      </p:grpSp>
      <p:sp>
        <p:nvSpPr>
          <p:cNvPr id="67" name="TextBox 15">
            <a:extLst>
              <a:ext uri="{FF2B5EF4-FFF2-40B4-BE49-F238E27FC236}">
                <a16:creationId xmlns:a16="http://schemas.microsoft.com/office/drawing/2014/main" id="{C5CC1FE9-54E8-4B90-A97B-FA85DD09CCB1}"/>
              </a:ext>
            </a:extLst>
          </p:cNvPr>
          <p:cNvSpPr txBox="1"/>
          <p:nvPr/>
        </p:nvSpPr>
        <p:spPr>
          <a:xfrm>
            <a:off x="7402981" y="3983345"/>
            <a:ext cx="1982990" cy="56259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查看活动</a:t>
            </a:r>
            <a:r>
              <a:rPr lang="en-US" altLang="zh-CN" sz="1400" dirty="0">
                <a:solidFill>
                  <a:schemeClr val="tx1">
                    <a:lumMod val="75000"/>
                    <a:lumOff val="25000"/>
                  </a:schemeClr>
                </a:solidFill>
                <a:latin typeface="微软雅黑" pitchFamily="34" charset="-122"/>
                <a:ea typeface="微软雅黑" pitchFamily="34" charset="-122"/>
              </a:rPr>
              <a:t>/</a:t>
            </a:r>
            <a:r>
              <a:rPr lang="zh-CN" altLang="en-US" sz="1400" dirty="0">
                <a:solidFill>
                  <a:schemeClr val="tx1">
                    <a:lumMod val="75000"/>
                    <a:lumOff val="25000"/>
                  </a:schemeClr>
                </a:solidFill>
                <a:latin typeface="微软雅黑" pitchFamily="34" charset="-122"/>
                <a:ea typeface="微软雅黑" pitchFamily="34" charset="-122"/>
              </a:rPr>
              <a:t>竞赛信息</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浏览活动</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竞赛信息</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点击报名链接</a:t>
            </a:r>
            <a:endParaRPr lang="en-US" altLang="zh-CN" sz="11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712888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300"/>
                                        <p:tgtEl>
                                          <p:spTgt spid="55"/>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300"/>
                                        <p:tgtEl>
                                          <p:spTgt spid="56"/>
                                        </p:tgtEl>
                                      </p:cBhvr>
                                    </p:animEffect>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left)">
                                      <p:cBhvr>
                                        <p:cTn id="29" dur="300"/>
                                        <p:tgtEl>
                                          <p:spTgt spid="57"/>
                                        </p:tgtEl>
                                      </p:cBhvr>
                                    </p:animEffect>
                                  </p:childTnLst>
                                </p:cTn>
                              </p:par>
                            </p:childTnLst>
                          </p:cTn>
                        </p:par>
                        <p:par>
                          <p:cTn id="30" fill="hold">
                            <p:stCondLst>
                              <p:cond delay="2000"/>
                            </p:stCondLst>
                            <p:childTnLst>
                              <p:par>
                                <p:cTn id="31" presetID="22" presetClass="entr" presetSubtype="4" fill="hold"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down)">
                                      <p:cBhvr>
                                        <p:cTn id="33" dur="500"/>
                                        <p:tgtEl>
                                          <p:spTgt spid="58"/>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wipe(left)">
                                      <p:cBhvr>
                                        <p:cTn id="36" dur="3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1400" dirty="0"/>
              <a:t>1.2.5</a:t>
            </a:r>
            <a:r>
              <a:rPr lang="zh-CN" altLang="en-US" sz="1400" dirty="0"/>
              <a:t>账号信息管理模块</a:t>
            </a:r>
            <a:br>
              <a:rPr lang="en-US" altLang="zh-CN" sz="1400" dirty="0"/>
            </a:br>
            <a:r>
              <a:rPr lang="zh-CN" altLang="en-US" sz="1400" dirty="0"/>
              <a:t>设计</a:t>
            </a:r>
          </a:p>
        </p:txBody>
      </p:sp>
      <p:grpSp>
        <p:nvGrpSpPr>
          <p:cNvPr id="5" name="组合 4">
            <a:extLst>
              <a:ext uri="{FF2B5EF4-FFF2-40B4-BE49-F238E27FC236}">
                <a16:creationId xmlns:a16="http://schemas.microsoft.com/office/drawing/2014/main" id="{7CBD2623-443F-401A-B7A8-8B1FE035C13E}"/>
              </a:ext>
            </a:extLst>
          </p:cNvPr>
          <p:cNvGrpSpPr/>
          <p:nvPr/>
        </p:nvGrpSpPr>
        <p:grpSpPr>
          <a:xfrm>
            <a:off x="372602" y="1305902"/>
            <a:ext cx="578653" cy="577912"/>
            <a:chOff x="1055993" y="1083962"/>
            <a:chExt cx="578653" cy="577912"/>
          </a:xfrm>
        </p:grpSpPr>
        <p:grpSp>
          <p:nvGrpSpPr>
            <p:cNvPr id="31" name="组合 30"/>
            <p:cNvGrpSpPr/>
            <p:nvPr/>
          </p:nvGrpSpPr>
          <p:grpSpPr>
            <a:xfrm rot="14081883" flipH="1">
              <a:off x="1056364" y="1083591"/>
              <a:ext cx="577912" cy="578653"/>
              <a:chOff x="661303" y="454074"/>
              <a:chExt cx="2476499" cy="2479675"/>
            </a:xfrm>
            <a:solidFill>
              <a:srgbClr val="663A77"/>
            </a:solidFill>
          </p:grpSpPr>
          <p:sp>
            <p:nvSpPr>
              <p:cNvPr id="32" name="Freeform 67"/>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72"/>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1FABC4"/>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 name="TextBox 7"/>
            <p:cNvSpPr txBox="1"/>
            <p:nvPr/>
          </p:nvSpPr>
          <p:spPr>
            <a:xfrm>
              <a:off x="1127637" y="1212716"/>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01</a:t>
              </a:r>
              <a:endParaRPr lang="zh-CN" altLang="en-US" sz="1600" b="1" dirty="0">
                <a:solidFill>
                  <a:schemeClr val="bg1"/>
                </a:solidFill>
                <a:latin typeface="微软雅黑" pitchFamily="34" charset="-122"/>
                <a:ea typeface="微软雅黑" pitchFamily="34" charset="-122"/>
              </a:endParaRPr>
            </a:p>
          </p:txBody>
        </p:sp>
      </p:grpSp>
      <p:grpSp>
        <p:nvGrpSpPr>
          <p:cNvPr id="6" name="组合 5">
            <a:extLst>
              <a:ext uri="{FF2B5EF4-FFF2-40B4-BE49-F238E27FC236}">
                <a16:creationId xmlns:a16="http://schemas.microsoft.com/office/drawing/2014/main" id="{05A1A8EA-CEC8-41A3-A9FC-835C633481F8}"/>
              </a:ext>
            </a:extLst>
          </p:cNvPr>
          <p:cNvGrpSpPr/>
          <p:nvPr/>
        </p:nvGrpSpPr>
        <p:grpSpPr>
          <a:xfrm>
            <a:off x="1354223" y="2211710"/>
            <a:ext cx="581353" cy="608240"/>
            <a:chOff x="1044489" y="2031271"/>
            <a:chExt cx="581353" cy="608240"/>
          </a:xfrm>
        </p:grpSpPr>
        <p:grpSp>
          <p:nvGrpSpPr>
            <p:cNvPr id="27" name="组合 26">
              <a:extLst>
                <a:ext uri="{FF2B5EF4-FFF2-40B4-BE49-F238E27FC236}">
                  <a16:creationId xmlns:a16="http://schemas.microsoft.com/office/drawing/2014/main" id="{04D394AA-2A4C-41F6-8CD9-4834391BA19A}"/>
                </a:ext>
              </a:extLst>
            </p:cNvPr>
            <p:cNvGrpSpPr/>
            <p:nvPr/>
          </p:nvGrpSpPr>
          <p:grpSpPr>
            <a:xfrm rot="18900000">
              <a:off x="1045776" y="2058701"/>
              <a:ext cx="580066" cy="580810"/>
              <a:chOff x="661303" y="454074"/>
              <a:chExt cx="2476499" cy="2479675"/>
            </a:xfrm>
          </p:grpSpPr>
          <p:sp>
            <p:nvSpPr>
              <p:cNvPr id="40" name="Freeform 67">
                <a:extLst>
                  <a:ext uri="{FF2B5EF4-FFF2-40B4-BE49-F238E27FC236}">
                    <a16:creationId xmlns:a16="http://schemas.microsoft.com/office/drawing/2014/main" id="{46AA32F5-991E-44AC-A89A-DEDEC2371947}"/>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72">
                <a:extLst>
                  <a:ext uri="{FF2B5EF4-FFF2-40B4-BE49-F238E27FC236}">
                    <a16:creationId xmlns:a16="http://schemas.microsoft.com/office/drawing/2014/main" id="{6B2EC4C3-2532-40E9-A456-A6496F08A35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42" name="TextBox 10">
              <a:extLst>
                <a:ext uri="{FF2B5EF4-FFF2-40B4-BE49-F238E27FC236}">
                  <a16:creationId xmlns:a16="http://schemas.microsoft.com/office/drawing/2014/main" id="{542BA8F6-B8B3-403E-8A88-DC0B2667F9E8}"/>
                </a:ext>
              </a:extLst>
            </p:cNvPr>
            <p:cNvSpPr txBox="1"/>
            <p:nvPr/>
          </p:nvSpPr>
          <p:spPr>
            <a:xfrm>
              <a:off x="1146715" y="220227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nvGrpSpPr>
            <p:cNvPr id="47" name="组合 46">
              <a:extLst>
                <a:ext uri="{FF2B5EF4-FFF2-40B4-BE49-F238E27FC236}">
                  <a16:creationId xmlns:a16="http://schemas.microsoft.com/office/drawing/2014/main" id="{F312DDBF-F1CE-4C06-A7CF-4346A3A77DA9}"/>
                </a:ext>
              </a:extLst>
            </p:cNvPr>
            <p:cNvGrpSpPr/>
            <p:nvPr/>
          </p:nvGrpSpPr>
          <p:grpSpPr>
            <a:xfrm rot="18900000">
              <a:off x="1044489" y="2031271"/>
              <a:ext cx="580066" cy="580810"/>
              <a:chOff x="661303" y="454074"/>
              <a:chExt cx="2476499" cy="2479675"/>
            </a:xfrm>
            <a:solidFill>
              <a:srgbClr val="86B55E"/>
            </a:solidFill>
          </p:grpSpPr>
          <p:sp>
            <p:nvSpPr>
              <p:cNvPr id="48" name="Freeform 67">
                <a:extLst>
                  <a:ext uri="{FF2B5EF4-FFF2-40B4-BE49-F238E27FC236}">
                    <a16:creationId xmlns:a16="http://schemas.microsoft.com/office/drawing/2014/main" id="{8101B426-1D16-48E2-9383-50CDDAFDB348}"/>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72">
                <a:extLst>
                  <a:ext uri="{FF2B5EF4-FFF2-40B4-BE49-F238E27FC236}">
                    <a16:creationId xmlns:a16="http://schemas.microsoft.com/office/drawing/2014/main" id="{D5FFE95E-158F-4C9D-98C0-ABD9F6B571DA}"/>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C00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0" name="TextBox 10">
              <a:extLst>
                <a:ext uri="{FF2B5EF4-FFF2-40B4-BE49-F238E27FC236}">
                  <a16:creationId xmlns:a16="http://schemas.microsoft.com/office/drawing/2014/main" id="{98F33606-2DD4-4957-B4DC-6D8FB258F853}"/>
                </a:ext>
              </a:extLst>
            </p:cNvPr>
            <p:cNvSpPr txBox="1"/>
            <p:nvPr/>
          </p:nvSpPr>
          <p:spPr>
            <a:xfrm>
              <a:off x="1145428" y="217484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grpSp>
        <p:nvGrpSpPr>
          <p:cNvPr id="7" name="组合 6">
            <a:extLst>
              <a:ext uri="{FF2B5EF4-FFF2-40B4-BE49-F238E27FC236}">
                <a16:creationId xmlns:a16="http://schemas.microsoft.com/office/drawing/2014/main" id="{18FBCFAA-4932-4F0B-8778-E6F4FF750E8D}"/>
              </a:ext>
            </a:extLst>
          </p:cNvPr>
          <p:cNvGrpSpPr/>
          <p:nvPr/>
        </p:nvGrpSpPr>
        <p:grpSpPr>
          <a:xfrm>
            <a:off x="380718" y="3075806"/>
            <a:ext cx="578653" cy="577912"/>
            <a:chOff x="1082700" y="3115930"/>
            <a:chExt cx="578653" cy="577912"/>
          </a:xfrm>
        </p:grpSpPr>
        <p:grpSp>
          <p:nvGrpSpPr>
            <p:cNvPr id="51" name="组合 50">
              <a:extLst>
                <a:ext uri="{FF2B5EF4-FFF2-40B4-BE49-F238E27FC236}">
                  <a16:creationId xmlns:a16="http://schemas.microsoft.com/office/drawing/2014/main" id="{5D9D41B3-A3F0-4C09-BE7A-E87C1B0B805E}"/>
                </a:ext>
              </a:extLst>
            </p:cNvPr>
            <p:cNvGrpSpPr/>
            <p:nvPr/>
          </p:nvGrpSpPr>
          <p:grpSpPr>
            <a:xfrm rot="14081883" flipH="1">
              <a:off x="1083071" y="3115559"/>
              <a:ext cx="577912" cy="578653"/>
              <a:chOff x="661303" y="454074"/>
              <a:chExt cx="2476499" cy="2479675"/>
            </a:xfrm>
            <a:solidFill>
              <a:srgbClr val="663A77"/>
            </a:solidFill>
          </p:grpSpPr>
          <p:sp>
            <p:nvSpPr>
              <p:cNvPr id="52" name="Freeform 67">
                <a:extLst>
                  <a:ext uri="{FF2B5EF4-FFF2-40B4-BE49-F238E27FC236}">
                    <a16:creationId xmlns:a16="http://schemas.microsoft.com/office/drawing/2014/main" id="{31223799-2E45-473B-9DE4-77833A23BC1E}"/>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72">
                <a:extLst>
                  <a:ext uri="{FF2B5EF4-FFF2-40B4-BE49-F238E27FC236}">
                    <a16:creationId xmlns:a16="http://schemas.microsoft.com/office/drawing/2014/main" id="{A4780B67-86FA-4F28-AA0A-E3F6FBCDADCC}"/>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1FABC4"/>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sp>
          <p:nvSpPr>
            <p:cNvPr id="54" name="TextBox 13">
              <a:extLst>
                <a:ext uri="{FF2B5EF4-FFF2-40B4-BE49-F238E27FC236}">
                  <a16:creationId xmlns:a16="http://schemas.microsoft.com/office/drawing/2014/main" id="{5B9C1991-3170-42CA-A0D7-98DA5BBA3516}"/>
                </a:ext>
              </a:extLst>
            </p:cNvPr>
            <p:cNvSpPr txBox="1"/>
            <p:nvPr/>
          </p:nvSpPr>
          <p:spPr>
            <a:xfrm>
              <a:off x="1166533" y="3244202"/>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03</a:t>
              </a:r>
              <a:endParaRPr lang="zh-CN" altLang="en-US" sz="1600" b="1" dirty="0">
                <a:solidFill>
                  <a:schemeClr val="bg1"/>
                </a:solidFill>
                <a:latin typeface="微软雅黑" pitchFamily="34" charset="-122"/>
                <a:ea typeface="微软雅黑" pitchFamily="34" charset="-122"/>
              </a:endParaRPr>
            </a:p>
          </p:txBody>
        </p:sp>
      </p:grpSp>
      <p:sp>
        <p:nvSpPr>
          <p:cNvPr id="3" name="Rectangle 2">
            <a:extLst>
              <a:ext uri="{FF2B5EF4-FFF2-40B4-BE49-F238E27FC236}">
                <a16:creationId xmlns:a16="http://schemas.microsoft.com/office/drawing/2014/main" id="{28D408EB-1529-45E3-9092-FEC008E61EEA}"/>
              </a:ext>
            </a:extLst>
          </p:cNvPr>
          <p:cNvSpPr>
            <a:spLocks noChangeArrowheads="1"/>
          </p:cNvSpPr>
          <p:nvPr/>
        </p:nvSpPr>
        <p:spPr bwMode="auto">
          <a:xfrm>
            <a:off x="3707904" y="14878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6AA19D9D-C315-47FB-BC32-374AB6606B94}"/>
              </a:ext>
            </a:extLst>
          </p:cNvPr>
          <p:cNvGraphicFramePr>
            <a:graphicFrameLocks noChangeAspect="1"/>
          </p:cNvGraphicFramePr>
          <p:nvPr>
            <p:extLst>
              <p:ext uri="{D42A27DB-BD31-4B8C-83A1-F6EECF244321}">
                <p14:modId xmlns:p14="http://schemas.microsoft.com/office/powerpoint/2010/main" val="1922429299"/>
              </p:ext>
            </p:extLst>
          </p:nvPr>
        </p:nvGraphicFramePr>
        <p:xfrm>
          <a:off x="3522944" y="1487806"/>
          <a:ext cx="5459527" cy="2405682"/>
        </p:xfrm>
        <a:graphic>
          <a:graphicData uri="http://schemas.openxmlformats.org/presentationml/2006/ole">
            <mc:AlternateContent xmlns:mc="http://schemas.openxmlformats.org/markup-compatibility/2006">
              <mc:Choice xmlns:v="urn:schemas-microsoft-com:vml" Requires="v">
                <p:oleObj spid="_x0000_s5143" r:id="rId3" imgW="8782186" imgH="3873383" progId="Visio.Drawing.15">
                  <p:embed/>
                </p:oleObj>
              </mc:Choice>
              <mc:Fallback>
                <p:oleObj r:id="rId3" imgW="8782186" imgH="387338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944" y="1487806"/>
                        <a:ext cx="5459527" cy="2405682"/>
                      </a:xfrm>
                      <a:prstGeom prst="rect">
                        <a:avLst/>
                      </a:prstGeom>
                      <a:noFill/>
                    </p:spPr>
                  </p:pic>
                </p:oleObj>
              </mc:Fallback>
            </mc:AlternateContent>
          </a:graphicData>
        </a:graphic>
      </p:graphicFrame>
      <p:sp>
        <p:nvSpPr>
          <p:cNvPr id="55" name="TextBox 15">
            <a:extLst>
              <a:ext uri="{FF2B5EF4-FFF2-40B4-BE49-F238E27FC236}">
                <a16:creationId xmlns:a16="http://schemas.microsoft.com/office/drawing/2014/main" id="{8642E747-E687-4457-A646-7EA6C913AF79}"/>
              </a:ext>
            </a:extLst>
          </p:cNvPr>
          <p:cNvSpPr txBox="1"/>
          <p:nvPr/>
        </p:nvSpPr>
        <p:spPr>
          <a:xfrm>
            <a:off x="1120132" y="1317372"/>
            <a:ext cx="1630888" cy="56259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注册账号</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验证身份</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绑定邮箱</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手机</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56" name="TextBox 15">
            <a:extLst>
              <a:ext uri="{FF2B5EF4-FFF2-40B4-BE49-F238E27FC236}">
                <a16:creationId xmlns:a16="http://schemas.microsoft.com/office/drawing/2014/main" id="{3D6219E9-A76F-48FE-BFBD-806EC524FDED}"/>
              </a:ext>
            </a:extLst>
          </p:cNvPr>
          <p:cNvSpPr txBox="1"/>
          <p:nvPr/>
        </p:nvSpPr>
        <p:spPr>
          <a:xfrm>
            <a:off x="2045785" y="1980132"/>
            <a:ext cx="1630888" cy="1139671"/>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修改个人信息</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修改密码</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修改头像</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修改昵称</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修改学院</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修改年级</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57" name="TextBox 15">
            <a:extLst>
              <a:ext uri="{FF2B5EF4-FFF2-40B4-BE49-F238E27FC236}">
                <a16:creationId xmlns:a16="http://schemas.microsoft.com/office/drawing/2014/main" id="{BE47D7AF-5249-4B59-8364-6DA5CA01ADCC}"/>
              </a:ext>
            </a:extLst>
          </p:cNvPr>
          <p:cNvSpPr txBox="1"/>
          <p:nvPr/>
        </p:nvSpPr>
        <p:spPr>
          <a:xfrm>
            <a:off x="1099860" y="3277175"/>
            <a:ext cx="1423628" cy="19236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注册账号</a:t>
            </a:r>
            <a:endParaRPr lang="en-US" altLang="zh-CN" sz="1400" dirty="0">
              <a:solidFill>
                <a:schemeClr val="tx1">
                  <a:lumMod val="75000"/>
                  <a:lumOff val="25000"/>
                </a:schemeClr>
              </a:solidFill>
              <a:latin typeface="微软雅黑" pitchFamily="34" charset="-122"/>
              <a:ea typeface="微软雅黑" pitchFamily="34" charset="-122"/>
            </a:endParaRPr>
          </a:p>
        </p:txBody>
      </p:sp>
      <p:sp>
        <p:nvSpPr>
          <p:cNvPr id="58" name="TextBox 15">
            <a:extLst>
              <a:ext uri="{FF2B5EF4-FFF2-40B4-BE49-F238E27FC236}">
                <a16:creationId xmlns:a16="http://schemas.microsoft.com/office/drawing/2014/main" id="{7A56F9A3-764B-4FD5-9628-617A7E9B737C}"/>
              </a:ext>
            </a:extLst>
          </p:cNvPr>
          <p:cNvSpPr txBox="1"/>
          <p:nvPr/>
        </p:nvSpPr>
        <p:spPr>
          <a:xfrm>
            <a:off x="2045785" y="3932199"/>
            <a:ext cx="1630888" cy="562590"/>
          </a:xfrm>
          <a:prstGeom prst="rect">
            <a:avLst/>
          </a:prstGeom>
          <a:noFill/>
        </p:spPr>
        <p:txBody>
          <a:bodyPr wrap="square" lIns="0" tIns="0" rIns="0" bIns="0" rtlCol="0">
            <a:spAutoFit/>
          </a:bodyPr>
          <a:lstStyle/>
          <a:p>
            <a:pPr algn="just">
              <a:lnSpc>
                <a:spcPts val="1500"/>
              </a:lnSpc>
            </a:pPr>
            <a:r>
              <a:rPr lang="zh-CN" altLang="en-US" sz="1400" dirty="0">
                <a:solidFill>
                  <a:schemeClr val="tx1">
                    <a:lumMod val="75000"/>
                    <a:lumOff val="25000"/>
                  </a:schemeClr>
                </a:solidFill>
                <a:latin typeface="微软雅黑" pitchFamily="34" charset="-122"/>
                <a:ea typeface="微软雅黑" pitchFamily="34" charset="-122"/>
              </a:rPr>
              <a:t>找回密码</a:t>
            </a:r>
            <a:endParaRPr lang="en-US" altLang="zh-CN" sz="14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邮箱重置密码</a:t>
            </a:r>
            <a:endParaRPr lang="en-US" altLang="zh-CN" sz="1100" dirty="0">
              <a:solidFill>
                <a:schemeClr val="tx1">
                  <a:lumMod val="75000"/>
                  <a:lumOff val="25000"/>
                </a:schemeClr>
              </a:solidFill>
              <a:latin typeface="微软雅黑" pitchFamily="34" charset="-122"/>
              <a:ea typeface="微软雅黑" pitchFamily="34" charset="-122"/>
            </a:endParaRPr>
          </a:p>
          <a:p>
            <a:pPr marL="171450" indent="-171450" algn="just">
              <a:lnSpc>
                <a:spcPts val="1500"/>
              </a:lnSpc>
              <a:buFont typeface="Wingdings" panose="05000000000000000000" pitchFamily="2" charset="2"/>
              <a:buChar char="l"/>
            </a:pPr>
            <a:r>
              <a:rPr lang="zh-CN" altLang="en-US" sz="1100" dirty="0">
                <a:solidFill>
                  <a:schemeClr val="tx1">
                    <a:lumMod val="75000"/>
                    <a:lumOff val="25000"/>
                  </a:schemeClr>
                </a:solidFill>
                <a:latin typeface="微软雅黑" pitchFamily="34" charset="-122"/>
                <a:ea typeface="微软雅黑" pitchFamily="34" charset="-122"/>
              </a:rPr>
              <a:t>手机重置密码</a:t>
            </a:r>
            <a:endParaRPr lang="en-US" altLang="zh-CN" sz="1100" dirty="0">
              <a:solidFill>
                <a:schemeClr val="tx1">
                  <a:lumMod val="75000"/>
                  <a:lumOff val="25000"/>
                </a:schemeClr>
              </a:solidFill>
              <a:latin typeface="微软雅黑" pitchFamily="34" charset="-122"/>
              <a:ea typeface="微软雅黑" pitchFamily="34" charset="-122"/>
            </a:endParaRPr>
          </a:p>
        </p:txBody>
      </p:sp>
      <p:grpSp>
        <p:nvGrpSpPr>
          <p:cNvPr id="59" name="组合 58">
            <a:extLst>
              <a:ext uri="{FF2B5EF4-FFF2-40B4-BE49-F238E27FC236}">
                <a16:creationId xmlns:a16="http://schemas.microsoft.com/office/drawing/2014/main" id="{889ED237-CDE3-48AA-B4C8-5B6C60233AE8}"/>
              </a:ext>
            </a:extLst>
          </p:cNvPr>
          <p:cNvGrpSpPr/>
          <p:nvPr/>
        </p:nvGrpSpPr>
        <p:grpSpPr>
          <a:xfrm>
            <a:off x="1345320" y="3832660"/>
            <a:ext cx="581353" cy="608240"/>
            <a:chOff x="1044489" y="2031271"/>
            <a:chExt cx="581353" cy="608240"/>
          </a:xfrm>
        </p:grpSpPr>
        <p:grpSp>
          <p:nvGrpSpPr>
            <p:cNvPr id="60" name="组合 59">
              <a:extLst>
                <a:ext uri="{FF2B5EF4-FFF2-40B4-BE49-F238E27FC236}">
                  <a16:creationId xmlns:a16="http://schemas.microsoft.com/office/drawing/2014/main" id="{F0E163EC-0EC2-4DDF-9908-6779589CFB0C}"/>
                </a:ext>
              </a:extLst>
            </p:cNvPr>
            <p:cNvGrpSpPr/>
            <p:nvPr/>
          </p:nvGrpSpPr>
          <p:grpSpPr>
            <a:xfrm rot="18900000">
              <a:off x="1045776" y="2058701"/>
              <a:ext cx="580066" cy="580810"/>
              <a:chOff x="661303" y="454074"/>
              <a:chExt cx="2476499" cy="2479675"/>
            </a:xfrm>
          </p:grpSpPr>
          <p:sp>
            <p:nvSpPr>
              <p:cNvPr id="66" name="Freeform 67">
                <a:extLst>
                  <a:ext uri="{FF2B5EF4-FFF2-40B4-BE49-F238E27FC236}">
                    <a16:creationId xmlns:a16="http://schemas.microsoft.com/office/drawing/2014/main" id="{7FACE0C4-421E-4AB3-B68D-DBB64DEF87BF}"/>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7" name="Freeform 72">
                <a:extLst>
                  <a:ext uri="{FF2B5EF4-FFF2-40B4-BE49-F238E27FC236}">
                    <a16:creationId xmlns:a16="http://schemas.microsoft.com/office/drawing/2014/main" id="{49223790-4274-49D8-8ABF-96DA80B9CBFB}"/>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61" name="TextBox 10">
              <a:extLst>
                <a:ext uri="{FF2B5EF4-FFF2-40B4-BE49-F238E27FC236}">
                  <a16:creationId xmlns:a16="http://schemas.microsoft.com/office/drawing/2014/main" id="{5B916B24-4324-416E-AAFD-928FEAB94306}"/>
                </a:ext>
              </a:extLst>
            </p:cNvPr>
            <p:cNvSpPr txBox="1"/>
            <p:nvPr/>
          </p:nvSpPr>
          <p:spPr>
            <a:xfrm>
              <a:off x="1146715" y="220227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02</a:t>
              </a:r>
              <a:endParaRPr lang="zh-CN" altLang="en-US" sz="1600" b="1" dirty="0">
                <a:solidFill>
                  <a:schemeClr val="bg1"/>
                </a:solidFill>
                <a:latin typeface="微软雅黑" pitchFamily="34" charset="-122"/>
                <a:ea typeface="微软雅黑" pitchFamily="34" charset="-122"/>
              </a:endParaRPr>
            </a:p>
          </p:txBody>
        </p:sp>
        <p:grpSp>
          <p:nvGrpSpPr>
            <p:cNvPr id="62" name="组合 61">
              <a:extLst>
                <a:ext uri="{FF2B5EF4-FFF2-40B4-BE49-F238E27FC236}">
                  <a16:creationId xmlns:a16="http://schemas.microsoft.com/office/drawing/2014/main" id="{31F12435-B86B-4D3C-8D8C-D56EAD351AFF}"/>
                </a:ext>
              </a:extLst>
            </p:cNvPr>
            <p:cNvGrpSpPr/>
            <p:nvPr/>
          </p:nvGrpSpPr>
          <p:grpSpPr>
            <a:xfrm rot="18900000">
              <a:off x="1044489" y="2031271"/>
              <a:ext cx="580066" cy="580810"/>
              <a:chOff x="661303" y="454074"/>
              <a:chExt cx="2476499" cy="2479675"/>
            </a:xfrm>
            <a:solidFill>
              <a:srgbClr val="86B55E"/>
            </a:solidFill>
          </p:grpSpPr>
          <p:sp>
            <p:nvSpPr>
              <p:cNvPr id="64" name="Freeform 67">
                <a:extLst>
                  <a:ext uri="{FF2B5EF4-FFF2-40B4-BE49-F238E27FC236}">
                    <a16:creationId xmlns:a16="http://schemas.microsoft.com/office/drawing/2014/main" id="{A2A6A71B-C2DC-457D-B80F-2E0AC813B148}"/>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5" name="Freeform 72">
                <a:extLst>
                  <a:ext uri="{FF2B5EF4-FFF2-40B4-BE49-F238E27FC236}">
                    <a16:creationId xmlns:a16="http://schemas.microsoft.com/office/drawing/2014/main" id="{EAF41EAD-A0C4-4A2D-B56D-F1794968C8A4}"/>
                  </a:ext>
                </a:extLst>
              </p:cNvPr>
              <p:cNvSpPr>
                <a:spLocks/>
              </p:cNvSpPr>
              <p:nvPr/>
            </p:nvSpPr>
            <p:spPr bwMode="auto">
              <a:xfrm>
                <a:off x="742770" y="536624"/>
                <a:ext cx="2362200" cy="2365374"/>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C00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sp>
          <p:nvSpPr>
            <p:cNvPr id="63" name="TextBox 10">
              <a:extLst>
                <a:ext uri="{FF2B5EF4-FFF2-40B4-BE49-F238E27FC236}">
                  <a16:creationId xmlns:a16="http://schemas.microsoft.com/office/drawing/2014/main" id="{9A472C7F-4404-4233-9C72-64DF66084A91}"/>
                </a:ext>
              </a:extLst>
            </p:cNvPr>
            <p:cNvSpPr txBox="1"/>
            <p:nvPr/>
          </p:nvSpPr>
          <p:spPr>
            <a:xfrm>
              <a:off x="1145428" y="2174847"/>
              <a:ext cx="437940"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04</a:t>
              </a:r>
              <a:endParaRPr lang="zh-CN" altLang="en-US" sz="16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52490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300"/>
                                        <p:tgtEl>
                                          <p:spTgt spid="55"/>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300"/>
                                        <p:tgtEl>
                                          <p:spTgt spid="56"/>
                                        </p:tgtEl>
                                      </p:cBhvr>
                                    </p:animEffect>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left)">
                                      <p:cBhvr>
                                        <p:cTn id="29" dur="300"/>
                                        <p:tgtEl>
                                          <p:spTgt spid="57"/>
                                        </p:tgtEl>
                                      </p:cBhvr>
                                    </p:animEffect>
                                  </p:childTnLst>
                                </p:cTn>
                              </p:par>
                            </p:childTnLst>
                          </p:cTn>
                        </p:par>
                        <p:par>
                          <p:cTn id="30" fill="hold">
                            <p:stCondLst>
                              <p:cond delay="2000"/>
                            </p:stCondLst>
                            <p:childTnLst>
                              <p:par>
                                <p:cTn id="31" presetID="22" presetClass="entr" presetSubtype="4"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down)">
                                      <p:cBhvr>
                                        <p:cTn id="33" dur="50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left)">
                                      <p:cBhvr>
                                        <p:cTn id="36" dur="3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1979</Words>
  <Application>Microsoft Office PowerPoint</Application>
  <PresentationFormat>全屏显示(16:9)</PresentationFormat>
  <Paragraphs>310</Paragraphs>
  <Slides>35</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50" baseType="lpstr">
      <vt:lpstr>方正大黑简体</vt:lpstr>
      <vt:lpstr>方正兰亭粗黑_GBK</vt:lpstr>
      <vt:lpstr>方正兰亭黑_GBK</vt:lpstr>
      <vt:lpstr>方正韵动中黑简体</vt:lpstr>
      <vt:lpstr>方正正中黑简体</vt:lpstr>
      <vt:lpstr>迷你简汉真广标</vt:lpstr>
      <vt:lpstr>时尚中黑简体</vt:lpstr>
      <vt:lpstr>微软雅黑</vt:lpstr>
      <vt:lpstr>字魂59号-创粗黑</vt:lpstr>
      <vt:lpstr>Arial</vt:lpstr>
      <vt:lpstr>Calibri</vt:lpstr>
      <vt:lpstr>Impact</vt:lpstr>
      <vt:lpstr>Wingdings</vt:lpstr>
      <vt:lpstr>Office 主题​​</vt:lpstr>
      <vt:lpstr>Visio.Drawing.15</vt:lpstr>
      <vt:lpstr>PowerPoint 演示文稿</vt:lpstr>
      <vt:lpstr>PowerPoint 演示文稿</vt:lpstr>
      <vt:lpstr>PowerPoint 演示文稿</vt:lpstr>
      <vt:lpstr>PowerPoint 演示文稿</vt:lpstr>
      <vt:lpstr>1.2.1生活服务模块设计</vt:lpstr>
      <vt:lpstr>1.2.2考研保研信息交流 模块设计</vt:lpstr>
      <vt:lpstr>1.2.3资源共享模块设计</vt:lpstr>
      <vt:lpstr>1.2.4校园信息浏览模块 设计</vt:lpstr>
      <vt:lpstr>1.2.5账号信息管理模块 设计</vt:lpstr>
      <vt:lpstr>1.2.6网站维护模块设计</vt:lpstr>
      <vt:lpstr>PowerPoint 演示文稿</vt:lpstr>
      <vt:lpstr>PowerPoint 演示文稿</vt:lpstr>
      <vt:lpstr>2.2迭代开发计划表示例图</vt:lpstr>
      <vt:lpstr>PowerPoint 演示文稿</vt:lpstr>
      <vt:lpstr>PowerPoint 演示文稿</vt:lpstr>
      <vt:lpstr>PowerPoint 演示文稿</vt:lpstr>
      <vt:lpstr>PowerPoint 演示文稿</vt:lpstr>
      <vt:lpstr>PowerPoint 演示文稿</vt:lpstr>
      <vt:lpstr>3.3系统类关系图</vt:lpstr>
      <vt:lpstr>PowerPoint 演示文稿</vt:lpstr>
      <vt:lpstr>4.1数据库关系表设计</vt:lpstr>
      <vt:lpstr>4.2.1数据库E-R图设计</vt:lpstr>
      <vt:lpstr>4.2.2数据库E-R图设计</vt:lpstr>
      <vt:lpstr>PowerPoint 演示文稿</vt:lpstr>
      <vt:lpstr>PowerPoint 演示文稿</vt:lpstr>
      <vt:lpstr>PowerPoint 演示文稿</vt:lpstr>
      <vt:lpstr>PowerPoint 演示文稿</vt:lpstr>
      <vt:lpstr>6.1界面转换关系</vt:lpstr>
      <vt:lpstr>6.2.1界面设计</vt:lpstr>
      <vt:lpstr>6.2.2界面设计</vt:lpstr>
      <vt:lpstr>6.2.3界面设计</vt:lpstr>
      <vt:lpstr>PowerPoint 演示文稿</vt:lpstr>
      <vt:lpstr>7.1系统代码设计</vt:lpstr>
      <vt:lpstr>7.2出错设计</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宝玉 侯</cp:lastModifiedBy>
  <cp:revision>71</cp:revision>
  <dcterms:created xsi:type="dcterms:W3CDTF">2015-10-09T03:13:06Z</dcterms:created>
  <dcterms:modified xsi:type="dcterms:W3CDTF">2020-04-22T11:58:13Z</dcterms:modified>
</cp:coreProperties>
</file>