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3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260" r:id="rId13"/>
    <p:sldId id="310" r:id="rId14"/>
    <p:sldId id="311" r:id="rId15"/>
    <p:sldId id="312" r:id="rId16"/>
    <p:sldId id="313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CD2"/>
    <a:srgbClr val="33B750"/>
    <a:srgbClr val="F77172"/>
    <a:srgbClr val="FE9A50"/>
    <a:srgbClr val="FDCF73"/>
    <a:srgbClr val="33AB50"/>
    <a:srgbClr val="E87071"/>
    <a:srgbClr val="36AA52"/>
    <a:srgbClr val="3DA13F"/>
    <a:srgbClr val="FFB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60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25"/>
          <c:y val="8.8007807086133899E-2"/>
          <c:w val="0.53865932578740161"/>
          <c:h val="0.807988938977058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029-4B8C-AA9F-4FEC09307784}"/>
              </c:ext>
            </c:extLst>
          </c:dPt>
          <c:dPt>
            <c:idx val="1"/>
            <c:bubble3D val="0"/>
            <c:spPr>
              <a:solidFill>
                <a:srgbClr val="03ACD2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029-4B8C-AA9F-4FEC09307784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029-4B8C-AA9F-4FEC09307784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029-4B8C-AA9F-4FEC09307784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029-4B8C-AA9F-4FEC09307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25"/>
          <c:y val="8.8007807086133899E-2"/>
          <c:w val="0.53865932578740161"/>
          <c:h val="0.807988938977058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5F44-4C0F-AB66-2782F72C5D74}"/>
              </c:ext>
            </c:extLst>
          </c:dPt>
          <c:dPt>
            <c:idx val="1"/>
            <c:bubble3D val="0"/>
            <c:spPr>
              <a:solidFill>
                <a:srgbClr val="FFB85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5F44-4C0F-AB66-2782F72C5D74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F44-4C0F-AB66-2782F72C5D74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F44-4C0F-AB66-2782F72C5D74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F44-4C0F-AB66-2782F72C5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25"/>
          <c:y val="8.8007807086133899E-2"/>
          <c:w val="0.53865932578740161"/>
          <c:h val="0.807988938977058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5295-445C-8F45-C571FA7CDA03}"/>
              </c:ext>
            </c:extLst>
          </c:dPt>
          <c:dPt>
            <c:idx val="1"/>
            <c:bubble3D val="0"/>
            <c:spPr>
              <a:solidFill>
                <a:srgbClr val="E87071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5295-445C-8F45-C571FA7CDA0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95-445C-8F45-C571FA7CDA0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295-445C-8F45-C571FA7CDA03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95-445C-8F45-C571FA7CDA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48289862204725"/>
          <c:y val="8.8007807086133899E-2"/>
          <c:w val="0.53865932578740161"/>
          <c:h val="0.807988938977058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3511-4A23-8EA9-2F25A547E80B}"/>
              </c:ext>
            </c:extLst>
          </c:dPt>
          <c:dPt>
            <c:idx val="1"/>
            <c:bubble3D val="0"/>
            <c:spPr>
              <a:solidFill>
                <a:srgbClr val="663A77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3511-4A23-8EA9-2F25A547E80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11-4A23-8EA9-2F25A547E80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11-4A23-8EA9-2F25A547E80B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11-4A23-8EA9-2F25A547E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0.31089</cdr:x>
      <cdr:y>0.19211</cdr:y>
    </cdr:from>
    <cdr:to>
      <cdr:x>0.65356</cdr:x>
      <cdr:y>0.79287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82713" y="487362"/>
          <a:ext cx="1524000" cy="1524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0.25128</cdr:x>
      <cdr:y>0.08573</cdr:y>
    </cdr:from>
    <cdr:to>
      <cdr:x>0.71459</cdr:x>
      <cdr:y>0.89987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1117600" y="217487"/>
          <a:ext cx="2060574" cy="206533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0.31089</cdr:x>
      <cdr:y>0.19211</cdr:y>
    </cdr:from>
    <cdr:to>
      <cdr:x>0.65356</cdr:x>
      <cdr:y>0.79287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82713" y="487362"/>
          <a:ext cx="1524000" cy="1524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0.25128</cdr:x>
      <cdr:y>0.08573</cdr:y>
    </cdr:from>
    <cdr:to>
      <cdr:x>0.71459</cdr:x>
      <cdr:y>0.89987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1117600" y="217487"/>
          <a:ext cx="2060574" cy="206533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0.31089</cdr:x>
      <cdr:y>0.19211</cdr:y>
    </cdr:from>
    <cdr:to>
      <cdr:x>0.65356</cdr:x>
      <cdr:y>0.79287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82713" y="487362"/>
          <a:ext cx="1524000" cy="1524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0.25128</cdr:x>
      <cdr:y>0.08573</cdr:y>
    </cdr:from>
    <cdr:to>
      <cdr:x>0.71459</cdr:x>
      <cdr:y>0.89987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1117600" y="217487"/>
          <a:ext cx="2060574" cy="206533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0.31089</cdr:x>
      <cdr:y>0.19211</cdr:y>
    </cdr:from>
    <cdr:to>
      <cdr:x>0.65356</cdr:x>
      <cdr:y>0.79287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82713" y="487362"/>
          <a:ext cx="1524000" cy="1524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0.25128</cdr:x>
      <cdr:y>0.08573</cdr:y>
    </cdr:from>
    <cdr:to>
      <cdr:x>0.71459</cdr:x>
      <cdr:y>0.89987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1117600" y="217487"/>
          <a:ext cx="2060574" cy="206533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>
          <a:gradFill flip="none" rotWithShape="1">
            <a:gsLst>
              <a:gs pos="100000">
                <a:schemeClr val="bg1"/>
              </a:gs>
              <a:gs pos="0">
                <a:schemeClr val="bg1">
                  <a:lumMod val="65000"/>
                </a:schemeClr>
              </a:gs>
            </a:gsLst>
            <a:lin ang="2700000" scaled="1"/>
            <a:tileRect/>
          </a:gra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77D6C-5C2F-42E7-B336-ED186CE6D226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0F3D0-02C6-456D-A13A-6773F91FE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01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rgbClr val="807E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A35D-850B-4413-9CCD-DDAD586B80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6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rgbClr val="807E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A35D-850B-4413-9CCD-DDAD586B80C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53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D67-5843-443D-A8AC-FA983CB795F6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71F3-8257-443E-B0A9-7FD0F38C1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3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D67-5843-443D-A8AC-FA983CB795F6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71F3-8257-443E-B0A9-7FD0F38C1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D67-5843-443D-A8AC-FA983CB795F6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71F3-8257-443E-B0A9-7FD0F38C1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24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 flipV="1">
            <a:off x="2268973" y="359867"/>
            <a:ext cx="6274952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4EC-7CCE-4981-BEAD-3D2B29EC2B9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E42-5C45-401B-9CF6-FFDBF3682BD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146329"/>
            <a:ext cx="2344634" cy="427075"/>
            <a:chOff x="0" y="194743"/>
            <a:chExt cx="3126179" cy="569433"/>
          </a:xfrm>
        </p:grpSpPr>
        <p:sp>
          <p:nvSpPr>
            <p:cNvPr id="7" name="圆角矩形 6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0" name="椭圆 9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标题占位符 1"/>
          <p:cNvSpPr>
            <a:spLocks noGrp="1"/>
          </p:cNvSpPr>
          <p:nvPr>
            <p:ph type="title"/>
          </p:nvPr>
        </p:nvSpPr>
        <p:spPr>
          <a:xfrm>
            <a:off x="201275" y="154750"/>
            <a:ext cx="2288091" cy="4102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sz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474906" y="175129"/>
            <a:ext cx="669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LOGO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468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 flipV="1">
            <a:off x="2268973" y="359867"/>
            <a:ext cx="6274952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1" y="146329"/>
            <a:ext cx="2344634" cy="427075"/>
            <a:chOff x="0" y="194743"/>
            <a:chExt cx="3126179" cy="569433"/>
          </a:xfrm>
        </p:grpSpPr>
        <p:sp>
          <p:nvSpPr>
            <p:cNvPr id="7" name="圆角矩形 6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0" name="椭圆 9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标题占位符 1"/>
          <p:cNvSpPr>
            <a:spLocks noGrp="1"/>
          </p:cNvSpPr>
          <p:nvPr>
            <p:ph type="title"/>
          </p:nvPr>
        </p:nvSpPr>
        <p:spPr>
          <a:xfrm>
            <a:off x="312234" y="154750"/>
            <a:ext cx="2288091" cy="4102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sz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4906" y="175129"/>
            <a:ext cx="669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LOGO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76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 flipV="1">
            <a:off x="2268973" y="359867"/>
            <a:ext cx="6274952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4EC-7CCE-4981-BEAD-3D2B29EC2B9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E42-5C45-401B-9CF6-FFDBF3682BD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146329"/>
            <a:ext cx="2344634" cy="427075"/>
            <a:chOff x="0" y="194743"/>
            <a:chExt cx="3126179" cy="569433"/>
          </a:xfrm>
        </p:grpSpPr>
        <p:sp>
          <p:nvSpPr>
            <p:cNvPr id="7" name="圆角矩形 6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0" name="椭圆 9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标题占位符 1"/>
          <p:cNvSpPr>
            <a:spLocks noGrp="1"/>
          </p:cNvSpPr>
          <p:nvPr>
            <p:ph type="title"/>
          </p:nvPr>
        </p:nvSpPr>
        <p:spPr>
          <a:xfrm>
            <a:off x="312234" y="154750"/>
            <a:ext cx="2288091" cy="4102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sz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4906" y="175129"/>
            <a:ext cx="669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LOGO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98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3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 flipV="1">
            <a:off x="2268973" y="359867"/>
            <a:ext cx="6274952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4EC-7CCE-4981-BEAD-3D2B29EC2B9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E42-5C45-401B-9CF6-FFDBF3682BD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146329"/>
            <a:ext cx="2344634" cy="427075"/>
            <a:chOff x="0" y="194743"/>
            <a:chExt cx="3126179" cy="569433"/>
          </a:xfrm>
        </p:grpSpPr>
        <p:sp>
          <p:nvSpPr>
            <p:cNvPr id="7" name="圆角矩形 6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0" name="椭圆 9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标题占位符 1"/>
          <p:cNvSpPr>
            <a:spLocks noGrp="1"/>
          </p:cNvSpPr>
          <p:nvPr>
            <p:ph type="title"/>
          </p:nvPr>
        </p:nvSpPr>
        <p:spPr>
          <a:xfrm>
            <a:off x="312234" y="154750"/>
            <a:ext cx="2288091" cy="4102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sz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4906" y="175129"/>
            <a:ext cx="669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LOGO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447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 flipV="1">
            <a:off x="2268973" y="359867"/>
            <a:ext cx="6274952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4EC-7CCE-4981-BEAD-3D2B29EC2B9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E42-5C45-401B-9CF6-FFDBF3682BD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146329"/>
            <a:ext cx="2344634" cy="427075"/>
            <a:chOff x="0" y="194743"/>
            <a:chExt cx="3126179" cy="569433"/>
          </a:xfrm>
        </p:grpSpPr>
        <p:sp>
          <p:nvSpPr>
            <p:cNvPr id="7" name="圆角矩形 6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0" name="椭圆 9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标题占位符 1"/>
          <p:cNvSpPr>
            <a:spLocks noGrp="1"/>
          </p:cNvSpPr>
          <p:nvPr>
            <p:ph type="title"/>
          </p:nvPr>
        </p:nvSpPr>
        <p:spPr>
          <a:xfrm>
            <a:off x="312234" y="154750"/>
            <a:ext cx="2288091" cy="4102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sz="12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4906" y="175129"/>
            <a:ext cx="669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LOGO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88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D67-5843-443D-A8AC-FA983CB795F6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71F3-8257-443E-B0A9-7FD0F38C1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8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D67-5843-443D-A8AC-FA983CB795F6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71F3-8257-443E-B0A9-7FD0F38C1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D67-5843-443D-A8AC-FA983CB795F6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71F3-8257-443E-B0A9-7FD0F38C1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79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D67-5843-443D-A8AC-FA983CB795F6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71F3-8257-443E-B0A9-7FD0F38C1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8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D67-5843-443D-A8AC-FA983CB795F6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71F3-8257-443E-B0A9-7FD0F38C1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0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D67-5843-443D-A8AC-FA983CB795F6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71F3-8257-443E-B0A9-7FD0F38C1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1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D67-5843-443D-A8AC-FA983CB795F6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71F3-8257-443E-B0A9-7FD0F38C1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31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D67-5843-443D-A8AC-FA983CB795F6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71F3-8257-443E-B0A9-7FD0F38C1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3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BD67-5843-443D-A8AC-FA983CB795F6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71F3-8257-443E-B0A9-7FD0F38C1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/>
          <p:nvPr/>
        </p:nvSpPr>
        <p:spPr>
          <a:xfrm>
            <a:off x="2627784" y="1696116"/>
            <a:ext cx="3780270" cy="1300356"/>
          </a:xfrm>
          <a:prstGeom prst="rect">
            <a:avLst/>
          </a:prstGeom>
          <a:noFill/>
          <a:effectLst>
            <a:outerShdw blurRad="50800" dist="25400" dir="5400000" algn="t" rotWithShape="0">
              <a:prstClr val="black">
                <a:alpha val="37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B8E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 </a:t>
            </a:r>
            <a:r>
              <a:rPr lang="zh-CN" altLang="en-US" sz="4000" b="1" dirty="0">
                <a:solidFill>
                  <a:srgbClr val="03ACD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“</a:t>
            </a:r>
            <a:r>
              <a:rPr lang="en-US" altLang="zh-CN" sz="4000" b="1" dirty="0">
                <a:solidFill>
                  <a:srgbClr val="03ACD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SLIC</a:t>
            </a:r>
            <a:r>
              <a:rPr lang="zh-CN" altLang="en-US" sz="4000" b="1" dirty="0">
                <a:solidFill>
                  <a:srgbClr val="03ACD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社区”</a:t>
            </a:r>
            <a:endParaRPr lang="en-US" altLang="zh-CN" sz="4000" b="1" dirty="0">
              <a:solidFill>
                <a:srgbClr val="03ACD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ctr"/>
            <a:r>
              <a:rPr lang="en-US" altLang="zh-CN" sz="4000" b="1" dirty="0">
                <a:solidFill>
                  <a:srgbClr val="03ACD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 </a:t>
            </a:r>
            <a:r>
              <a:rPr lang="zh-CN" altLang="en-US" sz="4000" b="1" dirty="0">
                <a:solidFill>
                  <a:srgbClr val="03ACD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软件开发计划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6244158"/>
            <a:ext cx="432048" cy="207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145164" y="3198435"/>
            <a:ext cx="369515" cy="350402"/>
            <a:chOff x="2030922" y="2327368"/>
            <a:chExt cx="1528342" cy="1317536"/>
          </a:xfrm>
        </p:grpSpPr>
        <p:sp>
          <p:nvSpPr>
            <p:cNvPr id="17" name="六边形 16"/>
            <p:cNvSpPr/>
            <p:nvPr/>
          </p:nvSpPr>
          <p:spPr>
            <a:xfrm>
              <a:off x="2030922" y="2327368"/>
              <a:ext cx="1528342" cy="1317536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105578" y="2390868"/>
              <a:ext cx="1381022" cy="1190535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六边形 18"/>
            <p:cNvSpPr/>
            <p:nvPr/>
          </p:nvSpPr>
          <p:spPr>
            <a:xfrm>
              <a:off x="2298341" y="2557901"/>
              <a:ext cx="993503" cy="856467"/>
            </a:xfrm>
            <a:prstGeom prst="hexagon">
              <a:avLst/>
            </a:prstGeom>
            <a:solidFill>
              <a:srgbClr val="01ACBE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梯形 19"/>
            <p:cNvSpPr/>
            <p:nvPr/>
          </p:nvSpPr>
          <p:spPr>
            <a:xfrm>
              <a:off x="2402684" y="3414367"/>
              <a:ext cx="785815" cy="167035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梯形 71"/>
            <p:cNvSpPr/>
            <p:nvPr/>
          </p:nvSpPr>
          <p:spPr>
            <a:xfrm rot="14580000" flipH="1">
              <a:off x="2925227" y="2640055"/>
              <a:ext cx="667005" cy="171628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105964" y="2395147"/>
              <a:ext cx="413216" cy="595267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梯形 22"/>
            <p:cNvSpPr/>
            <p:nvPr/>
          </p:nvSpPr>
          <p:spPr>
            <a:xfrm flipV="1">
              <a:off x="2402681" y="2390864"/>
              <a:ext cx="785814" cy="167035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760076" y="3208455"/>
            <a:ext cx="362198" cy="343465"/>
            <a:chOff x="2030922" y="2327368"/>
            <a:chExt cx="1528342" cy="1317536"/>
          </a:xfrm>
        </p:grpSpPr>
        <p:sp>
          <p:nvSpPr>
            <p:cNvPr id="25" name="六边形 24"/>
            <p:cNvSpPr/>
            <p:nvPr/>
          </p:nvSpPr>
          <p:spPr>
            <a:xfrm>
              <a:off x="2030922" y="2327368"/>
              <a:ext cx="1528342" cy="1317536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2105578" y="2390868"/>
              <a:ext cx="1381022" cy="1190535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六边形 26"/>
            <p:cNvSpPr/>
            <p:nvPr/>
          </p:nvSpPr>
          <p:spPr>
            <a:xfrm>
              <a:off x="2298341" y="2557901"/>
              <a:ext cx="993503" cy="856467"/>
            </a:xfrm>
            <a:prstGeom prst="hexagon">
              <a:avLst/>
            </a:prstGeom>
            <a:solidFill>
              <a:srgbClr val="FFB850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梯形 27"/>
            <p:cNvSpPr/>
            <p:nvPr/>
          </p:nvSpPr>
          <p:spPr>
            <a:xfrm>
              <a:off x="2402684" y="3414367"/>
              <a:ext cx="785815" cy="167035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梯形 71"/>
            <p:cNvSpPr/>
            <p:nvPr/>
          </p:nvSpPr>
          <p:spPr>
            <a:xfrm rot="14580000" flipH="1">
              <a:off x="2925227" y="2640055"/>
              <a:ext cx="667005" cy="171628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2105964" y="2395147"/>
              <a:ext cx="413216" cy="595267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梯形 30"/>
            <p:cNvSpPr/>
            <p:nvPr/>
          </p:nvSpPr>
          <p:spPr>
            <a:xfrm flipV="1">
              <a:off x="2402681" y="2390864"/>
              <a:ext cx="785814" cy="167035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31418" y="3208680"/>
            <a:ext cx="369197" cy="350102"/>
            <a:chOff x="2030922" y="2327368"/>
            <a:chExt cx="1528342" cy="1317536"/>
          </a:xfrm>
        </p:grpSpPr>
        <p:sp>
          <p:nvSpPr>
            <p:cNvPr id="33" name="六边形 32"/>
            <p:cNvSpPr/>
            <p:nvPr/>
          </p:nvSpPr>
          <p:spPr>
            <a:xfrm>
              <a:off x="2030922" y="2327368"/>
              <a:ext cx="1528342" cy="1317536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105578" y="2390868"/>
              <a:ext cx="1381022" cy="1190535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六边形 34"/>
            <p:cNvSpPr/>
            <p:nvPr/>
          </p:nvSpPr>
          <p:spPr>
            <a:xfrm>
              <a:off x="2298341" y="2557901"/>
              <a:ext cx="993503" cy="856467"/>
            </a:xfrm>
            <a:prstGeom prst="hexagon">
              <a:avLst/>
            </a:prstGeom>
            <a:solidFill>
              <a:srgbClr val="E87071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梯形 35"/>
            <p:cNvSpPr/>
            <p:nvPr/>
          </p:nvSpPr>
          <p:spPr>
            <a:xfrm>
              <a:off x="2402684" y="3414367"/>
              <a:ext cx="785815" cy="167035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梯形 71"/>
            <p:cNvSpPr/>
            <p:nvPr/>
          </p:nvSpPr>
          <p:spPr>
            <a:xfrm rot="14580000" flipH="1">
              <a:off x="2925227" y="2640055"/>
              <a:ext cx="667005" cy="171628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105964" y="2395147"/>
              <a:ext cx="413216" cy="595267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梯形 38"/>
            <p:cNvSpPr/>
            <p:nvPr/>
          </p:nvSpPr>
          <p:spPr>
            <a:xfrm flipV="1">
              <a:off x="2402681" y="2390864"/>
              <a:ext cx="785814" cy="167035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931097" y="3219822"/>
            <a:ext cx="344589" cy="326765"/>
            <a:chOff x="2030922" y="2327368"/>
            <a:chExt cx="1528342" cy="1317536"/>
          </a:xfrm>
        </p:grpSpPr>
        <p:sp>
          <p:nvSpPr>
            <p:cNvPr id="41" name="六边形 40"/>
            <p:cNvSpPr/>
            <p:nvPr/>
          </p:nvSpPr>
          <p:spPr>
            <a:xfrm>
              <a:off x="2030922" y="2327368"/>
              <a:ext cx="1528342" cy="1317536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2105578" y="2390868"/>
              <a:ext cx="1381022" cy="1190535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六边形 42"/>
            <p:cNvSpPr/>
            <p:nvPr/>
          </p:nvSpPr>
          <p:spPr>
            <a:xfrm>
              <a:off x="2298341" y="2557901"/>
              <a:ext cx="993503" cy="856467"/>
            </a:xfrm>
            <a:prstGeom prst="hexagon">
              <a:avLst/>
            </a:prstGeom>
            <a:solidFill>
              <a:srgbClr val="663A77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梯形 43"/>
            <p:cNvSpPr/>
            <p:nvPr/>
          </p:nvSpPr>
          <p:spPr>
            <a:xfrm>
              <a:off x="2402684" y="3414367"/>
              <a:ext cx="785815" cy="167035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梯形 71"/>
            <p:cNvSpPr/>
            <p:nvPr/>
          </p:nvSpPr>
          <p:spPr>
            <a:xfrm rot="14580000" flipH="1">
              <a:off x="2925227" y="2640055"/>
              <a:ext cx="667005" cy="171628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2105964" y="2395147"/>
              <a:ext cx="413216" cy="595267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梯形 46"/>
            <p:cNvSpPr/>
            <p:nvPr/>
          </p:nvSpPr>
          <p:spPr>
            <a:xfrm flipV="1">
              <a:off x="2402681" y="2390864"/>
              <a:ext cx="785814" cy="167035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290869" y="3222510"/>
            <a:ext cx="358495" cy="339952"/>
            <a:chOff x="2030922" y="2327368"/>
            <a:chExt cx="1528342" cy="1317536"/>
          </a:xfrm>
        </p:grpSpPr>
        <p:sp>
          <p:nvSpPr>
            <p:cNvPr id="49" name="六边形 48"/>
            <p:cNvSpPr/>
            <p:nvPr/>
          </p:nvSpPr>
          <p:spPr>
            <a:xfrm>
              <a:off x="2030922" y="2327368"/>
              <a:ext cx="1528342" cy="1317536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2105578" y="2390868"/>
              <a:ext cx="1381022" cy="1190535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六边形 50"/>
            <p:cNvSpPr/>
            <p:nvPr/>
          </p:nvSpPr>
          <p:spPr>
            <a:xfrm>
              <a:off x="2298341" y="2557901"/>
              <a:ext cx="993503" cy="856467"/>
            </a:xfrm>
            <a:prstGeom prst="hexagon">
              <a:avLst/>
            </a:prstGeom>
            <a:solidFill>
              <a:srgbClr val="00AF92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梯形 51"/>
            <p:cNvSpPr/>
            <p:nvPr/>
          </p:nvSpPr>
          <p:spPr>
            <a:xfrm>
              <a:off x="2402684" y="3414367"/>
              <a:ext cx="785815" cy="167035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梯形 71"/>
            <p:cNvSpPr/>
            <p:nvPr/>
          </p:nvSpPr>
          <p:spPr>
            <a:xfrm rot="14580000" flipH="1">
              <a:off x="2925227" y="2640055"/>
              <a:ext cx="667005" cy="171628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737 h 171737"/>
                <a:gd name="connsiteX1" fmla="*/ 99339 w 667005"/>
                <a:gd name="connsiteY1" fmla="*/ 0 h 171737"/>
                <a:gd name="connsiteX2" fmla="*/ 581865 w 667005"/>
                <a:gd name="connsiteY2" fmla="*/ 109 h 171737"/>
                <a:gd name="connsiteX3" fmla="*/ 667005 w 667005"/>
                <a:gd name="connsiteY3" fmla="*/ 171737 h 171737"/>
                <a:gd name="connsiteX4" fmla="*/ 0 w 667005"/>
                <a:gd name="connsiteY4" fmla="*/ 171737 h 171737"/>
                <a:gd name="connsiteX0" fmla="*/ 0 w 667005"/>
                <a:gd name="connsiteY0" fmla="*/ 171628 h 171628"/>
                <a:gd name="connsiteX1" fmla="*/ 140601 w 667005"/>
                <a:gd name="connsiteY1" fmla="*/ 10938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" fmla="*/ 0 w 667005"/>
                <a:gd name="connsiteY0" fmla="*/ 171628 h 171628"/>
                <a:gd name="connsiteX1" fmla="*/ 103609 w 667005"/>
                <a:gd name="connsiteY1" fmla="*/ 128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2105964" y="2395147"/>
              <a:ext cx="413216" cy="595267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梯形 54"/>
            <p:cNvSpPr/>
            <p:nvPr/>
          </p:nvSpPr>
          <p:spPr>
            <a:xfrm flipV="1">
              <a:off x="2402681" y="2390864"/>
              <a:ext cx="785814" cy="167035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09" y="267494"/>
            <a:ext cx="460851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3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21600000">
                                      <p:cBhvr>
                                        <p:cTn id="9" dur="6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9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rot="18900000">
            <a:off x="5466709" y="1558187"/>
            <a:ext cx="1644934" cy="1644933"/>
          </a:xfrm>
          <a:prstGeom prst="rtTriangle">
            <a:avLst/>
          </a:prstGeom>
          <a:solidFill>
            <a:srgbClr val="03ACD2"/>
          </a:solidFill>
          <a:ln w="15875">
            <a:gradFill>
              <a:gsLst>
                <a:gs pos="0">
                  <a:srgbClr val="01A2B3"/>
                </a:gs>
                <a:gs pos="100000">
                  <a:srgbClr val="00DBF2"/>
                </a:gs>
              </a:gsLst>
              <a:lin ang="5400000" scaled="1"/>
            </a:gradFill>
          </a:ln>
          <a:effectLst>
            <a:outerShdw blurRad="2413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2700000" flipV="1">
            <a:off x="3970614" y="2613140"/>
            <a:ext cx="2023334" cy="2023334"/>
          </a:xfrm>
          <a:prstGeom prst="rtTriangle">
            <a:avLst/>
          </a:prstGeom>
          <a:gradFill>
            <a:gsLst>
              <a:gs pos="0">
                <a:srgbClr val="E45A5A"/>
              </a:gs>
              <a:gs pos="100000">
                <a:srgbClr val="F0A2A2"/>
              </a:gs>
            </a:gsLst>
            <a:lin ang="0" scaled="0"/>
          </a:gradFill>
          <a:ln w="15875">
            <a:gradFill>
              <a:gsLst>
                <a:gs pos="0">
                  <a:srgbClr val="E66666"/>
                </a:gs>
                <a:gs pos="100000">
                  <a:srgbClr val="F5C3C3"/>
                </a:gs>
              </a:gsLst>
              <a:lin ang="0" scaled="0"/>
            </a:gradFill>
          </a:ln>
          <a:effectLst>
            <a:outerShdw blurRad="2413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18900000">
            <a:off x="2428255" y="1028616"/>
            <a:ext cx="2284278" cy="2284277"/>
          </a:xfrm>
          <a:prstGeom prst="rtTriangle">
            <a:avLst/>
          </a:prstGeom>
          <a:gradFill>
            <a:gsLst>
              <a:gs pos="0">
                <a:srgbClr val="FFC46D"/>
              </a:gs>
              <a:gs pos="100000">
                <a:srgbClr val="FFA41D"/>
              </a:gs>
            </a:gsLst>
            <a:lin ang="5400000" scaled="0"/>
          </a:gradFill>
          <a:ln w="15875">
            <a:gradFill>
              <a:gsLst>
                <a:gs pos="0">
                  <a:srgbClr val="FFC46D"/>
                </a:gs>
                <a:gs pos="100000">
                  <a:srgbClr val="FFCC81"/>
                </a:gs>
              </a:gsLst>
              <a:lin ang="5400000" scaled="1"/>
            </a:gradFill>
          </a:ln>
          <a:effectLst>
            <a:outerShdw blurRad="2921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直角三角形 4"/>
          <p:cNvSpPr/>
          <p:nvPr/>
        </p:nvSpPr>
        <p:spPr>
          <a:xfrm rot="2700000" flipV="1">
            <a:off x="2634344" y="1381072"/>
            <a:ext cx="1872099" cy="1872098"/>
          </a:xfrm>
          <a:prstGeom prst="rt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 rot="18900000">
            <a:off x="4257117" y="2671018"/>
            <a:ext cx="1600287" cy="1600287"/>
          </a:xfrm>
          <a:prstGeom prst="rt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2700000" flipV="1">
            <a:off x="5615726" y="1803722"/>
            <a:ext cx="1368584" cy="1368584"/>
          </a:xfrm>
          <a:prstGeom prst="rt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65424" y="2224411"/>
            <a:ext cx="1232759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dirty="0">
                <a:solidFill>
                  <a:prstClr val="white"/>
                </a:solidFill>
                <a:latin typeface="Impact" panose="020B0806030902050204" pitchFamily="34" charset="0"/>
              </a:rPr>
              <a:t>RUP</a:t>
            </a:r>
            <a:endParaRPr lang="zh-CN" altLang="en-US" sz="28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85323" y="2924237"/>
            <a:ext cx="123275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Impact" panose="020B0806030902050204" pitchFamily="34" charset="0"/>
              </a:rPr>
              <a:t>Scrum</a:t>
            </a:r>
            <a:endParaRPr lang="zh-CN" altLang="en-US" sz="28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8082" y="2392177"/>
            <a:ext cx="1232759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Impact" panose="020B0806030902050204" pitchFamily="34" charset="0"/>
              </a:rPr>
              <a:t>XP</a:t>
            </a:r>
            <a:endParaRPr lang="zh-CN" altLang="en-US" sz="21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032423" y="2499857"/>
            <a:ext cx="1087402" cy="89555"/>
            <a:chOff x="3195031" y="3180855"/>
            <a:chExt cx="1449869" cy="119407"/>
          </a:xfrm>
          <a:solidFill>
            <a:schemeClr val="bg1"/>
          </a:solidFill>
        </p:grpSpPr>
        <p:sp>
          <p:nvSpPr>
            <p:cNvPr id="39" name="等腰三角形 38"/>
            <p:cNvSpPr/>
            <p:nvPr/>
          </p:nvSpPr>
          <p:spPr>
            <a:xfrm rot="5400000">
              <a:off x="4553864" y="3209227"/>
              <a:ext cx="119407" cy="626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6200000" flipH="1">
              <a:off x="3166659" y="3209227"/>
              <a:ext cx="119407" cy="626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430724" y="3137966"/>
            <a:ext cx="1360352" cy="166153"/>
            <a:chOff x="3195031" y="3180855"/>
            <a:chExt cx="1449875" cy="119407"/>
          </a:xfrm>
          <a:solidFill>
            <a:schemeClr val="bg1"/>
          </a:solidFill>
        </p:grpSpPr>
        <p:sp>
          <p:nvSpPr>
            <p:cNvPr id="44" name="等腰三角形 43"/>
            <p:cNvSpPr/>
            <p:nvPr/>
          </p:nvSpPr>
          <p:spPr>
            <a:xfrm rot="5400000">
              <a:off x="4553870" y="3209227"/>
              <a:ext cx="119407" cy="626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16200000" flipH="1">
              <a:off x="3166659" y="3209227"/>
              <a:ext cx="119407" cy="626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857703" y="2600030"/>
            <a:ext cx="953516" cy="67286"/>
            <a:chOff x="3195030" y="3180855"/>
            <a:chExt cx="1449906" cy="119408"/>
          </a:xfrm>
          <a:solidFill>
            <a:schemeClr val="bg1"/>
          </a:solidFill>
        </p:grpSpPr>
        <p:sp>
          <p:nvSpPr>
            <p:cNvPr id="47" name="等腰三角形 46"/>
            <p:cNvSpPr/>
            <p:nvPr/>
          </p:nvSpPr>
          <p:spPr>
            <a:xfrm rot="5400000">
              <a:off x="4553900" y="3209226"/>
              <a:ext cx="119407" cy="6266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6200000" flipH="1">
              <a:off x="3166659" y="3209227"/>
              <a:ext cx="119407" cy="6266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Group 41"/>
          <p:cNvGrpSpPr>
            <a:grpSpLocks noChangeAspect="1"/>
          </p:cNvGrpSpPr>
          <p:nvPr/>
        </p:nvGrpSpPr>
        <p:grpSpPr bwMode="auto">
          <a:xfrm>
            <a:off x="3421531" y="2824291"/>
            <a:ext cx="304782" cy="373093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53" name="Freeform 42"/>
            <p:cNvSpPr>
              <a:spLocks/>
            </p:cNvSpPr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4"/>
            <p:cNvSpPr>
              <a:spLocks/>
            </p:cNvSpPr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5"/>
            <p:cNvSpPr>
              <a:spLocks/>
            </p:cNvSpPr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1" name="Group 52"/>
          <p:cNvGrpSpPr>
            <a:grpSpLocks noChangeAspect="1"/>
          </p:cNvGrpSpPr>
          <p:nvPr/>
        </p:nvGrpSpPr>
        <p:grpSpPr bwMode="auto">
          <a:xfrm>
            <a:off x="6150301" y="2915472"/>
            <a:ext cx="319602" cy="316846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62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55"/>
            <p:cNvSpPr>
              <a:spLocks/>
            </p:cNvSpPr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56"/>
            <p:cNvSpPr>
              <a:spLocks/>
            </p:cNvSpPr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57"/>
            <p:cNvSpPr>
              <a:spLocks/>
            </p:cNvSpPr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58"/>
            <p:cNvSpPr>
              <a:spLocks/>
            </p:cNvSpPr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59"/>
            <p:cNvSpPr>
              <a:spLocks/>
            </p:cNvSpPr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Group 62"/>
          <p:cNvGrpSpPr>
            <a:grpSpLocks noChangeAspect="1"/>
          </p:cNvGrpSpPr>
          <p:nvPr/>
        </p:nvGrpSpPr>
        <p:grpSpPr bwMode="auto">
          <a:xfrm>
            <a:off x="4843571" y="2670443"/>
            <a:ext cx="374895" cy="299334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任意多边形 80"/>
          <p:cNvSpPr/>
          <p:nvPr/>
        </p:nvSpPr>
        <p:spPr>
          <a:xfrm>
            <a:off x="4119824" y="848259"/>
            <a:ext cx="892382" cy="1356014"/>
          </a:xfrm>
          <a:custGeom>
            <a:avLst/>
            <a:gdLst>
              <a:gd name="connsiteX0" fmla="*/ 2554514 w 2554514"/>
              <a:gd name="connsiteY0" fmla="*/ 2249714 h 2249714"/>
              <a:gd name="connsiteX1" fmla="*/ 2554514 w 2554514"/>
              <a:gd name="connsiteY1" fmla="*/ 0 h 2249714"/>
              <a:gd name="connsiteX2" fmla="*/ 0 w 2554514"/>
              <a:gd name="connsiteY2" fmla="*/ 0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4514" h="2249714">
                <a:moveTo>
                  <a:pt x="2554514" y="2249714"/>
                </a:moveTo>
                <a:lnTo>
                  <a:pt x="2554514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2944049" y="650801"/>
            <a:ext cx="1420716" cy="1097466"/>
            <a:chOff x="3598089" y="3761205"/>
            <a:chExt cx="1894288" cy="1463289"/>
          </a:xfrm>
        </p:grpSpPr>
        <p:sp>
          <p:nvSpPr>
            <p:cNvPr id="83" name="文本框 82"/>
            <p:cNvSpPr txBox="1"/>
            <p:nvPr/>
          </p:nvSpPr>
          <p:spPr>
            <a:xfrm>
              <a:off x="3989296" y="3761205"/>
              <a:ext cx="1493849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基础</a:t>
              </a: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598089" y="4239608"/>
              <a:ext cx="1894288" cy="98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RUP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模型为基础，将开发周期分为先启、精化、构建、产品化四个阶段</a:t>
              </a:r>
            </a:p>
          </p:txBody>
        </p:sp>
      </p:grpSp>
      <p:sp>
        <p:nvSpPr>
          <p:cNvPr id="86" name="椭圆 85"/>
          <p:cNvSpPr/>
          <p:nvPr/>
        </p:nvSpPr>
        <p:spPr>
          <a:xfrm>
            <a:off x="4060325" y="826958"/>
            <a:ext cx="47625" cy="476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064616" y="826958"/>
            <a:ext cx="47625" cy="476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988300" y="2222792"/>
            <a:ext cx="47625" cy="476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9" name="任意多边形 88"/>
          <p:cNvSpPr/>
          <p:nvPr/>
        </p:nvSpPr>
        <p:spPr>
          <a:xfrm flipH="1">
            <a:off x="5305926" y="1042333"/>
            <a:ext cx="892382" cy="1356014"/>
          </a:xfrm>
          <a:custGeom>
            <a:avLst/>
            <a:gdLst>
              <a:gd name="connsiteX0" fmla="*/ 2554514 w 2554514"/>
              <a:gd name="connsiteY0" fmla="*/ 2249714 h 2249714"/>
              <a:gd name="connsiteX1" fmla="*/ 2554514 w 2554514"/>
              <a:gd name="connsiteY1" fmla="*/ 0 h 2249714"/>
              <a:gd name="connsiteX2" fmla="*/ 0 w 2554514"/>
              <a:gd name="connsiteY2" fmla="*/ 0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4514" h="2249714">
                <a:moveTo>
                  <a:pt x="2554514" y="2249714"/>
                </a:moveTo>
                <a:lnTo>
                  <a:pt x="2554514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5282726" y="2417971"/>
            <a:ext cx="47625" cy="476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307024" y="836360"/>
            <a:ext cx="1446899" cy="949436"/>
            <a:chOff x="3799215" y="3782598"/>
            <a:chExt cx="1929199" cy="1265916"/>
          </a:xfrm>
        </p:grpSpPr>
        <p:sp>
          <p:nvSpPr>
            <p:cNvPr id="92" name="文本框 91"/>
            <p:cNvSpPr txBox="1"/>
            <p:nvPr/>
          </p:nvSpPr>
          <p:spPr>
            <a:xfrm>
              <a:off x="3799215" y="3782598"/>
              <a:ext cx="1748679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3ACD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核心思想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805946" y="4279072"/>
              <a:ext cx="192246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尽可能加入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XP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核心实践，如结对开发测试等，利于短时间开发</a:t>
              </a:r>
            </a:p>
          </p:txBody>
        </p:sp>
      </p:grpSp>
      <p:sp>
        <p:nvSpPr>
          <p:cNvPr id="94" name="椭圆 93"/>
          <p:cNvSpPr/>
          <p:nvPr/>
        </p:nvSpPr>
        <p:spPr>
          <a:xfrm>
            <a:off x="7542322" y="1017458"/>
            <a:ext cx="47625" cy="476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6217192" y="1017458"/>
            <a:ext cx="47625" cy="476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任意多边形 95"/>
          <p:cNvSpPr/>
          <p:nvPr/>
        </p:nvSpPr>
        <p:spPr>
          <a:xfrm flipV="1">
            <a:off x="3150749" y="3603827"/>
            <a:ext cx="754323" cy="589190"/>
          </a:xfrm>
          <a:custGeom>
            <a:avLst/>
            <a:gdLst>
              <a:gd name="connsiteX0" fmla="*/ 2554514 w 2554514"/>
              <a:gd name="connsiteY0" fmla="*/ 2249714 h 2249714"/>
              <a:gd name="connsiteX1" fmla="*/ 2554514 w 2554514"/>
              <a:gd name="connsiteY1" fmla="*/ 0 h 2249714"/>
              <a:gd name="connsiteX2" fmla="*/ 0 w 2554514"/>
              <a:gd name="connsiteY2" fmla="*/ 0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4514" h="2249714">
                <a:moveTo>
                  <a:pt x="2554514" y="2249714"/>
                </a:moveTo>
                <a:lnTo>
                  <a:pt x="2554514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882040" y="3546280"/>
            <a:ext cx="47625" cy="476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1947118" y="3972853"/>
            <a:ext cx="1268297" cy="906699"/>
            <a:chOff x="3572490" y="3731210"/>
            <a:chExt cx="1691062" cy="1208935"/>
          </a:xfrm>
        </p:grpSpPr>
        <p:sp>
          <p:nvSpPr>
            <p:cNvPr id="99" name="文本框 98"/>
            <p:cNvSpPr txBox="1"/>
            <p:nvPr/>
          </p:nvSpPr>
          <p:spPr>
            <a:xfrm>
              <a:off x="3572490" y="3731210"/>
              <a:ext cx="1691062" cy="53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迭代管理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572490" y="4170702"/>
              <a:ext cx="1643915" cy="76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Sprint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方式组织迭代，使开发过程更灵活</a:t>
              </a:r>
            </a:p>
          </p:txBody>
        </p:sp>
      </p:grpSp>
      <p:sp>
        <p:nvSpPr>
          <p:cNvPr id="101" name="椭圆 100"/>
          <p:cNvSpPr/>
          <p:nvPr/>
        </p:nvSpPr>
        <p:spPr>
          <a:xfrm>
            <a:off x="3082592" y="4171510"/>
            <a:ext cx="47625" cy="476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955165" y="4164002"/>
            <a:ext cx="47625" cy="476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395537" y="178029"/>
            <a:ext cx="1944216" cy="377026"/>
          </a:xfrm>
          <a:prstGeom prst="rect">
            <a:avLst/>
          </a:prstGeom>
          <a:solidFill>
            <a:srgbClr val="03ACD2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   过程模型</a:t>
            </a:r>
            <a:endParaRPr lang="zh-CN" altLang="en-US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1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3" grpId="0" animBg="1"/>
      <p:bldP spid="35" grpId="0"/>
      <p:bldP spid="36" grpId="0"/>
      <p:bldP spid="37" grpId="0"/>
      <p:bldP spid="81" grpId="0" animBg="1"/>
      <p:bldP spid="89" grpId="0" animBg="1"/>
      <p:bldP spid="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81526" y="1059582"/>
            <a:ext cx="1852671" cy="1939248"/>
            <a:chOff x="2002155" y="908130"/>
            <a:chExt cx="680407" cy="712203"/>
          </a:xfrm>
        </p:grpSpPr>
        <p:grpSp>
          <p:nvGrpSpPr>
            <p:cNvPr id="45" name="组合 44"/>
            <p:cNvGrpSpPr/>
            <p:nvPr/>
          </p:nvGrpSpPr>
          <p:grpSpPr>
            <a:xfrm>
              <a:off x="2023848" y="908130"/>
              <a:ext cx="658714" cy="712203"/>
              <a:chOff x="3295850" y="2263221"/>
              <a:chExt cx="2831835" cy="3061839"/>
            </a:xfrm>
          </p:grpSpPr>
          <p:sp>
            <p:nvSpPr>
              <p:cNvPr id="46" name="圆角矩形 45"/>
              <p:cNvSpPr/>
              <p:nvPr/>
            </p:nvSpPr>
            <p:spPr>
              <a:xfrm rot="2760000">
                <a:off x="3404990" y="2602365"/>
                <a:ext cx="3053844" cy="239154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Freeform 5"/>
              <p:cNvSpPr>
                <a:spLocks/>
              </p:cNvSpPr>
              <p:nvPr/>
            </p:nvSpPr>
            <p:spPr bwMode="auto">
              <a:xfrm rot="10800000">
                <a:off x="3295850" y="2263221"/>
                <a:ext cx="2643764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2760000">
                <a:off x="3539900" y="2683307"/>
                <a:ext cx="2699084" cy="2013983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2002155" y="992079"/>
              <a:ext cx="6572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rgbClr val="E8707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6600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3231793" y="2579650"/>
            <a:ext cx="2780367" cy="865404"/>
            <a:chOff x="2751112" y="3289416"/>
            <a:chExt cx="3707156" cy="1153872"/>
          </a:xfrm>
        </p:grpSpPr>
        <p:sp>
          <p:nvSpPr>
            <p:cNvPr id="129" name="文本框 128"/>
            <p:cNvSpPr txBox="1"/>
            <p:nvPr/>
          </p:nvSpPr>
          <p:spPr>
            <a:xfrm>
              <a:off x="2751112" y="3289416"/>
              <a:ext cx="3707156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人员分工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457192" y="4135512"/>
              <a:ext cx="22949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294186" y="222340"/>
            <a:ext cx="1965026" cy="346249"/>
          </a:xfrm>
          <a:prstGeom prst="rect">
            <a:avLst/>
          </a:prstGeom>
          <a:solidFill>
            <a:srgbClr val="03ACD2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         目录</a:t>
            </a:r>
          </a:p>
        </p:txBody>
      </p:sp>
      <p:sp>
        <p:nvSpPr>
          <p:cNvPr id="23" name="文本框 9"/>
          <p:cNvSpPr txBox="1"/>
          <p:nvPr/>
        </p:nvSpPr>
        <p:spPr>
          <a:xfrm>
            <a:off x="3884735" y="3499551"/>
            <a:ext cx="11677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团队介绍</a:t>
            </a:r>
          </a:p>
        </p:txBody>
      </p:sp>
      <p:sp>
        <p:nvSpPr>
          <p:cNvPr id="24" name="文本框 9"/>
          <p:cNvSpPr txBox="1"/>
          <p:nvPr/>
        </p:nvSpPr>
        <p:spPr>
          <a:xfrm>
            <a:off x="3884735" y="3902619"/>
            <a:ext cx="11677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角色分工</a:t>
            </a:r>
          </a:p>
        </p:txBody>
      </p:sp>
    </p:spTree>
    <p:extLst>
      <p:ext uri="{BB962C8B-B14F-4D97-AF65-F5344CB8AC3E}">
        <p14:creationId xmlns:p14="http://schemas.microsoft.com/office/powerpoint/2010/main" val="156855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6965391" y="1026690"/>
            <a:ext cx="1167744" cy="1262568"/>
            <a:chOff x="3295850" y="2263221"/>
            <a:chExt cx="2831835" cy="3061839"/>
          </a:xfrm>
        </p:grpSpPr>
        <p:sp>
          <p:nvSpPr>
            <p:cNvPr id="25" name="圆角矩形 24"/>
            <p:cNvSpPr/>
            <p:nvPr/>
          </p:nvSpPr>
          <p:spPr>
            <a:xfrm rot="2760000">
              <a:off x="3404990" y="2602365"/>
              <a:ext cx="3053844" cy="2391546"/>
            </a:xfrm>
            <a:prstGeom prst="roundRect">
              <a:avLst>
                <a:gd name="adj" fmla="val 47577"/>
              </a:avLst>
            </a:prstGeom>
            <a:gradFill>
              <a:gsLst>
                <a:gs pos="0">
                  <a:schemeClr val="tx1"/>
                </a:gs>
                <a:gs pos="100000">
                  <a:srgbClr val="E8E8E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 rot="10800000">
              <a:off x="3295850" y="2263221"/>
              <a:ext cx="2643764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2000059" cy="410231"/>
          </a:xfrm>
          <a:solidFill>
            <a:srgbClr val="03ACD2"/>
          </a:solidFill>
        </p:spPr>
        <p:txBody>
          <a:bodyPr/>
          <a:lstStyle/>
          <a:p>
            <a:r>
              <a:rPr lang="zh-CN" altLang="en-US" sz="2000" dirty="0"/>
              <a:t>团队介绍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262182" y="1026690"/>
            <a:ext cx="1167744" cy="1262568"/>
            <a:chOff x="3295850" y="2263221"/>
            <a:chExt cx="2831835" cy="3061839"/>
          </a:xfrm>
        </p:grpSpPr>
        <p:sp>
          <p:nvSpPr>
            <p:cNvPr id="4" name="圆角矩形 3"/>
            <p:cNvSpPr/>
            <p:nvPr/>
          </p:nvSpPr>
          <p:spPr>
            <a:xfrm rot="2760000">
              <a:off x="3404990" y="2602365"/>
              <a:ext cx="3053844" cy="2391546"/>
            </a:xfrm>
            <a:prstGeom prst="roundRect">
              <a:avLst>
                <a:gd name="adj" fmla="val 47577"/>
              </a:avLst>
            </a:prstGeom>
            <a:gradFill>
              <a:gsLst>
                <a:gs pos="0">
                  <a:schemeClr val="tx1"/>
                </a:gs>
                <a:gs pos="100000">
                  <a:srgbClr val="E8E8E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 rot="10800000">
              <a:off x="3295850" y="2263221"/>
              <a:ext cx="2643764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01821" y="1052030"/>
            <a:ext cx="1167744" cy="1262568"/>
            <a:chOff x="3295850" y="2263221"/>
            <a:chExt cx="2831835" cy="3061839"/>
          </a:xfrm>
        </p:grpSpPr>
        <p:sp>
          <p:nvSpPr>
            <p:cNvPr id="7" name="圆角矩形 6"/>
            <p:cNvSpPr/>
            <p:nvPr/>
          </p:nvSpPr>
          <p:spPr>
            <a:xfrm rot="2760000">
              <a:off x="3404990" y="2602365"/>
              <a:ext cx="3053844" cy="2391546"/>
            </a:xfrm>
            <a:prstGeom prst="roundRect">
              <a:avLst>
                <a:gd name="adj" fmla="val 47577"/>
              </a:avLst>
            </a:prstGeom>
            <a:gradFill>
              <a:gsLst>
                <a:gs pos="0">
                  <a:schemeClr val="tx1"/>
                </a:gs>
                <a:gs pos="100000">
                  <a:srgbClr val="E8E8E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 rot="10800000">
              <a:off x="3295850" y="2263221"/>
              <a:ext cx="2643764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629596" y="2391448"/>
            <a:ext cx="4567270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我们是一支专业的团队。我们的成员拥有多年的计算机专业技术背景。</a:t>
            </a:r>
          </a:p>
          <a:p>
            <a:pPr algn="just">
              <a:lnSpc>
                <a:spcPts val="14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4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我们是一支年轻的团队。我们的平均年龄仅有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岁，充满了朝气和创新精神。</a:t>
            </a:r>
          </a:p>
          <a:p>
            <a:pPr algn="just">
              <a:lnSpc>
                <a:spcPts val="14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4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我们是一支高效的团队。我们坚信，只有高效，才能最大程度保证软件质量。</a:t>
            </a:r>
          </a:p>
          <a:p>
            <a:pPr algn="just">
              <a:lnSpc>
                <a:spcPts val="14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4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我们专业、年轻、高效，我们希望实现一个共同的梦想：做一个真正满足当代大学生日常需求的软件，为人们带去便捷、快乐的生活体验！</a:t>
            </a:r>
          </a:p>
        </p:txBody>
      </p:sp>
      <p:sp>
        <p:nvSpPr>
          <p:cNvPr id="10" name="矩形 9"/>
          <p:cNvSpPr/>
          <p:nvPr/>
        </p:nvSpPr>
        <p:spPr>
          <a:xfrm>
            <a:off x="645881" y="1131590"/>
            <a:ext cx="2593340" cy="3462301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33"/>
          <p:cNvSpPr>
            <a:spLocks noChangeArrowheads="1"/>
          </p:cNvSpPr>
          <p:nvPr/>
        </p:nvSpPr>
        <p:spPr bwMode="auto">
          <a:xfrm>
            <a:off x="3610237" y="1294352"/>
            <a:ext cx="84719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3ACD2"/>
                </a:solidFill>
                <a:latin typeface="微软雅黑" pitchFamily="34" charset="-122"/>
                <a:ea typeface="微软雅黑" pitchFamily="34" charset="-122"/>
              </a:rPr>
              <a:t>专业</a:t>
            </a:r>
          </a:p>
        </p:txBody>
      </p:sp>
      <p:sp>
        <p:nvSpPr>
          <p:cNvPr id="12" name="TextBox 33"/>
          <p:cNvSpPr>
            <a:spLocks noChangeArrowheads="1"/>
          </p:cNvSpPr>
          <p:nvPr/>
        </p:nvSpPr>
        <p:spPr bwMode="auto">
          <a:xfrm>
            <a:off x="5417210" y="1289091"/>
            <a:ext cx="78013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年轻</a:t>
            </a:r>
          </a:p>
        </p:txBody>
      </p:sp>
      <p:sp>
        <p:nvSpPr>
          <p:cNvPr id="15" name="TextBox 33"/>
          <p:cNvSpPr>
            <a:spLocks noChangeArrowheads="1"/>
          </p:cNvSpPr>
          <p:nvPr/>
        </p:nvSpPr>
        <p:spPr bwMode="auto">
          <a:xfrm>
            <a:off x="7103055" y="1289091"/>
            <a:ext cx="815425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9786A"/>
                </a:solidFill>
                <a:latin typeface="微软雅黑" pitchFamily="34" charset="-122"/>
                <a:ea typeface="微软雅黑" pitchFamily="34" charset="-122"/>
              </a:rPr>
              <a:t>高效</a:t>
            </a:r>
            <a:endParaRPr lang="zh-CN" altLang="en-US" sz="2000" b="1" dirty="0">
              <a:solidFill>
                <a:srgbClr val="E978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斜纹 18"/>
          <p:cNvSpPr/>
          <p:nvPr/>
        </p:nvSpPr>
        <p:spPr>
          <a:xfrm>
            <a:off x="607781" y="1100634"/>
            <a:ext cx="359773" cy="359773"/>
          </a:xfrm>
          <a:prstGeom prst="diagStrip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斜纹 19"/>
          <p:cNvSpPr/>
          <p:nvPr/>
        </p:nvSpPr>
        <p:spPr>
          <a:xfrm rot="10800000">
            <a:off x="2911232" y="4263457"/>
            <a:ext cx="359773" cy="359773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8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  <p:bldP spid="11" grpId="0"/>
      <p:bldP spid="12" grpId="0"/>
      <p:bldP spid="15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 rot="20152320">
            <a:off x="4062104" y="3847578"/>
            <a:ext cx="994410" cy="117716"/>
          </a:xfrm>
          <a:prstGeom prst="rect">
            <a:avLst/>
          </a:prstGeom>
          <a:solidFill>
            <a:srgbClr val="663A77"/>
          </a:solid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 rot="1447680" flipV="1">
            <a:off x="4062104" y="3122434"/>
            <a:ext cx="994410" cy="117716"/>
          </a:xfrm>
          <a:prstGeom prst="rect">
            <a:avLst/>
          </a:prstGeom>
          <a:solidFill>
            <a:srgbClr val="C65885"/>
          </a:solidFill>
          <a:ln>
            <a:noFill/>
          </a:ln>
          <a:effectLst>
            <a:innerShdw blurRad="50800" dist="381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 rot="20152320">
            <a:off x="4062104" y="2397047"/>
            <a:ext cx="994410" cy="117716"/>
          </a:xfrm>
          <a:prstGeom prst="rect">
            <a:avLst/>
          </a:prstGeom>
          <a:solidFill>
            <a:srgbClr val="E87071"/>
          </a:solid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 rot="1447680" flipV="1">
            <a:off x="4105194" y="1686750"/>
            <a:ext cx="994410" cy="117716"/>
          </a:xfrm>
          <a:prstGeom prst="rect">
            <a:avLst/>
          </a:prstGeom>
          <a:solidFill>
            <a:srgbClr val="03ACD2"/>
          </a:solidFill>
          <a:ln>
            <a:noFill/>
          </a:ln>
          <a:effectLst>
            <a:innerShdw blurRad="50800" dist="381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 rot="20152320">
            <a:off x="4105194" y="925655"/>
            <a:ext cx="994410" cy="117716"/>
          </a:xfrm>
          <a:prstGeom prst="rect">
            <a:avLst/>
          </a:prstGeom>
          <a:solidFill>
            <a:srgbClr val="FFB850"/>
          </a:solid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853535" y="614098"/>
            <a:ext cx="922832" cy="1037248"/>
            <a:chOff x="6474776" y="1019119"/>
            <a:chExt cx="1230443" cy="1382997"/>
          </a:xfrm>
        </p:grpSpPr>
        <p:sp>
          <p:nvSpPr>
            <p:cNvPr id="2" name="任意多边形 1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53535" y="1836300"/>
            <a:ext cx="922832" cy="1037248"/>
            <a:chOff x="6474776" y="1019119"/>
            <a:chExt cx="1230443" cy="1382997"/>
          </a:xfrm>
        </p:grpSpPr>
        <p:sp>
          <p:nvSpPr>
            <p:cNvPr id="35" name="任意多边形 34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53535" y="3294808"/>
            <a:ext cx="922832" cy="1037248"/>
            <a:chOff x="6474776" y="1019119"/>
            <a:chExt cx="1230443" cy="1382997"/>
          </a:xfrm>
        </p:grpSpPr>
        <p:sp>
          <p:nvSpPr>
            <p:cNvPr id="40" name="任意多边形 39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94755" y="1116339"/>
            <a:ext cx="922832" cy="1037248"/>
            <a:chOff x="6474776" y="1019119"/>
            <a:chExt cx="1230443" cy="1382997"/>
          </a:xfrm>
        </p:grpSpPr>
        <p:sp>
          <p:nvSpPr>
            <p:cNvPr id="45" name="任意多边形 44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794755" y="2567709"/>
            <a:ext cx="922832" cy="1037248"/>
            <a:chOff x="6474776" y="1019119"/>
            <a:chExt cx="1230443" cy="1382997"/>
          </a:xfrm>
        </p:grpSpPr>
        <p:sp>
          <p:nvSpPr>
            <p:cNvPr id="50" name="任意多边形 49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794755" y="4013136"/>
            <a:ext cx="922832" cy="1037248"/>
            <a:chOff x="6474776" y="1019119"/>
            <a:chExt cx="1230443" cy="1382997"/>
          </a:xfrm>
        </p:grpSpPr>
        <p:sp>
          <p:nvSpPr>
            <p:cNvPr id="55" name="任意多边形 54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1847851" y="1742498"/>
            <a:ext cx="2745521" cy="404018"/>
            <a:chOff x="2463800" y="2482850"/>
            <a:chExt cx="3660695" cy="538691"/>
          </a:xfrm>
        </p:grpSpPr>
        <p:sp>
          <p:nvSpPr>
            <p:cNvPr id="103" name="任意多边形 102"/>
            <p:cNvSpPr/>
            <p:nvPr/>
          </p:nvSpPr>
          <p:spPr>
            <a:xfrm>
              <a:off x="2463800" y="2482850"/>
              <a:ext cx="3606800" cy="495300"/>
            </a:xfrm>
            <a:custGeom>
              <a:avLst/>
              <a:gdLst>
                <a:gd name="connsiteX0" fmla="*/ 3606800 w 3606800"/>
                <a:gd name="connsiteY0" fmla="*/ 495300 h 495300"/>
                <a:gd name="connsiteX1" fmla="*/ 2552700 w 3606800"/>
                <a:gd name="connsiteY1" fmla="*/ 0 h 495300"/>
                <a:gd name="connsiteX2" fmla="*/ 0 w 3606800"/>
                <a:gd name="connsiteY2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800" h="495300">
                  <a:moveTo>
                    <a:pt x="3606800" y="495300"/>
                  </a:moveTo>
                  <a:lnTo>
                    <a:pt x="255270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  <a:prstDash val="dash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 flipH="1" flipV="1">
              <a:off x="6043474" y="2947886"/>
              <a:ext cx="81021" cy="73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782530" y="1746449"/>
            <a:ext cx="2138534" cy="900314"/>
            <a:chOff x="2907314" y="3866490"/>
            <a:chExt cx="2851378" cy="1200419"/>
          </a:xfrm>
        </p:grpSpPr>
        <p:sp>
          <p:nvSpPr>
            <p:cNvPr id="106" name="文本框 105"/>
            <p:cNvSpPr txBox="1"/>
            <p:nvPr/>
          </p:nvSpPr>
          <p:spPr>
            <a:xfrm>
              <a:off x="3205254" y="3866490"/>
              <a:ext cx="228193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刘  畅 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20172982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907314" y="4205134"/>
              <a:ext cx="2851378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需求分析师</a:t>
              </a:r>
              <a:r>
                <a:rPr lang="en-US" altLang="zh-C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实施工程师</a:t>
              </a:r>
              <a:r>
                <a:rPr lang="en-US" altLang="zh-C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文档编写员</a:t>
              </a:r>
              <a:endPara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细化用户需求；实现系统功能与模块集成；进行模块与系统测试、系统功能验收；撰写文档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847851" y="3194480"/>
            <a:ext cx="2745521" cy="404018"/>
            <a:chOff x="2463800" y="2482850"/>
            <a:chExt cx="3660695" cy="538691"/>
          </a:xfrm>
        </p:grpSpPr>
        <p:sp>
          <p:nvSpPr>
            <p:cNvPr id="121" name="任意多边形 120"/>
            <p:cNvSpPr/>
            <p:nvPr/>
          </p:nvSpPr>
          <p:spPr>
            <a:xfrm>
              <a:off x="2463800" y="2482850"/>
              <a:ext cx="3606800" cy="495300"/>
            </a:xfrm>
            <a:custGeom>
              <a:avLst/>
              <a:gdLst>
                <a:gd name="connsiteX0" fmla="*/ 3606800 w 3606800"/>
                <a:gd name="connsiteY0" fmla="*/ 495300 h 495300"/>
                <a:gd name="connsiteX1" fmla="*/ 2552700 w 3606800"/>
                <a:gd name="connsiteY1" fmla="*/ 0 h 495300"/>
                <a:gd name="connsiteX2" fmla="*/ 0 w 3606800"/>
                <a:gd name="connsiteY2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800" h="495300">
                  <a:moveTo>
                    <a:pt x="3606800" y="495300"/>
                  </a:moveTo>
                  <a:lnTo>
                    <a:pt x="255270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  <a:prstDash val="dash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 flipH="1" flipV="1">
              <a:off x="6043474" y="2947886"/>
              <a:ext cx="81021" cy="73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1" name="组合 290"/>
          <p:cNvGrpSpPr/>
          <p:nvPr/>
        </p:nvGrpSpPr>
        <p:grpSpPr>
          <a:xfrm>
            <a:off x="1795070" y="3181293"/>
            <a:ext cx="2138534" cy="910356"/>
            <a:chOff x="3161729" y="3862751"/>
            <a:chExt cx="2528283" cy="1213803"/>
          </a:xfrm>
        </p:grpSpPr>
        <p:sp>
          <p:nvSpPr>
            <p:cNvPr id="292" name="文本框 291"/>
            <p:cNvSpPr txBox="1"/>
            <p:nvPr/>
          </p:nvSpPr>
          <p:spPr>
            <a:xfrm>
              <a:off x="3430554" y="3862751"/>
              <a:ext cx="1983286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赵  肖 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20174474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3161729" y="4214783"/>
              <a:ext cx="2528283" cy="86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需求分析师</a:t>
              </a:r>
              <a:r>
                <a:rPr lang="en-US" altLang="zh-C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界面设计师</a:t>
              </a:r>
              <a:r>
                <a:rPr lang="en-US" altLang="zh-C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文档编写员</a:t>
              </a:r>
              <a:endPara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调研用户需求；参与系统测试；进行系统功能验收；设计产品界面设计与优化；撰写文档</a:t>
              </a:r>
            </a:p>
          </p:txBody>
        </p:sp>
      </p:grpSp>
      <p:grpSp>
        <p:nvGrpSpPr>
          <p:cNvPr id="294" name="组合 293"/>
          <p:cNvGrpSpPr/>
          <p:nvPr/>
        </p:nvGrpSpPr>
        <p:grpSpPr>
          <a:xfrm flipH="1">
            <a:off x="4536502" y="1027735"/>
            <a:ext cx="2745521" cy="404018"/>
            <a:chOff x="2463800" y="2482850"/>
            <a:chExt cx="3660695" cy="538691"/>
          </a:xfrm>
        </p:grpSpPr>
        <p:sp>
          <p:nvSpPr>
            <p:cNvPr id="295" name="任意多边形 294"/>
            <p:cNvSpPr/>
            <p:nvPr/>
          </p:nvSpPr>
          <p:spPr>
            <a:xfrm>
              <a:off x="2463800" y="2482850"/>
              <a:ext cx="3606800" cy="495300"/>
            </a:xfrm>
            <a:custGeom>
              <a:avLst/>
              <a:gdLst>
                <a:gd name="connsiteX0" fmla="*/ 3606800 w 3606800"/>
                <a:gd name="connsiteY0" fmla="*/ 495300 h 495300"/>
                <a:gd name="connsiteX1" fmla="*/ 2552700 w 3606800"/>
                <a:gd name="connsiteY1" fmla="*/ 0 h 495300"/>
                <a:gd name="connsiteX2" fmla="*/ 0 w 3606800"/>
                <a:gd name="connsiteY2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800" h="495300">
                  <a:moveTo>
                    <a:pt x="3606800" y="495300"/>
                  </a:moveTo>
                  <a:lnTo>
                    <a:pt x="255270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  <a:prstDash val="dash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6" name="椭圆 295"/>
            <p:cNvSpPr/>
            <p:nvPr/>
          </p:nvSpPr>
          <p:spPr>
            <a:xfrm flipH="1" flipV="1">
              <a:off x="6043474" y="2947886"/>
              <a:ext cx="81021" cy="73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5360183" y="1037922"/>
            <a:ext cx="2078362" cy="890178"/>
            <a:chOff x="3465123" y="3865165"/>
            <a:chExt cx="2771148" cy="1186903"/>
          </a:xfrm>
        </p:grpSpPr>
        <p:sp>
          <p:nvSpPr>
            <p:cNvPr id="301" name="文本框 300"/>
            <p:cNvSpPr txBox="1"/>
            <p:nvPr/>
          </p:nvSpPr>
          <p:spPr>
            <a:xfrm>
              <a:off x="3854372" y="3865165"/>
              <a:ext cx="2140411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黄  菊 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20172138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3465123" y="4190294"/>
              <a:ext cx="27711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项目经理</a:t>
              </a:r>
              <a:r>
                <a:rPr lang="en-US" altLang="zh-C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系统分析师</a:t>
              </a:r>
              <a:r>
                <a:rPr lang="en-US" altLang="zh-C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文档编写员</a:t>
              </a:r>
              <a:endPara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确保项目按照计划进行；组织会议；协调角色关系；设计与分析系统框架；管理和撰写文档</a:t>
              </a:r>
            </a:p>
          </p:txBody>
        </p:sp>
      </p:grpSp>
      <p:grpSp>
        <p:nvGrpSpPr>
          <p:cNvPr id="306" name="组合 305"/>
          <p:cNvGrpSpPr/>
          <p:nvPr/>
        </p:nvGrpSpPr>
        <p:grpSpPr>
          <a:xfrm flipH="1">
            <a:off x="4536502" y="2461730"/>
            <a:ext cx="2745521" cy="404018"/>
            <a:chOff x="2463800" y="2482850"/>
            <a:chExt cx="3660695" cy="538691"/>
          </a:xfrm>
        </p:grpSpPr>
        <p:sp>
          <p:nvSpPr>
            <p:cNvPr id="307" name="任意多边形 306"/>
            <p:cNvSpPr/>
            <p:nvPr/>
          </p:nvSpPr>
          <p:spPr>
            <a:xfrm>
              <a:off x="2463800" y="2482850"/>
              <a:ext cx="3606800" cy="495300"/>
            </a:xfrm>
            <a:custGeom>
              <a:avLst/>
              <a:gdLst>
                <a:gd name="connsiteX0" fmla="*/ 3606800 w 3606800"/>
                <a:gd name="connsiteY0" fmla="*/ 495300 h 495300"/>
                <a:gd name="connsiteX1" fmla="*/ 2552700 w 3606800"/>
                <a:gd name="connsiteY1" fmla="*/ 0 h 495300"/>
                <a:gd name="connsiteX2" fmla="*/ 0 w 3606800"/>
                <a:gd name="connsiteY2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800" h="495300">
                  <a:moveTo>
                    <a:pt x="3606800" y="495300"/>
                  </a:moveTo>
                  <a:lnTo>
                    <a:pt x="255270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  <a:prstDash val="dash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8" name="椭圆 307"/>
            <p:cNvSpPr/>
            <p:nvPr/>
          </p:nvSpPr>
          <p:spPr>
            <a:xfrm flipH="1" flipV="1">
              <a:off x="6043474" y="2947886"/>
              <a:ext cx="81021" cy="73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9" name="组合 308"/>
          <p:cNvGrpSpPr/>
          <p:nvPr/>
        </p:nvGrpSpPr>
        <p:grpSpPr>
          <a:xfrm flipH="1">
            <a:off x="4536502" y="3905115"/>
            <a:ext cx="2745521" cy="404018"/>
            <a:chOff x="2463800" y="2482850"/>
            <a:chExt cx="3660695" cy="538691"/>
          </a:xfrm>
        </p:grpSpPr>
        <p:sp>
          <p:nvSpPr>
            <p:cNvPr id="310" name="任意多边形 309"/>
            <p:cNvSpPr/>
            <p:nvPr/>
          </p:nvSpPr>
          <p:spPr>
            <a:xfrm>
              <a:off x="2463800" y="2482850"/>
              <a:ext cx="3606800" cy="495300"/>
            </a:xfrm>
            <a:custGeom>
              <a:avLst/>
              <a:gdLst>
                <a:gd name="connsiteX0" fmla="*/ 3606800 w 3606800"/>
                <a:gd name="connsiteY0" fmla="*/ 495300 h 495300"/>
                <a:gd name="connsiteX1" fmla="*/ 2552700 w 3606800"/>
                <a:gd name="connsiteY1" fmla="*/ 0 h 495300"/>
                <a:gd name="connsiteX2" fmla="*/ 0 w 3606800"/>
                <a:gd name="connsiteY2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800" h="495300">
                  <a:moveTo>
                    <a:pt x="3606800" y="495300"/>
                  </a:moveTo>
                  <a:lnTo>
                    <a:pt x="255270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  <a:prstDash val="dash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1" name="椭圆 310"/>
            <p:cNvSpPr/>
            <p:nvPr/>
          </p:nvSpPr>
          <p:spPr>
            <a:xfrm flipH="1" flipV="1">
              <a:off x="6043474" y="2947886"/>
              <a:ext cx="81021" cy="73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5384442" y="2450720"/>
            <a:ext cx="2133139" cy="893336"/>
            <a:chOff x="3550196" y="3856417"/>
            <a:chExt cx="2844184" cy="1191112"/>
          </a:xfrm>
        </p:grpSpPr>
        <p:sp>
          <p:nvSpPr>
            <p:cNvPr id="313" name="文本框 312"/>
            <p:cNvSpPr txBox="1"/>
            <p:nvPr/>
          </p:nvSpPr>
          <p:spPr>
            <a:xfrm>
              <a:off x="3859356" y="3856417"/>
              <a:ext cx="2381898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侯宝玉 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20174636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3550196" y="4185757"/>
              <a:ext cx="2844184" cy="8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系统分析师</a:t>
              </a:r>
              <a:r>
                <a:rPr lang="en-US" altLang="zh-C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实施工程师</a:t>
              </a:r>
              <a:r>
                <a:rPr lang="en-US" altLang="zh-C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文档编写员</a:t>
              </a:r>
              <a:endPara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设计与分析系统框架；进行代码编写、单元测试与集成、整体测试；分析设计数据库；撰写文档</a:t>
              </a:r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5417096" y="3893162"/>
            <a:ext cx="2048501" cy="1031624"/>
            <a:chOff x="3541005" y="3855849"/>
            <a:chExt cx="2731334" cy="1375493"/>
          </a:xfrm>
        </p:grpSpPr>
        <p:sp>
          <p:nvSpPr>
            <p:cNvPr id="316" name="文本框 315"/>
            <p:cNvSpPr txBox="1"/>
            <p:nvPr/>
          </p:nvSpPr>
          <p:spPr>
            <a:xfrm>
              <a:off x="3806626" y="3855849"/>
              <a:ext cx="2409026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徐建伟 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20174612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3541005" y="4184906"/>
              <a:ext cx="2731334" cy="104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界面设计师</a:t>
              </a:r>
              <a:r>
                <a:rPr lang="en-US" altLang="zh-C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实施工程师</a:t>
              </a:r>
              <a:r>
                <a:rPr lang="en-US" altLang="zh-C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文档编写员</a:t>
              </a:r>
              <a:endPara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细化各模块，进行代码编写、单元测试与集成、整体测试；设计网页界面；撰写文档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800512" y="1143203"/>
            <a:ext cx="46180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BBB5E"/>
                </a:solidFill>
                <a:latin typeface="Impact" panose="020B0806030902050204" pitchFamily="34" charset="0"/>
              </a:rPr>
              <a:t>01</a:t>
            </a:r>
            <a:endParaRPr lang="zh-CN" altLang="en-US" sz="2400" dirty="0">
              <a:solidFill>
                <a:srgbClr val="FBBB5E"/>
              </a:solidFill>
              <a:latin typeface="Impact" panose="020B080603090205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871145" y="3319662"/>
            <a:ext cx="46180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65885"/>
                </a:solidFill>
                <a:latin typeface="Impact" panose="020B0806030902050204" pitchFamily="34" charset="0"/>
              </a:rPr>
              <a:t>04</a:t>
            </a:r>
            <a:endParaRPr lang="zh-CN" altLang="en-US" sz="2400" dirty="0">
              <a:solidFill>
                <a:srgbClr val="C65885"/>
              </a:solidFill>
              <a:latin typeface="Impact" panose="020B080603090205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02792" y="2594527"/>
            <a:ext cx="48878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Impact" panose="020B0806030902050204" pitchFamily="34" charset="0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Impact" panose="020B080603090205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872049" y="1866988"/>
            <a:ext cx="46180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3ACD2"/>
                </a:solidFill>
                <a:latin typeface="Impact" panose="020B0806030902050204" pitchFamily="34" charset="0"/>
              </a:rPr>
              <a:t>02</a:t>
            </a:r>
            <a:endParaRPr lang="zh-CN" altLang="en-US" sz="2400" dirty="0">
              <a:solidFill>
                <a:srgbClr val="03ACD2"/>
              </a:solidFill>
              <a:latin typeface="Impact" panose="020B0806030902050204" pitchFamily="3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802792" y="4043078"/>
            <a:ext cx="500954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663A77"/>
                </a:solidFill>
                <a:latin typeface="Impact" panose="020B0806030902050204" pitchFamily="34" charset="0"/>
              </a:rPr>
              <a:t>05</a:t>
            </a:r>
            <a:endParaRPr lang="zh-CN" altLang="en-US" sz="2400" dirty="0">
              <a:solidFill>
                <a:srgbClr val="663A77"/>
              </a:solidFill>
              <a:latin typeface="Impact" panose="020B0806030902050204" pitchFamily="34" charset="0"/>
            </a:endParaRPr>
          </a:p>
        </p:txBody>
      </p:sp>
      <p:sp>
        <p:nvSpPr>
          <p:cNvPr id="92" name="Freeform 48"/>
          <p:cNvSpPr>
            <a:spLocks noEditPoints="1"/>
          </p:cNvSpPr>
          <p:nvPr/>
        </p:nvSpPr>
        <p:spPr bwMode="auto">
          <a:xfrm>
            <a:off x="4963301" y="692961"/>
            <a:ext cx="280250" cy="304802"/>
          </a:xfrm>
          <a:custGeom>
            <a:avLst/>
            <a:gdLst>
              <a:gd name="T0" fmla="*/ 189 w 311"/>
              <a:gd name="T1" fmla="*/ 220 h 339"/>
              <a:gd name="T2" fmla="*/ 209 w 311"/>
              <a:gd name="T3" fmla="*/ 163 h 339"/>
              <a:gd name="T4" fmla="*/ 221 w 311"/>
              <a:gd name="T5" fmla="*/ 120 h 339"/>
              <a:gd name="T6" fmla="*/ 221 w 311"/>
              <a:gd name="T7" fmla="*/ 120 h 339"/>
              <a:gd name="T8" fmla="*/ 222 w 311"/>
              <a:gd name="T9" fmla="*/ 116 h 339"/>
              <a:gd name="T10" fmla="*/ 222 w 311"/>
              <a:gd name="T11" fmla="*/ 112 h 339"/>
              <a:gd name="T12" fmla="*/ 223 w 311"/>
              <a:gd name="T13" fmla="*/ 109 h 339"/>
              <a:gd name="T14" fmla="*/ 223 w 311"/>
              <a:gd name="T15" fmla="*/ 105 h 339"/>
              <a:gd name="T16" fmla="*/ 223 w 311"/>
              <a:gd name="T17" fmla="*/ 102 h 339"/>
              <a:gd name="T18" fmla="*/ 224 w 311"/>
              <a:gd name="T19" fmla="*/ 98 h 339"/>
              <a:gd name="T20" fmla="*/ 224 w 311"/>
              <a:gd name="T21" fmla="*/ 95 h 339"/>
              <a:gd name="T22" fmla="*/ 224 w 311"/>
              <a:gd name="T23" fmla="*/ 92 h 339"/>
              <a:gd name="T24" fmla="*/ 223 w 311"/>
              <a:gd name="T25" fmla="*/ 89 h 339"/>
              <a:gd name="T26" fmla="*/ 223 w 311"/>
              <a:gd name="T27" fmla="*/ 87 h 339"/>
              <a:gd name="T28" fmla="*/ 223 w 311"/>
              <a:gd name="T29" fmla="*/ 85 h 339"/>
              <a:gd name="T30" fmla="*/ 223 w 311"/>
              <a:gd name="T31" fmla="*/ 83 h 339"/>
              <a:gd name="T32" fmla="*/ 223 w 311"/>
              <a:gd name="T33" fmla="*/ 82 h 339"/>
              <a:gd name="T34" fmla="*/ 223 w 311"/>
              <a:gd name="T35" fmla="*/ 81 h 339"/>
              <a:gd name="T36" fmla="*/ 223 w 311"/>
              <a:gd name="T37" fmla="*/ 81 h 339"/>
              <a:gd name="T38" fmla="*/ 108 w 311"/>
              <a:gd name="T39" fmla="*/ 36 h 339"/>
              <a:gd name="T40" fmla="*/ 78 w 311"/>
              <a:gd name="T41" fmla="*/ 55 h 339"/>
              <a:gd name="T42" fmla="*/ 77 w 311"/>
              <a:gd name="T43" fmla="*/ 59 h 339"/>
              <a:gd name="T44" fmla="*/ 76 w 311"/>
              <a:gd name="T45" fmla="*/ 64 h 339"/>
              <a:gd name="T46" fmla="*/ 76 w 311"/>
              <a:gd name="T47" fmla="*/ 69 h 339"/>
              <a:gd name="T48" fmla="*/ 75 w 311"/>
              <a:gd name="T49" fmla="*/ 74 h 339"/>
              <a:gd name="T50" fmla="*/ 75 w 311"/>
              <a:gd name="T51" fmla="*/ 78 h 339"/>
              <a:gd name="T52" fmla="*/ 76 w 311"/>
              <a:gd name="T53" fmla="*/ 83 h 339"/>
              <a:gd name="T54" fmla="*/ 76 w 311"/>
              <a:gd name="T55" fmla="*/ 87 h 339"/>
              <a:gd name="T56" fmla="*/ 77 w 311"/>
              <a:gd name="T57" fmla="*/ 92 h 339"/>
              <a:gd name="T58" fmla="*/ 77 w 311"/>
              <a:gd name="T59" fmla="*/ 96 h 339"/>
              <a:gd name="T60" fmla="*/ 78 w 311"/>
              <a:gd name="T61" fmla="*/ 100 h 339"/>
              <a:gd name="T62" fmla="*/ 79 w 311"/>
              <a:gd name="T63" fmla="*/ 104 h 339"/>
              <a:gd name="T64" fmla="*/ 80 w 311"/>
              <a:gd name="T65" fmla="*/ 106 h 339"/>
              <a:gd name="T66" fmla="*/ 84 w 311"/>
              <a:gd name="T67" fmla="*/ 119 h 339"/>
              <a:gd name="T68" fmla="*/ 92 w 311"/>
              <a:gd name="T69" fmla="*/ 161 h 339"/>
              <a:gd name="T70" fmla="*/ 104 w 311"/>
              <a:gd name="T71" fmla="*/ 238 h 339"/>
              <a:gd name="T72" fmla="*/ 0 w 311"/>
              <a:gd name="T73" fmla="*/ 339 h 339"/>
              <a:gd name="T74" fmla="*/ 148 w 311"/>
              <a:gd name="T75" fmla="*/ 271 h 339"/>
              <a:gd name="T76" fmla="*/ 146 w 311"/>
              <a:gd name="T77" fmla="*/ 249 h 339"/>
              <a:gd name="T78" fmla="*/ 175 w 311"/>
              <a:gd name="T79" fmla="*/ 258 h 339"/>
              <a:gd name="T80" fmla="*/ 174 w 311"/>
              <a:gd name="T81" fmla="*/ 339 h 339"/>
              <a:gd name="T82" fmla="*/ 216 w 311"/>
              <a:gd name="T83" fmla="*/ 244 h 339"/>
              <a:gd name="T84" fmla="*/ 81 w 311"/>
              <a:gd name="T85" fmla="*/ 139 h 339"/>
              <a:gd name="T86" fmla="*/ 93 w 311"/>
              <a:gd name="T87" fmla="*/ 136 h 339"/>
              <a:gd name="T88" fmla="*/ 105 w 311"/>
              <a:gd name="T89" fmla="*/ 72 h 339"/>
              <a:gd name="T90" fmla="*/ 211 w 311"/>
              <a:gd name="T91" fmla="*/ 131 h 339"/>
              <a:gd name="T92" fmla="*/ 222 w 311"/>
              <a:gd name="T93" fmla="*/ 130 h 339"/>
              <a:gd name="T94" fmla="*/ 183 w 311"/>
              <a:gd name="T95" fmla="*/ 201 h 339"/>
              <a:gd name="T96" fmla="*/ 96 w 311"/>
              <a:gd name="T97" fmla="*/ 158 h 339"/>
              <a:gd name="T98" fmla="*/ 166 w 311"/>
              <a:gd name="T99" fmla="*/ 245 h 339"/>
              <a:gd name="T100" fmla="*/ 117 w 311"/>
              <a:gd name="T101" fmla="*/ 225 h 339"/>
              <a:gd name="T102" fmla="*/ 152 w 311"/>
              <a:gd name="T103" fmla="*/ 220 h 339"/>
              <a:gd name="T104" fmla="*/ 185 w 311"/>
              <a:gd name="T105" fmla="*/ 222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1" h="339">
                <a:moveTo>
                  <a:pt x="216" y="244"/>
                </a:moveTo>
                <a:cubicBezTo>
                  <a:pt x="194" y="236"/>
                  <a:pt x="189" y="220"/>
                  <a:pt x="189" y="220"/>
                </a:cubicBezTo>
                <a:cubicBezTo>
                  <a:pt x="189" y="202"/>
                  <a:pt x="189" y="202"/>
                  <a:pt x="189" y="202"/>
                </a:cubicBezTo>
                <a:cubicBezTo>
                  <a:pt x="205" y="182"/>
                  <a:pt x="209" y="163"/>
                  <a:pt x="209" y="163"/>
                </a:cubicBezTo>
                <a:cubicBezTo>
                  <a:pt x="212" y="160"/>
                  <a:pt x="218" y="154"/>
                  <a:pt x="218" y="154"/>
                </a:cubicBezTo>
                <a:cubicBezTo>
                  <a:pt x="229" y="137"/>
                  <a:pt x="225" y="116"/>
                  <a:pt x="221" y="120"/>
                </a:cubicBezTo>
                <a:cubicBezTo>
                  <a:pt x="221" y="120"/>
                  <a:pt x="221" y="121"/>
                  <a:pt x="220" y="122"/>
                </a:cubicBezTo>
                <a:cubicBezTo>
                  <a:pt x="220" y="121"/>
                  <a:pt x="221" y="121"/>
                  <a:pt x="221" y="120"/>
                </a:cubicBezTo>
                <a:cubicBezTo>
                  <a:pt x="221" y="120"/>
                  <a:pt x="221" y="119"/>
                  <a:pt x="221" y="119"/>
                </a:cubicBezTo>
                <a:cubicBezTo>
                  <a:pt x="221" y="118"/>
                  <a:pt x="221" y="117"/>
                  <a:pt x="222" y="116"/>
                </a:cubicBezTo>
                <a:cubicBezTo>
                  <a:pt x="222" y="116"/>
                  <a:pt x="222" y="116"/>
                  <a:pt x="222" y="115"/>
                </a:cubicBezTo>
                <a:cubicBezTo>
                  <a:pt x="222" y="114"/>
                  <a:pt x="222" y="113"/>
                  <a:pt x="222" y="112"/>
                </a:cubicBezTo>
                <a:cubicBezTo>
                  <a:pt x="222" y="112"/>
                  <a:pt x="222" y="112"/>
                  <a:pt x="222" y="111"/>
                </a:cubicBezTo>
                <a:cubicBezTo>
                  <a:pt x="223" y="110"/>
                  <a:pt x="223" y="110"/>
                  <a:pt x="223" y="109"/>
                </a:cubicBezTo>
                <a:cubicBezTo>
                  <a:pt x="223" y="108"/>
                  <a:pt x="223" y="108"/>
                  <a:pt x="223" y="108"/>
                </a:cubicBezTo>
                <a:cubicBezTo>
                  <a:pt x="223" y="107"/>
                  <a:pt x="223" y="106"/>
                  <a:pt x="223" y="105"/>
                </a:cubicBezTo>
                <a:cubicBezTo>
                  <a:pt x="223" y="105"/>
                  <a:pt x="223" y="105"/>
                  <a:pt x="223" y="104"/>
                </a:cubicBezTo>
                <a:cubicBezTo>
                  <a:pt x="223" y="103"/>
                  <a:pt x="223" y="103"/>
                  <a:pt x="223" y="102"/>
                </a:cubicBezTo>
                <a:cubicBezTo>
                  <a:pt x="223" y="101"/>
                  <a:pt x="223" y="101"/>
                  <a:pt x="224" y="101"/>
                </a:cubicBezTo>
                <a:cubicBezTo>
                  <a:pt x="224" y="100"/>
                  <a:pt x="224" y="99"/>
                  <a:pt x="224" y="98"/>
                </a:cubicBezTo>
                <a:cubicBezTo>
                  <a:pt x="224" y="98"/>
                  <a:pt x="224" y="98"/>
                  <a:pt x="224" y="98"/>
                </a:cubicBezTo>
                <a:cubicBezTo>
                  <a:pt x="224" y="97"/>
                  <a:pt x="224" y="96"/>
                  <a:pt x="224" y="95"/>
                </a:cubicBezTo>
                <a:cubicBezTo>
                  <a:pt x="224" y="95"/>
                  <a:pt x="224" y="95"/>
                  <a:pt x="224" y="94"/>
                </a:cubicBezTo>
                <a:cubicBezTo>
                  <a:pt x="224" y="94"/>
                  <a:pt x="224" y="93"/>
                  <a:pt x="224" y="92"/>
                </a:cubicBezTo>
                <a:cubicBezTo>
                  <a:pt x="224" y="92"/>
                  <a:pt x="224" y="92"/>
                  <a:pt x="224" y="91"/>
                </a:cubicBezTo>
                <a:cubicBezTo>
                  <a:pt x="224" y="91"/>
                  <a:pt x="224" y="90"/>
                  <a:pt x="223" y="89"/>
                </a:cubicBezTo>
                <a:cubicBezTo>
                  <a:pt x="223" y="89"/>
                  <a:pt x="223" y="89"/>
                  <a:pt x="223" y="89"/>
                </a:cubicBezTo>
                <a:cubicBezTo>
                  <a:pt x="223" y="88"/>
                  <a:pt x="223" y="88"/>
                  <a:pt x="223" y="87"/>
                </a:cubicBezTo>
                <a:cubicBezTo>
                  <a:pt x="223" y="87"/>
                  <a:pt x="223" y="87"/>
                  <a:pt x="223" y="87"/>
                </a:cubicBezTo>
                <a:cubicBezTo>
                  <a:pt x="223" y="86"/>
                  <a:pt x="223" y="86"/>
                  <a:pt x="223" y="85"/>
                </a:cubicBezTo>
                <a:cubicBezTo>
                  <a:pt x="223" y="85"/>
                  <a:pt x="223" y="85"/>
                  <a:pt x="223" y="85"/>
                </a:cubicBezTo>
                <a:cubicBezTo>
                  <a:pt x="223" y="84"/>
                  <a:pt x="223" y="84"/>
                  <a:pt x="223" y="83"/>
                </a:cubicBezTo>
                <a:cubicBezTo>
                  <a:pt x="223" y="83"/>
                  <a:pt x="223" y="83"/>
                  <a:pt x="223" y="83"/>
                </a:cubicBezTo>
                <a:cubicBezTo>
                  <a:pt x="223" y="83"/>
                  <a:pt x="223" y="82"/>
                  <a:pt x="223" y="82"/>
                </a:cubicBezTo>
                <a:cubicBezTo>
                  <a:pt x="223" y="82"/>
                  <a:pt x="223" y="82"/>
                  <a:pt x="223" y="82"/>
                </a:cubicBezTo>
                <a:cubicBezTo>
                  <a:pt x="223" y="82"/>
                  <a:pt x="223" y="81"/>
                  <a:pt x="223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1" y="33"/>
                  <a:pt x="182" y="21"/>
                  <a:pt x="182" y="21"/>
                </a:cubicBezTo>
                <a:cubicBezTo>
                  <a:pt x="134" y="0"/>
                  <a:pt x="108" y="36"/>
                  <a:pt x="108" y="36"/>
                </a:cubicBezTo>
                <a:cubicBezTo>
                  <a:pt x="89" y="27"/>
                  <a:pt x="79" y="51"/>
                  <a:pt x="79" y="51"/>
                </a:cubicBezTo>
                <a:cubicBezTo>
                  <a:pt x="79" y="52"/>
                  <a:pt x="78" y="54"/>
                  <a:pt x="78" y="55"/>
                </a:cubicBezTo>
                <a:cubicBezTo>
                  <a:pt x="78" y="55"/>
                  <a:pt x="78" y="56"/>
                  <a:pt x="78" y="56"/>
                </a:cubicBezTo>
                <a:cubicBezTo>
                  <a:pt x="78" y="57"/>
                  <a:pt x="77" y="58"/>
                  <a:pt x="77" y="59"/>
                </a:cubicBezTo>
                <a:cubicBezTo>
                  <a:pt x="77" y="60"/>
                  <a:pt x="77" y="60"/>
                  <a:pt x="77" y="61"/>
                </a:cubicBezTo>
                <a:cubicBezTo>
                  <a:pt x="77" y="62"/>
                  <a:pt x="76" y="63"/>
                  <a:pt x="76" y="64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6"/>
                  <a:pt x="76" y="68"/>
                  <a:pt x="76" y="69"/>
                </a:cubicBezTo>
                <a:cubicBezTo>
                  <a:pt x="76" y="70"/>
                  <a:pt x="76" y="70"/>
                  <a:pt x="76" y="71"/>
                </a:cubicBezTo>
                <a:cubicBezTo>
                  <a:pt x="76" y="72"/>
                  <a:pt x="75" y="73"/>
                  <a:pt x="75" y="74"/>
                </a:cubicBezTo>
                <a:cubicBezTo>
                  <a:pt x="75" y="74"/>
                  <a:pt x="75" y="75"/>
                  <a:pt x="75" y="75"/>
                </a:cubicBezTo>
                <a:cubicBezTo>
                  <a:pt x="75" y="76"/>
                  <a:pt x="75" y="77"/>
                  <a:pt x="75" y="78"/>
                </a:cubicBezTo>
                <a:cubicBezTo>
                  <a:pt x="75" y="79"/>
                  <a:pt x="75" y="79"/>
                  <a:pt x="75" y="79"/>
                </a:cubicBezTo>
                <a:cubicBezTo>
                  <a:pt x="75" y="81"/>
                  <a:pt x="76" y="82"/>
                  <a:pt x="76" y="83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85"/>
                  <a:pt x="76" y="86"/>
                  <a:pt x="76" y="87"/>
                </a:cubicBezTo>
                <a:cubicBezTo>
                  <a:pt x="76" y="88"/>
                  <a:pt x="76" y="88"/>
                  <a:pt x="76" y="89"/>
                </a:cubicBezTo>
                <a:cubicBezTo>
                  <a:pt x="76" y="90"/>
                  <a:pt x="76" y="91"/>
                  <a:pt x="77" y="92"/>
                </a:cubicBezTo>
                <a:cubicBezTo>
                  <a:pt x="77" y="92"/>
                  <a:pt x="77" y="92"/>
                  <a:pt x="77" y="93"/>
                </a:cubicBezTo>
                <a:cubicBezTo>
                  <a:pt x="77" y="94"/>
                  <a:pt x="77" y="95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8"/>
                  <a:pt x="78" y="99"/>
                  <a:pt x="78" y="10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79" y="102"/>
                  <a:pt x="79" y="103"/>
                  <a:pt x="79" y="104"/>
                </a:cubicBezTo>
                <a:cubicBezTo>
                  <a:pt x="79" y="104"/>
                  <a:pt x="79" y="105"/>
                  <a:pt x="79" y="105"/>
                </a:cubicBezTo>
                <a:cubicBezTo>
                  <a:pt x="79" y="105"/>
                  <a:pt x="80" y="105"/>
                  <a:pt x="80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1" y="111"/>
                  <a:pt x="83" y="115"/>
                  <a:pt x="84" y="119"/>
                </a:cubicBezTo>
                <a:cubicBezTo>
                  <a:pt x="77" y="115"/>
                  <a:pt x="76" y="123"/>
                  <a:pt x="76" y="123"/>
                </a:cubicBezTo>
                <a:cubicBezTo>
                  <a:pt x="76" y="152"/>
                  <a:pt x="92" y="161"/>
                  <a:pt x="92" y="161"/>
                </a:cubicBezTo>
                <a:cubicBezTo>
                  <a:pt x="95" y="180"/>
                  <a:pt x="114" y="200"/>
                  <a:pt x="114" y="200"/>
                </a:cubicBezTo>
                <a:cubicBezTo>
                  <a:pt x="121" y="227"/>
                  <a:pt x="104" y="238"/>
                  <a:pt x="104" y="238"/>
                </a:cubicBezTo>
                <a:cubicBezTo>
                  <a:pt x="75" y="249"/>
                  <a:pt x="75" y="249"/>
                  <a:pt x="75" y="249"/>
                </a:cubicBezTo>
                <a:cubicBezTo>
                  <a:pt x="0" y="273"/>
                  <a:pt x="0" y="339"/>
                  <a:pt x="0" y="339"/>
                </a:cubicBezTo>
                <a:cubicBezTo>
                  <a:pt x="137" y="339"/>
                  <a:pt x="137" y="339"/>
                  <a:pt x="137" y="339"/>
                </a:cubicBezTo>
                <a:cubicBezTo>
                  <a:pt x="148" y="271"/>
                  <a:pt x="148" y="271"/>
                  <a:pt x="148" y="271"/>
                </a:cubicBezTo>
                <a:cubicBezTo>
                  <a:pt x="136" y="258"/>
                  <a:pt x="136" y="258"/>
                  <a:pt x="136" y="258"/>
                </a:cubicBezTo>
                <a:cubicBezTo>
                  <a:pt x="146" y="249"/>
                  <a:pt x="146" y="249"/>
                  <a:pt x="146" y="249"/>
                </a:cubicBezTo>
                <a:cubicBezTo>
                  <a:pt x="166" y="249"/>
                  <a:pt x="166" y="249"/>
                  <a:pt x="166" y="249"/>
                </a:cubicBezTo>
                <a:cubicBezTo>
                  <a:pt x="175" y="258"/>
                  <a:pt x="175" y="258"/>
                  <a:pt x="175" y="258"/>
                </a:cubicBezTo>
                <a:cubicBezTo>
                  <a:pt x="164" y="271"/>
                  <a:pt x="164" y="271"/>
                  <a:pt x="164" y="271"/>
                </a:cubicBezTo>
                <a:cubicBezTo>
                  <a:pt x="174" y="339"/>
                  <a:pt x="174" y="339"/>
                  <a:pt x="174" y="339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307" y="274"/>
                  <a:pt x="238" y="252"/>
                  <a:pt x="216" y="244"/>
                </a:cubicBezTo>
                <a:close/>
                <a:moveTo>
                  <a:pt x="96" y="158"/>
                </a:moveTo>
                <a:cubicBezTo>
                  <a:pt x="94" y="157"/>
                  <a:pt x="86" y="153"/>
                  <a:pt x="81" y="139"/>
                </a:cubicBezTo>
                <a:cubicBezTo>
                  <a:pt x="81" y="139"/>
                  <a:pt x="77" y="124"/>
                  <a:pt x="81" y="123"/>
                </a:cubicBezTo>
                <a:cubicBezTo>
                  <a:pt x="81" y="123"/>
                  <a:pt x="86" y="119"/>
                  <a:pt x="93" y="136"/>
                </a:cubicBezTo>
                <a:cubicBezTo>
                  <a:pt x="94" y="139"/>
                  <a:pt x="96" y="142"/>
                  <a:pt x="97" y="143"/>
                </a:cubicBezTo>
                <a:cubicBezTo>
                  <a:pt x="97" y="143"/>
                  <a:pt x="82" y="98"/>
                  <a:pt x="105" y="72"/>
                </a:cubicBezTo>
                <a:cubicBezTo>
                  <a:pt x="105" y="72"/>
                  <a:pt x="155" y="137"/>
                  <a:pt x="211" y="104"/>
                </a:cubicBezTo>
                <a:cubicBezTo>
                  <a:pt x="211" y="131"/>
                  <a:pt x="211" y="131"/>
                  <a:pt x="211" y="131"/>
                </a:cubicBezTo>
                <a:cubicBezTo>
                  <a:pt x="211" y="138"/>
                  <a:pt x="211" y="143"/>
                  <a:pt x="215" y="136"/>
                </a:cubicBezTo>
                <a:cubicBezTo>
                  <a:pt x="222" y="120"/>
                  <a:pt x="222" y="130"/>
                  <a:pt x="222" y="130"/>
                </a:cubicBezTo>
                <a:cubicBezTo>
                  <a:pt x="220" y="148"/>
                  <a:pt x="212" y="156"/>
                  <a:pt x="206" y="161"/>
                </a:cubicBezTo>
                <a:cubicBezTo>
                  <a:pt x="201" y="176"/>
                  <a:pt x="193" y="190"/>
                  <a:pt x="183" y="201"/>
                </a:cubicBezTo>
                <a:cubicBezTo>
                  <a:pt x="152" y="236"/>
                  <a:pt x="121" y="201"/>
                  <a:pt x="121" y="201"/>
                </a:cubicBezTo>
                <a:cubicBezTo>
                  <a:pt x="109" y="191"/>
                  <a:pt x="101" y="175"/>
                  <a:pt x="96" y="158"/>
                </a:cubicBezTo>
                <a:close/>
                <a:moveTo>
                  <a:pt x="185" y="222"/>
                </a:moveTo>
                <a:cubicBezTo>
                  <a:pt x="166" y="245"/>
                  <a:pt x="166" y="245"/>
                  <a:pt x="166" y="245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17" y="225"/>
                  <a:pt x="117" y="225"/>
                  <a:pt x="117" y="225"/>
                </a:cubicBezTo>
                <a:cubicBezTo>
                  <a:pt x="117" y="225"/>
                  <a:pt x="119" y="216"/>
                  <a:pt x="119" y="204"/>
                </a:cubicBezTo>
                <a:cubicBezTo>
                  <a:pt x="119" y="204"/>
                  <a:pt x="132" y="221"/>
                  <a:pt x="152" y="220"/>
                </a:cubicBezTo>
                <a:cubicBezTo>
                  <a:pt x="152" y="220"/>
                  <a:pt x="171" y="222"/>
                  <a:pt x="185" y="204"/>
                </a:cubicBezTo>
                <a:lnTo>
                  <a:pt x="185" y="22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11560" y="152246"/>
            <a:ext cx="196502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角色分工</a:t>
            </a:r>
            <a:endParaRPr lang="zh-CN" altLang="en-US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17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6" grpId="0" animBg="1"/>
      <p:bldP spid="75" grpId="0" animBg="1"/>
      <p:bldP spid="61" grpId="0" animBg="1"/>
      <p:bldP spid="60" grpId="0" animBg="1"/>
      <p:bldP spid="3" grpId="0"/>
      <p:bldP spid="88" grpId="0"/>
      <p:bldP spid="89" grpId="0"/>
      <p:bldP spid="90" grpId="0"/>
      <p:bldP spid="91" grpId="0"/>
      <p:bldP spid="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69223" y="1203598"/>
            <a:ext cx="1852671" cy="1939248"/>
            <a:chOff x="2002155" y="908130"/>
            <a:chExt cx="680407" cy="712203"/>
          </a:xfrm>
        </p:grpSpPr>
        <p:grpSp>
          <p:nvGrpSpPr>
            <p:cNvPr id="45" name="组合 44"/>
            <p:cNvGrpSpPr/>
            <p:nvPr/>
          </p:nvGrpSpPr>
          <p:grpSpPr>
            <a:xfrm>
              <a:off x="2023848" y="908130"/>
              <a:ext cx="658714" cy="712203"/>
              <a:chOff x="3295850" y="2263221"/>
              <a:chExt cx="2831835" cy="3061839"/>
            </a:xfrm>
          </p:grpSpPr>
          <p:sp>
            <p:nvSpPr>
              <p:cNvPr id="46" name="圆角矩形 45"/>
              <p:cNvSpPr/>
              <p:nvPr/>
            </p:nvSpPr>
            <p:spPr>
              <a:xfrm rot="2760000">
                <a:off x="3404990" y="2602365"/>
                <a:ext cx="3053844" cy="239154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Freeform 5"/>
              <p:cNvSpPr>
                <a:spLocks/>
              </p:cNvSpPr>
              <p:nvPr/>
            </p:nvSpPr>
            <p:spPr bwMode="auto">
              <a:xfrm rot="10800000">
                <a:off x="3295850" y="2263221"/>
                <a:ext cx="2643764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2760000">
                <a:off x="3539900" y="2683307"/>
                <a:ext cx="2699084" cy="2013983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2002155" y="992079"/>
              <a:ext cx="6572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rgbClr val="33AB50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6600" dirty="0">
                <a:solidFill>
                  <a:srgbClr val="33AB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3203848" y="2817513"/>
            <a:ext cx="2667555" cy="898465"/>
            <a:chOff x="3313260" y="3500136"/>
            <a:chExt cx="3131092" cy="1928733"/>
          </a:xfrm>
        </p:grpSpPr>
        <p:sp>
          <p:nvSpPr>
            <p:cNvPr id="129" name="文本框 128"/>
            <p:cNvSpPr txBox="1"/>
            <p:nvPr/>
          </p:nvSpPr>
          <p:spPr>
            <a:xfrm>
              <a:off x="3313260" y="3500136"/>
              <a:ext cx="3131092" cy="192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进度计划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457192" y="4135512"/>
              <a:ext cx="22949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294186" y="222340"/>
            <a:ext cx="196502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85606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325782588"/>
              </p:ext>
            </p:extLst>
          </p:nvPr>
        </p:nvGraphicFramePr>
        <p:xfrm>
          <a:off x="751115" y="771550"/>
          <a:ext cx="2816405" cy="160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图表 20"/>
          <p:cNvGraphicFramePr/>
          <p:nvPr/>
        </p:nvGraphicFramePr>
        <p:xfrm>
          <a:off x="2359570" y="771550"/>
          <a:ext cx="2816405" cy="160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图表 21"/>
          <p:cNvGraphicFramePr/>
          <p:nvPr/>
        </p:nvGraphicFramePr>
        <p:xfrm>
          <a:off x="3968025" y="771550"/>
          <a:ext cx="2816405" cy="160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图表 22"/>
          <p:cNvGraphicFramePr/>
          <p:nvPr/>
        </p:nvGraphicFramePr>
        <p:xfrm>
          <a:off x="5576481" y="771550"/>
          <a:ext cx="2816405" cy="160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1684019" y="2282113"/>
            <a:ext cx="85891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rPr>
              <a:t>30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rPr>
              <a:t>%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Impact" panose="020B0806030902050204" pitchFamily="34" charset="0"/>
            </a:endParaRPr>
          </a:p>
        </p:txBody>
      </p:sp>
      <p:grpSp>
        <p:nvGrpSpPr>
          <p:cNvPr id="46" name="Group 8"/>
          <p:cNvGrpSpPr>
            <a:grpSpLocks noChangeAspect="1"/>
          </p:cNvGrpSpPr>
          <p:nvPr/>
        </p:nvGrpSpPr>
        <p:grpSpPr bwMode="auto">
          <a:xfrm>
            <a:off x="1948275" y="1362386"/>
            <a:ext cx="330403" cy="362031"/>
            <a:chOff x="3437" y="2282"/>
            <a:chExt cx="679" cy="744"/>
          </a:xfrm>
          <a:solidFill>
            <a:srgbClr val="03ACD2"/>
          </a:solidFill>
        </p:grpSpPr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Group 13"/>
          <p:cNvGrpSpPr>
            <a:grpSpLocks noChangeAspect="1"/>
          </p:cNvGrpSpPr>
          <p:nvPr/>
        </p:nvGrpSpPr>
        <p:grpSpPr bwMode="auto">
          <a:xfrm>
            <a:off x="3532732" y="1363510"/>
            <a:ext cx="362309" cy="366587"/>
            <a:chOff x="2426" y="2781"/>
            <a:chExt cx="593" cy="600"/>
          </a:xfrm>
          <a:solidFill>
            <a:srgbClr val="FFB850"/>
          </a:solidFill>
        </p:grpSpPr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Group 18"/>
          <p:cNvGrpSpPr>
            <a:grpSpLocks noChangeAspect="1"/>
          </p:cNvGrpSpPr>
          <p:nvPr/>
        </p:nvGrpSpPr>
        <p:grpSpPr bwMode="auto">
          <a:xfrm>
            <a:off x="5141794" y="1360462"/>
            <a:ext cx="376364" cy="350702"/>
            <a:chOff x="3802" y="2858"/>
            <a:chExt cx="616" cy="574"/>
          </a:xfrm>
          <a:solidFill>
            <a:srgbClr val="E87071"/>
          </a:solidFill>
        </p:grpSpPr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26"/>
          <p:cNvGrpSpPr>
            <a:grpSpLocks noChangeAspect="1"/>
          </p:cNvGrpSpPr>
          <p:nvPr/>
        </p:nvGrpSpPr>
        <p:grpSpPr bwMode="auto">
          <a:xfrm>
            <a:off x="6668463" y="1446754"/>
            <a:ext cx="535744" cy="265601"/>
            <a:chOff x="5676" y="2597"/>
            <a:chExt cx="1061" cy="526"/>
          </a:xfrm>
          <a:solidFill>
            <a:srgbClr val="663A77"/>
          </a:solidFill>
        </p:grpSpPr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3289319" y="2282113"/>
            <a:ext cx="85891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rPr>
              <a:t>50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rPr>
              <a:t>%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Impact" panose="020B080603090205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76230" y="2282113"/>
            <a:ext cx="85891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rPr>
              <a:t>85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rPr>
              <a:t>%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Impact" panose="020B080603090205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601066" y="2308058"/>
            <a:ext cx="85891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rPr>
              <a:t>100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Impact" panose="020B0806030902050204" pitchFamily="34" charset="0"/>
              </a:rPr>
              <a:t>%</a:t>
            </a: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Impact" panose="020B080603090205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442641" y="2606394"/>
            <a:ext cx="1397525" cy="805773"/>
            <a:chOff x="3276313" y="3935906"/>
            <a:chExt cx="1863365" cy="1074360"/>
          </a:xfrm>
        </p:grpSpPr>
        <p:sp>
          <p:nvSpPr>
            <p:cNvPr id="78" name="文本框 77"/>
            <p:cNvSpPr txBox="1"/>
            <p:nvPr/>
          </p:nvSpPr>
          <p:spPr>
            <a:xfrm>
              <a:off x="3548663" y="3935906"/>
              <a:ext cx="1591015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3ACD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需求分析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276313" y="4271605"/>
              <a:ext cx="1788895" cy="738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分析用户需求；初步估计软件开发成本、风险；准备支持环境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998921" y="2599056"/>
            <a:ext cx="1496298" cy="828050"/>
            <a:chOff x="3171185" y="3926120"/>
            <a:chExt cx="1995062" cy="1104062"/>
          </a:xfrm>
        </p:grpSpPr>
        <p:sp>
          <p:nvSpPr>
            <p:cNvPr id="81" name="文本框 80"/>
            <p:cNvSpPr txBox="1"/>
            <p:nvPr/>
          </p:nvSpPr>
          <p:spPr>
            <a:xfrm>
              <a:off x="3523683" y="3926120"/>
              <a:ext cx="1523083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系统架构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171185" y="4291521"/>
              <a:ext cx="1995062" cy="738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细化用户需求；分析设计系统架构；制定开发计划；建好支持环境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728613" y="2606396"/>
            <a:ext cx="1352991" cy="852275"/>
            <a:chOff x="3297276" y="3935902"/>
            <a:chExt cx="1803987" cy="1136361"/>
          </a:xfrm>
        </p:grpSpPr>
        <p:sp>
          <p:nvSpPr>
            <p:cNvPr id="84" name="文本框 83"/>
            <p:cNvSpPr txBox="1"/>
            <p:nvPr/>
          </p:nvSpPr>
          <p:spPr>
            <a:xfrm>
              <a:off x="3550103" y="3935902"/>
              <a:ext cx="1551160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迭代开发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297276" y="4333602"/>
              <a:ext cx="1743499" cy="738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Sprint</a:t>
              </a: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方式组织迭代；结对编程开发测试；建立用户支持文档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344286" y="2641418"/>
            <a:ext cx="1450109" cy="804470"/>
            <a:chOff x="3271340" y="3982600"/>
            <a:chExt cx="1933477" cy="1072622"/>
          </a:xfrm>
        </p:grpSpPr>
        <p:sp>
          <p:nvSpPr>
            <p:cNvPr id="87" name="文本框 86"/>
            <p:cNvSpPr txBox="1"/>
            <p:nvPr/>
          </p:nvSpPr>
          <p:spPr>
            <a:xfrm>
              <a:off x="3532436" y="3982600"/>
              <a:ext cx="1672381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测试维护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271340" y="4316561"/>
              <a:ext cx="1672380" cy="738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进行产品测试；维护产品；进行项目回顾与评估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282642" y="3804161"/>
            <a:ext cx="6578716" cy="1303300"/>
            <a:chOff x="1710190" y="5445125"/>
            <a:chExt cx="8771621" cy="1737739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1710190" y="5445125"/>
              <a:ext cx="877162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1874405" y="5531123"/>
              <a:ext cx="8443194" cy="165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先启：第</a:t>
              </a:r>
              <a:r>
                <a:rPr lang="en-US" altLang="zh-CN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周，</a:t>
              </a:r>
              <a:r>
                <a:rPr lang="en-US" altLang="zh-CN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次迭代</a:t>
              </a:r>
              <a:endParaRPr lang="en-US" altLang="zh-CN" sz="12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精化：第</a:t>
              </a:r>
              <a:r>
                <a:rPr lang="en-US" altLang="zh-CN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周，</a:t>
              </a:r>
              <a:r>
                <a:rPr lang="en-US" altLang="zh-CN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次迭代</a:t>
              </a:r>
              <a:endParaRPr lang="en-US" altLang="zh-CN" sz="12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构建：第</a:t>
              </a:r>
              <a:r>
                <a:rPr lang="en-US" altLang="zh-CN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4-7</a:t>
              </a:r>
              <a:r>
                <a:rPr lang="zh-CN" altLang="en-US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周，</a:t>
              </a:r>
              <a:r>
                <a:rPr lang="en-US" altLang="zh-CN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次迭代</a:t>
              </a:r>
              <a:endParaRPr lang="en-US" altLang="zh-CN" sz="12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产品化：第</a:t>
              </a:r>
              <a:r>
                <a:rPr lang="en-US" altLang="zh-CN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周，</a:t>
              </a:r>
              <a:r>
                <a:rPr lang="en-US" altLang="zh-CN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次迭代</a:t>
              </a:r>
              <a:endParaRPr lang="en-US" altLang="zh-CN" sz="12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</a:t>
              </a:r>
              <a:r>
                <a:rPr lang="en-US" altLang="zh-CN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RUP</a:t>
              </a:r>
              <a:r>
                <a:rPr lang="zh-CN" altLang="en-US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模型为基础，用</a:t>
              </a:r>
              <a:r>
                <a:rPr lang="en-US" altLang="zh-CN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Scrum</a:t>
              </a:r>
              <a:r>
                <a:rPr lang="zh-CN" altLang="en-US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框架组织迭代，加入</a:t>
              </a:r>
              <a:r>
                <a:rPr lang="en-US" altLang="zh-CN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XP</a:t>
              </a:r>
              <a:r>
                <a:rPr lang="zh-CN" altLang="en-US" sz="125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核心思想</a:t>
              </a:r>
            </a:p>
            <a:p>
              <a:pPr algn="just"/>
              <a:endPara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496072" y="3344486"/>
            <a:ext cx="1402890" cy="400110"/>
            <a:chOff x="2080894" y="4715969"/>
            <a:chExt cx="1601941" cy="533480"/>
          </a:xfrm>
        </p:grpSpPr>
        <p:sp>
          <p:nvSpPr>
            <p:cNvPr id="103" name="圆角矩形 102"/>
            <p:cNvSpPr/>
            <p:nvPr/>
          </p:nvSpPr>
          <p:spPr>
            <a:xfrm>
              <a:off x="2080894" y="4880791"/>
              <a:ext cx="265433" cy="265433"/>
            </a:xfrm>
            <a:prstGeom prst="roundRect">
              <a:avLst/>
            </a:prstGeom>
            <a:solidFill>
              <a:srgbClr val="663A77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2295364" y="4715969"/>
              <a:ext cx="1387471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产品化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863761" y="3344486"/>
            <a:ext cx="1425439" cy="400110"/>
            <a:chOff x="2080894" y="4701496"/>
            <a:chExt cx="1627690" cy="533479"/>
          </a:xfrm>
        </p:grpSpPr>
        <p:sp>
          <p:nvSpPr>
            <p:cNvPr id="101" name="圆角矩形 100"/>
            <p:cNvSpPr/>
            <p:nvPr/>
          </p:nvSpPr>
          <p:spPr>
            <a:xfrm>
              <a:off x="2080894" y="4880792"/>
              <a:ext cx="265433" cy="265433"/>
            </a:xfrm>
            <a:prstGeom prst="roundRect">
              <a:avLst/>
            </a:prstGeom>
            <a:solidFill>
              <a:srgbClr val="E87071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2321113" y="4701496"/>
              <a:ext cx="1387471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构建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263293" y="3339936"/>
            <a:ext cx="1455614" cy="400110"/>
            <a:chOff x="2080894" y="4709903"/>
            <a:chExt cx="1662146" cy="533479"/>
          </a:xfrm>
        </p:grpSpPr>
        <p:sp>
          <p:nvSpPr>
            <p:cNvPr id="99" name="圆角矩形 98"/>
            <p:cNvSpPr/>
            <p:nvPr/>
          </p:nvSpPr>
          <p:spPr>
            <a:xfrm>
              <a:off x="2080894" y="4880791"/>
              <a:ext cx="265433" cy="265433"/>
            </a:xfrm>
            <a:prstGeom prst="roundRect">
              <a:avLst/>
            </a:prstGeom>
            <a:solidFill>
              <a:srgbClr val="FFB850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355569" y="4709903"/>
              <a:ext cx="1387471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精化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646904" y="3359658"/>
            <a:ext cx="1450656" cy="400110"/>
            <a:chOff x="2080894" y="4736198"/>
            <a:chExt cx="1656485" cy="533480"/>
          </a:xfrm>
        </p:grpSpPr>
        <p:sp>
          <p:nvSpPr>
            <p:cNvPr id="97" name="圆角矩形 96"/>
            <p:cNvSpPr/>
            <p:nvPr/>
          </p:nvSpPr>
          <p:spPr>
            <a:xfrm>
              <a:off x="2080894" y="4880791"/>
              <a:ext cx="265433" cy="265433"/>
            </a:xfrm>
            <a:prstGeom prst="roundRect">
              <a:avLst/>
            </a:prstGeom>
            <a:solidFill>
              <a:srgbClr val="03ACD2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2349908" y="4736198"/>
              <a:ext cx="1387471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LiHei Pro" panose="020B0500000000000000" pitchFamily="34" charset="-122"/>
                  <a:ea typeface="LiHei Pro" panose="020B0500000000000000" pitchFamily="34" charset="-122"/>
                </a:rPr>
                <a:t>先启</a:t>
              </a:r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395537" y="152312"/>
            <a:ext cx="1883142" cy="377026"/>
          </a:xfrm>
          <a:prstGeom prst="rect">
            <a:avLst/>
          </a:prstGeom>
          <a:solidFill>
            <a:srgbClr val="03ACD2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   进度计划</a:t>
            </a:r>
            <a:endParaRPr lang="zh-CN" altLang="en-US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85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  <p:bldP spid="33" grpId="0"/>
      <p:bldP spid="74" grpId="0"/>
      <p:bldP spid="75" grpId="0"/>
      <p:bldP spid="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2358779" y="2541971"/>
            <a:ext cx="508703" cy="508703"/>
          </a:xfrm>
          <a:prstGeom prst="roundRect">
            <a:avLst>
              <a:gd name="adj" fmla="val 12535"/>
            </a:avLst>
          </a:prstGeom>
          <a:solidFill>
            <a:srgbClr val="F29C14"/>
          </a:solidFill>
          <a:ln w="22225">
            <a:solidFill>
              <a:srgbClr val="FCFCFC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2700000">
            <a:off x="3076010" y="2541971"/>
            <a:ext cx="508703" cy="508703"/>
          </a:xfrm>
          <a:prstGeom prst="roundRect">
            <a:avLst>
              <a:gd name="adj" fmla="val 12535"/>
            </a:avLst>
          </a:prstGeom>
          <a:solidFill>
            <a:srgbClr val="207B8E"/>
          </a:solidFill>
          <a:ln w="22225">
            <a:solidFill>
              <a:srgbClr val="FCFCFC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 rot="2700000">
            <a:off x="3793240" y="2541971"/>
            <a:ext cx="508703" cy="508703"/>
          </a:xfrm>
          <a:prstGeom prst="roundRect">
            <a:avLst>
              <a:gd name="adj" fmla="val 12535"/>
            </a:avLst>
          </a:prstGeom>
          <a:solidFill>
            <a:srgbClr val="6A3779"/>
          </a:solidFill>
          <a:ln w="22225">
            <a:solidFill>
              <a:srgbClr val="FCFCFC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 rot="2700000">
            <a:off x="1641548" y="2541971"/>
            <a:ext cx="508703" cy="508703"/>
          </a:xfrm>
          <a:prstGeom prst="roundRect">
            <a:avLst>
              <a:gd name="adj" fmla="val 12535"/>
            </a:avLst>
          </a:prstGeom>
          <a:solidFill>
            <a:srgbClr val="CF5584"/>
          </a:solidFill>
          <a:ln w="22225">
            <a:solidFill>
              <a:srgbClr val="FCFCFC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rot="2700000">
            <a:off x="1641548" y="2686711"/>
            <a:ext cx="508703" cy="508703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2700000">
            <a:off x="2358779" y="2686711"/>
            <a:ext cx="508703" cy="508703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 rot="2700000">
            <a:off x="3076010" y="2686711"/>
            <a:ext cx="508703" cy="508703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 rot="2700000">
            <a:off x="3793240" y="2686711"/>
            <a:ext cx="508703" cy="508703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13034" y="1691829"/>
            <a:ext cx="4447371" cy="807913"/>
          </a:xfrm>
          <a:prstGeom prst="rect">
            <a:avLst/>
          </a:prstGeom>
          <a:noFill/>
          <a:effectLst>
            <a:outerShdw blurRad="50800" dist="25400" dir="5400000" algn="t" rotWithShape="0">
              <a:prstClr val="black">
                <a:alpha val="37000"/>
              </a:prstClr>
            </a:outerShdw>
          </a:effectLst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800" b="1" dirty="0">
                <a:solidFill>
                  <a:srgbClr val="207B8E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谢谢您的观看！</a:t>
            </a:r>
          </a:p>
        </p:txBody>
      </p:sp>
      <p:sp>
        <p:nvSpPr>
          <p:cNvPr id="58" name="文本框 12">
            <a:extLst>
              <a:ext uri="{FF2B5EF4-FFF2-40B4-BE49-F238E27FC236}">
                <a16:creationId xmlns:a16="http://schemas.microsoft.com/office/drawing/2014/main" id="{7D041B3D-B0BD-45C8-8923-1962FD4E0C85}"/>
              </a:ext>
            </a:extLst>
          </p:cNvPr>
          <p:cNvSpPr txBox="1"/>
          <p:nvPr/>
        </p:nvSpPr>
        <p:spPr>
          <a:xfrm>
            <a:off x="5251605" y="1686353"/>
            <a:ext cx="3780270" cy="992579"/>
          </a:xfrm>
          <a:prstGeom prst="rect">
            <a:avLst/>
          </a:prstGeom>
          <a:noFill/>
          <a:effectLst>
            <a:outerShdw blurRad="50800" dist="25400" dir="5400000" algn="t" rotWithShape="0">
              <a:prstClr val="black">
                <a:alpha val="37000"/>
              </a:prstClr>
            </a:outerShdw>
          </a:effec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B8E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</a:t>
            </a:r>
            <a:r>
              <a:rPr lang="zh-CN" altLang="en-US" sz="2000" b="1" dirty="0">
                <a:solidFill>
                  <a:srgbClr val="207B8E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“</a:t>
            </a:r>
            <a:r>
              <a:rPr lang="en-US" altLang="zh-CN" sz="2000" b="1" dirty="0">
                <a:solidFill>
                  <a:srgbClr val="207B8E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SLIC</a:t>
            </a:r>
            <a:r>
              <a:rPr lang="zh-CN" altLang="en-US" sz="2000" b="1" dirty="0">
                <a:solidFill>
                  <a:srgbClr val="207B8E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社区”</a:t>
            </a:r>
            <a:endParaRPr lang="en-US" altLang="zh-CN" sz="2000" b="1" dirty="0">
              <a:solidFill>
                <a:srgbClr val="207B8E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ctr"/>
            <a:r>
              <a:rPr lang="en-US" altLang="zh-CN" sz="2000" b="1" dirty="0">
                <a:solidFill>
                  <a:srgbClr val="207B8E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 </a:t>
            </a:r>
            <a:r>
              <a:rPr lang="zh-CN" altLang="en-US" sz="2000" b="1" dirty="0">
                <a:solidFill>
                  <a:srgbClr val="207B8E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软件开发计划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17FD8FDE-78C1-4AD1-B369-E02A52731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843558"/>
            <a:ext cx="309634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9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21600000">
                                      <p:cBhvr>
                                        <p:cTn id="49" dur="6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2" presetClass="entr" presetSubtype="9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2737714" y="4070584"/>
            <a:ext cx="1678736" cy="82277"/>
            <a:chOff x="5185725" y="1674310"/>
            <a:chExt cx="2238314" cy="109703"/>
          </a:xfrm>
        </p:grpSpPr>
        <p:cxnSp>
          <p:nvCxnSpPr>
            <p:cNvPr id="101" name="直接连接符 100"/>
            <p:cNvCxnSpPr/>
            <p:nvPr/>
          </p:nvCxnSpPr>
          <p:spPr>
            <a:xfrm>
              <a:off x="5185725" y="1718973"/>
              <a:ext cx="21218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907312" y="3101614"/>
            <a:ext cx="1363394" cy="82277"/>
            <a:chOff x="5606181" y="1674310"/>
            <a:chExt cx="1817858" cy="109703"/>
          </a:xfrm>
        </p:grpSpPr>
        <p:cxnSp>
          <p:nvCxnSpPr>
            <p:cNvPr id="104" name="直接连接符 103"/>
            <p:cNvCxnSpPr/>
            <p:nvPr/>
          </p:nvCxnSpPr>
          <p:spPr>
            <a:xfrm flipV="1">
              <a:off x="5606181" y="1718973"/>
              <a:ext cx="1701399" cy="50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748674" y="2056473"/>
            <a:ext cx="1429404" cy="104455"/>
            <a:chOff x="5149433" y="1690388"/>
            <a:chExt cx="2282164" cy="74601"/>
          </a:xfrm>
        </p:grpSpPr>
        <p:cxnSp>
          <p:nvCxnSpPr>
            <p:cNvPr id="107" name="直接连接符 106"/>
            <p:cNvCxnSpPr/>
            <p:nvPr/>
          </p:nvCxnSpPr>
          <p:spPr>
            <a:xfrm flipV="1">
              <a:off x="5149433" y="1718973"/>
              <a:ext cx="2158147" cy="64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椭圆 107"/>
            <p:cNvSpPr/>
            <p:nvPr/>
          </p:nvSpPr>
          <p:spPr>
            <a:xfrm>
              <a:off x="7307581" y="1690388"/>
              <a:ext cx="124016" cy="746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2349459" y="1140404"/>
            <a:ext cx="1889094" cy="98587"/>
            <a:chOff x="3904783" y="1689342"/>
            <a:chExt cx="3473330" cy="68638"/>
          </a:xfrm>
        </p:grpSpPr>
        <p:cxnSp>
          <p:nvCxnSpPr>
            <p:cNvPr id="110" name="直接连接符 109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7230060" y="1689342"/>
              <a:ext cx="148053" cy="686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6" name="任意多边形 75"/>
          <p:cNvSpPr/>
          <p:nvPr/>
        </p:nvSpPr>
        <p:spPr>
          <a:xfrm>
            <a:off x="2058408" y="1116059"/>
            <a:ext cx="1553505" cy="3107871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98482" y="881873"/>
            <a:ext cx="865184" cy="971669"/>
            <a:chOff x="1998482" y="881873"/>
            <a:chExt cx="865184" cy="971669"/>
          </a:xfrm>
        </p:grpSpPr>
        <p:grpSp>
          <p:nvGrpSpPr>
            <p:cNvPr id="45" name="组合 44"/>
            <p:cNvGrpSpPr/>
            <p:nvPr/>
          </p:nvGrpSpPr>
          <p:grpSpPr>
            <a:xfrm>
              <a:off x="2023848" y="881873"/>
              <a:ext cx="839818" cy="971669"/>
              <a:chOff x="3295850" y="2150342"/>
              <a:chExt cx="3610409" cy="4177307"/>
            </a:xfrm>
          </p:grpSpPr>
          <p:sp>
            <p:nvSpPr>
              <p:cNvPr id="46" name="圆角矩形 45"/>
              <p:cNvSpPr/>
              <p:nvPr/>
            </p:nvSpPr>
            <p:spPr>
              <a:xfrm rot="2760000">
                <a:off x="3301497" y="2722888"/>
                <a:ext cx="4177307" cy="303221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Freeform 5"/>
              <p:cNvSpPr>
                <a:spLocks/>
              </p:cNvSpPr>
              <p:nvPr/>
            </p:nvSpPr>
            <p:spPr bwMode="auto">
              <a:xfrm rot="10800000">
                <a:off x="3295850" y="2263221"/>
                <a:ext cx="2643764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2760000">
                <a:off x="3499201" y="2940763"/>
                <a:ext cx="3639373" cy="2369533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1998482" y="911940"/>
              <a:ext cx="657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32783" y="3771592"/>
            <a:ext cx="860922" cy="971669"/>
            <a:chOff x="2878125" y="3107494"/>
            <a:chExt cx="860922" cy="971669"/>
          </a:xfrm>
        </p:grpSpPr>
        <p:grpSp>
          <p:nvGrpSpPr>
            <p:cNvPr id="40" name="组合 39"/>
            <p:cNvGrpSpPr/>
            <p:nvPr/>
          </p:nvGrpSpPr>
          <p:grpSpPr>
            <a:xfrm>
              <a:off x="2903448" y="3107494"/>
              <a:ext cx="835599" cy="971669"/>
              <a:chOff x="3295850" y="2065377"/>
              <a:chExt cx="3592273" cy="4177307"/>
            </a:xfrm>
          </p:grpSpPr>
          <p:sp>
            <p:nvSpPr>
              <p:cNvPr id="41" name="圆角矩形 40"/>
              <p:cNvSpPr/>
              <p:nvPr/>
            </p:nvSpPr>
            <p:spPr>
              <a:xfrm rot="2760000">
                <a:off x="3283361" y="2637923"/>
                <a:ext cx="4177307" cy="303221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Freeform 5"/>
              <p:cNvSpPr>
                <a:spLocks/>
              </p:cNvSpPr>
              <p:nvPr/>
            </p:nvSpPr>
            <p:spPr bwMode="auto">
              <a:xfrm rot="10800000">
                <a:off x="3295850" y="2263221"/>
                <a:ext cx="2643764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60000">
                <a:off x="3499201" y="2940763"/>
                <a:ext cx="3639373" cy="2369533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2878125" y="3161522"/>
              <a:ext cx="657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33AB50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rgbClr val="33AB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2921" y="1744097"/>
            <a:ext cx="852474" cy="971669"/>
            <a:chOff x="2872662" y="1605175"/>
            <a:chExt cx="852474" cy="971669"/>
          </a:xfrm>
        </p:grpSpPr>
        <p:grpSp>
          <p:nvGrpSpPr>
            <p:cNvPr id="10" name="组合 9"/>
            <p:cNvGrpSpPr/>
            <p:nvPr/>
          </p:nvGrpSpPr>
          <p:grpSpPr>
            <a:xfrm>
              <a:off x="2889537" y="1605175"/>
              <a:ext cx="835599" cy="971669"/>
              <a:chOff x="3295850" y="2065377"/>
              <a:chExt cx="3592273" cy="4177307"/>
            </a:xfrm>
          </p:grpSpPr>
          <p:sp>
            <p:nvSpPr>
              <p:cNvPr id="11" name="圆角矩形 10"/>
              <p:cNvSpPr/>
              <p:nvPr/>
            </p:nvSpPr>
            <p:spPr>
              <a:xfrm rot="2760000">
                <a:off x="3283361" y="2637923"/>
                <a:ext cx="4177307" cy="303221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5"/>
              <p:cNvSpPr>
                <a:spLocks/>
              </p:cNvSpPr>
              <p:nvPr/>
            </p:nvSpPr>
            <p:spPr bwMode="auto">
              <a:xfrm rot="10800000">
                <a:off x="3295850" y="2263221"/>
                <a:ext cx="2643764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 rot="2760000">
                <a:off x="3499201" y="2940763"/>
                <a:ext cx="3639373" cy="2369533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文本框 91"/>
            <p:cNvSpPr txBox="1"/>
            <p:nvPr/>
          </p:nvSpPr>
          <p:spPr>
            <a:xfrm>
              <a:off x="2872662" y="1654569"/>
              <a:ext cx="657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1ACB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83499" y="2824217"/>
            <a:ext cx="847280" cy="971669"/>
            <a:chOff x="3226470" y="2345989"/>
            <a:chExt cx="847280" cy="971669"/>
          </a:xfrm>
        </p:grpSpPr>
        <p:grpSp>
          <p:nvGrpSpPr>
            <p:cNvPr id="35" name="组合 34"/>
            <p:cNvGrpSpPr/>
            <p:nvPr/>
          </p:nvGrpSpPr>
          <p:grpSpPr>
            <a:xfrm>
              <a:off x="3238151" y="2345989"/>
              <a:ext cx="835599" cy="971669"/>
              <a:chOff x="3295850" y="2065377"/>
              <a:chExt cx="3592273" cy="4177307"/>
            </a:xfrm>
          </p:grpSpPr>
          <p:sp>
            <p:nvSpPr>
              <p:cNvPr id="36" name="圆角矩形 35"/>
              <p:cNvSpPr/>
              <p:nvPr/>
            </p:nvSpPr>
            <p:spPr>
              <a:xfrm rot="2760000">
                <a:off x="3283361" y="2637923"/>
                <a:ext cx="4177307" cy="303221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5"/>
              <p:cNvSpPr>
                <a:spLocks/>
              </p:cNvSpPr>
              <p:nvPr/>
            </p:nvSpPr>
            <p:spPr bwMode="auto">
              <a:xfrm rot="10800000">
                <a:off x="3295850" y="2263219"/>
                <a:ext cx="2643763" cy="234315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2760000">
                <a:off x="3499202" y="2940763"/>
                <a:ext cx="3639371" cy="2369531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Freeform 5"/>
              <p:cNvSpPr>
                <a:spLocks/>
              </p:cNvSpPr>
              <p:nvPr/>
            </p:nvSpPr>
            <p:spPr bwMode="auto">
              <a:xfrm rot="10800000">
                <a:off x="3589410" y="2523400"/>
                <a:ext cx="2056648" cy="182279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3" name="文本框 92"/>
            <p:cNvSpPr txBox="1"/>
            <p:nvPr/>
          </p:nvSpPr>
          <p:spPr>
            <a:xfrm>
              <a:off x="3226470" y="2400254"/>
              <a:ext cx="657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E8707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73418" y="1957943"/>
            <a:ext cx="1606829" cy="1424101"/>
            <a:chOff x="1373418" y="1957943"/>
            <a:chExt cx="1606829" cy="1424101"/>
          </a:xfrm>
        </p:grpSpPr>
        <p:sp>
          <p:nvSpPr>
            <p:cNvPr id="62" name="Freeform 5"/>
            <p:cNvSpPr>
              <a:spLocks/>
            </p:cNvSpPr>
            <p:nvPr/>
          </p:nvSpPr>
          <p:spPr bwMode="auto">
            <a:xfrm rot="10800000">
              <a:off x="1373418" y="1957943"/>
              <a:ext cx="1606829" cy="142410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>
              <a:spLocks noEditPoints="1"/>
            </p:cNvSpPr>
            <p:nvPr/>
          </p:nvSpPr>
          <p:spPr bwMode="auto">
            <a:xfrm>
              <a:off x="1959310" y="1968088"/>
              <a:ext cx="451346" cy="490884"/>
            </a:xfrm>
            <a:custGeom>
              <a:avLst/>
              <a:gdLst>
                <a:gd name="T0" fmla="*/ 189 w 311"/>
                <a:gd name="T1" fmla="*/ 220 h 339"/>
                <a:gd name="T2" fmla="*/ 209 w 311"/>
                <a:gd name="T3" fmla="*/ 163 h 339"/>
                <a:gd name="T4" fmla="*/ 221 w 311"/>
                <a:gd name="T5" fmla="*/ 120 h 339"/>
                <a:gd name="T6" fmla="*/ 221 w 311"/>
                <a:gd name="T7" fmla="*/ 120 h 339"/>
                <a:gd name="T8" fmla="*/ 222 w 311"/>
                <a:gd name="T9" fmla="*/ 116 h 339"/>
                <a:gd name="T10" fmla="*/ 222 w 311"/>
                <a:gd name="T11" fmla="*/ 112 h 339"/>
                <a:gd name="T12" fmla="*/ 223 w 311"/>
                <a:gd name="T13" fmla="*/ 109 h 339"/>
                <a:gd name="T14" fmla="*/ 223 w 311"/>
                <a:gd name="T15" fmla="*/ 105 h 339"/>
                <a:gd name="T16" fmla="*/ 223 w 311"/>
                <a:gd name="T17" fmla="*/ 102 h 339"/>
                <a:gd name="T18" fmla="*/ 224 w 311"/>
                <a:gd name="T19" fmla="*/ 98 h 339"/>
                <a:gd name="T20" fmla="*/ 224 w 311"/>
                <a:gd name="T21" fmla="*/ 95 h 339"/>
                <a:gd name="T22" fmla="*/ 224 w 311"/>
                <a:gd name="T23" fmla="*/ 92 h 339"/>
                <a:gd name="T24" fmla="*/ 223 w 311"/>
                <a:gd name="T25" fmla="*/ 89 h 339"/>
                <a:gd name="T26" fmla="*/ 223 w 311"/>
                <a:gd name="T27" fmla="*/ 87 h 339"/>
                <a:gd name="T28" fmla="*/ 223 w 311"/>
                <a:gd name="T29" fmla="*/ 85 h 339"/>
                <a:gd name="T30" fmla="*/ 223 w 311"/>
                <a:gd name="T31" fmla="*/ 83 h 339"/>
                <a:gd name="T32" fmla="*/ 223 w 311"/>
                <a:gd name="T33" fmla="*/ 82 h 339"/>
                <a:gd name="T34" fmla="*/ 223 w 311"/>
                <a:gd name="T35" fmla="*/ 81 h 339"/>
                <a:gd name="T36" fmla="*/ 223 w 311"/>
                <a:gd name="T37" fmla="*/ 81 h 339"/>
                <a:gd name="T38" fmla="*/ 108 w 311"/>
                <a:gd name="T39" fmla="*/ 36 h 339"/>
                <a:gd name="T40" fmla="*/ 78 w 311"/>
                <a:gd name="T41" fmla="*/ 55 h 339"/>
                <a:gd name="T42" fmla="*/ 77 w 311"/>
                <a:gd name="T43" fmla="*/ 59 h 339"/>
                <a:gd name="T44" fmla="*/ 76 w 311"/>
                <a:gd name="T45" fmla="*/ 64 h 339"/>
                <a:gd name="T46" fmla="*/ 76 w 311"/>
                <a:gd name="T47" fmla="*/ 69 h 339"/>
                <a:gd name="T48" fmla="*/ 75 w 311"/>
                <a:gd name="T49" fmla="*/ 74 h 339"/>
                <a:gd name="T50" fmla="*/ 75 w 311"/>
                <a:gd name="T51" fmla="*/ 78 h 339"/>
                <a:gd name="T52" fmla="*/ 76 w 311"/>
                <a:gd name="T53" fmla="*/ 83 h 339"/>
                <a:gd name="T54" fmla="*/ 76 w 311"/>
                <a:gd name="T55" fmla="*/ 87 h 339"/>
                <a:gd name="T56" fmla="*/ 77 w 311"/>
                <a:gd name="T57" fmla="*/ 92 h 339"/>
                <a:gd name="T58" fmla="*/ 77 w 311"/>
                <a:gd name="T59" fmla="*/ 96 h 339"/>
                <a:gd name="T60" fmla="*/ 78 w 311"/>
                <a:gd name="T61" fmla="*/ 100 h 339"/>
                <a:gd name="T62" fmla="*/ 79 w 311"/>
                <a:gd name="T63" fmla="*/ 104 h 339"/>
                <a:gd name="T64" fmla="*/ 80 w 311"/>
                <a:gd name="T65" fmla="*/ 106 h 339"/>
                <a:gd name="T66" fmla="*/ 84 w 311"/>
                <a:gd name="T67" fmla="*/ 119 h 339"/>
                <a:gd name="T68" fmla="*/ 92 w 311"/>
                <a:gd name="T69" fmla="*/ 161 h 339"/>
                <a:gd name="T70" fmla="*/ 104 w 311"/>
                <a:gd name="T71" fmla="*/ 238 h 339"/>
                <a:gd name="T72" fmla="*/ 0 w 311"/>
                <a:gd name="T73" fmla="*/ 339 h 339"/>
                <a:gd name="T74" fmla="*/ 148 w 311"/>
                <a:gd name="T75" fmla="*/ 271 h 339"/>
                <a:gd name="T76" fmla="*/ 146 w 311"/>
                <a:gd name="T77" fmla="*/ 249 h 339"/>
                <a:gd name="T78" fmla="*/ 175 w 311"/>
                <a:gd name="T79" fmla="*/ 258 h 339"/>
                <a:gd name="T80" fmla="*/ 174 w 311"/>
                <a:gd name="T81" fmla="*/ 339 h 339"/>
                <a:gd name="T82" fmla="*/ 216 w 311"/>
                <a:gd name="T83" fmla="*/ 244 h 339"/>
                <a:gd name="T84" fmla="*/ 81 w 311"/>
                <a:gd name="T85" fmla="*/ 139 h 339"/>
                <a:gd name="T86" fmla="*/ 93 w 311"/>
                <a:gd name="T87" fmla="*/ 136 h 339"/>
                <a:gd name="T88" fmla="*/ 105 w 311"/>
                <a:gd name="T89" fmla="*/ 72 h 339"/>
                <a:gd name="T90" fmla="*/ 211 w 311"/>
                <a:gd name="T91" fmla="*/ 131 h 339"/>
                <a:gd name="T92" fmla="*/ 222 w 311"/>
                <a:gd name="T93" fmla="*/ 130 h 339"/>
                <a:gd name="T94" fmla="*/ 183 w 311"/>
                <a:gd name="T95" fmla="*/ 201 h 339"/>
                <a:gd name="T96" fmla="*/ 96 w 311"/>
                <a:gd name="T97" fmla="*/ 158 h 339"/>
                <a:gd name="T98" fmla="*/ 166 w 311"/>
                <a:gd name="T99" fmla="*/ 245 h 339"/>
                <a:gd name="T100" fmla="*/ 117 w 311"/>
                <a:gd name="T101" fmla="*/ 225 h 339"/>
                <a:gd name="T102" fmla="*/ 152 w 311"/>
                <a:gd name="T103" fmla="*/ 220 h 339"/>
                <a:gd name="T104" fmla="*/ 185 w 311"/>
                <a:gd name="T105" fmla="*/ 22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" h="339">
                  <a:moveTo>
                    <a:pt x="216" y="244"/>
                  </a:moveTo>
                  <a:cubicBezTo>
                    <a:pt x="194" y="236"/>
                    <a:pt x="189" y="220"/>
                    <a:pt x="189" y="220"/>
                  </a:cubicBezTo>
                  <a:cubicBezTo>
                    <a:pt x="189" y="202"/>
                    <a:pt x="189" y="202"/>
                    <a:pt x="189" y="202"/>
                  </a:cubicBezTo>
                  <a:cubicBezTo>
                    <a:pt x="205" y="182"/>
                    <a:pt x="209" y="163"/>
                    <a:pt x="209" y="163"/>
                  </a:cubicBezTo>
                  <a:cubicBezTo>
                    <a:pt x="212" y="160"/>
                    <a:pt x="218" y="154"/>
                    <a:pt x="218" y="154"/>
                  </a:cubicBezTo>
                  <a:cubicBezTo>
                    <a:pt x="229" y="137"/>
                    <a:pt x="225" y="116"/>
                    <a:pt x="221" y="120"/>
                  </a:cubicBezTo>
                  <a:cubicBezTo>
                    <a:pt x="221" y="120"/>
                    <a:pt x="221" y="121"/>
                    <a:pt x="220" y="122"/>
                  </a:cubicBezTo>
                  <a:cubicBezTo>
                    <a:pt x="220" y="121"/>
                    <a:pt x="221" y="121"/>
                    <a:pt x="221" y="120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7"/>
                    <a:pt x="222" y="116"/>
                  </a:cubicBezTo>
                  <a:cubicBezTo>
                    <a:pt x="222" y="116"/>
                    <a:pt x="222" y="116"/>
                    <a:pt x="222" y="115"/>
                  </a:cubicBezTo>
                  <a:cubicBezTo>
                    <a:pt x="222" y="114"/>
                    <a:pt x="222" y="113"/>
                    <a:pt x="222" y="112"/>
                  </a:cubicBezTo>
                  <a:cubicBezTo>
                    <a:pt x="222" y="112"/>
                    <a:pt x="222" y="112"/>
                    <a:pt x="222" y="111"/>
                  </a:cubicBezTo>
                  <a:cubicBezTo>
                    <a:pt x="223" y="110"/>
                    <a:pt x="223" y="110"/>
                    <a:pt x="223" y="109"/>
                  </a:cubicBezTo>
                  <a:cubicBezTo>
                    <a:pt x="223" y="108"/>
                    <a:pt x="223" y="108"/>
                    <a:pt x="223" y="108"/>
                  </a:cubicBezTo>
                  <a:cubicBezTo>
                    <a:pt x="223" y="107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23" y="103"/>
                    <a:pt x="223" y="103"/>
                    <a:pt x="223" y="102"/>
                  </a:cubicBezTo>
                  <a:cubicBezTo>
                    <a:pt x="223" y="101"/>
                    <a:pt x="223" y="101"/>
                    <a:pt x="224" y="101"/>
                  </a:cubicBezTo>
                  <a:cubicBezTo>
                    <a:pt x="224" y="100"/>
                    <a:pt x="224" y="99"/>
                    <a:pt x="224" y="98"/>
                  </a:cubicBezTo>
                  <a:cubicBezTo>
                    <a:pt x="224" y="98"/>
                    <a:pt x="224" y="98"/>
                    <a:pt x="224" y="98"/>
                  </a:cubicBezTo>
                  <a:cubicBezTo>
                    <a:pt x="224" y="97"/>
                    <a:pt x="224" y="96"/>
                    <a:pt x="224" y="95"/>
                  </a:cubicBezTo>
                  <a:cubicBezTo>
                    <a:pt x="224" y="95"/>
                    <a:pt x="224" y="95"/>
                    <a:pt x="224" y="94"/>
                  </a:cubicBezTo>
                  <a:cubicBezTo>
                    <a:pt x="224" y="94"/>
                    <a:pt x="224" y="93"/>
                    <a:pt x="224" y="92"/>
                  </a:cubicBezTo>
                  <a:cubicBezTo>
                    <a:pt x="224" y="92"/>
                    <a:pt x="224" y="92"/>
                    <a:pt x="224" y="91"/>
                  </a:cubicBezTo>
                  <a:cubicBezTo>
                    <a:pt x="224" y="91"/>
                    <a:pt x="224" y="90"/>
                    <a:pt x="223" y="89"/>
                  </a:cubicBezTo>
                  <a:cubicBezTo>
                    <a:pt x="223" y="89"/>
                    <a:pt x="223" y="89"/>
                    <a:pt x="223" y="89"/>
                  </a:cubicBezTo>
                  <a:cubicBezTo>
                    <a:pt x="223" y="88"/>
                    <a:pt x="223" y="88"/>
                    <a:pt x="223" y="87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3" y="86"/>
                    <a:pt x="223" y="86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3" y="84"/>
                    <a:pt x="223" y="84"/>
                    <a:pt x="223" y="83"/>
                  </a:cubicBezTo>
                  <a:cubicBezTo>
                    <a:pt x="223" y="83"/>
                    <a:pt x="223" y="83"/>
                    <a:pt x="223" y="83"/>
                  </a:cubicBezTo>
                  <a:cubicBezTo>
                    <a:pt x="223" y="83"/>
                    <a:pt x="223" y="82"/>
                    <a:pt x="223" y="82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223" y="82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1" y="33"/>
                    <a:pt x="182" y="21"/>
                    <a:pt x="182" y="21"/>
                  </a:cubicBezTo>
                  <a:cubicBezTo>
                    <a:pt x="134" y="0"/>
                    <a:pt x="108" y="36"/>
                    <a:pt x="108" y="36"/>
                  </a:cubicBezTo>
                  <a:cubicBezTo>
                    <a:pt x="89" y="27"/>
                    <a:pt x="79" y="51"/>
                    <a:pt x="79" y="51"/>
                  </a:cubicBezTo>
                  <a:cubicBezTo>
                    <a:pt x="79" y="52"/>
                    <a:pt x="78" y="54"/>
                    <a:pt x="78" y="55"/>
                  </a:cubicBezTo>
                  <a:cubicBezTo>
                    <a:pt x="78" y="55"/>
                    <a:pt x="78" y="56"/>
                    <a:pt x="78" y="56"/>
                  </a:cubicBezTo>
                  <a:cubicBezTo>
                    <a:pt x="78" y="57"/>
                    <a:pt x="77" y="58"/>
                    <a:pt x="77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2"/>
                    <a:pt x="76" y="63"/>
                    <a:pt x="76" y="64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6"/>
                    <a:pt x="76" y="68"/>
                    <a:pt x="76" y="69"/>
                  </a:cubicBezTo>
                  <a:cubicBezTo>
                    <a:pt x="76" y="70"/>
                    <a:pt x="76" y="70"/>
                    <a:pt x="76" y="71"/>
                  </a:cubicBezTo>
                  <a:cubicBezTo>
                    <a:pt x="76" y="72"/>
                    <a:pt x="75" y="73"/>
                    <a:pt x="75" y="74"/>
                  </a:cubicBezTo>
                  <a:cubicBezTo>
                    <a:pt x="75" y="74"/>
                    <a:pt x="75" y="75"/>
                    <a:pt x="75" y="75"/>
                  </a:cubicBezTo>
                  <a:cubicBezTo>
                    <a:pt x="75" y="76"/>
                    <a:pt x="75" y="77"/>
                    <a:pt x="75" y="7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1"/>
                    <a:pt x="76" y="82"/>
                    <a:pt x="76" y="83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6" y="85"/>
                    <a:pt x="76" y="86"/>
                    <a:pt x="76" y="87"/>
                  </a:cubicBezTo>
                  <a:cubicBezTo>
                    <a:pt x="76" y="88"/>
                    <a:pt x="76" y="88"/>
                    <a:pt x="76" y="89"/>
                  </a:cubicBezTo>
                  <a:cubicBezTo>
                    <a:pt x="76" y="90"/>
                    <a:pt x="76" y="91"/>
                    <a:pt x="77" y="92"/>
                  </a:cubicBezTo>
                  <a:cubicBezTo>
                    <a:pt x="77" y="92"/>
                    <a:pt x="77" y="92"/>
                    <a:pt x="77" y="93"/>
                  </a:cubicBezTo>
                  <a:cubicBezTo>
                    <a:pt x="77" y="94"/>
                    <a:pt x="77" y="95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8"/>
                    <a:pt x="78" y="99"/>
                    <a:pt x="78" y="100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3"/>
                    <a:pt x="79" y="104"/>
                  </a:cubicBezTo>
                  <a:cubicBezTo>
                    <a:pt x="79" y="104"/>
                    <a:pt x="79" y="105"/>
                    <a:pt x="79" y="105"/>
                  </a:cubicBezTo>
                  <a:cubicBezTo>
                    <a:pt x="79" y="105"/>
                    <a:pt x="80" y="105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11"/>
                    <a:pt x="83" y="115"/>
                    <a:pt x="84" y="119"/>
                  </a:cubicBezTo>
                  <a:cubicBezTo>
                    <a:pt x="77" y="115"/>
                    <a:pt x="76" y="123"/>
                    <a:pt x="76" y="123"/>
                  </a:cubicBezTo>
                  <a:cubicBezTo>
                    <a:pt x="76" y="152"/>
                    <a:pt x="92" y="161"/>
                    <a:pt x="92" y="161"/>
                  </a:cubicBezTo>
                  <a:cubicBezTo>
                    <a:pt x="95" y="180"/>
                    <a:pt x="114" y="200"/>
                    <a:pt x="114" y="200"/>
                  </a:cubicBezTo>
                  <a:cubicBezTo>
                    <a:pt x="121" y="227"/>
                    <a:pt x="104" y="238"/>
                    <a:pt x="104" y="238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0" y="273"/>
                    <a:pt x="0" y="339"/>
                    <a:pt x="0" y="339"/>
                  </a:cubicBezTo>
                  <a:cubicBezTo>
                    <a:pt x="137" y="339"/>
                    <a:pt x="137" y="339"/>
                    <a:pt x="137" y="339"/>
                  </a:cubicBezTo>
                  <a:cubicBezTo>
                    <a:pt x="148" y="271"/>
                    <a:pt x="148" y="271"/>
                    <a:pt x="148" y="271"/>
                  </a:cubicBezTo>
                  <a:cubicBezTo>
                    <a:pt x="136" y="258"/>
                    <a:pt x="136" y="258"/>
                    <a:pt x="136" y="258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66" y="249"/>
                    <a:pt x="166" y="249"/>
                    <a:pt x="166" y="249"/>
                  </a:cubicBezTo>
                  <a:cubicBezTo>
                    <a:pt x="175" y="258"/>
                    <a:pt x="175" y="258"/>
                    <a:pt x="175" y="258"/>
                  </a:cubicBezTo>
                  <a:cubicBezTo>
                    <a:pt x="164" y="271"/>
                    <a:pt x="164" y="271"/>
                    <a:pt x="164" y="271"/>
                  </a:cubicBezTo>
                  <a:cubicBezTo>
                    <a:pt x="174" y="339"/>
                    <a:pt x="174" y="339"/>
                    <a:pt x="174" y="339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307" y="274"/>
                    <a:pt x="238" y="252"/>
                    <a:pt x="216" y="244"/>
                  </a:cubicBezTo>
                  <a:close/>
                  <a:moveTo>
                    <a:pt x="96" y="158"/>
                  </a:moveTo>
                  <a:cubicBezTo>
                    <a:pt x="94" y="157"/>
                    <a:pt x="86" y="153"/>
                    <a:pt x="81" y="139"/>
                  </a:cubicBezTo>
                  <a:cubicBezTo>
                    <a:pt x="81" y="139"/>
                    <a:pt x="77" y="124"/>
                    <a:pt x="81" y="123"/>
                  </a:cubicBezTo>
                  <a:cubicBezTo>
                    <a:pt x="81" y="123"/>
                    <a:pt x="86" y="119"/>
                    <a:pt x="93" y="136"/>
                  </a:cubicBezTo>
                  <a:cubicBezTo>
                    <a:pt x="94" y="139"/>
                    <a:pt x="96" y="142"/>
                    <a:pt x="97" y="143"/>
                  </a:cubicBezTo>
                  <a:cubicBezTo>
                    <a:pt x="97" y="143"/>
                    <a:pt x="82" y="98"/>
                    <a:pt x="105" y="72"/>
                  </a:cubicBezTo>
                  <a:cubicBezTo>
                    <a:pt x="105" y="72"/>
                    <a:pt x="155" y="137"/>
                    <a:pt x="211" y="10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1" y="138"/>
                    <a:pt x="211" y="143"/>
                    <a:pt x="215" y="136"/>
                  </a:cubicBezTo>
                  <a:cubicBezTo>
                    <a:pt x="222" y="120"/>
                    <a:pt x="222" y="130"/>
                    <a:pt x="222" y="130"/>
                  </a:cubicBezTo>
                  <a:cubicBezTo>
                    <a:pt x="220" y="148"/>
                    <a:pt x="212" y="156"/>
                    <a:pt x="206" y="161"/>
                  </a:cubicBezTo>
                  <a:cubicBezTo>
                    <a:pt x="201" y="176"/>
                    <a:pt x="193" y="190"/>
                    <a:pt x="183" y="201"/>
                  </a:cubicBezTo>
                  <a:cubicBezTo>
                    <a:pt x="152" y="236"/>
                    <a:pt x="121" y="201"/>
                    <a:pt x="121" y="201"/>
                  </a:cubicBezTo>
                  <a:cubicBezTo>
                    <a:pt x="109" y="191"/>
                    <a:pt x="101" y="175"/>
                    <a:pt x="96" y="158"/>
                  </a:cubicBezTo>
                  <a:close/>
                  <a:moveTo>
                    <a:pt x="185" y="222"/>
                  </a:moveTo>
                  <a:cubicBezTo>
                    <a:pt x="166" y="245"/>
                    <a:pt x="166" y="245"/>
                    <a:pt x="166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7" y="225"/>
                    <a:pt x="119" y="216"/>
                    <a:pt x="119" y="204"/>
                  </a:cubicBezTo>
                  <a:cubicBezTo>
                    <a:pt x="119" y="204"/>
                    <a:pt x="132" y="221"/>
                    <a:pt x="152" y="220"/>
                  </a:cubicBezTo>
                  <a:cubicBezTo>
                    <a:pt x="152" y="220"/>
                    <a:pt x="171" y="222"/>
                    <a:pt x="185" y="204"/>
                  </a:cubicBezTo>
                  <a:lnTo>
                    <a:pt x="185" y="222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481093" y="2426538"/>
              <a:ext cx="13467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38100" dist="50800" dir="13500000">
                      <a:prstClr val="black">
                        <a:alpha val="60000"/>
                      </a:prstClr>
                    </a:innerShdw>
                  </a:effectLst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目录</a:t>
              </a:r>
              <a:endParaRPr lang="zh-CN" altLang="en-US" sz="4000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38100" dist="50800" dir="13500000">
                    <a:prstClr val="black">
                      <a:alpha val="60000"/>
                    </a:prstClr>
                  </a:inn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endParaRPr>
            </a:p>
          </p:txBody>
        </p:sp>
      </p:grpSp>
      <p:sp>
        <p:nvSpPr>
          <p:cNvPr id="120" name="Freeform 5"/>
          <p:cNvSpPr>
            <a:spLocks/>
          </p:cNvSpPr>
          <p:nvPr/>
        </p:nvSpPr>
        <p:spPr bwMode="auto">
          <a:xfrm rot="10800000">
            <a:off x="4313343" y="868204"/>
            <a:ext cx="614966" cy="54503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1" name="Freeform 5"/>
          <p:cNvSpPr>
            <a:spLocks/>
          </p:cNvSpPr>
          <p:nvPr/>
        </p:nvSpPr>
        <p:spPr bwMode="auto">
          <a:xfrm rot="10800000">
            <a:off x="5306323" y="1803621"/>
            <a:ext cx="614966" cy="54503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2" name="Freeform 5"/>
          <p:cNvSpPr>
            <a:spLocks/>
          </p:cNvSpPr>
          <p:nvPr/>
        </p:nvSpPr>
        <p:spPr bwMode="auto">
          <a:xfrm rot="10800000">
            <a:off x="5359452" y="2862594"/>
            <a:ext cx="614966" cy="54503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3" name="Freeform 5"/>
          <p:cNvSpPr>
            <a:spLocks/>
          </p:cNvSpPr>
          <p:nvPr/>
        </p:nvSpPr>
        <p:spPr bwMode="auto">
          <a:xfrm rot="10800000">
            <a:off x="4499001" y="3852265"/>
            <a:ext cx="614966" cy="54503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5003100" y="920237"/>
            <a:ext cx="155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韵动中黑简体" panose="02000000000000000000" pitchFamily="2" charset="-122"/>
                <a:ea typeface="方正韵动中黑简体" panose="02000000000000000000" pitchFamily="2" charset="-122"/>
              </a:rPr>
              <a:t>功能分析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5998965" y="1865733"/>
            <a:ext cx="185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韵动中黑简体" panose="02000000000000000000" pitchFamily="2" charset="-122"/>
                <a:ea typeface="方正韵动中黑简体" panose="02000000000000000000" pitchFamily="2" charset="-122"/>
              </a:rPr>
              <a:t>技术选型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5998965" y="2890145"/>
            <a:ext cx="1453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韵动中黑简体" panose="02000000000000000000" pitchFamily="2" charset="-122"/>
                <a:ea typeface="方正韵动中黑简体" panose="02000000000000000000" pitchFamily="2" charset="-122"/>
              </a:rPr>
              <a:t>人员分工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方正韵动中黑简体" panose="02000000000000000000" pitchFamily="2" charset="-122"/>
              <a:ea typeface="方正韵动中黑简体" panose="02000000000000000000" pitchFamily="2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5213804" y="3904629"/>
            <a:ext cx="156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进度计划</a:t>
            </a: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4496707" y="980059"/>
            <a:ext cx="248237" cy="271999"/>
            <a:chOff x="3437" y="2282"/>
            <a:chExt cx="679" cy="744"/>
          </a:xfrm>
          <a:solidFill>
            <a:srgbClr val="FFB850"/>
          </a:solidFill>
        </p:grpSpPr>
        <p:sp>
          <p:nvSpPr>
            <p:cNvPr id="145" name="Freeform 9"/>
            <p:cNvSpPr>
              <a:spLocks/>
            </p:cNvSpPr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0"/>
            <p:cNvSpPr>
              <a:spLocks/>
            </p:cNvSpPr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7" name="Group 13"/>
          <p:cNvGrpSpPr>
            <a:grpSpLocks noChangeAspect="1"/>
          </p:cNvGrpSpPr>
          <p:nvPr/>
        </p:nvGrpSpPr>
        <p:grpSpPr bwMode="auto">
          <a:xfrm>
            <a:off x="5444063" y="1893627"/>
            <a:ext cx="334066" cy="338012"/>
            <a:chOff x="2426" y="2781"/>
            <a:chExt cx="593" cy="600"/>
          </a:xfrm>
          <a:solidFill>
            <a:srgbClr val="01ACBE"/>
          </a:solidFill>
        </p:grpSpPr>
        <p:sp>
          <p:nvSpPr>
            <p:cNvPr id="148" name="Freeform 14"/>
            <p:cNvSpPr>
              <a:spLocks/>
            </p:cNvSpPr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0" name="Group 18"/>
          <p:cNvGrpSpPr>
            <a:grpSpLocks noChangeAspect="1"/>
          </p:cNvGrpSpPr>
          <p:nvPr/>
        </p:nvGrpSpPr>
        <p:grpSpPr bwMode="auto">
          <a:xfrm>
            <a:off x="5525551" y="2983765"/>
            <a:ext cx="282767" cy="263487"/>
            <a:chOff x="3802" y="2858"/>
            <a:chExt cx="616" cy="574"/>
          </a:xfrm>
          <a:solidFill>
            <a:srgbClr val="E87071"/>
          </a:solidFill>
        </p:grpSpPr>
        <p:sp>
          <p:nvSpPr>
            <p:cNvPr id="151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23"/>
            <p:cNvSpPr>
              <a:spLocks/>
            </p:cNvSpPr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Group 26"/>
          <p:cNvGrpSpPr>
            <a:grpSpLocks noChangeAspect="1"/>
          </p:cNvGrpSpPr>
          <p:nvPr/>
        </p:nvGrpSpPr>
        <p:grpSpPr bwMode="auto">
          <a:xfrm>
            <a:off x="4615004" y="4021017"/>
            <a:ext cx="365921" cy="181409"/>
            <a:chOff x="5676" y="2597"/>
            <a:chExt cx="1061" cy="526"/>
          </a:xfrm>
          <a:solidFill>
            <a:srgbClr val="33AB50"/>
          </a:solidFill>
        </p:grpSpPr>
        <p:sp>
          <p:nvSpPr>
            <p:cNvPr id="157" name="Freeform 27"/>
            <p:cNvSpPr>
              <a:spLocks/>
            </p:cNvSpPr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29"/>
            <p:cNvSpPr>
              <a:spLocks/>
            </p:cNvSpPr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32"/>
            <p:cNvSpPr>
              <a:spLocks/>
            </p:cNvSpPr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34"/>
            <p:cNvSpPr>
              <a:spLocks/>
            </p:cNvSpPr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296369" y="178694"/>
            <a:ext cx="196502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目录</a:t>
            </a:r>
            <a:endParaRPr lang="zh-CN" altLang="en-US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24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20" grpId="0" animBg="1"/>
      <p:bldP spid="121" grpId="0" animBg="1"/>
      <p:bldP spid="122" grpId="0" animBg="1"/>
      <p:bldP spid="123" grpId="0" animBg="1"/>
      <p:bldP spid="129" grpId="0"/>
      <p:bldP spid="132" grpId="0"/>
      <p:bldP spid="135" grpId="0"/>
      <p:bldP spid="1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91947" y="1261872"/>
            <a:ext cx="1852671" cy="1939248"/>
            <a:chOff x="2002155" y="908130"/>
            <a:chExt cx="680407" cy="712203"/>
          </a:xfrm>
        </p:grpSpPr>
        <p:grpSp>
          <p:nvGrpSpPr>
            <p:cNvPr id="45" name="组合 44"/>
            <p:cNvGrpSpPr/>
            <p:nvPr/>
          </p:nvGrpSpPr>
          <p:grpSpPr>
            <a:xfrm>
              <a:off x="2023848" y="908130"/>
              <a:ext cx="658714" cy="712203"/>
              <a:chOff x="3295850" y="2263221"/>
              <a:chExt cx="2831835" cy="3061839"/>
            </a:xfrm>
          </p:grpSpPr>
          <p:sp>
            <p:nvSpPr>
              <p:cNvPr id="46" name="圆角矩形 45"/>
              <p:cNvSpPr/>
              <p:nvPr/>
            </p:nvSpPr>
            <p:spPr>
              <a:xfrm rot="2760000">
                <a:off x="3404990" y="2602365"/>
                <a:ext cx="3053844" cy="239154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Freeform 5"/>
              <p:cNvSpPr>
                <a:spLocks/>
              </p:cNvSpPr>
              <p:nvPr/>
            </p:nvSpPr>
            <p:spPr bwMode="auto">
              <a:xfrm rot="10800000">
                <a:off x="3295850" y="2263221"/>
                <a:ext cx="2643764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2760000">
                <a:off x="3539900" y="2683307"/>
                <a:ext cx="2699084" cy="2013983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2002155" y="992079"/>
              <a:ext cx="6572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66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251520" y="195486"/>
            <a:ext cx="2088232" cy="377026"/>
          </a:xfrm>
          <a:prstGeom prst="rect">
            <a:avLst/>
          </a:prstGeom>
          <a:solidFill>
            <a:srgbClr val="03ACD2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目录</a:t>
            </a:r>
          </a:p>
        </p:txBody>
      </p:sp>
      <p:sp>
        <p:nvSpPr>
          <p:cNvPr id="113" name="文本框 9"/>
          <p:cNvSpPr txBox="1"/>
          <p:nvPr/>
        </p:nvSpPr>
        <p:spPr>
          <a:xfrm>
            <a:off x="4076450" y="3647341"/>
            <a:ext cx="11677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文本框 9"/>
          <p:cNvSpPr txBox="1"/>
          <p:nvPr/>
        </p:nvSpPr>
        <p:spPr>
          <a:xfrm>
            <a:off x="4076450" y="3961102"/>
            <a:ext cx="11677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功能设计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54AF782-5618-4C4C-840B-DA98B8359929}"/>
              </a:ext>
            </a:extLst>
          </p:cNvPr>
          <p:cNvGrpSpPr/>
          <p:nvPr/>
        </p:nvGrpSpPr>
        <p:grpSpPr>
          <a:xfrm>
            <a:off x="3308538" y="2779584"/>
            <a:ext cx="2703622" cy="867762"/>
            <a:chOff x="2935492" y="3286273"/>
            <a:chExt cx="3604829" cy="115701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149848C-BB1C-4603-BBBD-4A4E1E096678}"/>
                </a:ext>
              </a:extLst>
            </p:cNvPr>
            <p:cNvSpPr txBox="1"/>
            <p:nvPr/>
          </p:nvSpPr>
          <p:spPr>
            <a:xfrm>
              <a:off x="2935492" y="3286273"/>
              <a:ext cx="3604829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功能分析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65E4159-838B-4EFB-9C41-53275F15933E}"/>
                </a:ext>
              </a:extLst>
            </p:cNvPr>
            <p:cNvSpPr txBox="1"/>
            <p:nvPr/>
          </p:nvSpPr>
          <p:spPr>
            <a:xfrm>
              <a:off x="3457192" y="4135512"/>
              <a:ext cx="22949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80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178263" y="2759538"/>
            <a:ext cx="51192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2625819" y="1212668"/>
            <a:ext cx="3028266" cy="3024336"/>
            <a:chOff x="2097688" y="3956966"/>
            <a:chExt cx="2446337" cy="2443163"/>
          </a:xfrm>
        </p:grpSpPr>
        <p:sp>
          <p:nvSpPr>
            <p:cNvPr id="29" name="Oval 52"/>
            <p:cNvSpPr>
              <a:spLocks noChangeArrowheads="1"/>
            </p:cNvSpPr>
            <p:nvPr/>
          </p:nvSpPr>
          <p:spPr bwMode="auto">
            <a:xfrm>
              <a:off x="2097688" y="3956966"/>
              <a:ext cx="2446337" cy="2443163"/>
            </a:xfrm>
            <a:prstGeom prst="ellipse">
              <a:avLst/>
            </a:prstGeom>
            <a:gradFill flip="none" rotWithShape="1"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Oval 62"/>
            <p:cNvSpPr>
              <a:spLocks noChangeArrowheads="1"/>
            </p:cNvSpPr>
            <p:nvPr/>
          </p:nvSpPr>
          <p:spPr bwMode="auto">
            <a:xfrm>
              <a:off x="2184212" y="4033557"/>
              <a:ext cx="2284413" cy="2284413"/>
            </a:xfrm>
            <a:prstGeom prst="ellipse">
              <a:avLst/>
            </a:prstGeom>
            <a:solidFill>
              <a:srgbClr val="03ACD2"/>
            </a:solidFill>
            <a:ln w="317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143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rot="14081883" flipH="1">
            <a:off x="5032064" y="3463579"/>
            <a:ext cx="577912" cy="578653"/>
            <a:chOff x="661303" y="454074"/>
            <a:chExt cx="2476499" cy="2479675"/>
          </a:xfrm>
          <a:solidFill>
            <a:srgbClr val="01A7B8"/>
          </a:solidFill>
        </p:grpSpPr>
        <p:sp>
          <p:nvSpPr>
            <p:cNvPr id="38" name="Freeform 67"/>
            <p:cNvSpPr>
              <a:spLocks/>
            </p:cNvSpPr>
            <p:nvPr/>
          </p:nvSpPr>
          <p:spPr bwMode="auto">
            <a:xfrm>
              <a:off x="661303" y="454074"/>
              <a:ext cx="2476499" cy="2479675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742770" y="536624"/>
              <a:ext cx="2362200" cy="2365374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solidFill>
              <a:srgbClr val="03ACD2"/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8100000" scaled="0"/>
                <a:tileRect/>
              </a:gradFill>
              <a:round/>
              <a:headEnd/>
              <a:tailEnd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rot="18900000">
            <a:off x="5364052" y="2469132"/>
            <a:ext cx="580066" cy="580810"/>
            <a:chOff x="661303" y="454074"/>
            <a:chExt cx="2476499" cy="2479675"/>
          </a:xfrm>
          <a:solidFill>
            <a:srgbClr val="01A7B8"/>
          </a:solidFill>
        </p:grpSpPr>
        <p:sp>
          <p:nvSpPr>
            <p:cNvPr id="35" name="Freeform 67"/>
            <p:cNvSpPr>
              <a:spLocks/>
            </p:cNvSpPr>
            <p:nvPr/>
          </p:nvSpPr>
          <p:spPr bwMode="auto">
            <a:xfrm>
              <a:off x="661303" y="454074"/>
              <a:ext cx="2476499" cy="2479675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72"/>
            <p:cNvSpPr>
              <a:spLocks/>
            </p:cNvSpPr>
            <p:nvPr/>
          </p:nvSpPr>
          <p:spPr bwMode="auto">
            <a:xfrm>
              <a:off x="742770" y="536624"/>
              <a:ext cx="2362200" cy="2365374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solidFill>
              <a:srgbClr val="03ACD2"/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round/>
              <a:headEnd/>
              <a:tailEnd/>
            </a:ln>
            <a:effectLst>
              <a:innerShdw blurRad="1143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14081883" flipH="1">
            <a:off x="5007668" y="1482552"/>
            <a:ext cx="577912" cy="578653"/>
            <a:chOff x="661303" y="454074"/>
            <a:chExt cx="2476499" cy="2479675"/>
          </a:xfrm>
          <a:solidFill>
            <a:srgbClr val="01A7B8"/>
          </a:solidFill>
        </p:grpSpPr>
        <p:sp>
          <p:nvSpPr>
            <p:cNvPr id="32" name="Freeform 67"/>
            <p:cNvSpPr>
              <a:spLocks/>
            </p:cNvSpPr>
            <p:nvPr/>
          </p:nvSpPr>
          <p:spPr bwMode="auto">
            <a:xfrm>
              <a:off x="661303" y="454074"/>
              <a:ext cx="2476499" cy="2479675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72"/>
            <p:cNvSpPr>
              <a:spLocks/>
            </p:cNvSpPr>
            <p:nvPr/>
          </p:nvSpPr>
          <p:spPr bwMode="auto">
            <a:xfrm>
              <a:off x="742770" y="536624"/>
              <a:ext cx="2362200" cy="2365374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solidFill>
              <a:srgbClr val="03ACD2"/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8100000" scaled="0"/>
                <a:tileRect/>
              </a:gradFill>
              <a:round/>
              <a:headEnd/>
              <a:tailEnd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8157" y="1991528"/>
            <a:ext cx="1793603" cy="1939248"/>
            <a:chOff x="3295850" y="2263221"/>
            <a:chExt cx="2831835" cy="3061839"/>
          </a:xfrm>
        </p:grpSpPr>
        <p:sp>
          <p:nvSpPr>
            <p:cNvPr id="24" name="圆角矩形 23"/>
            <p:cNvSpPr/>
            <p:nvPr/>
          </p:nvSpPr>
          <p:spPr>
            <a:xfrm rot="2760000">
              <a:off x="3404990" y="2602365"/>
              <a:ext cx="3053844" cy="2391546"/>
            </a:xfrm>
            <a:prstGeom prst="roundRect">
              <a:avLst>
                <a:gd name="adj" fmla="val 47577"/>
              </a:avLst>
            </a:prstGeom>
            <a:gradFill>
              <a:gsLst>
                <a:gs pos="0">
                  <a:schemeClr val="tx1"/>
                </a:gs>
                <a:gs pos="100000">
                  <a:srgbClr val="E8E8E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5"/>
            <p:cNvSpPr>
              <a:spLocks/>
            </p:cNvSpPr>
            <p:nvPr/>
          </p:nvSpPr>
          <p:spPr bwMode="auto">
            <a:xfrm rot="10800000">
              <a:off x="3295850" y="2263221"/>
              <a:ext cx="2643764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7" y="163968"/>
            <a:ext cx="1986129" cy="410231"/>
          </a:xfrm>
          <a:solidFill>
            <a:srgbClr val="03ACD2"/>
          </a:solidFill>
        </p:spPr>
        <p:txBody>
          <a:bodyPr>
            <a:normAutofit/>
          </a:bodyPr>
          <a:lstStyle/>
          <a:p>
            <a:r>
              <a:rPr lang="zh-CN" altLang="en-US" sz="2000" dirty="0"/>
              <a:t>需求分析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040508" y="153723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9762" y="2537621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3366" y="351428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73730" y="1507630"/>
            <a:ext cx="229867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学习：</a:t>
            </a:r>
            <a:r>
              <a:rPr lang="zh-CN" altLang="en-US" sz="1450" dirty="0">
                <a:latin typeface="微软雅黑" pitchFamily="34" charset="-122"/>
                <a:ea typeface="微软雅黑" pitchFamily="34" charset="-122"/>
              </a:rPr>
              <a:t>考研、保研相关资料寻找、经验交流；研友结伴；目标院校的相关信息、网站链接</a:t>
            </a:r>
            <a:r>
              <a:rPr lang="en-US" altLang="zh-CN" sz="1450" dirty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2208" y="2537343"/>
            <a:ext cx="2298669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生活：</a:t>
            </a:r>
            <a:r>
              <a:rPr lang="zh-CN" altLang="en-US" sz="1450" dirty="0">
                <a:latin typeface="微软雅黑" pitchFamily="34" charset="-122"/>
                <a:ea typeface="微软雅黑" pitchFamily="34" charset="-122"/>
              </a:rPr>
              <a:t>代取快递；网购拼单；跳蚤市场；房屋租赁；组团出游；一起拼车</a:t>
            </a:r>
            <a:r>
              <a:rPr lang="en-US" altLang="zh-CN" sz="1450" dirty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67254" y="3568595"/>
            <a:ext cx="23771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社交：</a:t>
            </a:r>
            <a:r>
              <a:rPr lang="zh-CN" altLang="en-US" sz="1450" dirty="0">
                <a:latin typeface="微软雅黑" pitchFamily="34" charset="-122"/>
                <a:ea typeface="微软雅黑" pitchFamily="34" charset="-122"/>
              </a:rPr>
              <a:t>社团招新；参与校园活动；竞赛组队；学校实事；校园美景欣赏；校园名人</a:t>
            </a:r>
            <a:r>
              <a:rPr lang="en-US" altLang="zh-CN" sz="1450" dirty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6065" y="2121224"/>
            <a:ext cx="1179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3ACD2"/>
                </a:solidFill>
                <a:latin typeface="微软雅黑" pitchFamily="34" charset="-122"/>
                <a:ea typeface="微软雅黑" pitchFamily="34" charset="-122"/>
              </a:rPr>
              <a:t>现实</a:t>
            </a:r>
            <a:endParaRPr lang="en-US" altLang="zh-CN" sz="3600" b="1" dirty="0">
              <a:solidFill>
                <a:srgbClr val="03ACD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600" b="1" dirty="0">
                <a:solidFill>
                  <a:srgbClr val="03ACD2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50834" y="1914305"/>
            <a:ext cx="2132985" cy="16904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大学生信息交流平台繁多，但缺乏能同时满足大学生在学习、生活、社交、资源共享等多方面需求的“一站式”软件。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49114"/>
            <a:ext cx="2288091" cy="41023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功能设计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2605172" y="747454"/>
            <a:ext cx="5632970" cy="4056544"/>
            <a:chOff x="1385427" y="327028"/>
            <a:chExt cx="6433808" cy="4907643"/>
          </a:xfrm>
        </p:grpSpPr>
        <p:sp>
          <p:nvSpPr>
            <p:cNvPr id="3" name="矩形 2"/>
            <p:cNvSpPr/>
            <p:nvPr/>
          </p:nvSpPr>
          <p:spPr>
            <a:xfrm>
              <a:off x="2139908" y="1880849"/>
              <a:ext cx="2715078" cy="900000"/>
            </a:xfrm>
            <a:prstGeom prst="rect">
              <a:avLst/>
            </a:prstGeom>
            <a:solidFill>
              <a:srgbClr val="F77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343596" y="2780849"/>
              <a:ext cx="1511390" cy="900000"/>
            </a:xfrm>
            <a:prstGeom prst="rect">
              <a:avLst/>
            </a:prstGeom>
            <a:solidFill>
              <a:srgbClr val="03A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39908" y="3680849"/>
              <a:ext cx="2715078" cy="900000"/>
            </a:xfrm>
            <a:prstGeom prst="rect">
              <a:avLst/>
            </a:prstGeom>
            <a:solidFill>
              <a:srgbClr val="33B7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3508806" y="651732"/>
              <a:ext cx="112777" cy="2577845"/>
            </a:xfrm>
            <a:prstGeom prst="rect">
              <a:avLst/>
            </a:prstGeom>
            <a:gradFill>
              <a:gsLst>
                <a:gs pos="60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43596" y="980849"/>
              <a:ext cx="1511390" cy="900000"/>
            </a:xfrm>
            <a:prstGeom prst="rect">
              <a:avLst/>
            </a:prstGeom>
            <a:solidFill>
              <a:srgbClr val="FE9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40786" y="980849"/>
              <a:ext cx="124161" cy="3600000"/>
            </a:xfrm>
            <a:prstGeom prst="rect">
              <a:avLst/>
            </a:prstGeom>
            <a:gradFill>
              <a:gsLst>
                <a:gs pos="60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602178" y="864655"/>
              <a:ext cx="1132388" cy="1132388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862605" y="327028"/>
              <a:ext cx="2881540" cy="4907643"/>
            </a:xfrm>
            <a:prstGeom prst="roundRect">
              <a:avLst>
                <a:gd name="adj" fmla="val 12701"/>
              </a:avLst>
            </a:prstGeom>
            <a:gradFill>
              <a:gsLst>
                <a:gs pos="0">
                  <a:srgbClr val="F1F1F1"/>
                </a:gs>
                <a:gs pos="100000">
                  <a:srgbClr val="C0C1C3"/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685800" dist="203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787782" y="540483"/>
              <a:ext cx="1032548" cy="66349"/>
            </a:xfrm>
            <a:prstGeom prst="roundRect">
              <a:avLst>
                <a:gd name="adj" fmla="val 50000"/>
              </a:avLst>
            </a:prstGeom>
            <a:solidFill>
              <a:srgbClr val="4D4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386559" y="1764655"/>
              <a:ext cx="1132388" cy="1132388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945837" y="980849"/>
              <a:ext cx="2715078" cy="900000"/>
            </a:xfrm>
            <a:prstGeom prst="rect">
              <a:avLst/>
            </a:prstGeom>
            <a:solidFill>
              <a:srgbClr val="FE9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45837" y="1880849"/>
              <a:ext cx="2715078" cy="900000"/>
            </a:xfrm>
            <a:prstGeom prst="rect">
              <a:avLst/>
            </a:prstGeom>
            <a:solidFill>
              <a:srgbClr val="F77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945837" y="2780849"/>
              <a:ext cx="2715078" cy="900000"/>
            </a:xfrm>
            <a:prstGeom prst="rect">
              <a:avLst/>
            </a:prstGeom>
            <a:solidFill>
              <a:srgbClr val="03A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945837" y="3680849"/>
              <a:ext cx="2715078" cy="900000"/>
            </a:xfrm>
            <a:prstGeom prst="rect">
              <a:avLst/>
            </a:prstGeom>
            <a:solidFill>
              <a:srgbClr val="33B7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4061287" y="2111162"/>
              <a:ext cx="120583" cy="1451181"/>
            </a:xfrm>
            <a:prstGeom prst="rect">
              <a:avLst/>
            </a:prstGeom>
            <a:gradFill>
              <a:gsLst>
                <a:gs pos="60000">
                  <a:schemeClr val="tx1">
                    <a:alpha val="10000"/>
                  </a:schemeClr>
                </a:gs>
                <a:gs pos="100000">
                  <a:schemeClr val="tx1">
                    <a:alpha val="41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6200000">
              <a:off x="3495788" y="2456888"/>
              <a:ext cx="132467" cy="2577845"/>
            </a:xfrm>
            <a:prstGeom prst="rect">
              <a:avLst/>
            </a:prstGeom>
            <a:gradFill>
              <a:gsLst>
                <a:gs pos="60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602178" y="2664655"/>
              <a:ext cx="1132388" cy="1132388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385427" y="3564654"/>
              <a:ext cx="1132388" cy="1132388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flipH="1">
              <a:off x="4945837" y="980849"/>
              <a:ext cx="78960" cy="3600000"/>
            </a:xfrm>
            <a:prstGeom prst="rect">
              <a:avLst/>
            </a:prstGeom>
            <a:gradFill>
              <a:gsLst>
                <a:gs pos="62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581055" y="976458"/>
              <a:ext cx="78960" cy="3600000"/>
            </a:xfrm>
            <a:prstGeom prst="rect">
              <a:avLst/>
            </a:prstGeom>
            <a:gradFill>
              <a:gsLst>
                <a:gs pos="62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6234672" y="-319587"/>
              <a:ext cx="135121" cy="2715574"/>
            </a:xfrm>
            <a:prstGeom prst="rect">
              <a:avLst/>
            </a:prstGeom>
            <a:gradFill>
              <a:gsLst>
                <a:gs pos="62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6200000">
              <a:off x="6226129" y="606354"/>
              <a:ext cx="152206" cy="2715574"/>
            </a:xfrm>
            <a:prstGeom prst="rect">
              <a:avLst/>
            </a:prstGeom>
            <a:gradFill>
              <a:gsLst>
                <a:gs pos="62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6200000">
              <a:off x="6166023" y="1554879"/>
              <a:ext cx="272415" cy="2715573"/>
            </a:xfrm>
            <a:prstGeom prst="rect">
              <a:avLst/>
            </a:prstGeom>
            <a:gradFill>
              <a:gsLst>
                <a:gs pos="62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6244245" y="2381268"/>
              <a:ext cx="115975" cy="2715574"/>
            </a:xfrm>
            <a:prstGeom prst="rect">
              <a:avLst/>
            </a:prstGeom>
            <a:gradFill>
              <a:gsLst>
                <a:gs pos="62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5400000" flipV="1">
              <a:off x="6226035" y="3140280"/>
              <a:ext cx="152392" cy="2715573"/>
            </a:xfrm>
            <a:prstGeom prst="rect">
              <a:avLst/>
            </a:prstGeom>
            <a:gradFill>
              <a:gsLst>
                <a:gs pos="61000">
                  <a:schemeClr val="tx1">
                    <a:alpha val="10000"/>
                  </a:schemeClr>
                </a:gs>
                <a:gs pos="100000">
                  <a:schemeClr val="tx1">
                    <a:alpha val="48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Group 41"/>
            <p:cNvGrpSpPr>
              <a:grpSpLocks noChangeAspect="1"/>
            </p:cNvGrpSpPr>
            <p:nvPr/>
          </p:nvGrpSpPr>
          <p:grpSpPr bwMode="auto">
            <a:xfrm>
              <a:off x="4021963" y="1159919"/>
              <a:ext cx="447014" cy="547204"/>
              <a:chOff x="3783" y="2089"/>
              <a:chExt cx="116" cy="142"/>
            </a:xfrm>
            <a:solidFill>
              <a:schemeClr val="bg1"/>
            </a:solidFill>
            <a:effectLst/>
          </p:grpSpPr>
          <p:sp>
            <p:nvSpPr>
              <p:cNvPr id="33" name="Freeform 42"/>
              <p:cNvSpPr>
                <a:spLocks/>
              </p:cNvSpPr>
              <p:nvPr/>
            </p:nvSpPr>
            <p:spPr bwMode="auto">
              <a:xfrm>
                <a:off x="3791" y="2221"/>
                <a:ext cx="20" cy="10"/>
              </a:xfrm>
              <a:custGeom>
                <a:avLst/>
                <a:gdLst>
                  <a:gd name="T0" fmla="*/ 8 w 8"/>
                  <a:gd name="T1" fmla="*/ 0 h 4"/>
                  <a:gd name="T2" fmla="*/ 1 w 8"/>
                  <a:gd name="T3" fmla="*/ 0 h 4"/>
                  <a:gd name="T4" fmla="*/ 0 w 8"/>
                  <a:gd name="T5" fmla="*/ 0 h 4"/>
                  <a:gd name="T6" fmla="*/ 0 w 8"/>
                  <a:gd name="T7" fmla="*/ 4 h 4"/>
                  <a:gd name="T8" fmla="*/ 1 w 8"/>
                  <a:gd name="T9" fmla="*/ 4 h 4"/>
                  <a:gd name="T10" fmla="*/ 8 w 8"/>
                  <a:gd name="T11" fmla="*/ 4 h 4"/>
                  <a:gd name="T12" fmla="*/ 8 w 8"/>
                  <a:gd name="T13" fmla="*/ 4 h 4"/>
                  <a:gd name="T14" fmla="*/ 8 w 8"/>
                  <a:gd name="T15" fmla="*/ 0 h 4"/>
                  <a:gd name="T16" fmla="*/ 8 w 8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43"/>
              <p:cNvSpPr>
                <a:spLocks/>
              </p:cNvSpPr>
              <p:nvPr/>
            </p:nvSpPr>
            <p:spPr bwMode="auto">
              <a:xfrm>
                <a:off x="3818" y="2208"/>
                <a:ext cx="23" cy="23"/>
              </a:xfrm>
              <a:custGeom>
                <a:avLst/>
                <a:gdLst>
                  <a:gd name="T0" fmla="*/ 8 w 9"/>
                  <a:gd name="T1" fmla="*/ 0 h 9"/>
                  <a:gd name="T2" fmla="*/ 1 w 9"/>
                  <a:gd name="T3" fmla="*/ 0 h 9"/>
                  <a:gd name="T4" fmla="*/ 0 w 9"/>
                  <a:gd name="T5" fmla="*/ 1 h 9"/>
                  <a:gd name="T6" fmla="*/ 0 w 9"/>
                  <a:gd name="T7" fmla="*/ 9 h 9"/>
                  <a:gd name="T8" fmla="*/ 1 w 9"/>
                  <a:gd name="T9" fmla="*/ 9 h 9"/>
                  <a:gd name="T10" fmla="*/ 8 w 9"/>
                  <a:gd name="T11" fmla="*/ 9 h 9"/>
                  <a:gd name="T12" fmla="*/ 9 w 9"/>
                  <a:gd name="T13" fmla="*/ 9 h 9"/>
                  <a:gd name="T14" fmla="*/ 9 w 9"/>
                  <a:gd name="T15" fmla="*/ 1 h 9"/>
                  <a:gd name="T16" fmla="*/ 8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44"/>
              <p:cNvSpPr>
                <a:spLocks/>
              </p:cNvSpPr>
              <p:nvPr/>
            </p:nvSpPr>
            <p:spPr bwMode="auto">
              <a:xfrm>
                <a:off x="3849" y="2184"/>
                <a:ext cx="20" cy="47"/>
              </a:xfrm>
              <a:custGeom>
                <a:avLst/>
                <a:gdLst>
                  <a:gd name="T0" fmla="*/ 7 w 8"/>
                  <a:gd name="T1" fmla="*/ 0 h 19"/>
                  <a:gd name="T2" fmla="*/ 0 w 8"/>
                  <a:gd name="T3" fmla="*/ 0 h 19"/>
                  <a:gd name="T4" fmla="*/ 0 w 8"/>
                  <a:gd name="T5" fmla="*/ 1 h 19"/>
                  <a:gd name="T6" fmla="*/ 0 w 8"/>
                  <a:gd name="T7" fmla="*/ 19 h 19"/>
                  <a:gd name="T8" fmla="*/ 0 w 8"/>
                  <a:gd name="T9" fmla="*/ 19 h 19"/>
                  <a:gd name="T10" fmla="*/ 7 w 8"/>
                  <a:gd name="T11" fmla="*/ 19 h 19"/>
                  <a:gd name="T12" fmla="*/ 8 w 8"/>
                  <a:gd name="T13" fmla="*/ 19 h 19"/>
                  <a:gd name="T14" fmla="*/ 8 w 8"/>
                  <a:gd name="T15" fmla="*/ 1 h 19"/>
                  <a:gd name="T16" fmla="*/ 7 w 8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9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5"/>
              <p:cNvSpPr>
                <a:spLocks/>
              </p:cNvSpPr>
              <p:nvPr/>
            </p:nvSpPr>
            <p:spPr bwMode="auto">
              <a:xfrm>
                <a:off x="3877" y="2161"/>
                <a:ext cx="22" cy="70"/>
              </a:xfrm>
              <a:custGeom>
                <a:avLst/>
                <a:gdLst>
                  <a:gd name="T0" fmla="*/ 8 w 9"/>
                  <a:gd name="T1" fmla="*/ 0 h 28"/>
                  <a:gd name="T2" fmla="*/ 1 w 9"/>
                  <a:gd name="T3" fmla="*/ 0 h 28"/>
                  <a:gd name="T4" fmla="*/ 0 w 9"/>
                  <a:gd name="T5" fmla="*/ 1 h 28"/>
                  <a:gd name="T6" fmla="*/ 0 w 9"/>
                  <a:gd name="T7" fmla="*/ 28 h 28"/>
                  <a:gd name="T8" fmla="*/ 1 w 9"/>
                  <a:gd name="T9" fmla="*/ 28 h 28"/>
                  <a:gd name="T10" fmla="*/ 8 w 9"/>
                  <a:gd name="T11" fmla="*/ 28 h 28"/>
                  <a:gd name="T12" fmla="*/ 9 w 9"/>
                  <a:gd name="T13" fmla="*/ 28 h 28"/>
                  <a:gd name="T14" fmla="*/ 9 w 9"/>
                  <a:gd name="T15" fmla="*/ 1 h 28"/>
                  <a:gd name="T16" fmla="*/ 8 w 9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8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1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46"/>
              <p:cNvSpPr>
                <a:spLocks/>
              </p:cNvSpPr>
              <p:nvPr/>
            </p:nvSpPr>
            <p:spPr bwMode="auto">
              <a:xfrm>
                <a:off x="3821" y="2089"/>
                <a:ext cx="23" cy="27"/>
              </a:xfrm>
              <a:custGeom>
                <a:avLst/>
                <a:gdLst>
                  <a:gd name="T0" fmla="*/ 5 w 9"/>
                  <a:gd name="T1" fmla="*/ 10 h 11"/>
                  <a:gd name="T2" fmla="*/ 8 w 9"/>
                  <a:gd name="T3" fmla="*/ 4 h 11"/>
                  <a:gd name="T4" fmla="*/ 5 w 9"/>
                  <a:gd name="T5" fmla="*/ 0 h 11"/>
                  <a:gd name="T6" fmla="*/ 0 w 9"/>
                  <a:gd name="T7" fmla="*/ 4 h 11"/>
                  <a:gd name="T8" fmla="*/ 5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5" y="10"/>
                    </a:moveTo>
                    <a:cubicBezTo>
                      <a:pt x="8" y="10"/>
                      <a:pt x="8" y="7"/>
                      <a:pt x="8" y="4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1" y="8"/>
                      <a:pt x="4" y="11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7"/>
              <p:cNvSpPr>
                <a:spLocks/>
              </p:cNvSpPr>
              <p:nvPr/>
            </p:nvSpPr>
            <p:spPr bwMode="auto">
              <a:xfrm>
                <a:off x="3785" y="2164"/>
                <a:ext cx="36" cy="44"/>
              </a:xfrm>
              <a:custGeom>
                <a:avLst/>
                <a:gdLst>
                  <a:gd name="T0" fmla="*/ 12 w 14"/>
                  <a:gd name="T1" fmla="*/ 1 h 18"/>
                  <a:gd name="T2" fmla="*/ 10 w 14"/>
                  <a:gd name="T3" fmla="*/ 0 h 18"/>
                  <a:gd name="T4" fmla="*/ 8 w 14"/>
                  <a:gd name="T5" fmla="*/ 6 h 18"/>
                  <a:gd name="T6" fmla="*/ 1 w 14"/>
                  <a:gd name="T7" fmla="*/ 14 h 18"/>
                  <a:gd name="T8" fmla="*/ 1 w 14"/>
                  <a:gd name="T9" fmla="*/ 17 h 18"/>
                  <a:gd name="T10" fmla="*/ 4 w 14"/>
                  <a:gd name="T11" fmla="*/ 17 h 18"/>
                  <a:gd name="T12" fmla="*/ 12 w 14"/>
                  <a:gd name="T13" fmla="*/ 9 h 18"/>
                  <a:gd name="T14" fmla="*/ 13 w 14"/>
                  <a:gd name="T15" fmla="*/ 8 h 18"/>
                  <a:gd name="T16" fmla="*/ 14 w 14"/>
                  <a:gd name="T17" fmla="*/ 3 h 18"/>
                  <a:gd name="T18" fmla="*/ 12 w 14"/>
                  <a:gd name="T1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8">
                    <a:moveTo>
                      <a:pt x="12" y="1"/>
                    </a:moveTo>
                    <a:cubicBezTo>
                      <a:pt x="11" y="1"/>
                      <a:pt x="10" y="0"/>
                      <a:pt x="10" y="0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1" y="17"/>
                    </a:cubicBezTo>
                    <a:cubicBezTo>
                      <a:pt x="2" y="18"/>
                      <a:pt x="4" y="18"/>
                      <a:pt x="4" y="1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48"/>
              <p:cNvSpPr>
                <a:spLocks/>
              </p:cNvSpPr>
              <p:nvPr/>
            </p:nvSpPr>
            <p:spPr bwMode="auto">
              <a:xfrm>
                <a:off x="3836" y="2116"/>
                <a:ext cx="33" cy="20"/>
              </a:xfrm>
              <a:custGeom>
                <a:avLst/>
                <a:gdLst>
                  <a:gd name="T0" fmla="*/ 6 w 13"/>
                  <a:gd name="T1" fmla="*/ 8 h 8"/>
                  <a:gd name="T2" fmla="*/ 12 w 13"/>
                  <a:gd name="T3" fmla="*/ 4 h 8"/>
                  <a:gd name="T4" fmla="*/ 12 w 13"/>
                  <a:gd name="T5" fmla="*/ 1 h 8"/>
                  <a:gd name="T6" fmla="*/ 10 w 13"/>
                  <a:gd name="T7" fmla="*/ 1 h 8"/>
                  <a:gd name="T8" fmla="*/ 5 w 13"/>
                  <a:gd name="T9" fmla="*/ 4 h 8"/>
                  <a:gd name="T10" fmla="*/ 1 w 13"/>
                  <a:gd name="T11" fmla="*/ 3 h 8"/>
                  <a:gd name="T12" fmla="*/ 1 w 13"/>
                  <a:gd name="T13" fmla="*/ 5 h 8"/>
                  <a:gd name="T14" fmla="*/ 0 w 13"/>
                  <a:gd name="T15" fmla="*/ 7 h 8"/>
                  <a:gd name="T16" fmla="*/ 5 w 13"/>
                  <a:gd name="T17" fmla="*/ 8 h 8"/>
                  <a:gd name="T18" fmla="*/ 6 w 13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6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2"/>
                      <a:pt x="12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0" y="7"/>
                      <a:pt x="0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49"/>
              <p:cNvSpPr>
                <a:spLocks/>
              </p:cNvSpPr>
              <p:nvPr/>
            </p:nvSpPr>
            <p:spPr bwMode="auto">
              <a:xfrm>
                <a:off x="3783" y="2116"/>
                <a:ext cx="58" cy="87"/>
              </a:xfrm>
              <a:custGeom>
                <a:avLst/>
                <a:gdLst>
                  <a:gd name="T0" fmla="*/ 18 w 23"/>
                  <a:gd name="T1" fmla="*/ 17 h 35"/>
                  <a:gd name="T2" fmla="*/ 21 w 23"/>
                  <a:gd name="T3" fmla="*/ 5 h 35"/>
                  <a:gd name="T4" fmla="*/ 21 w 23"/>
                  <a:gd name="T5" fmla="*/ 2 h 35"/>
                  <a:gd name="T6" fmla="*/ 20 w 23"/>
                  <a:gd name="T7" fmla="*/ 2 h 35"/>
                  <a:gd name="T8" fmla="*/ 19 w 23"/>
                  <a:gd name="T9" fmla="*/ 7 h 35"/>
                  <a:gd name="T10" fmla="*/ 20 w 23"/>
                  <a:gd name="T11" fmla="*/ 3 h 35"/>
                  <a:gd name="T12" fmla="*/ 20 w 23"/>
                  <a:gd name="T13" fmla="*/ 2 h 35"/>
                  <a:gd name="T14" fmla="*/ 20 w 23"/>
                  <a:gd name="T15" fmla="*/ 1 h 35"/>
                  <a:gd name="T16" fmla="*/ 19 w 23"/>
                  <a:gd name="T17" fmla="*/ 1 h 35"/>
                  <a:gd name="T18" fmla="*/ 18 w 23"/>
                  <a:gd name="T19" fmla="*/ 2 h 35"/>
                  <a:gd name="T20" fmla="*/ 19 w 23"/>
                  <a:gd name="T21" fmla="*/ 3 h 35"/>
                  <a:gd name="T22" fmla="*/ 18 w 23"/>
                  <a:gd name="T23" fmla="*/ 6 h 35"/>
                  <a:gd name="T24" fmla="*/ 17 w 23"/>
                  <a:gd name="T25" fmla="*/ 0 h 35"/>
                  <a:gd name="T26" fmla="*/ 17 w 23"/>
                  <a:gd name="T27" fmla="*/ 0 h 35"/>
                  <a:gd name="T28" fmla="*/ 17 w 23"/>
                  <a:gd name="T29" fmla="*/ 0 h 35"/>
                  <a:gd name="T30" fmla="*/ 15 w 23"/>
                  <a:gd name="T31" fmla="*/ 0 h 35"/>
                  <a:gd name="T32" fmla="*/ 8 w 23"/>
                  <a:gd name="T33" fmla="*/ 0 h 35"/>
                  <a:gd name="T34" fmla="*/ 1 w 23"/>
                  <a:gd name="T35" fmla="*/ 5 h 35"/>
                  <a:gd name="T36" fmla="*/ 1 w 23"/>
                  <a:gd name="T37" fmla="*/ 8 h 35"/>
                  <a:gd name="T38" fmla="*/ 4 w 23"/>
                  <a:gd name="T39" fmla="*/ 8 h 35"/>
                  <a:gd name="T40" fmla="*/ 4 w 23"/>
                  <a:gd name="T41" fmla="*/ 8 h 35"/>
                  <a:gd name="T42" fmla="*/ 9 w 23"/>
                  <a:gd name="T43" fmla="*/ 4 h 35"/>
                  <a:gd name="T44" fmla="*/ 13 w 23"/>
                  <a:gd name="T45" fmla="*/ 4 h 35"/>
                  <a:gd name="T46" fmla="*/ 12 w 23"/>
                  <a:gd name="T47" fmla="*/ 4 h 35"/>
                  <a:gd name="T48" fmla="*/ 9 w 23"/>
                  <a:gd name="T49" fmla="*/ 15 h 35"/>
                  <a:gd name="T50" fmla="*/ 10 w 23"/>
                  <a:gd name="T51" fmla="*/ 16 h 35"/>
                  <a:gd name="T52" fmla="*/ 14 w 23"/>
                  <a:gd name="T53" fmla="*/ 20 h 35"/>
                  <a:gd name="T54" fmla="*/ 18 w 23"/>
                  <a:gd name="T55" fmla="*/ 24 h 35"/>
                  <a:gd name="T56" fmla="*/ 17 w 23"/>
                  <a:gd name="T57" fmla="*/ 32 h 35"/>
                  <a:gd name="T58" fmla="*/ 19 w 23"/>
                  <a:gd name="T59" fmla="*/ 35 h 35"/>
                  <a:gd name="T60" fmla="*/ 22 w 23"/>
                  <a:gd name="T61" fmla="*/ 33 h 35"/>
                  <a:gd name="T62" fmla="*/ 23 w 23"/>
                  <a:gd name="T63" fmla="*/ 24 h 35"/>
                  <a:gd name="T64" fmla="*/ 23 w 23"/>
                  <a:gd name="T65" fmla="*/ 22 h 35"/>
                  <a:gd name="T66" fmla="*/ 18 w 23"/>
                  <a:gd name="T6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" h="35">
                    <a:moveTo>
                      <a:pt x="18" y="17"/>
                    </a:moveTo>
                    <a:cubicBezTo>
                      <a:pt x="19" y="10"/>
                      <a:pt x="21" y="6"/>
                      <a:pt x="21" y="5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5"/>
                      <a:pt x="19" y="7"/>
                      <a:pt x="19" y="7"/>
                    </a:cubicBezTo>
                    <a:cubicBezTo>
                      <a:pt x="19" y="7"/>
                      <a:pt x="20" y="4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9" y="3"/>
                    </a:cubicBezTo>
                    <a:cubicBezTo>
                      <a:pt x="19" y="3"/>
                      <a:pt x="18" y="4"/>
                      <a:pt x="18" y="6"/>
                    </a:cubicBezTo>
                    <a:cubicBezTo>
                      <a:pt x="18" y="1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8" y="0"/>
                      <a:pt x="1" y="5"/>
                      <a:pt x="1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2" y="8"/>
                      <a:pt x="3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9" y="4"/>
                      <a:pt x="9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7"/>
                      <a:pt x="9" y="13"/>
                      <a:pt x="9" y="15"/>
                    </a:cubicBezTo>
                    <a:cubicBezTo>
                      <a:pt x="9" y="15"/>
                      <a:pt x="10" y="15"/>
                      <a:pt x="10" y="16"/>
                    </a:cubicBezTo>
                    <a:cubicBezTo>
                      <a:pt x="10" y="16"/>
                      <a:pt x="11" y="18"/>
                      <a:pt x="14" y="20"/>
                    </a:cubicBezTo>
                    <a:cubicBezTo>
                      <a:pt x="14" y="20"/>
                      <a:pt x="18" y="24"/>
                      <a:pt x="18" y="24"/>
                    </a:cubicBezTo>
                    <a:cubicBezTo>
                      <a:pt x="18" y="24"/>
                      <a:pt x="17" y="32"/>
                      <a:pt x="17" y="32"/>
                    </a:cubicBezTo>
                    <a:cubicBezTo>
                      <a:pt x="17" y="34"/>
                      <a:pt x="18" y="35"/>
                      <a:pt x="19" y="35"/>
                    </a:cubicBezTo>
                    <a:cubicBezTo>
                      <a:pt x="20" y="35"/>
                      <a:pt x="21" y="35"/>
                      <a:pt x="22" y="33"/>
                    </a:cubicBezTo>
                    <a:cubicBezTo>
                      <a:pt x="22" y="33"/>
                      <a:pt x="23" y="24"/>
                      <a:pt x="23" y="24"/>
                    </a:cubicBezTo>
                    <a:cubicBezTo>
                      <a:pt x="23" y="23"/>
                      <a:pt x="23" y="22"/>
                      <a:pt x="23" y="22"/>
                    </a:cubicBezTo>
                    <a:cubicBezTo>
                      <a:pt x="22" y="21"/>
                      <a:pt x="18" y="17"/>
                      <a:pt x="1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Group 52"/>
            <p:cNvGrpSpPr>
              <a:grpSpLocks noChangeAspect="1"/>
            </p:cNvGrpSpPr>
            <p:nvPr/>
          </p:nvGrpSpPr>
          <p:grpSpPr bwMode="auto">
            <a:xfrm>
              <a:off x="3971138" y="3010543"/>
              <a:ext cx="515623" cy="511178"/>
              <a:chOff x="3783" y="2102"/>
              <a:chExt cx="116" cy="115"/>
            </a:xfrm>
            <a:solidFill>
              <a:schemeClr val="bg1"/>
            </a:solidFill>
            <a:effectLst/>
          </p:grpSpPr>
          <p:sp>
            <p:nvSpPr>
              <p:cNvPr id="42" name="Freeform 53"/>
              <p:cNvSpPr>
                <a:spLocks noEditPoints="1"/>
              </p:cNvSpPr>
              <p:nvPr/>
            </p:nvSpPr>
            <p:spPr bwMode="auto">
              <a:xfrm>
                <a:off x="3783" y="2102"/>
                <a:ext cx="116" cy="115"/>
              </a:xfrm>
              <a:custGeom>
                <a:avLst/>
                <a:gdLst>
                  <a:gd name="T0" fmla="*/ 23 w 46"/>
                  <a:gd name="T1" fmla="*/ 0 h 46"/>
                  <a:gd name="T2" fmla="*/ 0 w 46"/>
                  <a:gd name="T3" fmla="*/ 23 h 46"/>
                  <a:gd name="T4" fmla="*/ 23 w 46"/>
                  <a:gd name="T5" fmla="*/ 46 h 46"/>
                  <a:gd name="T6" fmla="*/ 46 w 46"/>
                  <a:gd name="T7" fmla="*/ 23 h 46"/>
                  <a:gd name="T8" fmla="*/ 23 w 46"/>
                  <a:gd name="T9" fmla="*/ 0 h 46"/>
                  <a:gd name="T10" fmla="*/ 23 w 46"/>
                  <a:gd name="T11" fmla="*/ 42 h 46"/>
                  <a:gd name="T12" fmla="*/ 5 w 46"/>
                  <a:gd name="T13" fmla="*/ 23 h 46"/>
                  <a:gd name="T14" fmla="*/ 23 w 46"/>
                  <a:gd name="T15" fmla="*/ 4 h 46"/>
                  <a:gd name="T16" fmla="*/ 42 w 46"/>
                  <a:gd name="T17" fmla="*/ 23 h 46"/>
                  <a:gd name="T18" fmla="*/ 23 w 46"/>
                  <a:gd name="T19" fmla="*/ 4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36" y="46"/>
                      <a:pt x="46" y="36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lose/>
                    <a:moveTo>
                      <a:pt x="23" y="42"/>
                    </a:moveTo>
                    <a:cubicBezTo>
                      <a:pt x="13" y="42"/>
                      <a:pt x="5" y="33"/>
                      <a:pt x="5" y="23"/>
                    </a:cubicBezTo>
                    <a:cubicBezTo>
                      <a:pt x="5" y="13"/>
                      <a:pt x="13" y="4"/>
                      <a:pt x="23" y="4"/>
                    </a:cubicBezTo>
                    <a:cubicBezTo>
                      <a:pt x="34" y="4"/>
                      <a:pt x="42" y="13"/>
                      <a:pt x="42" y="23"/>
                    </a:cubicBezTo>
                    <a:cubicBezTo>
                      <a:pt x="42" y="33"/>
                      <a:pt x="34" y="42"/>
                      <a:pt x="2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54"/>
              <p:cNvSpPr>
                <a:spLocks noEditPoints="1"/>
              </p:cNvSpPr>
              <p:nvPr/>
            </p:nvSpPr>
            <p:spPr bwMode="auto">
              <a:xfrm>
                <a:off x="3783" y="2102"/>
                <a:ext cx="116" cy="115"/>
              </a:xfrm>
              <a:custGeom>
                <a:avLst/>
                <a:gdLst>
                  <a:gd name="T0" fmla="*/ 23 w 46"/>
                  <a:gd name="T1" fmla="*/ 0 h 46"/>
                  <a:gd name="T2" fmla="*/ 0 w 46"/>
                  <a:gd name="T3" fmla="*/ 23 h 46"/>
                  <a:gd name="T4" fmla="*/ 23 w 46"/>
                  <a:gd name="T5" fmla="*/ 46 h 46"/>
                  <a:gd name="T6" fmla="*/ 46 w 46"/>
                  <a:gd name="T7" fmla="*/ 23 h 46"/>
                  <a:gd name="T8" fmla="*/ 23 w 46"/>
                  <a:gd name="T9" fmla="*/ 0 h 46"/>
                  <a:gd name="T10" fmla="*/ 23 w 46"/>
                  <a:gd name="T11" fmla="*/ 42 h 46"/>
                  <a:gd name="T12" fmla="*/ 5 w 46"/>
                  <a:gd name="T13" fmla="*/ 23 h 46"/>
                  <a:gd name="T14" fmla="*/ 23 w 46"/>
                  <a:gd name="T15" fmla="*/ 4 h 46"/>
                  <a:gd name="T16" fmla="*/ 42 w 46"/>
                  <a:gd name="T17" fmla="*/ 23 h 46"/>
                  <a:gd name="T18" fmla="*/ 23 w 46"/>
                  <a:gd name="T19" fmla="*/ 4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36" y="46"/>
                      <a:pt x="46" y="36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lose/>
                    <a:moveTo>
                      <a:pt x="23" y="42"/>
                    </a:moveTo>
                    <a:cubicBezTo>
                      <a:pt x="13" y="42"/>
                      <a:pt x="5" y="33"/>
                      <a:pt x="5" y="23"/>
                    </a:cubicBezTo>
                    <a:cubicBezTo>
                      <a:pt x="5" y="13"/>
                      <a:pt x="13" y="4"/>
                      <a:pt x="23" y="4"/>
                    </a:cubicBezTo>
                    <a:cubicBezTo>
                      <a:pt x="34" y="4"/>
                      <a:pt x="42" y="13"/>
                      <a:pt x="42" y="23"/>
                    </a:cubicBezTo>
                    <a:cubicBezTo>
                      <a:pt x="42" y="33"/>
                      <a:pt x="34" y="42"/>
                      <a:pt x="2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55"/>
              <p:cNvSpPr>
                <a:spLocks/>
              </p:cNvSpPr>
              <p:nvPr/>
            </p:nvSpPr>
            <p:spPr bwMode="auto">
              <a:xfrm>
                <a:off x="3839" y="2115"/>
                <a:ext cx="7" cy="10"/>
              </a:xfrm>
              <a:custGeom>
                <a:avLst/>
                <a:gdLst>
                  <a:gd name="T0" fmla="*/ 1 w 3"/>
                  <a:gd name="T1" fmla="*/ 4 h 4"/>
                  <a:gd name="T2" fmla="*/ 1 w 3"/>
                  <a:gd name="T3" fmla="*/ 4 h 4"/>
                  <a:gd name="T4" fmla="*/ 3 w 3"/>
                  <a:gd name="T5" fmla="*/ 3 h 4"/>
                  <a:gd name="T6" fmla="*/ 3 w 3"/>
                  <a:gd name="T7" fmla="*/ 0 h 4"/>
                  <a:gd name="T8" fmla="*/ 1 w 3"/>
                  <a:gd name="T9" fmla="*/ 0 h 4"/>
                  <a:gd name="T10" fmla="*/ 0 w 3"/>
                  <a:gd name="T11" fmla="*/ 0 h 4"/>
                  <a:gd name="T12" fmla="*/ 0 w 3"/>
                  <a:gd name="T13" fmla="*/ 3 h 4"/>
                  <a:gd name="T14" fmla="*/ 1 w 3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56"/>
              <p:cNvSpPr>
                <a:spLocks/>
              </p:cNvSpPr>
              <p:nvPr/>
            </p:nvSpPr>
            <p:spPr bwMode="auto">
              <a:xfrm>
                <a:off x="3839" y="2195"/>
                <a:ext cx="7" cy="10"/>
              </a:xfrm>
              <a:custGeom>
                <a:avLst/>
                <a:gdLst>
                  <a:gd name="T0" fmla="*/ 1 w 3"/>
                  <a:gd name="T1" fmla="*/ 0 h 4"/>
                  <a:gd name="T2" fmla="*/ 1 w 3"/>
                  <a:gd name="T3" fmla="*/ 0 h 4"/>
                  <a:gd name="T4" fmla="*/ 0 w 3"/>
                  <a:gd name="T5" fmla="*/ 1 h 4"/>
                  <a:gd name="T6" fmla="*/ 0 w 3"/>
                  <a:gd name="T7" fmla="*/ 4 h 4"/>
                  <a:gd name="T8" fmla="*/ 1 w 3"/>
                  <a:gd name="T9" fmla="*/ 4 h 4"/>
                  <a:gd name="T10" fmla="*/ 3 w 3"/>
                  <a:gd name="T11" fmla="*/ 4 h 4"/>
                  <a:gd name="T12" fmla="*/ 3 w 3"/>
                  <a:gd name="T13" fmla="*/ 1 h 4"/>
                  <a:gd name="T14" fmla="*/ 1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7"/>
              <p:cNvSpPr>
                <a:spLocks/>
              </p:cNvSpPr>
              <p:nvPr/>
            </p:nvSpPr>
            <p:spPr bwMode="auto">
              <a:xfrm>
                <a:off x="3796" y="2155"/>
                <a:ext cx="10" cy="10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  <a:gd name="T8" fmla="*/ 3 w 4"/>
                  <a:gd name="T9" fmla="*/ 4 h 4"/>
                  <a:gd name="T10" fmla="*/ 4 w 4"/>
                  <a:gd name="T11" fmla="*/ 2 h 4"/>
                  <a:gd name="T12" fmla="*/ 4 w 4"/>
                  <a:gd name="T13" fmla="*/ 2 h 4"/>
                  <a:gd name="T14" fmla="*/ 3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58"/>
              <p:cNvSpPr>
                <a:spLocks/>
              </p:cNvSpPr>
              <p:nvPr/>
            </p:nvSpPr>
            <p:spPr bwMode="auto">
              <a:xfrm>
                <a:off x="3877" y="2155"/>
                <a:ext cx="10" cy="10"/>
              </a:xfrm>
              <a:custGeom>
                <a:avLst/>
                <a:gdLst>
                  <a:gd name="T0" fmla="*/ 4 w 4"/>
                  <a:gd name="T1" fmla="*/ 0 h 4"/>
                  <a:gd name="T2" fmla="*/ 2 w 4"/>
                  <a:gd name="T3" fmla="*/ 0 h 4"/>
                  <a:gd name="T4" fmla="*/ 0 w 4"/>
                  <a:gd name="T5" fmla="*/ 2 h 4"/>
                  <a:gd name="T6" fmla="*/ 0 w 4"/>
                  <a:gd name="T7" fmla="*/ 2 h 4"/>
                  <a:gd name="T8" fmla="*/ 2 w 4"/>
                  <a:gd name="T9" fmla="*/ 4 h 4"/>
                  <a:gd name="T10" fmla="*/ 4 w 4"/>
                  <a:gd name="T11" fmla="*/ 4 h 4"/>
                  <a:gd name="T12" fmla="*/ 4 w 4"/>
                  <a:gd name="T13" fmla="*/ 2 h 4"/>
                  <a:gd name="T14" fmla="*/ 4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59"/>
              <p:cNvSpPr>
                <a:spLocks/>
              </p:cNvSpPr>
              <p:nvPr/>
            </p:nvSpPr>
            <p:spPr bwMode="auto">
              <a:xfrm>
                <a:off x="3813" y="2127"/>
                <a:ext cx="33" cy="38"/>
              </a:xfrm>
              <a:custGeom>
                <a:avLst/>
                <a:gdLst>
                  <a:gd name="T0" fmla="*/ 11 w 13"/>
                  <a:gd name="T1" fmla="*/ 0 h 15"/>
                  <a:gd name="T2" fmla="*/ 10 w 13"/>
                  <a:gd name="T3" fmla="*/ 2 h 15"/>
                  <a:gd name="T4" fmla="*/ 10 w 13"/>
                  <a:gd name="T5" fmla="*/ 11 h 15"/>
                  <a:gd name="T6" fmla="*/ 9 w 13"/>
                  <a:gd name="T7" fmla="*/ 12 h 15"/>
                  <a:gd name="T8" fmla="*/ 2 w 13"/>
                  <a:gd name="T9" fmla="*/ 12 h 15"/>
                  <a:gd name="T10" fmla="*/ 0 w 13"/>
                  <a:gd name="T11" fmla="*/ 14 h 15"/>
                  <a:gd name="T12" fmla="*/ 2 w 13"/>
                  <a:gd name="T13" fmla="*/ 15 h 15"/>
                  <a:gd name="T14" fmla="*/ 11 w 13"/>
                  <a:gd name="T15" fmla="*/ 15 h 15"/>
                  <a:gd name="T16" fmla="*/ 12 w 13"/>
                  <a:gd name="T17" fmla="*/ 15 h 15"/>
                  <a:gd name="T18" fmla="*/ 12 w 13"/>
                  <a:gd name="T19" fmla="*/ 15 h 15"/>
                  <a:gd name="T20" fmla="*/ 13 w 13"/>
                  <a:gd name="T21" fmla="*/ 13 h 15"/>
                  <a:gd name="T22" fmla="*/ 13 w 13"/>
                  <a:gd name="T23" fmla="*/ 2 h 15"/>
                  <a:gd name="T24" fmla="*/ 11 w 13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15">
                    <a:moveTo>
                      <a:pt x="11" y="0"/>
                    </a:moveTo>
                    <a:cubicBezTo>
                      <a:pt x="10" y="0"/>
                      <a:pt x="10" y="1"/>
                      <a:pt x="10" y="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4"/>
                      <a:pt x="1" y="15"/>
                      <a:pt x="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Group 62"/>
            <p:cNvGrpSpPr>
              <a:grpSpLocks noChangeAspect="1"/>
            </p:cNvGrpSpPr>
            <p:nvPr/>
          </p:nvGrpSpPr>
          <p:grpSpPr bwMode="auto">
            <a:xfrm>
              <a:off x="2883544" y="2130424"/>
              <a:ext cx="549847" cy="439024"/>
              <a:chOff x="3775" y="2110"/>
              <a:chExt cx="129" cy="103"/>
            </a:xfrm>
            <a:solidFill>
              <a:schemeClr val="bg1"/>
            </a:solidFill>
            <a:effectLst/>
          </p:grpSpPr>
          <p:sp>
            <p:nvSpPr>
              <p:cNvPr id="50" name="Freeform 63"/>
              <p:cNvSpPr>
                <a:spLocks/>
              </p:cNvSpPr>
              <p:nvPr/>
            </p:nvSpPr>
            <p:spPr bwMode="auto">
              <a:xfrm>
                <a:off x="3775" y="2177"/>
                <a:ext cx="40" cy="36"/>
              </a:xfrm>
              <a:custGeom>
                <a:avLst/>
                <a:gdLst>
                  <a:gd name="T0" fmla="*/ 5 w 16"/>
                  <a:gd name="T1" fmla="*/ 0 h 14"/>
                  <a:gd name="T2" fmla="*/ 0 w 16"/>
                  <a:gd name="T3" fmla="*/ 4 h 14"/>
                  <a:gd name="T4" fmla="*/ 10 w 16"/>
                  <a:gd name="T5" fmla="*/ 14 h 14"/>
                  <a:gd name="T6" fmla="*/ 16 w 16"/>
                  <a:gd name="T7" fmla="*/ 9 h 14"/>
                  <a:gd name="T8" fmla="*/ 5 w 16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5" y="0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3" y="11"/>
                      <a:pt x="16" y="9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64"/>
              <p:cNvSpPr>
                <a:spLocks/>
              </p:cNvSpPr>
              <p:nvPr/>
            </p:nvSpPr>
            <p:spPr bwMode="auto">
              <a:xfrm>
                <a:off x="3795" y="2156"/>
                <a:ext cx="109" cy="41"/>
              </a:xfrm>
              <a:custGeom>
                <a:avLst/>
                <a:gdLst>
                  <a:gd name="T0" fmla="*/ 37 w 44"/>
                  <a:gd name="T1" fmla="*/ 4 h 16"/>
                  <a:gd name="T2" fmla="*/ 29 w 44"/>
                  <a:gd name="T3" fmla="*/ 9 h 16"/>
                  <a:gd name="T4" fmla="*/ 18 w 44"/>
                  <a:gd name="T5" fmla="*/ 8 h 16"/>
                  <a:gd name="T6" fmla="*/ 25 w 44"/>
                  <a:gd name="T7" fmla="*/ 7 h 16"/>
                  <a:gd name="T8" fmla="*/ 31 w 44"/>
                  <a:gd name="T9" fmla="*/ 2 h 16"/>
                  <a:gd name="T10" fmla="*/ 20 w 44"/>
                  <a:gd name="T11" fmla="*/ 2 h 16"/>
                  <a:gd name="T12" fmla="*/ 9 w 44"/>
                  <a:gd name="T13" fmla="*/ 2 h 16"/>
                  <a:gd name="T14" fmla="*/ 0 w 44"/>
                  <a:gd name="T15" fmla="*/ 7 h 16"/>
                  <a:gd name="T16" fmla="*/ 9 w 44"/>
                  <a:gd name="T17" fmla="*/ 16 h 16"/>
                  <a:gd name="T18" fmla="*/ 13 w 44"/>
                  <a:gd name="T19" fmla="*/ 14 h 16"/>
                  <a:gd name="T20" fmla="*/ 29 w 44"/>
                  <a:gd name="T21" fmla="*/ 14 h 16"/>
                  <a:gd name="T22" fmla="*/ 44 w 44"/>
                  <a:gd name="T23" fmla="*/ 2 h 16"/>
                  <a:gd name="T24" fmla="*/ 37 w 44"/>
                  <a:gd name="T2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16">
                    <a:moveTo>
                      <a:pt x="37" y="4"/>
                    </a:moveTo>
                    <a:cubicBezTo>
                      <a:pt x="34" y="7"/>
                      <a:pt x="32" y="8"/>
                      <a:pt x="29" y="9"/>
                    </a:cubicBezTo>
                    <a:cubicBezTo>
                      <a:pt x="24" y="10"/>
                      <a:pt x="19" y="9"/>
                      <a:pt x="18" y="8"/>
                    </a:cubicBezTo>
                    <a:cubicBezTo>
                      <a:pt x="15" y="6"/>
                      <a:pt x="18" y="7"/>
                      <a:pt x="25" y="7"/>
                    </a:cubicBezTo>
                    <a:cubicBezTo>
                      <a:pt x="32" y="6"/>
                      <a:pt x="31" y="2"/>
                      <a:pt x="31" y="2"/>
                    </a:cubicBezTo>
                    <a:cubicBezTo>
                      <a:pt x="29" y="2"/>
                      <a:pt x="27" y="2"/>
                      <a:pt x="20" y="2"/>
                    </a:cubicBezTo>
                    <a:cubicBezTo>
                      <a:pt x="17" y="2"/>
                      <a:pt x="12" y="1"/>
                      <a:pt x="9" y="2"/>
                    </a:cubicBezTo>
                    <a:cubicBezTo>
                      <a:pt x="6" y="2"/>
                      <a:pt x="4" y="5"/>
                      <a:pt x="0" y="7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5"/>
                      <a:pt x="12" y="14"/>
                      <a:pt x="13" y="14"/>
                    </a:cubicBezTo>
                    <a:cubicBezTo>
                      <a:pt x="16" y="14"/>
                      <a:pt x="23" y="15"/>
                      <a:pt x="29" y="14"/>
                    </a:cubicBezTo>
                    <a:cubicBezTo>
                      <a:pt x="40" y="9"/>
                      <a:pt x="44" y="2"/>
                      <a:pt x="44" y="2"/>
                    </a:cubicBezTo>
                    <a:cubicBezTo>
                      <a:pt x="44" y="2"/>
                      <a:pt x="41" y="0"/>
                      <a:pt x="3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5"/>
              <p:cNvSpPr>
                <a:spLocks noEditPoints="1"/>
              </p:cNvSpPr>
              <p:nvPr/>
            </p:nvSpPr>
            <p:spPr bwMode="auto">
              <a:xfrm>
                <a:off x="3810" y="2110"/>
                <a:ext cx="94" cy="41"/>
              </a:xfrm>
              <a:custGeom>
                <a:avLst/>
                <a:gdLst>
                  <a:gd name="T0" fmla="*/ 38 w 38"/>
                  <a:gd name="T1" fmla="*/ 0 h 16"/>
                  <a:gd name="T2" fmla="*/ 34 w 38"/>
                  <a:gd name="T3" fmla="*/ 0 h 16"/>
                  <a:gd name="T4" fmla="*/ 34 w 38"/>
                  <a:gd name="T5" fmla="*/ 6 h 16"/>
                  <a:gd name="T6" fmla="*/ 32 w 38"/>
                  <a:gd name="T7" fmla="*/ 6 h 16"/>
                  <a:gd name="T8" fmla="*/ 32 w 38"/>
                  <a:gd name="T9" fmla="*/ 0 h 16"/>
                  <a:gd name="T10" fmla="*/ 28 w 38"/>
                  <a:gd name="T11" fmla="*/ 0 h 16"/>
                  <a:gd name="T12" fmla="*/ 28 w 38"/>
                  <a:gd name="T13" fmla="*/ 6 h 16"/>
                  <a:gd name="T14" fmla="*/ 12 w 38"/>
                  <a:gd name="T15" fmla="*/ 6 h 16"/>
                  <a:gd name="T16" fmla="*/ 12 w 38"/>
                  <a:gd name="T17" fmla="*/ 3 h 16"/>
                  <a:gd name="T18" fmla="*/ 12 w 38"/>
                  <a:gd name="T19" fmla="*/ 1 h 16"/>
                  <a:gd name="T20" fmla="*/ 11 w 38"/>
                  <a:gd name="T21" fmla="*/ 0 h 16"/>
                  <a:gd name="T22" fmla="*/ 9 w 38"/>
                  <a:gd name="T23" fmla="*/ 0 h 16"/>
                  <a:gd name="T24" fmla="*/ 3 w 38"/>
                  <a:gd name="T25" fmla="*/ 0 h 16"/>
                  <a:gd name="T26" fmla="*/ 1 w 38"/>
                  <a:gd name="T27" fmla="*/ 0 h 16"/>
                  <a:gd name="T28" fmla="*/ 0 w 38"/>
                  <a:gd name="T29" fmla="*/ 2 h 16"/>
                  <a:gd name="T30" fmla="*/ 0 w 38"/>
                  <a:gd name="T31" fmla="*/ 3 h 16"/>
                  <a:gd name="T32" fmla="*/ 0 w 38"/>
                  <a:gd name="T33" fmla="*/ 13 h 16"/>
                  <a:gd name="T34" fmla="*/ 0 w 38"/>
                  <a:gd name="T35" fmla="*/ 15 h 16"/>
                  <a:gd name="T36" fmla="*/ 2 w 38"/>
                  <a:gd name="T37" fmla="*/ 16 h 16"/>
                  <a:gd name="T38" fmla="*/ 3 w 38"/>
                  <a:gd name="T39" fmla="*/ 16 h 16"/>
                  <a:gd name="T40" fmla="*/ 9 w 38"/>
                  <a:gd name="T41" fmla="*/ 16 h 16"/>
                  <a:gd name="T42" fmla="*/ 11 w 38"/>
                  <a:gd name="T43" fmla="*/ 16 h 16"/>
                  <a:gd name="T44" fmla="*/ 12 w 38"/>
                  <a:gd name="T45" fmla="*/ 14 h 16"/>
                  <a:gd name="T46" fmla="*/ 12 w 38"/>
                  <a:gd name="T47" fmla="*/ 13 h 16"/>
                  <a:gd name="T48" fmla="*/ 12 w 38"/>
                  <a:gd name="T49" fmla="*/ 10 h 16"/>
                  <a:gd name="T50" fmla="*/ 38 w 38"/>
                  <a:gd name="T51" fmla="*/ 10 h 16"/>
                  <a:gd name="T52" fmla="*/ 38 w 38"/>
                  <a:gd name="T53" fmla="*/ 0 h 16"/>
                  <a:gd name="T54" fmla="*/ 3 w 38"/>
                  <a:gd name="T55" fmla="*/ 3 h 16"/>
                  <a:gd name="T56" fmla="*/ 9 w 38"/>
                  <a:gd name="T57" fmla="*/ 3 h 16"/>
                  <a:gd name="T58" fmla="*/ 9 w 38"/>
                  <a:gd name="T59" fmla="*/ 13 h 16"/>
                  <a:gd name="T60" fmla="*/ 3 w 38"/>
                  <a:gd name="T61" fmla="*/ 13 h 16"/>
                  <a:gd name="T62" fmla="*/ 3 w 38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" h="16">
                    <a:moveTo>
                      <a:pt x="38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2" y="1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38" y="10"/>
                      <a:pt x="38" y="10"/>
                      <a:pt x="38" y="10"/>
                    </a:cubicBezTo>
                    <a:lnTo>
                      <a:pt x="38" y="0"/>
                    </a:lnTo>
                    <a:close/>
                    <a:moveTo>
                      <a:pt x="3" y="3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Group 68"/>
            <p:cNvGrpSpPr>
              <a:grpSpLocks noChangeAspect="1"/>
            </p:cNvGrpSpPr>
            <p:nvPr/>
          </p:nvGrpSpPr>
          <p:grpSpPr bwMode="auto">
            <a:xfrm>
              <a:off x="2930358" y="3937915"/>
              <a:ext cx="490484" cy="472581"/>
              <a:chOff x="3770" y="2095"/>
              <a:chExt cx="137" cy="132"/>
            </a:xfrm>
            <a:solidFill>
              <a:schemeClr val="bg1"/>
            </a:solidFill>
            <a:effectLst/>
          </p:grpSpPr>
          <p:sp>
            <p:nvSpPr>
              <p:cNvPr id="54" name="Freeform 69"/>
              <p:cNvSpPr>
                <a:spLocks/>
              </p:cNvSpPr>
              <p:nvPr/>
            </p:nvSpPr>
            <p:spPr bwMode="auto">
              <a:xfrm>
                <a:off x="3770" y="2190"/>
                <a:ext cx="137" cy="37"/>
              </a:xfrm>
              <a:custGeom>
                <a:avLst/>
                <a:gdLst>
                  <a:gd name="T0" fmla="*/ 52 w 55"/>
                  <a:gd name="T1" fmla="*/ 6 h 15"/>
                  <a:gd name="T2" fmla="*/ 38 w 55"/>
                  <a:gd name="T3" fmla="*/ 6 h 15"/>
                  <a:gd name="T4" fmla="*/ 37 w 55"/>
                  <a:gd name="T5" fmla="*/ 6 h 15"/>
                  <a:gd name="T6" fmla="*/ 37 w 55"/>
                  <a:gd name="T7" fmla="*/ 3 h 15"/>
                  <a:gd name="T8" fmla="*/ 37 w 55"/>
                  <a:gd name="T9" fmla="*/ 1 h 15"/>
                  <a:gd name="T10" fmla="*/ 35 w 55"/>
                  <a:gd name="T11" fmla="*/ 0 h 15"/>
                  <a:gd name="T12" fmla="*/ 20 w 55"/>
                  <a:gd name="T13" fmla="*/ 0 h 15"/>
                  <a:gd name="T14" fmla="*/ 18 w 55"/>
                  <a:gd name="T15" fmla="*/ 3 h 15"/>
                  <a:gd name="T16" fmla="*/ 18 w 55"/>
                  <a:gd name="T17" fmla="*/ 6 h 15"/>
                  <a:gd name="T18" fmla="*/ 18 w 55"/>
                  <a:gd name="T19" fmla="*/ 6 h 15"/>
                  <a:gd name="T20" fmla="*/ 3 w 55"/>
                  <a:gd name="T21" fmla="*/ 6 h 15"/>
                  <a:gd name="T22" fmla="*/ 0 w 55"/>
                  <a:gd name="T23" fmla="*/ 8 h 15"/>
                  <a:gd name="T24" fmla="*/ 0 w 55"/>
                  <a:gd name="T25" fmla="*/ 14 h 15"/>
                  <a:gd name="T26" fmla="*/ 1 w 55"/>
                  <a:gd name="T27" fmla="*/ 15 h 15"/>
                  <a:gd name="T28" fmla="*/ 2 w 55"/>
                  <a:gd name="T29" fmla="*/ 14 h 15"/>
                  <a:gd name="T30" fmla="*/ 2 w 55"/>
                  <a:gd name="T31" fmla="*/ 8 h 15"/>
                  <a:gd name="T32" fmla="*/ 3 w 55"/>
                  <a:gd name="T33" fmla="*/ 8 h 15"/>
                  <a:gd name="T34" fmla="*/ 18 w 55"/>
                  <a:gd name="T35" fmla="*/ 8 h 15"/>
                  <a:gd name="T36" fmla="*/ 18 w 55"/>
                  <a:gd name="T37" fmla="*/ 8 h 15"/>
                  <a:gd name="T38" fmla="*/ 18 w 55"/>
                  <a:gd name="T39" fmla="*/ 9 h 15"/>
                  <a:gd name="T40" fmla="*/ 19 w 55"/>
                  <a:gd name="T41" fmla="*/ 9 h 15"/>
                  <a:gd name="T42" fmla="*/ 20 w 55"/>
                  <a:gd name="T43" fmla="*/ 9 h 15"/>
                  <a:gd name="T44" fmla="*/ 20 w 55"/>
                  <a:gd name="T45" fmla="*/ 8 h 15"/>
                  <a:gd name="T46" fmla="*/ 20 w 55"/>
                  <a:gd name="T47" fmla="*/ 3 h 15"/>
                  <a:gd name="T48" fmla="*/ 20 w 55"/>
                  <a:gd name="T49" fmla="*/ 2 h 15"/>
                  <a:gd name="T50" fmla="*/ 35 w 55"/>
                  <a:gd name="T51" fmla="*/ 2 h 15"/>
                  <a:gd name="T52" fmla="*/ 35 w 55"/>
                  <a:gd name="T53" fmla="*/ 3 h 15"/>
                  <a:gd name="T54" fmla="*/ 35 w 55"/>
                  <a:gd name="T55" fmla="*/ 8 h 15"/>
                  <a:gd name="T56" fmla="*/ 36 w 55"/>
                  <a:gd name="T57" fmla="*/ 9 h 15"/>
                  <a:gd name="T58" fmla="*/ 36 w 55"/>
                  <a:gd name="T59" fmla="*/ 9 h 15"/>
                  <a:gd name="T60" fmla="*/ 37 w 55"/>
                  <a:gd name="T61" fmla="*/ 9 h 15"/>
                  <a:gd name="T62" fmla="*/ 37 w 55"/>
                  <a:gd name="T63" fmla="*/ 8 h 15"/>
                  <a:gd name="T64" fmla="*/ 38 w 55"/>
                  <a:gd name="T65" fmla="*/ 8 h 15"/>
                  <a:gd name="T66" fmla="*/ 52 w 55"/>
                  <a:gd name="T67" fmla="*/ 8 h 15"/>
                  <a:gd name="T68" fmla="*/ 53 w 55"/>
                  <a:gd name="T69" fmla="*/ 8 h 15"/>
                  <a:gd name="T70" fmla="*/ 53 w 55"/>
                  <a:gd name="T71" fmla="*/ 14 h 15"/>
                  <a:gd name="T72" fmla="*/ 54 w 55"/>
                  <a:gd name="T73" fmla="*/ 15 h 15"/>
                  <a:gd name="T74" fmla="*/ 55 w 55"/>
                  <a:gd name="T75" fmla="*/ 14 h 15"/>
                  <a:gd name="T76" fmla="*/ 55 w 55"/>
                  <a:gd name="T77" fmla="*/ 8 h 15"/>
                  <a:gd name="T78" fmla="*/ 52 w 55"/>
                  <a:gd name="T79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5" h="15">
                    <a:moveTo>
                      <a:pt x="52" y="6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7" y="6"/>
                      <a:pt x="37" y="6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2"/>
                      <a:pt x="37" y="1"/>
                      <a:pt x="37" y="1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8" y="1"/>
                      <a:pt x="18" y="3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7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2" y="15"/>
                      <a:pt x="2" y="14"/>
                      <a:pt x="2" y="1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5" y="3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8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5"/>
                      <a:pt x="54" y="15"/>
                    </a:cubicBezTo>
                    <a:cubicBezTo>
                      <a:pt x="54" y="15"/>
                      <a:pt x="55" y="14"/>
                      <a:pt x="55" y="14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7"/>
                      <a:pt x="54" y="6"/>
                      <a:pt x="5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70"/>
              <p:cNvSpPr>
                <a:spLocks/>
              </p:cNvSpPr>
              <p:nvPr/>
            </p:nvSpPr>
            <p:spPr bwMode="auto">
              <a:xfrm>
                <a:off x="3820" y="2118"/>
                <a:ext cx="37" cy="69"/>
              </a:xfrm>
              <a:custGeom>
                <a:avLst/>
                <a:gdLst>
                  <a:gd name="T0" fmla="*/ 2 w 15"/>
                  <a:gd name="T1" fmla="*/ 14 h 28"/>
                  <a:gd name="T2" fmla="*/ 3 w 15"/>
                  <a:gd name="T3" fmla="*/ 13 h 28"/>
                  <a:gd name="T4" fmla="*/ 3 w 15"/>
                  <a:gd name="T5" fmla="*/ 8 h 28"/>
                  <a:gd name="T6" fmla="*/ 4 w 15"/>
                  <a:gd name="T7" fmla="*/ 4 h 28"/>
                  <a:gd name="T8" fmla="*/ 4 w 15"/>
                  <a:gd name="T9" fmla="*/ 4 h 28"/>
                  <a:gd name="T10" fmla="*/ 4 w 15"/>
                  <a:gd name="T11" fmla="*/ 12 h 28"/>
                  <a:gd name="T12" fmla="*/ 4 w 15"/>
                  <a:gd name="T13" fmla="*/ 13 h 28"/>
                  <a:gd name="T14" fmla="*/ 4 w 15"/>
                  <a:gd name="T15" fmla="*/ 26 h 28"/>
                  <a:gd name="T16" fmla="*/ 5 w 15"/>
                  <a:gd name="T17" fmla="*/ 28 h 28"/>
                  <a:gd name="T18" fmla="*/ 5 w 15"/>
                  <a:gd name="T19" fmla="*/ 28 h 28"/>
                  <a:gd name="T20" fmla="*/ 5 w 15"/>
                  <a:gd name="T21" fmla="*/ 28 h 28"/>
                  <a:gd name="T22" fmla="*/ 7 w 15"/>
                  <a:gd name="T23" fmla="*/ 26 h 28"/>
                  <a:gd name="T24" fmla="*/ 7 w 15"/>
                  <a:gd name="T25" fmla="*/ 14 h 28"/>
                  <a:gd name="T26" fmla="*/ 8 w 15"/>
                  <a:gd name="T27" fmla="*/ 14 h 28"/>
                  <a:gd name="T28" fmla="*/ 8 w 15"/>
                  <a:gd name="T29" fmla="*/ 26 h 28"/>
                  <a:gd name="T30" fmla="*/ 10 w 15"/>
                  <a:gd name="T31" fmla="*/ 28 h 28"/>
                  <a:gd name="T32" fmla="*/ 10 w 15"/>
                  <a:gd name="T33" fmla="*/ 28 h 28"/>
                  <a:gd name="T34" fmla="*/ 10 w 15"/>
                  <a:gd name="T35" fmla="*/ 28 h 28"/>
                  <a:gd name="T36" fmla="*/ 12 w 15"/>
                  <a:gd name="T37" fmla="*/ 26 h 28"/>
                  <a:gd name="T38" fmla="*/ 12 w 15"/>
                  <a:gd name="T39" fmla="*/ 13 h 28"/>
                  <a:gd name="T40" fmla="*/ 12 w 15"/>
                  <a:gd name="T41" fmla="*/ 12 h 28"/>
                  <a:gd name="T42" fmla="*/ 12 w 15"/>
                  <a:gd name="T43" fmla="*/ 4 h 28"/>
                  <a:gd name="T44" fmla="*/ 12 w 15"/>
                  <a:gd name="T45" fmla="*/ 4 h 28"/>
                  <a:gd name="T46" fmla="*/ 12 w 15"/>
                  <a:gd name="T47" fmla="*/ 8 h 28"/>
                  <a:gd name="T48" fmla="*/ 12 w 15"/>
                  <a:gd name="T49" fmla="*/ 13 h 28"/>
                  <a:gd name="T50" fmla="*/ 14 w 15"/>
                  <a:gd name="T51" fmla="*/ 14 h 28"/>
                  <a:gd name="T52" fmla="*/ 15 w 15"/>
                  <a:gd name="T53" fmla="*/ 13 h 28"/>
                  <a:gd name="T54" fmla="*/ 15 w 15"/>
                  <a:gd name="T55" fmla="*/ 8 h 28"/>
                  <a:gd name="T56" fmla="*/ 13 w 15"/>
                  <a:gd name="T57" fmla="*/ 1 h 28"/>
                  <a:gd name="T58" fmla="*/ 10 w 15"/>
                  <a:gd name="T59" fmla="*/ 0 h 28"/>
                  <a:gd name="T60" fmla="*/ 10 w 15"/>
                  <a:gd name="T61" fmla="*/ 0 h 28"/>
                  <a:gd name="T62" fmla="*/ 10 w 15"/>
                  <a:gd name="T63" fmla="*/ 0 h 28"/>
                  <a:gd name="T64" fmla="*/ 10 w 15"/>
                  <a:gd name="T65" fmla="*/ 0 h 28"/>
                  <a:gd name="T66" fmla="*/ 8 w 15"/>
                  <a:gd name="T67" fmla="*/ 4 h 28"/>
                  <a:gd name="T68" fmla="*/ 8 w 15"/>
                  <a:gd name="T69" fmla="*/ 1 h 28"/>
                  <a:gd name="T70" fmla="*/ 8 w 15"/>
                  <a:gd name="T71" fmla="*/ 1 h 28"/>
                  <a:gd name="T72" fmla="*/ 8 w 15"/>
                  <a:gd name="T73" fmla="*/ 0 h 28"/>
                  <a:gd name="T74" fmla="*/ 8 w 15"/>
                  <a:gd name="T75" fmla="*/ 0 h 28"/>
                  <a:gd name="T76" fmla="*/ 7 w 15"/>
                  <a:gd name="T77" fmla="*/ 0 h 28"/>
                  <a:gd name="T78" fmla="*/ 7 w 15"/>
                  <a:gd name="T79" fmla="*/ 0 h 28"/>
                  <a:gd name="T80" fmla="*/ 7 w 15"/>
                  <a:gd name="T81" fmla="*/ 1 h 28"/>
                  <a:gd name="T82" fmla="*/ 7 w 15"/>
                  <a:gd name="T83" fmla="*/ 1 h 28"/>
                  <a:gd name="T84" fmla="*/ 7 w 15"/>
                  <a:gd name="T85" fmla="*/ 4 h 28"/>
                  <a:gd name="T86" fmla="*/ 6 w 15"/>
                  <a:gd name="T87" fmla="*/ 0 h 28"/>
                  <a:gd name="T88" fmla="*/ 6 w 15"/>
                  <a:gd name="T89" fmla="*/ 0 h 28"/>
                  <a:gd name="T90" fmla="*/ 6 w 15"/>
                  <a:gd name="T91" fmla="*/ 0 h 28"/>
                  <a:gd name="T92" fmla="*/ 5 w 15"/>
                  <a:gd name="T93" fmla="*/ 0 h 28"/>
                  <a:gd name="T94" fmla="*/ 2 w 15"/>
                  <a:gd name="T95" fmla="*/ 1 h 28"/>
                  <a:gd name="T96" fmla="*/ 0 w 15"/>
                  <a:gd name="T97" fmla="*/ 8 h 28"/>
                  <a:gd name="T98" fmla="*/ 0 w 15"/>
                  <a:gd name="T99" fmla="*/ 13 h 28"/>
                  <a:gd name="T100" fmla="*/ 2 w 15"/>
                  <a:gd name="T10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" h="28">
                    <a:moveTo>
                      <a:pt x="2" y="14"/>
                    </a:move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0"/>
                      <a:pt x="3" y="8"/>
                    </a:cubicBezTo>
                    <a:cubicBezTo>
                      <a:pt x="3" y="7"/>
                      <a:pt x="3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6" y="28"/>
                      <a:pt x="7" y="27"/>
                      <a:pt x="7" y="2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7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7"/>
                      <a:pt x="12" y="8"/>
                    </a:cubicBezTo>
                    <a:cubicBezTo>
                      <a:pt x="13" y="10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4" y="14"/>
                    </a:cubicBezTo>
                    <a:cubicBezTo>
                      <a:pt x="15" y="14"/>
                      <a:pt x="15" y="14"/>
                      <a:pt x="15" y="13"/>
                    </a:cubicBezTo>
                    <a:cubicBezTo>
                      <a:pt x="15" y="13"/>
                      <a:pt x="15" y="10"/>
                      <a:pt x="15" y="8"/>
                    </a:cubicBezTo>
                    <a:cubicBezTo>
                      <a:pt x="15" y="3"/>
                      <a:pt x="13" y="1"/>
                      <a:pt x="13" y="1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2"/>
                      <a:pt x="8" y="4"/>
                    </a:cubicBezTo>
                    <a:cubicBezTo>
                      <a:pt x="8" y="3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3"/>
                      <a:pt x="7" y="4"/>
                    </a:cubicBezTo>
                    <a:cubicBezTo>
                      <a:pt x="6" y="2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2" y="1"/>
                      <a:pt x="1" y="3"/>
                      <a:pt x="0" y="8"/>
                    </a:cubicBezTo>
                    <a:cubicBezTo>
                      <a:pt x="0" y="10"/>
                      <a:pt x="0" y="13"/>
                      <a:pt x="0" y="13"/>
                    </a:cubicBezTo>
                    <a:cubicBezTo>
                      <a:pt x="1" y="14"/>
                      <a:pt x="1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71"/>
              <p:cNvSpPr>
                <a:spLocks/>
              </p:cNvSpPr>
              <p:nvPr/>
            </p:nvSpPr>
            <p:spPr bwMode="auto">
              <a:xfrm>
                <a:off x="3830" y="2095"/>
                <a:ext cx="17" cy="20"/>
              </a:xfrm>
              <a:custGeom>
                <a:avLst/>
                <a:gdLst>
                  <a:gd name="T0" fmla="*/ 1 w 7"/>
                  <a:gd name="T1" fmla="*/ 5 h 8"/>
                  <a:gd name="T2" fmla="*/ 4 w 7"/>
                  <a:gd name="T3" fmla="*/ 8 h 8"/>
                  <a:gd name="T4" fmla="*/ 7 w 7"/>
                  <a:gd name="T5" fmla="*/ 5 h 8"/>
                  <a:gd name="T6" fmla="*/ 7 w 7"/>
                  <a:gd name="T7" fmla="*/ 4 h 8"/>
                  <a:gd name="T8" fmla="*/ 7 w 7"/>
                  <a:gd name="T9" fmla="*/ 4 h 8"/>
                  <a:gd name="T10" fmla="*/ 4 w 7"/>
                  <a:gd name="T11" fmla="*/ 0 h 8"/>
                  <a:gd name="T12" fmla="*/ 1 w 7"/>
                  <a:gd name="T13" fmla="*/ 4 h 8"/>
                  <a:gd name="T14" fmla="*/ 0 w 7"/>
                  <a:gd name="T15" fmla="*/ 4 h 8"/>
                  <a:gd name="T16" fmla="*/ 1 w 7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5"/>
                    </a:moveTo>
                    <a:cubicBezTo>
                      <a:pt x="1" y="7"/>
                      <a:pt x="2" y="8"/>
                      <a:pt x="4" y="8"/>
                    </a:cubicBezTo>
                    <a:cubicBezTo>
                      <a:pt x="5" y="8"/>
                      <a:pt x="6" y="7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1" y="2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72"/>
              <p:cNvSpPr>
                <a:spLocks/>
              </p:cNvSpPr>
              <p:nvPr/>
            </p:nvSpPr>
            <p:spPr bwMode="auto">
              <a:xfrm>
                <a:off x="3867" y="2135"/>
                <a:ext cx="35" cy="65"/>
              </a:xfrm>
              <a:custGeom>
                <a:avLst/>
                <a:gdLst>
                  <a:gd name="T0" fmla="*/ 1 w 14"/>
                  <a:gd name="T1" fmla="*/ 13 h 26"/>
                  <a:gd name="T2" fmla="*/ 2 w 14"/>
                  <a:gd name="T3" fmla="*/ 12 h 26"/>
                  <a:gd name="T4" fmla="*/ 2 w 14"/>
                  <a:gd name="T5" fmla="*/ 8 h 26"/>
                  <a:gd name="T6" fmla="*/ 3 w 14"/>
                  <a:gd name="T7" fmla="*/ 4 h 26"/>
                  <a:gd name="T8" fmla="*/ 3 w 14"/>
                  <a:gd name="T9" fmla="*/ 4 h 26"/>
                  <a:gd name="T10" fmla="*/ 3 w 14"/>
                  <a:gd name="T11" fmla="*/ 11 h 26"/>
                  <a:gd name="T12" fmla="*/ 3 w 14"/>
                  <a:gd name="T13" fmla="*/ 12 h 26"/>
                  <a:gd name="T14" fmla="*/ 3 w 14"/>
                  <a:gd name="T15" fmla="*/ 24 h 26"/>
                  <a:gd name="T16" fmla="*/ 5 w 14"/>
                  <a:gd name="T17" fmla="*/ 26 h 26"/>
                  <a:gd name="T18" fmla="*/ 5 w 14"/>
                  <a:gd name="T19" fmla="*/ 26 h 26"/>
                  <a:gd name="T20" fmla="*/ 5 w 14"/>
                  <a:gd name="T21" fmla="*/ 26 h 26"/>
                  <a:gd name="T22" fmla="*/ 6 w 14"/>
                  <a:gd name="T23" fmla="*/ 24 h 26"/>
                  <a:gd name="T24" fmla="*/ 6 w 14"/>
                  <a:gd name="T25" fmla="*/ 13 h 26"/>
                  <a:gd name="T26" fmla="*/ 7 w 14"/>
                  <a:gd name="T27" fmla="*/ 13 h 26"/>
                  <a:gd name="T28" fmla="*/ 7 w 14"/>
                  <a:gd name="T29" fmla="*/ 24 h 26"/>
                  <a:gd name="T30" fmla="*/ 9 w 14"/>
                  <a:gd name="T31" fmla="*/ 26 h 26"/>
                  <a:gd name="T32" fmla="*/ 9 w 14"/>
                  <a:gd name="T33" fmla="*/ 26 h 26"/>
                  <a:gd name="T34" fmla="*/ 9 w 14"/>
                  <a:gd name="T35" fmla="*/ 26 h 26"/>
                  <a:gd name="T36" fmla="*/ 10 w 14"/>
                  <a:gd name="T37" fmla="*/ 24 h 26"/>
                  <a:gd name="T38" fmla="*/ 10 w 14"/>
                  <a:gd name="T39" fmla="*/ 12 h 26"/>
                  <a:gd name="T40" fmla="*/ 10 w 14"/>
                  <a:gd name="T41" fmla="*/ 11 h 26"/>
                  <a:gd name="T42" fmla="*/ 10 w 14"/>
                  <a:gd name="T43" fmla="*/ 4 h 26"/>
                  <a:gd name="T44" fmla="*/ 10 w 14"/>
                  <a:gd name="T45" fmla="*/ 4 h 26"/>
                  <a:gd name="T46" fmla="*/ 11 w 14"/>
                  <a:gd name="T47" fmla="*/ 8 h 26"/>
                  <a:gd name="T48" fmla="*/ 11 w 14"/>
                  <a:gd name="T49" fmla="*/ 12 h 26"/>
                  <a:gd name="T50" fmla="*/ 12 w 14"/>
                  <a:gd name="T51" fmla="*/ 13 h 26"/>
                  <a:gd name="T52" fmla="*/ 13 w 14"/>
                  <a:gd name="T53" fmla="*/ 12 h 26"/>
                  <a:gd name="T54" fmla="*/ 13 w 14"/>
                  <a:gd name="T55" fmla="*/ 7 h 26"/>
                  <a:gd name="T56" fmla="*/ 12 w 14"/>
                  <a:gd name="T57" fmla="*/ 1 h 26"/>
                  <a:gd name="T58" fmla="*/ 9 w 14"/>
                  <a:gd name="T59" fmla="*/ 0 h 26"/>
                  <a:gd name="T60" fmla="*/ 8 w 14"/>
                  <a:gd name="T61" fmla="*/ 0 h 26"/>
                  <a:gd name="T62" fmla="*/ 8 w 14"/>
                  <a:gd name="T63" fmla="*/ 0 h 26"/>
                  <a:gd name="T64" fmla="*/ 8 w 14"/>
                  <a:gd name="T65" fmla="*/ 0 h 26"/>
                  <a:gd name="T66" fmla="*/ 7 w 14"/>
                  <a:gd name="T67" fmla="*/ 3 h 26"/>
                  <a:gd name="T68" fmla="*/ 7 w 14"/>
                  <a:gd name="T69" fmla="*/ 1 h 26"/>
                  <a:gd name="T70" fmla="*/ 7 w 14"/>
                  <a:gd name="T71" fmla="*/ 0 h 26"/>
                  <a:gd name="T72" fmla="*/ 7 w 14"/>
                  <a:gd name="T73" fmla="*/ 0 h 26"/>
                  <a:gd name="T74" fmla="*/ 7 w 14"/>
                  <a:gd name="T75" fmla="*/ 0 h 26"/>
                  <a:gd name="T76" fmla="*/ 6 w 14"/>
                  <a:gd name="T77" fmla="*/ 0 h 26"/>
                  <a:gd name="T78" fmla="*/ 6 w 14"/>
                  <a:gd name="T79" fmla="*/ 0 h 26"/>
                  <a:gd name="T80" fmla="*/ 6 w 14"/>
                  <a:gd name="T81" fmla="*/ 0 h 26"/>
                  <a:gd name="T82" fmla="*/ 6 w 14"/>
                  <a:gd name="T83" fmla="*/ 1 h 26"/>
                  <a:gd name="T84" fmla="*/ 6 w 14"/>
                  <a:gd name="T85" fmla="*/ 3 h 26"/>
                  <a:gd name="T86" fmla="*/ 5 w 14"/>
                  <a:gd name="T87" fmla="*/ 0 h 26"/>
                  <a:gd name="T88" fmla="*/ 5 w 14"/>
                  <a:gd name="T89" fmla="*/ 0 h 26"/>
                  <a:gd name="T90" fmla="*/ 5 w 14"/>
                  <a:gd name="T91" fmla="*/ 0 h 26"/>
                  <a:gd name="T92" fmla="*/ 4 w 14"/>
                  <a:gd name="T93" fmla="*/ 0 h 26"/>
                  <a:gd name="T94" fmla="*/ 1 w 14"/>
                  <a:gd name="T95" fmla="*/ 1 h 26"/>
                  <a:gd name="T96" fmla="*/ 0 w 14"/>
                  <a:gd name="T97" fmla="*/ 7 h 26"/>
                  <a:gd name="T98" fmla="*/ 0 w 14"/>
                  <a:gd name="T99" fmla="*/ 12 h 26"/>
                  <a:gd name="T100" fmla="*/ 1 w 14"/>
                  <a:gd name="T10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6">
                    <a:moveTo>
                      <a:pt x="1" y="13"/>
                    </a:moveTo>
                    <a:cubicBezTo>
                      <a:pt x="2" y="13"/>
                      <a:pt x="2" y="13"/>
                      <a:pt x="2" y="12"/>
                    </a:cubicBezTo>
                    <a:cubicBezTo>
                      <a:pt x="2" y="12"/>
                      <a:pt x="2" y="10"/>
                      <a:pt x="2" y="8"/>
                    </a:cubicBezTo>
                    <a:cubicBezTo>
                      <a:pt x="2" y="6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4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5"/>
                      <a:pt x="6" y="2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0" y="25"/>
                      <a:pt x="10" y="2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2" y="13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4" y="9"/>
                      <a:pt x="13" y="7"/>
                    </a:cubicBezTo>
                    <a:cubicBezTo>
                      <a:pt x="13" y="3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2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5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0" y="3"/>
                      <a:pt x="0" y="7"/>
                    </a:cubicBezTo>
                    <a:cubicBezTo>
                      <a:pt x="0" y="9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73"/>
              <p:cNvSpPr>
                <a:spLocks/>
              </p:cNvSpPr>
              <p:nvPr/>
            </p:nvSpPr>
            <p:spPr bwMode="auto">
              <a:xfrm>
                <a:off x="3875" y="2115"/>
                <a:ext cx="17" cy="18"/>
              </a:xfrm>
              <a:custGeom>
                <a:avLst/>
                <a:gdLst>
                  <a:gd name="T0" fmla="*/ 1 w 7"/>
                  <a:gd name="T1" fmla="*/ 5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3 h 7"/>
                  <a:gd name="T8" fmla="*/ 6 w 7"/>
                  <a:gd name="T9" fmla="*/ 3 h 7"/>
                  <a:gd name="T10" fmla="*/ 4 w 7"/>
                  <a:gd name="T11" fmla="*/ 0 h 7"/>
                  <a:gd name="T12" fmla="*/ 1 w 7"/>
                  <a:gd name="T13" fmla="*/ 3 h 7"/>
                  <a:gd name="T14" fmla="*/ 0 w 7"/>
                  <a:gd name="T15" fmla="*/ 3 h 7"/>
                  <a:gd name="T16" fmla="*/ 1 w 7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74"/>
              <p:cNvSpPr>
                <a:spLocks/>
              </p:cNvSpPr>
              <p:nvPr/>
            </p:nvSpPr>
            <p:spPr bwMode="auto">
              <a:xfrm>
                <a:off x="3778" y="2135"/>
                <a:ext cx="35" cy="65"/>
              </a:xfrm>
              <a:custGeom>
                <a:avLst/>
                <a:gdLst>
                  <a:gd name="T0" fmla="*/ 1 w 14"/>
                  <a:gd name="T1" fmla="*/ 13 h 26"/>
                  <a:gd name="T2" fmla="*/ 2 w 14"/>
                  <a:gd name="T3" fmla="*/ 12 h 26"/>
                  <a:gd name="T4" fmla="*/ 2 w 14"/>
                  <a:gd name="T5" fmla="*/ 8 h 26"/>
                  <a:gd name="T6" fmla="*/ 3 w 14"/>
                  <a:gd name="T7" fmla="*/ 4 h 26"/>
                  <a:gd name="T8" fmla="*/ 3 w 14"/>
                  <a:gd name="T9" fmla="*/ 4 h 26"/>
                  <a:gd name="T10" fmla="*/ 3 w 14"/>
                  <a:gd name="T11" fmla="*/ 11 h 26"/>
                  <a:gd name="T12" fmla="*/ 3 w 14"/>
                  <a:gd name="T13" fmla="*/ 12 h 26"/>
                  <a:gd name="T14" fmla="*/ 3 w 14"/>
                  <a:gd name="T15" fmla="*/ 24 h 26"/>
                  <a:gd name="T16" fmla="*/ 5 w 14"/>
                  <a:gd name="T17" fmla="*/ 26 h 26"/>
                  <a:gd name="T18" fmla="*/ 5 w 14"/>
                  <a:gd name="T19" fmla="*/ 26 h 26"/>
                  <a:gd name="T20" fmla="*/ 5 w 14"/>
                  <a:gd name="T21" fmla="*/ 26 h 26"/>
                  <a:gd name="T22" fmla="*/ 6 w 14"/>
                  <a:gd name="T23" fmla="*/ 24 h 26"/>
                  <a:gd name="T24" fmla="*/ 6 w 14"/>
                  <a:gd name="T25" fmla="*/ 13 h 26"/>
                  <a:gd name="T26" fmla="*/ 7 w 14"/>
                  <a:gd name="T27" fmla="*/ 13 h 26"/>
                  <a:gd name="T28" fmla="*/ 7 w 14"/>
                  <a:gd name="T29" fmla="*/ 24 h 26"/>
                  <a:gd name="T30" fmla="*/ 9 w 14"/>
                  <a:gd name="T31" fmla="*/ 26 h 26"/>
                  <a:gd name="T32" fmla="*/ 9 w 14"/>
                  <a:gd name="T33" fmla="*/ 26 h 26"/>
                  <a:gd name="T34" fmla="*/ 9 w 14"/>
                  <a:gd name="T35" fmla="*/ 26 h 26"/>
                  <a:gd name="T36" fmla="*/ 10 w 14"/>
                  <a:gd name="T37" fmla="*/ 24 h 26"/>
                  <a:gd name="T38" fmla="*/ 10 w 14"/>
                  <a:gd name="T39" fmla="*/ 12 h 26"/>
                  <a:gd name="T40" fmla="*/ 10 w 14"/>
                  <a:gd name="T41" fmla="*/ 11 h 26"/>
                  <a:gd name="T42" fmla="*/ 10 w 14"/>
                  <a:gd name="T43" fmla="*/ 4 h 26"/>
                  <a:gd name="T44" fmla="*/ 10 w 14"/>
                  <a:gd name="T45" fmla="*/ 4 h 26"/>
                  <a:gd name="T46" fmla="*/ 11 w 14"/>
                  <a:gd name="T47" fmla="*/ 8 h 26"/>
                  <a:gd name="T48" fmla="*/ 11 w 14"/>
                  <a:gd name="T49" fmla="*/ 12 h 26"/>
                  <a:gd name="T50" fmla="*/ 12 w 14"/>
                  <a:gd name="T51" fmla="*/ 13 h 26"/>
                  <a:gd name="T52" fmla="*/ 13 w 14"/>
                  <a:gd name="T53" fmla="*/ 12 h 26"/>
                  <a:gd name="T54" fmla="*/ 14 w 14"/>
                  <a:gd name="T55" fmla="*/ 7 h 26"/>
                  <a:gd name="T56" fmla="*/ 12 w 14"/>
                  <a:gd name="T57" fmla="*/ 1 h 26"/>
                  <a:gd name="T58" fmla="*/ 9 w 14"/>
                  <a:gd name="T59" fmla="*/ 0 h 26"/>
                  <a:gd name="T60" fmla="*/ 9 w 14"/>
                  <a:gd name="T61" fmla="*/ 0 h 26"/>
                  <a:gd name="T62" fmla="*/ 9 w 14"/>
                  <a:gd name="T63" fmla="*/ 0 h 26"/>
                  <a:gd name="T64" fmla="*/ 9 w 14"/>
                  <a:gd name="T65" fmla="*/ 0 h 26"/>
                  <a:gd name="T66" fmla="*/ 7 w 14"/>
                  <a:gd name="T67" fmla="*/ 3 h 26"/>
                  <a:gd name="T68" fmla="*/ 7 w 14"/>
                  <a:gd name="T69" fmla="*/ 1 h 26"/>
                  <a:gd name="T70" fmla="*/ 7 w 14"/>
                  <a:gd name="T71" fmla="*/ 0 h 26"/>
                  <a:gd name="T72" fmla="*/ 7 w 14"/>
                  <a:gd name="T73" fmla="*/ 0 h 26"/>
                  <a:gd name="T74" fmla="*/ 7 w 14"/>
                  <a:gd name="T75" fmla="*/ 0 h 26"/>
                  <a:gd name="T76" fmla="*/ 6 w 14"/>
                  <a:gd name="T77" fmla="*/ 0 h 26"/>
                  <a:gd name="T78" fmla="*/ 6 w 14"/>
                  <a:gd name="T79" fmla="*/ 0 h 26"/>
                  <a:gd name="T80" fmla="*/ 6 w 14"/>
                  <a:gd name="T81" fmla="*/ 0 h 26"/>
                  <a:gd name="T82" fmla="*/ 6 w 14"/>
                  <a:gd name="T83" fmla="*/ 1 h 26"/>
                  <a:gd name="T84" fmla="*/ 6 w 14"/>
                  <a:gd name="T85" fmla="*/ 3 h 26"/>
                  <a:gd name="T86" fmla="*/ 5 w 14"/>
                  <a:gd name="T87" fmla="*/ 0 h 26"/>
                  <a:gd name="T88" fmla="*/ 5 w 14"/>
                  <a:gd name="T89" fmla="*/ 0 h 26"/>
                  <a:gd name="T90" fmla="*/ 5 w 14"/>
                  <a:gd name="T91" fmla="*/ 0 h 26"/>
                  <a:gd name="T92" fmla="*/ 4 w 14"/>
                  <a:gd name="T93" fmla="*/ 0 h 26"/>
                  <a:gd name="T94" fmla="*/ 2 w 14"/>
                  <a:gd name="T95" fmla="*/ 1 h 26"/>
                  <a:gd name="T96" fmla="*/ 0 w 14"/>
                  <a:gd name="T97" fmla="*/ 7 h 26"/>
                  <a:gd name="T98" fmla="*/ 0 w 14"/>
                  <a:gd name="T99" fmla="*/ 12 h 26"/>
                  <a:gd name="T100" fmla="*/ 1 w 14"/>
                  <a:gd name="T10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6">
                    <a:moveTo>
                      <a:pt x="1" y="13"/>
                    </a:moveTo>
                    <a:cubicBezTo>
                      <a:pt x="2" y="13"/>
                      <a:pt x="2" y="13"/>
                      <a:pt x="2" y="12"/>
                    </a:cubicBezTo>
                    <a:cubicBezTo>
                      <a:pt x="2" y="12"/>
                      <a:pt x="2" y="10"/>
                      <a:pt x="2" y="8"/>
                    </a:cubicBezTo>
                    <a:cubicBezTo>
                      <a:pt x="2" y="6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4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5"/>
                      <a:pt x="6" y="2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0" y="25"/>
                      <a:pt x="10" y="2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2" y="13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4" y="9"/>
                      <a:pt x="14" y="7"/>
                    </a:cubicBezTo>
                    <a:cubicBezTo>
                      <a:pt x="13" y="3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2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5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0" y="3"/>
                      <a:pt x="0" y="7"/>
                    </a:cubicBezTo>
                    <a:cubicBezTo>
                      <a:pt x="0" y="9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5"/>
              <p:cNvSpPr>
                <a:spLocks/>
              </p:cNvSpPr>
              <p:nvPr/>
            </p:nvSpPr>
            <p:spPr bwMode="auto">
              <a:xfrm>
                <a:off x="3785" y="2115"/>
                <a:ext cx="18" cy="18"/>
              </a:xfrm>
              <a:custGeom>
                <a:avLst/>
                <a:gdLst>
                  <a:gd name="T0" fmla="*/ 1 w 7"/>
                  <a:gd name="T1" fmla="*/ 5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3 h 7"/>
                  <a:gd name="T8" fmla="*/ 7 w 7"/>
                  <a:gd name="T9" fmla="*/ 3 h 7"/>
                  <a:gd name="T10" fmla="*/ 4 w 7"/>
                  <a:gd name="T11" fmla="*/ 0 h 7"/>
                  <a:gd name="T12" fmla="*/ 1 w 7"/>
                  <a:gd name="T13" fmla="*/ 3 h 7"/>
                  <a:gd name="T14" fmla="*/ 0 w 7"/>
                  <a:gd name="T15" fmla="*/ 3 h 7"/>
                  <a:gd name="T16" fmla="*/ 1 w 7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1"/>
                      <a:pt x="5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2" name="文本框 80"/>
            <p:cNvSpPr txBox="1"/>
            <p:nvPr/>
          </p:nvSpPr>
          <p:spPr>
            <a:xfrm>
              <a:off x="2926417" y="811486"/>
              <a:ext cx="471940" cy="1228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rgbClr val="FE9A50"/>
                  </a:solidFill>
                  <a:latin typeface="Impact" panose="020B0806030902050204" pitchFamily="34" charset="0"/>
                </a:rPr>
                <a:t>S</a:t>
              </a:r>
              <a:endParaRPr lang="zh-CN" altLang="en-US" sz="6000" dirty="0">
                <a:solidFill>
                  <a:srgbClr val="FE9A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5" name="文本框 104"/>
            <p:cNvSpPr txBox="1"/>
            <p:nvPr/>
          </p:nvSpPr>
          <p:spPr>
            <a:xfrm>
              <a:off x="2934491" y="2615316"/>
              <a:ext cx="471940" cy="1228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rgbClr val="03ACD2"/>
                  </a:solidFill>
                  <a:latin typeface="Impact" panose="020B0806030902050204" pitchFamily="34" charset="0"/>
                </a:rPr>
                <a:t>I</a:t>
              </a:r>
              <a:endParaRPr lang="zh-CN" altLang="en-US" sz="4800" dirty="0">
                <a:solidFill>
                  <a:srgbClr val="03ACD2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8" name="文本框 116"/>
            <p:cNvSpPr txBox="1"/>
            <p:nvPr/>
          </p:nvSpPr>
          <p:spPr>
            <a:xfrm>
              <a:off x="1718311" y="1732537"/>
              <a:ext cx="471940" cy="1228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rgbClr val="F77172"/>
                  </a:solidFill>
                  <a:latin typeface="Impact" panose="020B0806030902050204" pitchFamily="34" charset="0"/>
                </a:rPr>
                <a:t>L</a:t>
              </a:r>
              <a:endParaRPr lang="zh-CN" altLang="en-US" sz="4800" dirty="0">
                <a:solidFill>
                  <a:srgbClr val="F77172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119"/>
            <p:cNvSpPr txBox="1"/>
            <p:nvPr/>
          </p:nvSpPr>
          <p:spPr>
            <a:xfrm>
              <a:off x="1716794" y="3529395"/>
              <a:ext cx="471940" cy="1228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rgbClr val="33B750"/>
                  </a:solidFill>
                  <a:latin typeface="Impact" panose="020B0806030902050204" pitchFamily="34" charset="0"/>
                </a:rPr>
                <a:t>C</a:t>
              </a:r>
              <a:endParaRPr lang="zh-CN" altLang="en-US" sz="4800" dirty="0">
                <a:solidFill>
                  <a:srgbClr val="33B750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992220" y="1049666"/>
              <a:ext cx="2632993" cy="701208"/>
              <a:chOff x="1666943" y="2962334"/>
              <a:chExt cx="2632993" cy="701208"/>
            </a:xfrm>
          </p:grpSpPr>
          <p:sp>
            <p:nvSpPr>
              <p:cNvPr id="74" name="文本框 126"/>
              <p:cNvSpPr txBox="1"/>
              <p:nvPr/>
            </p:nvSpPr>
            <p:spPr>
              <a:xfrm>
                <a:off x="1779275" y="3356352"/>
                <a:ext cx="2520661" cy="30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考研保研艰辛路，信息共享同上岸</a:t>
                </a:r>
              </a:p>
            </p:txBody>
          </p:sp>
          <p:sp>
            <p:nvSpPr>
              <p:cNvPr id="75" name="文本框 127"/>
              <p:cNvSpPr txBox="1"/>
              <p:nvPr/>
            </p:nvSpPr>
            <p:spPr>
              <a:xfrm>
                <a:off x="1666943" y="2962334"/>
                <a:ext cx="1685438" cy="409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S</a:t>
                </a: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tudy </a:t>
                </a: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学习区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5008215" y="1931546"/>
              <a:ext cx="2672383" cy="727761"/>
              <a:chOff x="1682938" y="2952489"/>
              <a:chExt cx="2672383" cy="727761"/>
            </a:xfrm>
          </p:grpSpPr>
          <p:sp>
            <p:nvSpPr>
              <p:cNvPr id="77" name="文本框 129"/>
              <p:cNvSpPr txBox="1"/>
              <p:nvPr/>
            </p:nvSpPr>
            <p:spPr>
              <a:xfrm>
                <a:off x="1790373" y="3373060"/>
                <a:ext cx="2564948" cy="30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生活琐事共承担，开心快乐每一天</a:t>
                </a:r>
              </a:p>
            </p:txBody>
          </p:sp>
          <p:sp>
            <p:nvSpPr>
              <p:cNvPr id="78" name="文本框 130"/>
              <p:cNvSpPr txBox="1"/>
              <p:nvPr/>
            </p:nvSpPr>
            <p:spPr>
              <a:xfrm>
                <a:off x="1682938" y="2952489"/>
                <a:ext cx="1685438" cy="40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L</a:t>
                </a: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ife </a:t>
                </a: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生活区</a:t>
                </a: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5007392" y="2837266"/>
              <a:ext cx="2675459" cy="722708"/>
              <a:chOff x="1682115" y="2953947"/>
              <a:chExt cx="2675459" cy="722708"/>
            </a:xfrm>
          </p:grpSpPr>
          <p:sp>
            <p:nvSpPr>
              <p:cNvPr id="80" name="文本框 132"/>
              <p:cNvSpPr txBox="1"/>
              <p:nvPr/>
            </p:nvSpPr>
            <p:spPr>
              <a:xfrm>
                <a:off x="1794533" y="3369465"/>
                <a:ext cx="2527828" cy="30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众人拾柴火焰高，资源就来这里找</a:t>
                </a:r>
              </a:p>
            </p:txBody>
          </p:sp>
          <p:sp>
            <p:nvSpPr>
              <p:cNvPr id="81" name="文本框 133"/>
              <p:cNvSpPr txBox="1"/>
              <p:nvPr/>
            </p:nvSpPr>
            <p:spPr>
              <a:xfrm>
                <a:off x="1682115" y="2953947"/>
                <a:ext cx="2675459" cy="409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I</a:t>
                </a: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nformation </a:t>
                </a: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资源区</a:t>
                </a: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4937696" y="3718724"/>
              <a:ext cx="2881539" cy="723762"/>
              <a:chOff x="1612419" y="2928625"/>
              <a:chExt cx="2881539" cy="723762"/>
            </a:xfrm>
          </p:grpSpPr>
          <p:sp>
            <p:nvSpPr>
              <p:cNvPr id="83" name="文本框 135"/>
              <p:cNvSpPr txBox="1"/>
              <p:nvPr/>
            </p:nvSpPr>
            <p:spPr>
              <a:xfrm>
                <a:off x="1785030" y="3345197"/>
                <a:ext cx="2509152" cy="30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校园热点速来到，社团活动都不少</a:t>
                </a:r>
              </a:p>
            </p:txBody>
          </p:sp>
          <p:sp>
            <p:nvSpPr>
              <p:cNvPr id="84" name="文本框 136"/>
              <p:cNvSpPr txBox="1"/>
              <p:nvPr/>
            </p:nvSpPr>
            <p:spPr>
              <a:xfrm>
                <a:off x="1612419" y="2928625"/>
                <a:ext cx="2881539" cy="409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C</a:t>
                </a: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ommunication </a:t>
                </a: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社交区</a:t>
                </a:r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593590" y="960250"/>
            <a:ext cx="1723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SLIC</a:t>
            </a:r>
            <a:r>
              <a:rPr lang="zh-CN" altLang="en-US" sz="2800" dirty="0">
                <a:solidFill>
                  <a:schemeClr val="tx1"/>
                </a:solidFill>
              </a:rPr>
              <a:t>社区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38485" y="1365439"/>
            <a:ext cx="2890481" cy="940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/>
                </a:solidFill>
              </a:rPr>
              <a:t>为满足大学生需求，开发“</a:t>
            </a:r>
            <a:r>
              <a:rPr lang="en-US" altLang="zh-CN" sz="1050" dirty="0">
                <a:solidFill>
                  <a:schemeClr val="tx1"/>
                </a:solidFill>
              </a:rPr>
              <a:t>SLIC</a:t>
            </a:r>
            <a:r>
              <a:rPr lang="zh-CN" altLang="en-US" sz="1050" dirty="0">
                <a:solidFill>
                  <a:schemeClr val="tx1"/>
                </a:solidFill>
              </a:rPr>
              <a:t>社区”网站。</a:t>
            </a:r>
            <a:endParaRPr lang="en-US" altLang="zh-CN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/>
                </a:solidFill>
              </a:rPr>
              <a:t>“</a:t>
            </a:r>
            <a:r>
              <a:rPr lang="en-US" altLang="zh-CN" sz="1050" dirty="0">
                <a:solidFill>
                  <a:schemeClr val="tx1"/>
                </a:solidFill>
              </a:rPr>
              <a:t>SLIC</a:t>
            </a:r>
            <a:r>
              <a:rPr lang="zh-CN" altLang="en-US" sz="1050" dirty="0">
                <a:solidFill>
                  <a:schemeClr val="tx1"/>
                </a:solidFill>
              </a:rPr>
              <a:t>社区”下设计学习区、生活区、资源区和社交区。</a:t>
            </a:r>
            <a:endParaRPr lang="en-US" altLang="zh-CN" sz="10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/>
                </a:solidFill>
              </a:rPr>
              <a:t>不同自子社区满足大学生的不同需求。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32720" y="1059582"/>
            <a:ext cx="1852671" cy="1939248"/>
            <a:chOff x="2002155" y="908130"/>
            <a:chExt cx="680407" cy="712203"/>
          </a:xfrm>
        </p:grpSpPr>
        <p:grpSp>
          <p:nvGrpSpPr>
            <p:cNvPr id="45" name="组合 44"/>
            <p:cNvGrpSpPr/>
            <p:nvPr/>
          </p:nvGrpSpPr>
          <p:grpSpPr>
            <a:xfrm>
              <a:off x="2023848" y="908130"/>
              <a:ext cx="658714" cy="712203"/>
              <a:chOff x="3295850" y="2263221"/>
              <a:chExt cx="2831835" cy="3061839"/>
            </a:xfrm>
          </p:grpSpPr>
          <p:sp>
            <p:nvSpPr>
              <p:cNvPr id="46" name="圆角矩形 45"/>
              <p:cNvSpPr/>
              <p:nvPr/>
            </p:nvSpPr>
            <p:spPr>
              <a:xfrm rot="2760000">
                <a:off x="3404990" y="2602365"/>
                <a:ext cx="3053844" cy="239154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Freeform 5"/>
              <p:cNvSpPr>
                <a:spLocks/>
              </p:cNvSpPr>
              <p:nvPr/>
            </p:nvSpPr>
            <p:spPr bwMode="auto">
              <a:xfrm rot="10800000">
                <a:off x="3295850" y="2263221"/>
                <a:ext cx="2643764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2760000">
                <a:off x="3539900" y="2683307"/>
                <a:ext cx="2699084" cy="2013983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2002155" y="992079"/>
              <a:ext cx="6572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rgbClr val="03ACD2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6600" dirty="0">
                <a:solidFill>
                  <a:srgbClr val="03ACD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3275856" y="2752711"/>
            <a:ext cx="2592288" cy="769441"/>
            <a:chOff x="3125584" y="3500136"/>
            <a:chExt cx="3456384" cy="1025921"/>
          </a:xfrm>
        </p:grpSpPr>
        <p:sp>
          <p:nvSpPr>
            <p:cNvPr id="129" name="文本框 128"/>
            <p:cNvSpPr txBox="1"/>
            <p:nvPr/>
          </p:nvSpPr>
          <p:spPr>
            <a:xfrm>
              <a:off x="3125584" y="3500136"/>
              <a:ext cx="3456384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</a:rPr>
                <a:t>技术选型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457192" y="4135512"/>
              <a:ext cx="22949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323528" y="195486"/>
            <a:ext cx="2045566" cy="377026"/>
          </a:xfrm>
          <a:prstGeom prst="rect">
            <a:avLst/>
          </a:prstGeom>
          <a:solidFill>
            <a:srgbClr val="03ACD2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        目录</a:t>
            </a:r>
          </a:p>
        </p:txBody>
      </p:sp>
      <p:sp>
        <p:nvSpPr>
          <p:cNvPr id="16" name="文本框 9"/>
          <p:cNvSpPr txBox="1"/>
          <p:nvPr/>
        </p:nvSpPr>
        <p:spPr>
          <a:xfrm>
            <a:off x="4060748" y="3648908"/>
            <a:ext cx="11677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开发语言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9"/>
          <p:cNvSpPr txBox="1"/>
          <p:nvPr/>
        </p:nvSpPr>
        <p:spPr>
          <a:xfrm>
            <a:off x="4060748" y="3928962"/>
            <a:ext cx="11677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技术重难点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9"/>
          <p:cNvSpPr txBox="1"/>
          <p:nvPr/>
        </p:nvSpPr>
        <p:spPr>
          <a:xfrm>
            <a:off x="4060747" y="4226036"/>
            <a:ext cx="11677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过程模型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63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6258971" y="1707654"/>
            <a:ext cx="2078132" cy="2313638"/>
            <a:chOff x="3384738" y="2271216"/>
            <a:chExt cx="2742947" cy="3053844"/>
          </a:xfrm>
        </p:grpSpPr>
        <p:sp>
          <p:nvSpPr>
            <p:cNvPr id="31" name="圆角矩形 30"/>
            <p:cNvSpPr/>
            <p:nvPr/>
          </p:nvSpPr>
          <p:spPr>
            <a:xfrm rot="2760000">
              <a:off x="3404990" y="2602365"/>
              <a:ext cx="3053844" cy="2391546"/>
            </a:xfrm>
            <a:prstGeom prst="roundRect">
              <a:avLst>
                <a:gd name="adj" fmla="val 47577"/>
              </a:avLst>
            </a:prstGeom>
            <a:gradFill>
              <a:gsLst>
                <a:gs pos="0">
                  <a:schemeClr val="tx1"/>
                </a:gs>
                <a:gs pos="100000">
                  <a:srgbClr val="E8E8E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Freeform 5"/>
            <p:cNvSpPr>
              <a:spLocks/>
            </p:cNvSpPr>
            <p:nvPr/>
          </p:nvSpPr>
          <p:spPr bwMode="auto">
            <a:xfrm rot="10800000">
              <a:off x="3384738" y="2353691"/>
              <a:ext cx="2643764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14067" y="1766935"/>
            <a:ext cx="2145476" cy="2319695"/>
            <a:chOff x="3295850" y="2263221"/>
            <a:chExt cx="2831835" cy="3061839"/>
          </a:xfrm>
        </p:grpSpPr>
        <p:sp>
          <p:nvSpPr>
            <p:cNvPr id="28" name="圆角矩形 27"/>
            <p:cNvSpPr/>
            <p:nvPr/>
          </p:nvSpPr>
          <p:spPr>
            <a:xfrm rot="2760000">
              <a:off x="3404990" y="2602365"/>
              <a:ext cx="3053844" cy="2391546"/>
            </a:xfrm>
            <a:prstGeom prst="roundRect">
              <a:avLst>
                <a:gd name="adj" fmla="val 47577"/>
              </a:avLst>
            </a:prstGeom>
            <a:gradFill>
              <a:gsLst>
                <a:gs pos="0">
                  <a:schemeClr val="tx1"/>
                </a:gs>
                <a:gs pos="100000">
                  <a:srgbClr val="E8E8E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 rot="10800000">
              <a:off x="3295850" y="2263221"/>
              <a:ext cx="2643764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66081" y="1766935"/>
            <a:ext cx="2145476" cy="2319695"/>
            <a:chOff x="3295850" y="2263221"/>
            <a:chExt cx="2831835" cy="3061839"/>
          </a:xfrm>
        </p:grpSpPr>
        <p:sp>
          <p:nvSpPr>
            <p:cNvPr id="25" name="圆角矩形 24"/>
            <p:cNvSpPr/>
            <p:nvPr/>
          </p:nvSpPr>
          <p:spPr>
            <a:xfrm rot="2760000">
              <a:off x="3404990" y="2602365"/>
              <a:ext cx="3053844" cy="2391546"/>
            </a:xfrm>
            <a:prstGeom prst="roundRect">
              <a:avLst>
                <a:gd name="adj" fmla="val 47577"/>
              </a:avLst>
            </a:prstGeom>
            <a:gradFill>
              <a:gsLst>
                <a:gs pos="0">
                  <a:schemeClr val="tx1"/>
                </a:gs>
                <a:gs pos="100000">
                  <a:srgbClr val="E8E8E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 rot="10800000">
              <a:off x="3295850" y="2263221"/>
              <a:ext cx="2643764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46706"/>
            <a:ext cx="2054413" cy="410231"/>
          </a:xfrm>
          <a:solidFill>
            <a:srgbClr val="03ACD2"/>
          </a:solidFill>
        </p:spPr>
        <p:txBody>
          <a:bodyPr>
            <a:normAutofit/>
          </a:bodyPr>
          <a:lstStyle/>
          <a:p>
            <a:r>
              <a:rPr lang="zh-CN" altLang="en-US" sz="2000" dirty="0"/>
              <a:t>开发语言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04878" y="2080456"/>
            <a:ext cx="15458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3ACD2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8268" y="2087448"/>
            <a:ext cx="133131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3AB50"/>
                </a:solidFill>
                <a:latin typeface="微软雅黑" pitchFamily="34" charset="-122"/>
                <a:ea typeface="微软雅黑" pitchFamily="34" charset="-122"/>
              </a:rPr>
              <a:t>后端开发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9820" y="2081753"/>
            <a:ext cx="11665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3ACD2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048296" y="2479808"/>
            <a:ext cx="310406" cy="310406"/>
            <a:chOff x="3264324" y="1749600"/>
            <a:chExt cx="348156" cy="348156"/>
          </a:xfrm>
        </p:grpSpPr>
        <p:sp>
          <p:nvSpPr>
            <p:cNvPr id="13" name="矩形 12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32810" y="2499335"/>
            <a:ext cx="310406" cy="310406"/>
            <a:chOff x="3264324" y="1749600"/>
            <a:chExt cx="348156" cy="348156"/>
          </a:xfrm>
        </p:grpSpPr>
        <p:sp>
          <p:nvSpPr>
            <p:cNvPr id="16" name="矩形 15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53696" y="2621228"/>
            <a:ext cx="13710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3ACD2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</a:p>
          <a:p>
            <a:pPr algn="ctr"/>
            <a:r>
              <a:rPr lang="en-US" altLang="zh-CN" sz="1200" b="1" dirty="0">
                <a:solidFill>
                  <a:srgbClr val="03ACD2"/>
                </a:solidFill>
                <a:latin typeface="微软雅黑" pitchFamily="34" charset="-122"/>
                <a:ea typeface="微软雅黑" pitchFamily="34" charset="-122"/>
              </a:rPr>
              <a:t>CSS</a:t>
            </a:r>
          </a:p>
          <a:p>
            <a:pPr algn="ctr"/>
            <a:r>
              <a:rPr lang="en-US" altLang="zh-CN" sz="1200" b="1" dirty="0">
                <a:solidFill>
                  <a:srgbClr val="03ACD2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endParaRPr lang="zh-CN" altLang="en-US" sz="1200" b="1" dirty="0">
              <a:solidFill>
                <a:srgbClr val="03ACD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40674" y="2788807"/>
            <a:ext cx="11665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33AB50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endParaRPr lang="zh-CN" altLang="en-US" sz="1200" b="1" dirty="0">
              <a:solidFill>
                <a:srgbClr val="33AB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94990" y="2704168"/>
            <a:ext cx="11665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3ACD2"/>
                </a:solidFill>
                <a:latin typeface="微软雅黑" pitchFamily="34" charset="-122"/>
                <a:ea typeface="微软雅黑" pitchFamily="34" charset="-122"/>
              </a:rPr>
              <a:t>SQL</a:t>
            </a:r>
          </a:p>
          <a:p>
            <a:pPr algn="ctr"/>
            <a:r>
              <a:rPr lang="en-US" altLang="zh-CN" sz="1200" b="1" dirty="0">
                <a:solidFill>
                  <a:srgbClr val="03ACD2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endParaRPr lang="zh-CN" altLang="en-US" sz="1200" b="1" dirty="0">
              <a:solidFill>
                <a:srgbClr val="03ACD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95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任意多边形 87"/>
          <p:cNvSpPr/>
          <p:nvPr/>
        </p:nvSpPr>
        <p:spPr>
          <a:xfrm flipH="1">
            <a:off x="2487218" y="3530872"/>
            <a:ext cx="4596786" cy="958331"/>
          </a:xfrm>
          <a:custGeom>
            <a:avLst/>
            <a:gdLst>
              <a:gd name="connsiteX0" fmla="*/ 640136 w 6129048"/>
              <a:gd name="connsiteY0" fmla="*/ 0 h 1277774"/>
              <a:gd name="connsiteX1" fmla="*/ 6109087 w 6129048"/>
              <a:gd name="connsiteY1" fmla="*/ 0 h 1277774"/>
              <a:gd name="connsiteX2" fmla="*/ 6129048 w 6129048"/>
              <a:gd name="connsiteY2" fmla="*/ 2012 h 1277774"/>
              <a:gd name="connsiteX3" fmla="*/ 6129048 w 6129048"/>
              <a:gd name="connsiteY3" fmla="*/ 149955 h 1277774"/>
              <a:gd name="connsiteX4" fmla="*/ 6080383 w 6129048"/>
              <a:gd name="connsiteY4" fmla="*/ 145049 h 1277774"/>
              <a:gd name="connsiteX5" fmla="*/ 668839 w 6129048"/>
              <a:gd name="connsiteY5" fmla="*/ 145049 h 1277774"/>
              <a:gd name="connsiteX6" fmla="*/ 175639 w 6129048"/>
              <a:gd name="connsiteY6" fmla="*/ 638249 h 1277774"/>
              <a:gd name="connsiteX7" fmla="*/ 569442 w 6129048"/>
              <a:gd name="connsiteY7" fmla="*/ 1121429 h 1277774"/>
              <a:gd name="connsiteX8" fmla="*/ 615354 w 6129048"/>
              <a:gd name="connsiteY8" fmla="*/ 1126057 h 1277774"/>
              <a:gd name="connsiteX9" fmla="*/ 615354 w 6129048"/>
              <a:gd name="connsiteY9" fmla="*/ 1277774 h 1277774"/>
              <a:gd name="connsiteX10" fmla="*/ 511127 w 6129048"/>
              <a:gd name="connsiteY10" fmla="*/ 1267267 h 1277774"/>
              <a:gd name="connsiteX11" fmla="*/ 0 w 6129048"/>
              <a:gd name="connsiteY11" fmla="*/ 640136 h 1277774"/>
              <a:gd name="connsiteX12" fmla="*/ 640136 w 6129048"/>
              <a:gd name="connsiteY12" fmla="*/ 0 h 127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29048" h="1277774">
                <a:moveTo>
                  <a:pt x="640136" y="0"/>
                </a:moveTo>
                <a:lnTo>
                  <a:pt x="6109087" y="0"/>
                </a:lnTo>
                <a:lnTo>
                  <a:pt x="6129048" y="2012"/>
                </a:lnTo>
                <a:lnTo>
                  <a:pt x="6129048" y="149955"/>
                </a:lnTo>
                <a:lnTo>
                  <a:pt x="6080383" y="145049"/>
                </a:lnTo>
                <a:lnTo>
                  <a:pt x="668839" y="145049"/>
                </a:lnTo>
                <a:cubicBezTo>
                  <a:pt x="396452" y="145049"/>
                  <a:pt x="175639" y="365862"/>
                  <a:pt x="175639" y="638249"/>
                </a:cubicBezTo>
                <a:cubicBezTo>
                  <a:pt x="175639" y="876588"/>
                  <a:pt x="344699" y="1075440"/>
                  <a:pt x="569442" y="1121429"/>
                </a:cubicBezTo>
                <a:lnTo>
                  <a:pt x="615354" y="1126057"/>
                </a:lnTo>
                <a:lnTo>
                  <a:pt x="615354" y="1277774"/>
                </a:lnTo>
                <a:lnTo>
                  <a:pt x="511127" y="1267267"/>
                </a:lnTo>
                <a:cubicBezTo>
                  <a:pt x="219428" y="1207576"/>
                  <a:pt x="0" y="949481"/>
                  <a:pt x="0" y="640136"/>
                </a:cubicBezTo>
                <a:cubicBezTo>
                  <a:pt x="0" y="286599"/>
                  <a:pt x="286599" y="0"/>
                  <a:pt x="640136" y="0"/>
                </a:cubicBezTo>
                <a:close/>
              </a:path>
            </a:pathLst>
          </a:custGeom>
          <a:solidFill>
            <a:srgbClr val="40A0AA"/>
          </a:solid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任意多边形 85"/>
          <p:cNvSpPr/>
          <p:nvPr/>
        </p:nvSpPr>
        <p:spPr>
          <a:xfrm flipH="1">
            <a:off x="2487218" y="1840151"/>
            <a:ext cx="4596786" cy="958331"/>
          </a:xfrm>
          <a:custGeom>
            <a:avLst/>
            <a:gdLst>
              <a:gd name="connsiteX0" fmla="*/ 640136 w 6129048"/>
              <a:gd name="connsiteY0" fmla="*/ 0 h 1277774"/>
              <a:gd name="connsiteX1" fmla="*/ 6109087 w 6129048"/>
              <a:gd name="connsiteY1" fmla="*/ 0 h 1277774"/>
              <a:gd name="connsiteX2" fmla="*/ 6129048 w 6129048"/>
              <a:gd name="connsiteY2" fmla="*/ 2012 h 1277774"/>
              <a:gd name="connsiteX3" fmla="*/ 6129048 w 6129048"/>
              <a:gd name="connsiteY3" fmla="*/ 149955 h 1277774"/>
              <a:gd name="connsiteX4" fmla="*/ 6080383 w 6129048"/>
              <a:gd name="connsiteY4" fmla="*/ 145049 h 1277774"/>
              <a:gd name="connsiteX5" fmla="*/ 668839 w 6129048"/>
              <a:gd name="connsiteY5" fmla="*/ 145049 h 1277774"/>
              <a:gd name="connsiteX6" fmla="*/ 175639 w 6129048"/>
              <a:gd name="connsiteY6" fmla="*/ 638249 h 1277774"/>
              <a:gd name="connsiteX7" fmla="*/ 569442 w 6129048"/>
              <a:gd name="connsiteY7" fmla="*/ 1121429 h 1277774"/>
              <a:gd name="connsiteX8" fmla="*/ 615354 w 6129048"/>
              <a:gd name="connsiteY8" fmla="*/ 1126057 h 1277774"/>
              <a:gd name="connsiteX9" fmla="*/ 615354 w 6129048"/>
              <a:gd name="connsiteY9" fmla="*/ 1277774 h 1277774"/>
              <a:gd name="connsiteX10" fmla="*/ 511127 w 6129048"/>
              <a:gd name="connsiteY10" fmla="*/ 1267267 h 1277774"/>
              <a:gd name="connsiteX11" fmla="*/ 0 w 6129048"/>
              <a:gd name="connsiteY11" fmla="*/ 640136 h 1277774"/>
              <a:gd name="connsiteX12" fmla="*/ 640136 w 6129048"/>
              <a:gd name="connsiteY12" fmla="*/ 0 h 127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29048" h="1277774">
                <a:moveTo>
                  <a:pt x="640136" y="0"/>
                </a:moveTo>
                <a:lnTo>
                  <a:pt x="6109087" y="0"/>
                </a:lnTo>
                <a:lnTo>
                  <a:pt x="6129048" y="2012"/>
                </a:lnTo>
                <a:lnTo>
                  <a:pt x="6129048" y="149955"/>
                </a:lnTo>
                <a:lnTo>
                  <a:pt x="6080383" y="145049"/>
                </a:lnTo>
                <a:lnTo>
                  <a:pt x="668839" y="145049"/>
                </a:lnTo>
                <a:cubicBezTo>
                  <a:pt x="396452" y="145049"/>
                  <a:pt x="175639" y="365862"/>
                  <a:pt x="175639" y="638249"/>
                </a:cubicBezTo>
                <a:cubicBezTo>
                  <a:pt x="175639" y="876588"/>
                  <a:pt x="344699" y="1075440"/>
                  <a:pt x="569442" y="1121429"/>
                </a:cubicBezTo>
                <a:lnTo>
                  <a:pt x="615354" y="1126057"/>
                </a:lnTo>
                <a:lnTo>
                  <a:pt x="615354" y="1277774"/>
                </a:lnTo>
                <a:lnTo>
                  <a:pt x="511127" y="1267267"/>
                </a:lnTo>
                <a:cubicBezTo>
                  <a:pt x="219428" y="1207576"/>
                  <a:pt x="0" y="949481"/>
                  <a:pt x="0" y="640136"/>
                </a:cubicBezTo>
                <a:cubicBezTo>
                  <a:pt x="0" y="286599"/>
                  <a:pt x="286599" y="0"/>
                  <a:pt x="640136" y="0"/>
                </a:cubicBezTo>
                <a:close/>
              </a:path>
            </a:pathLst>
          </a:custGeom>
          <a:solidFill>
            <a:srgbClr val="01A3B4"/>
          </a:solid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2030114" y="2687098"/>
            <a:ext cx="4596786" cy="958331"/>
          </a:xfrm>
          <a:custGeom>
            <a:avLst/>
            <a:gdLst>
              <a:gd name="connsiteX0" fmla="*/ 640136 w 6129048"/>
              <a:gd name="connsiteY0" fmla="*/ 0 h 1277774"/>
              <a:gd name="connsiteX1" fmla="*/ 6109087 w 6129048"/>
              <a:gd name="connsiteY1" fmla="*/ 0 h 1277774"/>
              <a:gd name="connsiteX2" fmla="*/ 6129048 w 6129048"/>
              <a:gd name="connsiteY2" fmla="*/ 2012 h 1277774"/>
              <a:gd name="connsiteX3" fmla="*/ 6129048 w 6129048"/>
              <a:gd name="connsiteY3" fmla="*/ 149955 h 1277774"/>
              <a:gd name="connsiteX4" fmla="*/ 6080383 w 6129048"/>
              <a:gd name="connsiteY4" fmla="*/ 145049 h 1277774"/>
              <a:gd name="connsiteX5" fmla="*/ 668839 w 6129048"/>
              <a:gd name="connsiteY5" fmla="*/ 145049 h 1277774"/>
              <a:gd name="connsiteX6" fmla="*/ 175639 w 6129048"/>
              <a:gd name="connsiteY6" fmla="*/ 638249 h 1277774"/>
              <a:gd name="connsiteX7" fmla="*/ 569442 w 6129048"/>
              <a:gd name="connsiteY7" fmla="*/ 1121429 h 1277774"/>
              <a:gd name="connsiteX8" fmla="*/ 615354 w 6129048"/>
              <a:gd name="connsiteY8" fmla="*/ 1126057 h 1277774"/>
              <a:gd name="connsiteX9" fmla="*/ 615354 w 6129048"/>
              <a:gd name="connsiteY9" fmla="*/ 1277774 h 1277774"/>
              <a:gd name="connsiteX10" fmla="*/ 511127 w 6129048"/>
              <a:gd name="connsiteY10" fmla="*/ 1267267 h 1277774"/>
              <a:gd name="connsiteX11" fmla="*/ 0 w 6129048"/>
              <a:gd name="connsiteY11" fmla="*/ 640136 h 1277774"/>
              <a:gd name="connsiteX12" fmla="*/ 640136 w 6129048"/>
              <a:gd name="connsiteY12" fmla="*/ 0 h 127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29048" h="1277774">
                <a:moveTo>
                  <a:pt x="640136" y="0"/>
                </a:moveTo>
                <a:lnTo>
                  <a:pt x="6109087" y="0"/>
                </a:lnTo>
                <a:lnTo>
                  <a:pt x="6129048" y="2012"/>
                </a:lnTo>
                <a:lnTo>
                  <a:pt x="6129048" y="149955"/>
                </a:lnTo>
                <a:lnTo>
                  <a:pt x="6080383" y="145049"/>
                </a:lnTo>
                <a:lnTo>
                  <a:pt x="668839" y="145049"/>
                </a:lnTo>
                <a:cubicBezTo>
                  <a:pt x="396452" y="145049"/>
                  <a:pt x="175639" y="365862"/>
                  <a:pt x="175639" y="638249"/>
                </a:cubicBezTo>
                <a:cubicBezTo>
                  <a:pt x="175639" y="876588"/>
                  <a:pt x="344699" y="1075440"/>
                  <a:pt x="569442" y="1121429"/>
                </a:cubicBezTo>
                <a:lnTo>
                  <a:pt x="615354" y="1126057"/>
                </a:lnTo>
                <a:lnTo>
                  <a:pt x="615354" y="1277774"/>
                </a:lnTo>
                <a:lnTo>
                  <a:pt x="511127" y="1267267"/>
                </a:lnTo>
                <a:cubicBezTo>
                  <a:pt x="219428" y="1207576"/>
                  <a:pt x="0" y="949481"/>
                  <a:pt x="0" y="640136"/>
                </a:cubicBezTo>
                <a:cubicBezTo>
                  <a:pt x="0" y="286599"/>
                  <a:pt x="286599" y="0"/>
                  <a:pt x="640136" y="0"/>
                </a:cubicBezTo>
                <a:close/>
              </a:path>
            </a:pathLst>
          </a:custGeom>
          <a:solidFill>
            <a:srgbClr val="33AB50"/>
          </a:solid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1" name="任意多边形 110"/>
          <p:cNvSpPr/>
          <p:nvPr/>
        </p:nvSpPr>
        <p:spPr>
          <a:xfrm>
            <a:off x="2485736" y="4377820"/>
            <a:ext cx="4141164" cy="958331"/>
          </a:xfrm>
          <a:custGeom>
            <a:avLst/>
            <a:gdLst>
              <a:gd name="connsiteX0" fmla="*/ 0 w 5521552"/>
              <a:gd name="connsiteY0" fmla="*/ 1125265 h 1277774"/>
              <a:gd name="connsiteX1" fmla="*/ 7858 w 5521552"/>
              <a:gd name="connsiteY1" fmla="*/ 1126057 h 1277774"/>
              <a:gd name="connsiteX2" fmla="*/ 7858 w 5521552"/>
              <a:gd name="connsiteY2" fmla="*/ 1277774 h 1277774"/>
              <a:gd name="connsiteX3" fmla="*/ 0 w 5521552"/>
              <a:gd name="connsiteY3" fmla="*/ 1276982 h 1277774"/>
              <a:gd name="connsiteX4" fmla="*/ 32640 w 5521552"/>
              <a:gd name="connsiteY4" fmla="*/ 0 h 1277774"/>
              <a:gd name="connsiteX5" fmla="*/ 5501591 w 5521552"/>
              <a:gd name="connsiteY5" fmla="*/ 0 h 1277774"/>
              <a:gd name="connsiteX6" fmla="*/ 5521552 w 5521552"/>
              <a:gd name="connsiteY6" fmla="*/ 2012 h 1277774"/>
              <a:gd name="connsiteX7" fmla="*/ 5521552 w 5521552"/>
              <a:gd name="connsiteY7" fmla="*/ 149955 h 1277774"/>
              <a:gd name="connsiteX8" fmla="*/ 5472887 w 5521552"/>
              <a:gd name="connsiteY8" fmla="*/ 145049 h 1277774"/>
              <a:gd name="connsiteX9" fmla="*/ 61343 w 5521552"/>
              <a:gd name="connsiteY9" fmla="*/ 145049 h 1277774"/>
              <a:gd name="connsiteX10" fmla="*/ 0 w 5521552"/>
              <a:gd name="connsiteY10" fmla="*/ 151233 h 1277774"/>
              <a:gd name="connsiteX11" fmla="*/ 0 w 5521552"/>
              <a:gd name="connsiteY11" fmla="*/ 3291 h 127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21552" h="1277774">
                <a:moveTo>
                  <a:pt x="0" y="1125265"/>
                </a:moveTo>
                <a:lnTo>
                  <a:pt x="7858" y="1126057"/>
                </a:lnTo>
                <a:lnTo>
                  <a:pt x="7858" y="1277774"/>
                </a:lnTo>
                <a:lnTo>
                  <a:pt x="0" y="1276982"/>
                </a:lnTo>
                <a:close/>
                <a:moveTo>
                  <a:pt x="32640" y="0"/>
                </a:moveTo>
                <a:lnTo>
                  <a:pt x="5501591" y="0"/>
                </a:lnTo>
                <a:lnTo>
                  <a:pt x="5521552" y="2012"/>
                </a:lnTo>
                <a:lnTo>
                  <a:pt x="5521552" y="149955"/>
                </a:lnTo>
                <a:lnTo>
                  <a:pt x="5472887" y="145049"/>
                </a:lnTo>
                <a:lnTo>
                  <a:pt x="61343" y="145049"/>
                </a:lnTo>
                <a:lnTo>
                  <a:pt x="0" y="151233"/>
                </a:lnTo>
                <a:lnTo>
                  <a:pt x="0" y="3291"/>
                </a:lnTo>
                <a:close/>
              </a:path>
            </a:pathLst>
          </a:custGeom>
          <a:solidFill>
            <a:srgbClr val="33AB50"/>
          </a:solid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5" name="任意多边形 84"/>
          <p:cNvSpPr/>
          <p:nvPr/>
        </p:nvSpPr>
        <p:spPr>
          <a:xfrm>
            <a:off x="2051531" y="987936"/>
            <a:ext cx="4596786" cy="958331"/>
          </a:xfrm>
          <a:custGeom>
            <a:avLst/>
            <a:gdLst>
              <a:gd name="connsiteX0" fmla="*/ 640136 w 6129048"/>
              <a:gd name="connsiteY0" fmla="*/ 0 h 1277774"/>
              <a:gd name="connsiteX1" fmla="*/ 6109087 w 6129048"/>
              <a:gd name="connsiteY1" fmla="*/ 0 h 1277774"/>
              <a:gd name="connsiteX2" fmla="*/ 6129048 w 6129048"/>
              <a:gd name="connsiteY2" fmla="*/ 2012 h 1277774"/>
              <a:gd name="connsiteX3" fmla="*/ 6129048 w 6129048"/>
              <a:gd name="connsiteY3" fmla="*/ 149955 h 1277774"/>
              <a:gd name="connsiteX4" fmla="*/ 6080383 w 6129048"/>
              <a:gd name="connsiteY4" fmla="*/ 145049 h 1277774"/>
              <a:gd name="connsiteX5" fmla="*/ 668839 w 6129048"/>
              <a:gd name="connsiteY5" fmla="*/ 145049 h 1277774"/>
              <a:gd name="connsiteX6" fmla="*/ 175639 w 6129048"/>
              <a:gd name="connsiteY6" fmla="*/ 638249 h 1277774"/>
              <a:gd name="connsiteX7" fmla="*/ 569442 w 6129048"/>
              <a:gd name="connsiteY7" fmla="*/ 1121429 h 1277774"/>
              <a:gd name="connsiteX8" fmla="*/ 615354 w 6129048"/>
              <a:gd name="connsiteY8" fmla="*/ 1126057 h 1277774"/>
              <a:gd name="connsiteX9" fmla="*/ 615354 w 6129048"/>
              <a:gd name="connsiteY9" fmla="*/ 1277774 h 1277774"/>
              <a:gd name="connsiteX10" fmla="*/ 511127 w 6129048"/>
              <a:gd name="connsiteY10" fmla="*/ 1267267 h 1277774"/>
              <a:gd name="connsiteX11" fmla="*/ 0 w 6129048"/>
              <a:gd name="connsiteY11" fmla="*/ 640136 h 1277774"/>
              <a:gd name="connsiteX12" fmla="*/ 640136 w 6129048"/>
              <a:gd name="connsiteY12" fmla="*/ 0 h 127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29048" h="1277774">
                <a:moveTo>
                  <a:pt x="640136" y="0"/>
                </a:moveTo>
                <a:lnTo>
                  <a:pt x="6109087" y="0"/>
                </a:lnTo>
                <a:lnTo>
                  <a:pt x="6129048" y="2012"/>
                </a:lnTo>
                <a:lnTo>
                  <a:pt x="6129048" y="149955"/>
                </a:lnTo>
                <a:lnTo>
                  <a:pt x="6080383" y="145049"/>
                </a:lnTo>
                <a:lnTo>
                  <a:pt x="668839" y="145049"/>
                </a:lnTo>
                <a:cubicBezTo>
                  <a:pt x="396452" y="145049"/>
                  <a:pt x="175639" y="365862"/>
                  <a:pt x="175639" y="638249"/>
                </a:cubicBezTo>
                <a:cubicBezTo>
                  <a:pt x="175639" y="876588"/>
                  <a:pt x="344699" y="1075440"/>
                  <a:pt x="569442" y="1121429"/>
                </a:cubicBezTo>
                <a:lnTo>
                  <a:pt x="615354" y="1126057"/>
                </a:lnTo>
                <a:lnTo>
                  <a:pt x="615354" y="1277774"/>
                </a:lnTo>
                <a:lnTo>
                  <a:pt x="511127" y="1267267"/>
                </a:lnTo>
                <a:cubicBezTo>
                  <a:pt x="219428" y="1207576"/>
                  <a:pt x="0" y="949481"/>
                  <a:pt x="0" y="640136"/>
                </a:cubicBezTo>
                <a:cubicBezTo>
                  <a:pt x="0" y="286599"/>
                  <a:pt x="286599" y="0"/>
                  <a:pt x="640136" y="0"/>
                </a:cubicBezTo>
                <a:close/>
              </a:path>
            </a:pathLst>
          </a:custGeom>
          <a:solidFill>
            <a:srgbClr val="33AB50"/>
          </a:solid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04978" y="1471591"/>
            <a:ext cx="1389152" cy="2392526"/>
            <a:chOff x="5005992" y="4250111"/>
            <a:chExt cx="1852203" cy="3190034"/>
          </a:xfrm>
        </p:grpSpPr>
        <p:grpSp>
          <p:nvGrpSpPr>
            <p:cNvPr id="18" name="组合 17"/>
            <p:cNvGrpSpPr/>
            <p:nvPr/>
          </p:nvGrpSpPr>
          <p:grpSpPr>
            <a:xfrm>
              <a:off x="5005992" y="4250111"/>
              <a:ext cx="1852203" cy="3190034"/>
              <a:chOff x="2082059" y="3844831"/>
              <a:chExt cx="1852203" cy="3190034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2082059" y="3844831"/>
                <a:ext cx="1852203" cy="3190034"/>
                <a:chOff x="2689225" y="814470"/>
                <a:chExt cx="2591962" cy="4464122"/>
              </a:xfrm>
            </p:grpSpPr>
            <p:sp>
              <p:nvSpPr>
                <p:cNvPr id="23" name="任意多边形 22"/>
                <p:cNvSpPr/>
                <p:nvPr/>
              </p:nvSpPr>
              <p:spPr>
                <a:xfrm rot="2700000">
                  <a:off x="2013032" y="2010436"/>
                  <a:ext cx="4464122" cy="2072189"/>
                </a:xfrm>
                <a:custGeom>
                  <a:avLst/>
                  <a:gdLst>
                    <a:gd name="connsiteX0" fmla="*/ 776171 w 2969868"/>
                    <a:gd name="connsiteY0" fmla="*/ 0 h 1494000"/>
                    <a:gd name="connsiteX1" fmla="*/ 2233868 w 2969868"/>
                    <a:gd name="connsiteY1" fmla="*/ 0 h 1494000"/>
                    <a:gd name="connsiteX2" fmla="*/ 2233867 w 2969868"/>
                    <a:gd name="connsiteY2" fmla="*/ 1494000 h 1494000"/>
                    <a:gd name="connsiteX3" fmla="*/ 0 w 2969868"/>
                    <a:gd name="connsiteY3" fmla="*/ 1494000 h 1494000"/>
                    <a:gd name="connsiteX4" fmla="*/ 0 w 2969868"/>
                    <a:gd name="connsiteY4" fmla="*/ 1461258 h 1494000"/>
                    <a:gd name="connsiteX5" fmla="*/ 776172 w 2969868"/>
                    <a:gd name="connsiteY5" fmla="*/ 1461258 h 14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9868" h="1494000">
                      <a:moveTo>
                        <a:pt x="776171" y="0"/>
                      </a:moveTo>
                      <a:lnTo>
                        <a:pt x="2233868" y="0"/>
                      </a:lnTo>
                      <a:cubicBezTo>
                        <a:pt x="3232538" y="23721"/>
                        <a:pt x="3197712" y="1487845"/>
                        <a:pt x="2233867" y="1494000"/>
                      </a:cubicBezTo>
                      <a:lnTo>
                        <a:pt x="0" y="1494000"/>
                      </a:lnTo>
                      <a:lnTo>
                        <a:pt x="0" y="1461258"/>
                      </a:lnTo>
                      <a:lnTo>
                        <a:pt x="776172" y="1461258"/>
                      </a:lnTo>
                      <a:close/>
                    </a:path>
                  </a:pathLst>
                </a:custGeom>
                <a:gradFill>
                  <a:gsLst>
                    <a:gs pos="67000">
                      <a:schemeClr val="bg1">
                        <a:lumMod val="65000"/>
                        <a:alpha val="29000"/>
                      </a:schemeClr>
                    </a:gs>
                    <a:gs pos="0">
                      <a:schemeClr val="tx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101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2689225" y="1488621"/>
                  <a:ext cx="1791609" cy="179160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22300" dist="215900" dir="2700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2220839" y="4115429"/>
                <a:ext cx="1431499" cy="2455353"/>
                <a:chOff x="2689225" y="825138"/>
                <a:chExt cx="2602631" cy="4464121"/>
              </a:xfrm>
            </p:grpSpPr>
            <p:sp>
              <p:nvSpPr>
                <p:cNvPr id="21" name="任意多边形 20"/>
                <p:cNvSpPr/>
                <p:nvPr/>
              </p:nvSpPr>
              <p:spPr>
                <a:xfrm rot="2700000">
                  <a:off x="2023698" y="2021102"/>
                  <a:ext cx="4464121" cy="2072194"/>
                </a:xfrm>
                <a:custGeom>
                  <a:avLst/>
                  <a:gdLst>
                    <a:gd name="connsiteX0" fmla="*/ 776171 w 2969868"/>
                    <a:gd name="connsiteY0" fmla="*/ 0 h 1494000"/>
                    <a:gd name="connsiteX1" fmla="*/ 2233868 w 2969868"/>
                    <a:gd name="connsiteY1" fmla="*/ 0 h 1494000"/>
                    <a:gd name="connsiteX2" fmla="*/ 2233867 w 2969868"/>
                    <a:gd name="connsiteY2" fmla="*/ 1494000 h 1494000"/>
                    <a:gd name="connsiteX3" fmla="*/ 0 w 2969868"/>
                    <a:gd name="connsiteY3" fmla="*/ 1494000 h 1494000"/>
                    <a:gd name="connsiteX4" fmla="*/ 0 w 2969868"/>
                    <a:gd name="connsiteY4" fmla="*/ 1461258 h 1494000"/>
                    <a:gd name="connsiteX5" fmla="*/ 776172 w 2969868"/>
                    <a:gd name="connsiteY5" fmla="*/ 1461258 h 14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9868" h="1494000">
                      <a:moveTo>
                        <a:pt x="776171" y="0"/>
                      </a:moveTo>
                      <a:lnTo>
                        <a:pt x="2233868" y="0"/>
                      </a:lnTo>
                      <a:cubicBezTo>
                        <a:pt x="3232538" y="23721"/>
                        <a:pt x="3197712" y="1487845"/>
                        <a:pt x="2233867" y="1494000"/>
                      </a:cubicBezTo>
                      <a:lnTo>
                        <a:pt x="0" y="1494000"/>
                      </a:lnTo>
                      <a:lnTo>
                        <a:pt x="0" y="1461258"/>
                      </a:lnTo>
                      <a:lnTo>
                        <a:pt x="776172" y="1461258"/>
                      </a:lnTo>
                      <a:close/>
                    </a:path>
                  </a:pathLst>
                </a:custGeom>
                <a:gradFill>
                  <a:gsLst>
                    <a:gs pos="67000">
                      <a:schemeClr val="bg1">
                        <a:lumMod val="65000"/>
                        <a:alpha val="29000"/>
                      </a:schemeClr>
                    </a:gs>
                    <a:gs pos="0">
                      <a:schemeClr val="tx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762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2689225" y="1488621"/>
                  <a:ext cx="1791608" cy="179160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22300" dist="215900" dir="2700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4" name="Group 11"/>
            <p:cNvGrpSpPr>
              <a:grpSpLocks noChangeAspect="1"/>
            </p:cNvGrpSpPr>
            <p:nvPr/>
          </p:nvGrpSpPr>
          <p:grpSpPr bwMode="auto">
            <a:xfrm>
              <a:off x="5357694" y="5111288"/>
              <a:ext cx="599139" cy="520781"/>
              <a:chOff x="4838" y="1902"/>
              <a:chExt cx="497" cy="43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5" name="Freeform 12"/>
              <p:cNvSpPr>
                <a:spLocks noEditPoints="1"/>
              </p:cNvSpPr>
              <p:nvPr/>
            </p:nvSpPr>
            <p:spPr bwMode="auto">
              <a:xfrm>
                <a:off x="5001" y="1999"/>
                <a:ext cx="334" cy="335"/>
              </a:xfrm>
              <a:custGeom>
                <a:avLst/>
                <a:gdLst>
                  <a:gd name="T0" fmla="*/ 9 w 80"/>
                  <a:gd name="T1" fmla="*/ 19 h 80"/>
                  <a:gd name="T2" fmla="*/ 10 w 80"/>
                  <a:gd name="T3" fmla="*/ 26 h 80"/>
                  <a:gd name="T4" fmla="*/ 5 w 80"/>
                  <a:gd name="T5" fmla="*/ 27 h 80"/>
                  <a:gd name="T6" fmla="*/ 0 w 80"/>
                  <a:gd name="T7" fmla="*/ 31 h 80"/>
                  <a:gd name="T8" fmla="*/ 3 w 80"/>
                  <a:gd name="T9" fmla="*/ 37 h 80"/>
                  <a:gd name="T10" fmla="*/ 7 w 80"/>
                  <a:gd name="T11" fmla="*/ 42 h 80"/>
                  <a:gd name="T12" fmla="*/ 3 w 80"/>
                  <a:gd name="T13" fmla="*/ 46 h 80"/>
                  <a:gd name="T14" fmla="*/ 1 w 80"/>
                  <a:gd name="T15" fmla="*/ 52 h 80"/>
                  <a:gd name="T16" fmla="*/ 7 w 80"/>
                  <a:gd name="T17" fmla="*/ 56 h 80"/>
                  <a:gd name="T18" fmla="*/ 11 w 80"/>
                  <a:gd name="T19" fmla="*/ 57 h 80"/>
                  <a:gd name="T20" fmla="*/ 11 w 80"/>
                  <a:gd name="T21" fmla="*/ 63 h 80"/>
                  <a:gd name="T22" fmla="*/ 13 w 80"/>
                  <a:gd name="T23" fmla="*/ 70 h 80"/>
                  <a:gd name="T24" fmla="*/ 19 w 80"/>
                  <a:gd name="T25" fmla="*/ 70 h 80"/>
                  <a:gd name="T26" fmla="*/ 25 w 80"/>
                  <a:gd name="T27" fmla="*/ 70 h 80"/>
                  <a:gd name="T28" fmla="*/ 27 w 80"/>
                  <a:gd name="T29" fmla="*/ 74 h 80"/>
                  <a:gd name="T30" fmla="*/ 31 w 80"/>
                  <a:gd name="T31" fmla="*/ 79 h 80"/>
                  <a:gd name="T32" fmla="*/ 37 w 80"/>
                  <a:gd name="T33" fmla="*/ 76 h 80"/>
                  <a:gd name="T34" fmla="*/ 42 w 80"/>
                  <a:gd name="T35" fmla="*/ 73 h 80"/>
                  <a:gd name="T36" fmla="*/ 46 w 80"/>
                  <a:gd name="T37" fmla="*/ 76 h 80"/>
                  <a:gd name="T38" fmla="*/ 52 w 80"/>
                  <a:gd name="T39" fmla="*/ 78 h 80"/>
                  <a:gd name="T40" fmla="*/ 56 w 80"/>
                  <a:gd name="T41" fmla="*/ 73 h 80"/>
                  <a:gd name="T42" fmla="*/ 58 w 80"/>
                  <a:gd name="T43" fmla="*/ 67 h 80"/>
                  <a:gd name="T44" fmla="*/ 63 w 80"/>
                  <a:gd name="T45" fmla="*/ 68 h 80"/>
                  <a:gd name="T46" fmla="*/ 69 w 80"/>
                  <a:gd name="T47" fmla="*/ 67 h 80"/>
                  <a:gd name="T48" fmla="*/ 70 w 80"/>
                  <a:gd name="T49" fmla="*/ 60 h 80"/>
                  <a:gd name="T50" fmla="*/ 69 w 80"/>
                  <a:gd name="T51" fmla="*/ 54 h 80"/>
                  <a:gd name="T52" fmla="*/ 74 w 80"/>
                  <a:gd name="T53" fmla="*/ 53 h 80"/>
                  <a:gd name="T54" fmla="*/ 79 w 80"/>
                  <a:gd name="T55" fmla="*/ 48 h 80"/>
                  <a:gd name="T56" fmla="*/ 76 w 80"/>
                  <a:gd name="T57" fmla="*/ 42 h 80"/>
                  <a:gd name="T58" fmla="*/ 72 w 80"/>
                  <a:gd name="T59" fmla="*/ 37 h 80"/>
                  <a:gd name="T60" fmla="*/ 76 w 80"/>
                  <a:gd name="T61" fmla="*/ 34 h 80"/>
                  <a:gd name="T62" fmla="*/ 78 w 80"/>
                  <a:gd name="T63" fmla="*/ 27 h 80"/>
                  <a:gd name="T64" fmla="*/ 73 w 80"/>
                  <a:gd name="T65" fmla="*/ 24 h 80"/>
                  <a:gd name="T66" fmla="*/ 67 w 80"/>
                  <a:gd name="T67" fmla="*/ 21 h 80"/>
                  <a:gd name="T68" fmla="*/ 68 w 80"/>
                  <a:gd name="T69" fmla="*/ 16 h 80"/>
                  <a:gd name="T70" fmla="*/ 67 w 80"/>
                  <a:gd name="T71" fmla="*/ 10 h 80"/>
                  <a:gd name="T72" fmla="*/ 60 w 80"/>
                  <a:gd name="T73" fmla="*/ 9 h 80"/>
                  <a:gd name="T74" fmla="*/ 54 w 80"/>
                  <a:gd name="T75" fmla="*/ 10 h 80"/>
                  <a:gd name="T76" fmla="*/ 52 w 80"/>
                  <a:gd name="T77" fmla="*/ 5 h 80"/>
                  <a:gd name="T78" fmla="*/ 48 w 80"/>
                  <a:gd name="T79" fmla="*/ 0 h 80"/>
                  <a:gd name="T80" fmla="*/ 42 w 80"/>
                  <a:gd name="T81" fmla="*/ 3 h 80"/>
                  <a:gd name="T82" fmla="*/ 37 w 80"/>
                  <a:gd name="T83" fmla="*/ 7 h 80"/>
                  <a:gd name="T84" fmla="*/ 33 w 80"/>
                  <a:gd name="T85" fmla="*/ 3 h 80"/>
                  <a:gd name="T86" fmla="*/ 27 w 80"/>
                  <a:gd name="T87" fmla="*/ 1 h 80"/>
                  <a:gd name="T88" fmla="*/ 23 w 80"/>
                  <a:gd name="T89" fmla="*/ 7 h 80"/>
                  <a:gd name="T90" fmla="*/ 21 w 80"/>
                  <a:gd name="T91" fmla="*/ 13 h 80"/>
                  <a:gd name="T92" fmla="*/ 16 w 80"/>
                  <a:gd name="T93" fmla="*/ 11 h 80"/>
                  <a:gd name="T94" fmla="*/ 10 w 80"/>
                  <a:gd name="T95" fmla="*/ 13 h 80"/>
                  <a:gd name="T96" fmla="*/ 9 w 80"/>
                  <a:gd name="T97" fmla="*/ 19 h 80"/>
                  <a:gd name="T98" fmla="*/ 32 w 80"/>
                  <a:gd name="T99" fmla="*/ 18 h 80"/>
                  <a:gd name="T100" fmla="*/ 62 w 80"/>
                  <a:gd name="T101" fmla="*/ 33 h 80"/>
                  <a:gd name="T102" fmla="*/ 47 w 80"/>
                  <a:gd name="T103" fmla="*/ 62 h 80"/>
                  <a:gd name="T104" fmla="*/ 18 w 80"/>
                  <a:gd name="T105" fmla="*/ 47 h 80"/>
                  <a:gd name="T106" fmla="*/ 32 w 80"/>
                  <a:gd name="T107" fmla="*/ 1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80">
                    <a:moveTo>
                      <a:pt x="9" y="19"/>
                    </a:moveTo>
                    <a:cubicBezTo>
                      <a:pt x="11" y="21"/>
                      <a:pt x="10" y="25"/>
                      <a:pt x="10" y="26"/>
                    </a:cubicBezTo>
                    <a:cubicBezTo>
                      <a:pt x="9" y="27"/>
                      <a:pt x="7" y="27"/>
                      <a:pt x="5" y="27"/>
                    </a:cubicBezTo>
                    <a:cubicBezTo>
                      <a:pt x="3" y="26"/>
                      <a:pt x="1" y="28"/>
                      <a:pt x="0" y="31"/>
                    </a:cubicBezTo>
                    <a:cubicBezTo>
                      <a:pt x="0" y="34"/>
                      <a:pt x="1" y="37"/>
                      <a:pt x="3" y="37"/>
                    </a:cubicBezTo>
                    <a:cubicBezTo>
                      <a:pt x="5" y="38"/>
                      <a:pt x="7" y="41"/>
                      <a:pt x="7" y="42"/>
                    </a:cubicBezTo>
                    <a:cubicBezTo>
                      <a:pt x="7" y="44"/>
                      <a:pt x="5" y="45"/>
                      <a:pt x="3" y="46"/>
                    </a:cubicBezTo>
                    <a:cubicBezTo>
                      <a:pt x="1" y="47"/>
                      <a:pt x="0" y="49"/>
                      <a:pt x="1" y="52"/>
                    </a:cubicBezTo>
                    <a:cubicBezTo>
                      <a:pt x="2" y="55"/>
                      <a:pt x="4" y="57"/>
                      <a:pt x="7" y="56"/>
                    </a:cubicBezTo>
                    <a:cubicBezTo>
                      <a:pt x="9" y="55"/>
                      <a:pt x="11" y="56"/>
                      <a:pt x="11" y="57"/>
                    </a:cubicBezTo>
                    <a:cubicBezTo>
                      <a:pt x="12" y="58"/>
                      <a:pt x="13" y="62"/>
                      <a:pt x="11" y="63"/>
                    </a:cubicBezTo>
                    <a:cubicBezTo>
                      <a:pt x="10" y="65"/>
                      <a:pt x="10" y="68"/>
                      <a:pt x="13" y="70"/>
                    </a:cubicBezTo>
                    <a:cubicBezTo>
                      <a:pt x="15" y="72"/>
                      <a:pt x="18" y="72"/>
                      <a:pt x="19" y="70"/>
                    </a:cubicBezTo>
                    <a:cubicBezTo>
                      <a:pt x="20" y="69"/>
                      <a:pt x="24" y="69"/>
                      <a:pt x="25" y="70"/>
                    </a:cubicBezTo>
                    <a:cubicBezTo>
                      <a:pt x="27" y="70"/>
                      <a:pt x="27" y="72"/>
                      <a:pt x="27" y="74"/>
                    </a:cubicBezTo>
                    <a:cubicBezTo>
                      <a:pt x="26" y="76"/>
                      <a:pt x="28" y="78"/>
                      <a:pt x="31" y="79"/>
                    </a:cubicBezTo>
                    <a:cubicBezTo>
                      <a:pt x="34" y="80"/>
                      <a:pt x="37" y="79"/>
                      <a:pt x="37" y="76"/>
                    </a:cubicBezTo>
                    <a:cubicBezTo>
                      <a:pt x="37" y="74"/>
                      <a:pt x="41" y="73"/>
                      <a:pt x="42" y="73"/>
                    </a:cubicBezTo>
                    <a:cubicBezTo>
                      <a:pt x="43" y="72"/>
                      <a:pt x="45" y="74"/>
                      <a:pt x="46" y="76"/>
                    </a:cubicBezTo>
                    <a:cubicBezTo>
                      <a:pt x="46" y="78"/>
                      <a:pt x="49" y="79"/>
                      <a:pt x="52" y="78"/>
                    </a:cubicBezTo>
                    <a:cubicBezTo>
                      <a:pt x="55" y="77"/>
                      <a:pt x="56" y="75"/>
                      <a:pt x="56" y="73"/>
                    </a:cubicBezTo>
                    <a:cubicBezTo>
                      <a:pt x="55" y="71"/>
                      <a:pt x="57" y="68"/>
                      <a:pt x="58" y="67"/>
                    </a:cubicBezTo>
                    <a:cubicBezTo>
                      <a:pt x="59" y="66"/>
                      <a:pt x="61" y="67"/>
                      <a:pt x="63" y="68"/>
                    </a:cubicBezTo>
                    <a:cubicBezTo>
                      <a:pt x="65" y="70"/>
                      <a:pt x="67" y="69"/>
                      <a:pt x="69" y="67"/>
                    </a:cubicBezTo>
                    <a:cubicBezTo>
                      <a:pt x="71" y="65"/>
                      <a:pt x="72" y="62"/>
                      <a:pt x="70" y="60"/>
                    </a:cubicBezTo>
                    <a:cubicBezTo>
                      <a:pt x="69" y="59"/>
                      <a:pt x="69" y="55"/>
                      <a:pt x="69" y="54"/>
                    </a:cubicBezTo>
                    <a:cubicBezTo>
                      <a:pt x="70" y="53"/>
                      <a:pt x="72" y="52"/>
                      <a:pt x="74" y="53"/>
                    </a:cubicBezTo>
                    <a:cubicBezTo>
                      <a:pt x="76" y="53"/>
                      <a:pt x="78" y="51"/>
                      <a:pt x="79" y="48"/>
                    </a:cubicBezTo>
                    <a:cubicBezTo>
                      <a:pt x="80" y="45"/>
                      <a:pt x="78" y="43"/>
                      <a:pt x="76" y="42"/>
                    </a:cubicBezTo>
                    <a:cubicBezTo>
                      <a:pt x="74" y="42"/>
                      <a:pt x="72" y="38"/>
                      <a:pt x="72" y="37"/>
                    </a:cubicBezTo>
                    <a:cubicBezTo>
                      <a:pt x="72" y="36"/>
                      <a:pt x="74" y="34"/>
                      <a:pt x="76" y="34"/>
                    </a:cubicBezTo>
                    <a:cubicBezTo>
                      <a:pt x="78" y="33"/>
                      <a:pt x="79" y="30"/>
                      <a:pt x="78" y="27"/>
                    </a:cubicBezTo>
                    <a:cubicBezTo>
                      <a:pt x="77" y="25"/>
                      <a:pt x="75" y="23"/>
                      <a:pt x="73" y="24"/>
                    </a:cubicBezTo>
                    <a:cubicBezTo>
                      <a:pt x="71" y="24"/>
                      <a:pt x="67" y="22"/>
                      <a:pt x="67" y="21"/>
                    </a:cubicBezTo>
                    <a:cubicBezTo>
                      <a:pt x="66" y="20"/>
                      <a:pt x="66" y="18"/>
                      <a:pt x="68" y="16"/>
                    </a:cubicBezTo>
                    <a:cubicBezTo>
                      <a:pt x="69" y="15"/>
                      <a:pt x="69" y="12"/>
                      <a:pt x="67" y="10"/>
                    </a:cubicBezTo>
                    <a:cubicBezTo>
                      <a:pt x="64" y="8"/>
                      <a:pt x="61" y="8"/>
                      <a:pt x="60" y="9"/>
                    </a:cubicBezTo>
                    <a:cubicBezTo>
                      <a:pt x="59" y="11"/>
                      <a:pt x="55" y="10"/>
                      <a:pt x="54" y="10"/>
                    </a:cubicBezTo>
                    <a:cubicBezTo>
                      <a:pt x="52" y="9"/>
                      <a:pt x="52" y="7"/>
                      <a:pt x="52" y="5"/>
                    </a:cubicBezTo>
                    <a:cubicBezTo>
                      <a:pt x="53" y="3"/>
                      <a:pt x="51" y="1"/>
                      <a:pt x="48" y="0"/>
                    </a:cubicBezTo>
                    <a:cubicBezTo>
                      <a:pt x="45" y="0"/>
                      <a:pt x="42" y="1"/>
                      <a:pt x="42" y="3"/>
                    </a:cubicBezTo>
                    <a:cubicBezTo>
                      <a:pt x="42" y="5"/>
                      <a:pt x="38" y="7"/>
                      <a:pt x="37" y="7"/>
                    </a:cubicBezTo>
                    <a:cubicBezTo>
                      <a:pt x="36" y="7"/>
                      <a:pt x="34" y="5"/>
                      <a:pt x="33" y="3"/>
                    </a:cubicBezTo>
                    <a:cubicBezTo>
                      <a:pt x="33" y="1"/>
                      <a:pt x="30" y="1"/>
                      <a:pt x="27" y="1"/>
                    </a:cubicBezTo>
                    <a:cubicBezTo>
                      <a:pt x="24" y="2"/>
                      <a:pt x="23" y="5"/>
                      <a:pt x="23" y="7"/>
                    </a:cubicBezTo>
                    <a:cubicBezTo>
                      <a:pt x="24" y="9"/>
                      <a:pt x="22" y="12"/>
                      <a:pt x="21" y="13"/>
                    </a:cubicBezTo>
                    <a:cubicBezTo>
                      <a:pt x="20" y="13"/>
                      <a:pt x="18" y="13"/>
                      <a:pt x="16" y="11"/>
                    </a:cubicBezTo>
                    <a:cubicBezTo>
                      <a:pt x="15" y="10"/>
                      <a:pt x="12" y="11"/>
                      <a:pt x="10" y="13"/>
                    </a:cubicBezTo>
                    <a:cubicBezTo>
                      <a:pt x="8" y="15"/>
                      <a:pt x="7" y="18"/>
                      <a:pt x="9" y="19"/>
                    </a:cubicBezTo>
                    <a:close/>
                    <a:moveTo>
                      <a:pt x="32" y="18"/>
                    </a:moveTo>
                    <a:cubicBezTo>
                      <a:pt x="45" y="14"/>
                      <a:pt x="58" y="21"/>
                      <a:pt x="62" y="33"/>
                    </a:cubicBezTo>
                    <a:cubicBezTo>
                      <a:pt x="65" y="45"/>
                      <a:pt x="59" y="58"/>
                      <a:pt x="47" y="62"/>
                    </a:cubicBezTo>
                    <a:cubicBezTo>
                      <a:pt x="34" y="66"/>
                      <a:pt x="21" y="59"/>
                      <a:pt x="18" y="47"/>
                    </a:cubicBezTo>
                    <a:cubicBezTo>
                      <a:pt x="14" y="35"/>
                      <a:pt x="20" y="22"/>
                      <a:pt x="3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13"/>
              <p:cNvSpPr>
                <a:spLocks noEditPoints="1"/>
              </p:cNvSpPr>
              <p:nvPr/>
            </p:nvSpPr>
            <p:spPr bwMode="auto">
              <a:xfrm>
                <a:off x="4838" y="1902"/>
                <a:ext cx="217" cy="214"/>
              </a:xfrm>
              <a:custGeom>
                <a:avLst/>
                <a:gdLst>
                  <a:gd name="T0" fmla="*/ 6 w 52"/>
                  <a:gd name="T1" fmla="*/ 12 h 51"/>
                  <a:gd name="T2" fmla="*/ 7 w 52"/>
                  <a:gd name="T3" fmla="*/ 16 h 51"/>
                  <a:gd name="T4" fmla="*/ 4 w 52"/>
                  <a:gd name="T5" fmla="*/ 17 h 51"/>
                  <a:gd name="T6" fmla="*/ 1 w 52"/>
                  <a:gd name="T7" fmla="*/ 20 h 51"/>
                  <a:gd name="T8" fmla="*/ 3 w 52"/>
                  <a:gd name="T9" fmla="*/ 24 h 51"/>
                  <a:gd name="T10" fmla="*/ 5 w 52"/>
                  <a:gd name="T11" fmla="*/ 27 h 51"/>
                  <a:gd name="T12" fmla="*/ 3 w 52"/>
                  <a:gd name="T13" fmla="*/ 29 h 51"/>
                  <a:gd name="T14" fmla="*/ 1 w 52"/>
                  <a:gd name="T15" fmla="*/ 33 h 51"/>
                  <a:gd name="T16" fmla="*/ 5 w 52"/>
                  <a:gd name="T17" fmla="*/ 36 h 51"/>
                  <a:gd name="T18" fmla="*/ 8 w 52"/>
                  <a:gd name="T19" fmla="*/ 36 h 51"/>
                  <a:gd name="T20" fmla="*/ 8 w 52"/>
                  <a:gd name="T21" fmla="*/ 41 h 51"/>
                  <a:gd name="T22" fmla="*/ 9 w 52"/>
                  <a:gd name="T23" fmla="*/ 45 h 51"/>
                  <a:gd name="T24" fmla="*/ 13 w 52"/>
                  <a:gd name="T25" fmla="*/ 45 h 51"/>
                  <a:gd name="T26" fmla="*/ 17 w 52"/>
                  <a:gd name="T27" fmla="*/ 45 h 51"/>
                  <a:gd name="T28" fmla="*/ 18 w 52"/>
                  <a:gd name="T29" fmla="*/ 48 h 51"/>
                  <a:gd name="T30" fmla="*/ 21 w 52"/>
                  <a:gd name="T31" fmla="*/ 51 h 51"/>
                  <a:gd name="T32" fmla="*/ 25 w 52"/>
                  <a:gd name="T33" fmla="*/ 49 h 51"/>
                  <a:gd name="T34" fmla="*/ 28 w 52"/>
                  <a:gd name="T35" fmla="*/ 47 h 51"/>
                  <a:gd name="T36" fmla="*/ 30 w 52"/>
                  <a:gd name="T37" fmla="*/ 49 h 51"/>
                  <a:gd name="T38" fmla="*/ 34 w 52"/>
                  <a:gd name="T39" fmla="*/ 50 h 51"/>
                  <a:gd name="T40" fmla="*/ 37 w 52"/>
                  <a:gd name="T41" fmla="*/ 47 h 51"/>
                  <a:gd name="T42" fmla="*/ 38 w 52"/>
                  <a:gd name="T43" fmla="*/ 43 h 51"/>
                  <a:gd name="T44" fmla="*/ 41 w 52"/>
                  <a:gd name="T45" fmla="*/ 44 h 51"/>
                  <a:gd name="T46" fmla="*/ 45 w 52"/>
                  <a:gd name="T47" fmla="*/ 43 h 51"/>
                  <a:gd name="T48" fmla="*/ 46 w 52"/>
                  <a:gd name="T49" fmla="*/ 39 h 51"/>
                  <a:gd name="T50" fmla="*/ 45 w 52"/>
                  <a:gd name="T51" fmla="*/ 35 h 51"/>
                  <a:gd name="T52" fmla="*/ 48 w 52"/>
                  <a:gd name="T53" fmla="*/ 34 h 51"/>
                  <a:gd name="T54" fmla="*/ 51 w 52"/>
                  <a:gd name="T55" fmla="*/ 31 h 51"/>
                  <a:gd name="T56" fmla="*/ 50 w 52"/>
                  <a:gd name="T57" fmla="*/ 27 h 51"/>
                  <a:gd name="T58" fmla="*/ 47 w 52"/>
                  <a:gd name="T59" fmla="*/ 24 h 51"/>
                  <a:gd name="T60" fmla="*/ 49 w 52"/>
                  <a:gd name="T61" fmla="*/ 22 h 51"/>
                  <a:gd name="T62" fmla="*/ 51 w 52"/>
                  <a:gd name="T63" fmla="*/ 18 h 51"/>
                  <a:gd name="T64" fmla="*/ 47 w 52"/>
                  <a:gd name="T65" fmla="*/ 15 h 51"/>
                  <a:gd name="T66" fmla="*/ 44 w 52"/>
                  <a:gd name="T67" fmla="*/ 13 h 51"/>
                  <a:gd name="T68" fmla="*/ 44 w 52"/>
                  <a:gd name="T69" fmla="*/ 10 h 51"/>
                  <a:gd name="T70" fmla="*/ 43 w 52"/>
                  <a:gd name="T71" fmla="*/ 6 h 51"/>
                  <a:gd name="T72" fmla="*/ 39 w 52"/>
                  <a:gd name="T73" fmla="*/ 6 h 51"/>
                  <a:gd name="T74" fmla="*/ 35 w 52"/>
                  <a:gd name="T75" fmla="*/ 6 h 51"/>
                  <a:gd name="T76" fmla="*/ 34 w 52"/>
                  <a:gd name="T77" fmla="*/ 3 h 51"/>
                  <a:gd name="T78" fmla="*/ 32 w 52"/>
                  <a:gd name="T79" fmla="*/ 0 h 51"/>
                  <a:gd name="T80" fmla="*/ 28 w 52"/>
                  <a:gd name="T81" fmla="*/ 2 h 51"/>
                  <a:gd name="T82" fmla="*/ 24 w 52"/>
                  <a:gd name="T83" fmla="*/ 4 h 51"/>
                  <a:gd name="T84" fmla="*/ 22 w 52"/>
                  <a:gd name="T85" fmla="*/ 2 h 51"/>
                  <a:gd name="T86" fmla="*/ 18 w 52"/>
                  <a:gd name="T87" fmla="*/ 1 h 51"/>
                  <a:gd name="T88" fmla="*/ 16 w 52"/>
                  <a:gd name="T89" fmla="*/ 4 h 51"/>
                  <a:gd name="T90" fmla="*/ 14 w 52"/>
                  <a:gd name="T91" fmla="*/ 8 h 51"/>
                  <a:gd name="T92" fmla="*/ 11 w 52"/>
                  <a:gd name="T93" fmla="*/ 7 h 51"/>
                  <a:gd name="T94" fmla="*/ 7 w 52"/>
                  <a:gd name="T95" fmla="*/ 8 h 51"/>
                  <a:gd name="T96" fmla="*/ 6 w 52"/>
                  <a:gd name="T97" fmla="*/ 12 h 51"/>
                  <a:gd name="T98" fmla="*/ 22 w 52"/>
                  <a:gd name="T99" fmla="*/ 11 h 51"/>
                  <a:gd name="T100" fmla="*/ 40 w 52"/>
                  <a:gd name="T101" fmla="*/ 21 h 51"/>
                  <a:gd name="T102" fmla="*/ 31 w 52"/>
                  <a:gd name="T103" fmla="*/ 40 h 51"/>
                  <a:gd name="T104" fmla="*/ 12 w 52"/>
                  <a:gd name="T105" fmla="*/ 30 h 51"/>
                  <a:gd name="T106" fmla="*/ 22 w 52"/>
                  <a:gd name="T107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1">
                    <a:moveTo>
                      <a:pt x="6" y="12"/>
                    </a:moveTo>
                    <a:cubicBezTo>
                      <a:pt x="7" y="13"/>
                      <a:pt x="7" y="16"/>
                      <a:pt x="7" y="16"/>
                    </a:cubicBezTo>
                    <a:cubicBezTo>
                      <a:pt x="7" y="17"/>
                      <a:pt x="5" y="18"/>
                      <a:pt x="4" y="17"/>
                    </a:cubicBezTo>
                    <a:cubicBezTo>
                      <a:pt x="3" y="17"/>
                      <a:pt x="1" y="18"/>
                      <a:pt x="1" y="20"/>
                    </a:cubicBezTo>
                    <a:cubicBezTo>
                      <a:pt x="0" y="22"/>
                      <a:pt x="1" y="24"/>
                      <a:pt x="3" y="24"/>
                    </a:cubicBezTo>
                    <a:cubicBezTo>
                      <a:pt x="4" y="24"/>
                      <a:pt x="5" y="26"/>
                      <a:pt x="5" y="27"/>
                    </a:cubicBezTo>
                    <a:cubicBezTo>
                      <a:pt x="5" y="28"/>
                      <a:pt x="4" y="29"/>
                      <a:pt x="3" y="29"/>
                    </a:cubicBezTo>
                    <a:cubicBezTo>
                      <a:pt x="1" y="30"/>
                      <a:pt x="1" y="32"/>
                      <a:pt x="1" y="33"/>
                    </a:cubicBezTo>
                    <a:cubicBezTo>
                      <a:pt x="2" y="35"/>
                      <a:pt x="4" y="36"/>
                      <a:pt x="5" y="36"/>
                    </a:cubicBezTo>
                    <a:cubicBezTo>
                      <a:pt x="6" y="36"/>
                      <a:pt x="8" y="36"/>
                      <a:pt x="8" y="36"/>
                    </a:cubicBezTo>
                    <a:cubicBezTo>
                      <a:pt x="8" y="37"/>
                      <a:pt x="9" y="40"/>
                      <a:pt x="8" y="41"/>
                    </a:cubicBezTo>
                    <a:cubicBezTo>
                      <a:pt x="7" y="42"/>
                      <a:pt x="7" y="43"/>
                      <a:pt x="9" y="45"/>
                    </a:cubicBezTo>
                    <a:cubicBezTo>
                      <a:pt x="10" y="46"/>
                      <a:pt x="12" y="46"/>
                      <a:pt x="13" y="45"/>
                    </a:cubicBezTo>
                    <a:cubicBezTo>
                      <a:pt x="14" y="44"/>
                      <a:pt x="16" y="44"/>
                      <a:pt x="17" y="45"/>
                    </a:cubicBezTo>
                    <a:cubicBezTo>
                      <a:pt x="18" y="45"/>
                      <a:pt x="18" y="46"/>
                      <a:pt x="18" y="48"/>
                    </a:cubicBezTo>
                    <a:cubicBezTo>
                      <a:pt x="18" y="49"/>
                      <a:pt x="19" y="50"/>
                      <a:pt x="21" y="51"/>
                    </a:cubicBezTo>
                    <a:cubicBezTo>
                      <a:pt x="22" y="51"/>
                      <a:pt x="24" y="50"/>
                      <a:pt x="25" y="49"/>
                    </a:cubicBezTo>
                    <a:cubicBezTo>
                      <a:pt x="25" y="48"/>
                      <a:pt x="27" y="47"/>
                      <a:pt x="28" y="47"/>
                    </a:cubicBezTo>
                    <a:cubicBezTo>
                      <a:pt x="29" y="47"/>
                      <a:pt x="30" y="48"/>
                      <a:pt x="30" y="49"/>
                    </a:cubicBezTo>
                    <a:cubicBezTo>
                      <a:pt x="30" y="50"/>
                      <a:pt x="32" y="51"/>
                      <a:pt x="34" y="50"/>
                    </a:cubicBezTo>
                    <a:cubicBezTo>
                      <a:pt x="36" y="50"/>
                      <a:pt x="37" y="48"/>
                      <a:pt x="37" y="47"/>
                    </a:cubicBezTo>
                    <a:cubicBezTo>
                      <a:pt x="36" y="45"/>
                      <a:pt x="38" y="43"/>
                      <a:pt x="38" y="43"/>
                    </a:cubicBezTo>
                    <a:cubicBezTo>
                      <a:pt x="39" y="42"/>
                      <a:pt x="40" y="43"/>
                      <a:pt x="41" y="44"/>
                    </a:cubicBezTo>
                    <a:cubicBezTo>
                      <a:pt x="42" y="45"/>
                      <a:pt x="44" y="44"/>
                      <a:pt x="45" y="43"/>
                    </a:cubicBezTo>
                    <a:cubicBezTo>
                      <a:pt x="47" y="42"/>
                      <a:pt x="47" y="40"/>
                      <a:pt x="46" y="39"/>
                    </a:cubicBezTo>
                    <a:cubicBezTo>
                      <a:pt x="45" y="38"/>
                      <a:pt x="45" y="35"/>
                      <a:pt x="45" y="35"/>
                    </a:cubicBezTo>
                    <a:cubicBezTo>
                      <a:pt x="46" y="34"/>
                      <a:pt x="47" y="34"/>
                      <a:pt x="48" y="34"/>
                    </a:cubicBezTo>
                    <a:cubicBezTo>
                      <a:pt x="50" y="34"/>
                      <a:pt x="51" y="33"/>
                      <a:pt x="51" y="31"/>
                    </a:cubicBezTo>
                    <a:cubicBezTo>
                      <a:pt x="52" y="29"/>
                      <a:pt x="51" y="27"/>
                      <a:pt x="50" y="27"/>
                    </a:cubicBezTo>
                    <a:cubicBezTo>
                      <a:pt x="48" y="27"/>
                      <a:pt x="47" y="25"/>
                      <a:pt x="47" y="24"/>
                    </a:cubicBezTo>
                    <a:cubicBezTo>
                      <a:pt x="47" y="23"/>
                      <a:pt x="48" y="22"/>
                      <a:pt x="49" y="22"/>
                    </a:cubicBezTo>
                    <a:cubicBezTo>
                      <a:pt x="51" y="21"/>
                      <a:pt x="51" y="19"/>
                      <a:pt x="51" y="18"/>
                    </a:cubicBezTo>
                    <a:cubicBezTo>
                      <a:pt x="50" y="16"/>
                      <a:pt x="49" y="15"/>
                      <a:pt x="47" y="15"/>
                    </a:cubicBezTo>
                    <a:cubicBezTo>
                      <a:pt x="46" y="16"/>
                      <a:pt x="44" y="14"/>
                      <a:pt x="44" y="13"/>
                    </a:cubicBezTo>
                    <a:cubicBezTo>
                      <a:pt x="43" y="13"/>
                      <a:pt x="43" y="11"/>
                      <a:pt x="44" y="10"/>
                    </a:cubicBezTo>
                    <a:cubicBezTo>
                      <a:pt x="45" y="9"/>
                      <a:pt x="45" y="8"/>
                      <a:pt x="43" y="6"/>
                    </a:cubicBezTo>
                    <a:cubicBezTo>
                      <a:pt x="42" y="5"/>
                      <a:pt x="40" y="5"/>
                      <a:pt x="39" y="6"/>
                    </a:cubicBezTo>
                    <a:cubicBezTo>
                      <a:pt x="38" y="7"/>
                      <a:pt x="36" y="7"/>
                      <a:pt x="35" y="6"/>
                    </a:cubicBezTo>
                    <a:cubicBezTo>
                      <a:pt x="34" y="6"/>
                      <a:pt x="34" y="5"/>
                      <a:pt x="34" y="3"/>
                    </a:cubicBezTo>
                    <a:cubicBezTo>
                      <a:pt x="35" y="2"/>
                      <a:pt x="33" y="1"/>
                      <a:pt x="32" y="0"/>
                    </a:cubicBezTo>
                    <a:cubicBezTo>
                      <a:pt x="30" y="0"/>
                      <a:pt x="28" y="1"/>
                      <a:pt x="28" y="2"/>
                    </a:cubicBezTo>
                    <a:cubicBezTo>
                      <a:pt x="27" y="3"/>
                      <a:pt x="25" y="4"/>
                      <a:pt x="24" y="4"/>
                    </a:cubicBezTo>
                    <a:cubicBezTo>
                      <a:pt x="24" y="4"/>
                      <a:pt x="23" y="3"/>
                      <a:pt x="22" y="2"/>
                    </a:cubicBezTo>
                    <a:cubicBezTo>
                      <a:pt x="22" y="1"/>
                      <a:pt x="20" y="0"/>
                      <a:pt x="18" y="1"/>
                    </a:cubicBezTo>
                    <a:cubicBezTo>
                      <a:pt x="16" y="1"/>
                      <a:pt x="15" y="3"/>
                      <a:pt x="16" y="4"/>
                    </a:cubicBezTo>
                    <a:cubicBezTo>
                      <a:pt x="16" y="6"/>
                      <a:pt x="15" y="8"/>
                      <a:pt x="14" y="8"/>
                    </a:cubicBezTo>
                    <a:cubicBezTo>
                      <a:pt x="13" y="9"/>
                      <a:pt x="12" y="8"/>
                      <a:pt x="11" y="7"/>
                    </a:cubicBezTo>
                    <a:cubicBezTo>
                      <a:pt x="10" y="6"/>
                      <a:pt x="8" y="7"/>
                      <a:pt x="7" y="8"/>
                    </a:cubicBezTo>
                    <a:cubicBezTo>
                      <a:pt x="6" y="10"/>
                      <a:pt x="5" y="11"/>
                      <a:pt x="6" y="12"/>
                    </a:cubicBezTo>
                    <a:close/>
                    <a:moveTo>
                      <a:pt x="22" y="11"/>
                    </a:moveTo>
                    <a:cubicBezTo>
                      <a:pt x="29" y="9"/>
                      <a:pt x="38" y="13"/>
                      <a:pt x="40" y="21"/>
                    </a:cubicBezTo>
                    <a:cubicBezTo>
                      <a:pt x="43" y="29"/>
                      <a:pt x="38" y="37"/>
                      <a:pt x="31" y="40"/>
                    </a:cubicBezTo>
                    <a:cubicBezTo>
                      <a:pt x="23" y="42"/>
                      <a:pt x="14" y="38"/>
                      <a:pt x="12" y="30"/>
                    </a:cubicBezTo>
                    <a:cubicBezTo>
                      <a:pt x="9" y="22"/>
                      <a:pt x="14" y="14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4"/>
              <p:cNvSpPr>
                <a:spLocks noEditPoints="1"/>
              </p:cNvSpPr>
              <p:nvPr/>
            </p:nvSpPr>
            <p:spPr bwMode="auto">
              <a:xfrm>
                <a:off x="4842" y="2116"/>
                <a:ext cx="163" cy="168"/>
              </a:xfrm>
              <a:custGeom>
                <a:avLst/>
                <a:gdLst>
                  <a:gd name="T0" fmla="*/ 4 w 39"/>
                  <a:gd name="T1" fmla="*/ 10 h 40"/>
                  <a:gd name="T2" fmla="*/ 5 w 39"/>
                  <a:gd name="T3" fmla="*/ 13 h 40"/>
                  <a:gd name="T4" fmla="*/ 2 w 39"/>
                  <a:gd name="T5" fmla="*/ 13 h 40"/>
                  <a:gd name="T6" fmla="*/ 0 w 39"/>
                  <a:gd name="T7" fmla="*/ 16 h 40"/>
                  <a:gd name="T8" fmla="*/ 1 w 39"/>
                  <a:gd name="T9" fmla="*/ 19 h 40"/>
                  <a:gd name="T10" fmla="*/ 3 w 39"/>
                  <a:gd name="T11" fmla="*/ 21 h 40"/>
                  <a:gd name="T12" fmla="*/ 2 w 39"/>
                  <a:gd name="T13" fmla="*/ 23 h 40"/>
                  <a:gd name="T14" fmla="*/ 1 w 39"/>
                  <a:gd name="T15" fmla="*/ 26 h 40"/>
                  <a:gd name="T16" fmla="*/ 3 w 39"/>
                  <a:gd name="T17" fmla="*/ 28 h 40"/>
                  <a:gd name="T18" fmla="*/ 5 w 39"/>
                  <a:gd name="T19" fmla="*/ 28 h 40"/>
                  <a:gd name="T20" fmla="*/ 5 w 39"/>
                  <a:gd name="T21" fmla="*/ 31 h 40"/>
                  <a:gd name="T22" fmla="*/ 6 w 39"/>
                  <a:gd name="T23" fmla="*/ 35 h 40"/>
                  <a:gd name="T24" fmla="*/ 9 w 39"/>
                  <a:gd name="T25" fmla="*/ 35 h 40"/>
                  <a:gd name="T26" fmla="*/ 13 w 39"/>
                  <a:gd name="T27" fmla="*/ 34 h 40"/>
                  <a:gd name="T28" fmla="*/ 13 w 39"/>
                  <a:gd name="T29" fmla="*/ 37 h 40"/>
                  <a:gd name="T30" fmla="*/ 15 w 39"/>
                  <a:gd name="T31" fmla="*/ 39 h 40"/>
                  <a:gd name="T32" fmla="*/ 18 w 39"/>
                  <a:gd name="T33" fmla="*/ 38 h 40"/>
                  <a:gd name="T34" fmla="*/ 21 w 39"/>
                  <a:gd name="T35" fmla="*/ 36 h 40"/>
                  <a:gd name="T36" fmla="*/ 22 w 39"/>
                  <a:gd name="T37" fmla="*/ 38 h 40"/>
                  <a:gd name="T38" fmla="*/ 26 w 39"/>
                  <a:gd name="T39" fmla="*/ 39 h 40"/>
                  <a:gd name="T40" fmla="*/ 27 w 39"/>
                  <a:gd name="T41" fmla="*/ 36 h 40"/>
                  <a:gd name="T42" fmla="*/ 29 w 39"/>
                  <a:gd name="T43" fmla="*/ 33 h 40"/>
                  <a:gd name="T44" fmla="*/ 31 w 39"/>
                  <a:gd name="T45" fmla="*/ 34 h 40"/>
                  <a:gd name="T46" fmla="*/ 34 w 39"/>
                  <a:gd name="T47" fmla="*/ 33 h 40"/>
                  <a:gd name="T48" fmla="*/ 35 w 39"/>
                  <a:gd name="T49" fmla="*/ 30 h 40"/>
                  <a:gd name="T50" fmla="*/ 34 w 39"/>
                  <a:gd name="T51" fmla="*/ 27 h 40"/>
                  <a:gd name="T52" fmla="*/ 36 w 39"/>
                  <a:gd name="T53" fmla="*/ 26 h 40"/>
                  <a:gd name="T54" fmla="*/ 39 w 39"/>
                  <a:gd name="T55" fmla="*/ 24 h 40"/>
                  <a:gd name="T56" fmla="*/ 38 w 39"/>
                  <a:gd name="T57" fmla="*/ 21 h 40"/>
                  <a:gd name="T58" fmla="*/ 36 w 39"/>
                  <a:gd name="T59" fmla="*/ 18 h 40"/>
                  <a:gd name="T60" fmla="*/ 37 w 39"/>
                  <a:gd name="T61" fmla="*/ 17 h 40"/>
                  <a:gd name="T62" fmla="*/ 38 w 39"/>
                  <a:gd name="T63" fmla="*/ 14 h 40"/>
                  <a:gd name="T64" fmla="*/ 36 w 39"/>
                  <a:gd name="T65" fmla="*/ 12 h 40"/>
                  <a:gd name="T66" fmla="*/ 33 w 39"/>
                  <a:gd name="T67" fmla="*/ 10 h 40"/>
                  <a:gd name="T68" fmla="*/ 33 w 39"/>
                  <a:gd name="T69" fmla="*/ 8 h 40"/>
                  <a:gd name="T70" fmla="*/ 33 w 39"/>
                  <a:gd name="T71" fmla="*/ 5 h 40"/>
                  <a:gd name="T72" fmla="*/ 30 w 39"/>
                  <a:gd name="T73" fmla="*/ 5 h 40"/>
                  <a:gd name="T74" fmla="*/ 26 w 39"/>
                  <a:gd name="T75" fmla="*/ 5 h 40"/>
                  <a:gd name="T76" fmla="*/ 26 w 39"/>
                  <a:gd name="T77" fmla="*/ 3 h 40"/>
                  <a:gd name="T78" fmla="*/ 24 w 39"/>
                  <a:gd name="T79" fmla="*/ 0 h 40"/>
                  <a:gd name="T80" fmla="*/ 21 w 39"/>
                  <a:gd name="T81" fmla="*/ 2 h 40"/>
                  <a:gd name="T82" fmla="*/ 18 w 39"/>
                  <a:gd name="T83" fmla="*/ 4 h 40"/>
                  <a:gd name="T84" fmla="*/ 16 w 39"/>
                  <a:gd name="T85" fmla="*/ 2 h 40"/>
                  <a:gd name="T86" fmla="*/ 13 w 39"/>
                  <a:gd name="T87" fmla="*/ 1 h 40"/>
                  <a:gd name="T88" fmla="*/ 11 w 39"/>
                  <a:gd name="T89" fmla="*/ 3 h 40"/>
                  <a:gd name="T90" fmla="*/ 10 w 39"/>
                  <a:gd name="T91" fmla="*/ 6 h 40"/>
                  <a:gd name="T92" fmla="*/ 8 w 39"/>
                  <a:gd name="T93" fmla="*/ 6 h 40"/>
                  <a:gd name="T94" fmla="*/ 5 w 39"/>
                  <a:gd name="T95" fmla="*/ 6 h 40"/>
                  <a:gd name="T96" fmla="*/ 4 w 39"/>
                  <a:gd name="T97" fmla="*/ 10 h 40"/>
                  <a:gd name="T98" fmla="*/ 16 w 39"/>
                  <a:gd name="T99" fmla="*/ 9 h 40"/>
                  <a:gd name="T100" fmla="*/ 30 w 39"/>
                  <a:gd name="T101" fmla="*/ 16 h 40"/>
                  <a:gd name="T102" fmla="*/ 23 w 39"/>
                  <a:gd name="T103" fmla="*/ 31 h 40"/>
                  <a:gd name="T104" fmla="*/ 9 w 39"/>
                  <a:gd name="T105" fmla="*/ 23 h 40"/>
                  <a:gd name="T106" fmla="*/ 16 w 39"/>
                  <a:gd name="T107" fmla="*/ 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40">
                    <a:moveTo>
                      <a:pt x="4" y="10"/>
                    </a:moveTo>
                    <a:cubicBezTo>
                      <a:pt x="5" y="10"/>
                      <a:pt x="5" y="12"/>
                      <a:pt x="5" y="13"/>
                    </a:cubicBezTo>
                    <a:cubicBezTo>
                      <a:pt x="4" y="13"/>
                      <a:pt x="3" y="14"/>
                      <a:pt x="2" y="13"/>
                    </a:cubicBezTo>
                    <a:cubicBezTo>
                      <a:pt x="1" y="13"/>
                      <a:pt x="0" y="14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2" y="19"/>
                      <a:pt x="3" y="20"/>
                      <a:pt x="3" y="21"/>
                    </a:cubicBezTo>
                    <a:cubicBezTo>
                      <a:pt x="3" y="22"/>
                      <a:pt x="3" y="22"/>
                      <a:pt x="2" y="23"/>
                    </a:cubicBezTo>
                    <a:cubicBezTo>
                      <a:pt x="1" y="23"/>
                      <a:pt x="0" y="24"/>
                      <a:pt x="1" y="26"/>
                    </a:cubicBezTo>
                    <a:cubicBezTo>
                      <a:pt x="1" y="27"/>
                      <a:pt x="2" y="28"/>
                      <a:pt x="3" y="28"/>
                    </a:cubicBezTo>
                    <a:cubicBezTo>
                      <a:pt x="4" y="27"/>
                      <a:pt x="5" y="28"/>
                      <a:pt x="5" y="28"/>
                    </a:cubicBezTo>
                    <a:cubicBezTo>
                      <a:pt x="6" y="29"/>
                      <a:pt x="6" y="31"/>
                      <a:pt x="5" y="31"/>
                    </a:cubicBezTo>
                    <a:cubicBezTo>
                      <a:pt x="5" y="32"/>
                      <a:pt x="5" y="34"/>
                      <a:pt x="6" y="35"/>
                    </a:cubicBezTo>
                    <a:cubicBezTo>
                      <a:pt x="7" y="35"/>
                      <a:pt x="9" y="36"/>
                      <a:pt x="9" y="35"/>
                    </a:cubicBezTo>
                    <a:cubicBezTo>
                      <a:pt x="10" y="34"/>
                      <a:pt x="12" y="34"/>
                      <a:pt x="13" y="34"/>
                    </a:cubicBezTo>
                    <a:cubicBezTo>
                      <a:pt x="13" y="35"/>
                      <a:pt x="13" y="36"/>
                      <a:pt x="13" y="37"/>
                    </a:cubicBezTo>
                    <a:cubicBezTo>
                      <a:pt x="13" y="38"/>
                      <a:pt x="14" y="39"/>
                      <a:pt x="15" y="39"/>
                    </a:cubicBezTo>
                    <a:cubicBezTo>
                      <a:pt x="17" y="40"/>
                      <a:pt x="18" y="39"/>
                      <a:pt x="18" y="38"/>
                    </a:cubicBezTo>
                    <a:cubicBezTo>
                      <a:pt x="18" y="37"/>
                      <a:pt x="20" y="36"/>
                      <a:pt x="21" y="36"/>
                    </a:cubicBezTo>
                    <a:cubicBezTo>
                      <a:pt x="21" y="36"/>
                      <a:pt x="22" y="37"/>
                      <a:pt x="22" y="38"/>
                    </a:cubicBezTo>
                    <a:cubicBezTo>
                      <a:pt x="23" y="39"/>
                      <a:pt x="24" y="39"/>
                      <a:pt x="26" y="39"/>
                    </a:cubicBezTo>
                    <a:cubicBezTo>
                      <a:pt x="27" y="38"/>
                      <a:pt x="28" y="37"/>
                      <a:pt x="27" y="36"/>
                    </a:cubicBezTo>
                    <a:cubicBezTo>
                      <a:pt x="27" y="35"/>
                      <a:pt x="28" y="33"/>
                      <a:pt x="29" y="33"/>
                    </a:cubicBezTo>
                    <a:cubicBezTo>
                      <a:pt x="29" y="33"/>
                      <a:pt x="30" y="33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5" y="32"/>
                      <a:pt x="35" y="31"/>
                      <a:pt x="35" y="30"/>
                    </a:cubicBezTo>
                    <a:cubicBezTo>
                      <a:pt x="34" y="29"/>
                      <a:pt x="34" y="27"/>
                      <a:pt x="34" y="27"/>
                    </a:cubicBezTo>
                    <a:cubicBezTo>
                      <a:pt x="34" y="26"/>
                      <a:pt x="35" y="26"/>
                      <a:pt x="36" y="26"/>
                    </a:cubicBezTo>
                    <a:cubicBezTo>
                      <a:pt x="38" y="26"/>
                      <a:pt x="39" y="25"/>
                      <a:pt x="39" y="24"/>
                    </a:cubicBezTo>
                    <a:cubicBezTo>
                      <a:pt x="39" y="23"/>
                      <a:pt x="39" y="21"/>
                      <a:pt x="38" y="21"/>
                    </a:cubicBezTo>
                    <a:cubicBezTo>
                      <a:pt x="37" y="21"/>
                      <a:pt x="36" y="19"/>
                      <a:pt x="36" y="18"/>
                    </a:cubicBezTo>
                    <a:cubicBezTo>
                      <a:pt x="36" y="18"/>
                      <a:pt x="36" y="17"/>
                      <a:pt x="37" y="17"/>
                    </a:cubicBezTo>
                    <a:cubicBezTo>
                      <a:pt x="38" y="16"/>
                      <a:pt x="39" y="15"/>
                      <a:pt x="38" y="14"/>
                    </a:cubicBezTo>
                    <a:cubicBezTo>
                      <a:pt x="38" y="12"/>
                      <a:pt x="37" y="11"/>
                      <a:pt x="36" y="12"/>
                    </a:cubicBezTo>
                    <a:cubicBezTo>
                      <a:pt x="35" y="12"/>
                      <a:pt x="33" y="11"/>
                      <a:pt x="33" y="10"/>
                    </a:cubicBezTo>
                    <a:cubicBezTo>
                      <a:pt x="32" y="10"/>
                      <a:pt x="33" y="9"/>
                      <a:pt x="33" y="8"/>
                    </a:cubicBezTo>
                    <a:cubicBezTo>
                      <a:pt x="34" y="7"/>
                      <a:pt x="34" y="6"/>
                      <a:pt x="33" y="5"/>
                    </a:cubicBezTo>
                    <a:cubicBezTo>
                      <a:pt x="32" y="4"/>
                      <a:pt x="30" y="4"/>
                      <a:pt x="30" y="5"/>
                    </a:cubicBezTo>
                    <a:cubicBezTo>
                      <a:pt x="29" y="5"/>
                      <a:pt x="27" y="5"/>
                      <a:pt x="26" y="5"/>
                    </a:cubicBezTo>
                    <a:cubicBezTo>
                      <a:pt x="26" y="5"/>
                      <a:pt x="26" y="4"/>
                      <a:pt x="26" y="3"/>
                    </a:cubicBezTo>
                    <a:cubicBezTo>
                      <a:pt x="26" y="2"/>
                      <a:pt x="25" y="1"/>
                      <a:pt x="24" y="0"/>
                    </a:cubicBezTo>
                    <a:cubicBezTo>
                      <a:pt x="22" y="0"/>
                      <a:pt x="21" y="1"/>
                      <a:pt x="21" y="2"/>
                    </a:cubicBezTo>
                    <a:cubicBezTo>
                      <a:pt x="20" y="3"/>
                      <a:pt x="19" y="3"/>
                      <a:pt x="18" y="4"/>
                    </a:cubicBezTo>
                    <a:cubicBezTo>
                      <a:pt x="18" y="4"/>
                      <a:pt x="17" y="3"/>
                      <a:pt x="16" y="2"/>
                    </a:cubicBezTo>
                    <a:cubicBezTo>
                      <a:pt x="16" y="1"/>
                      <a:pt x="15" y="0"/>
                      <a:pt x="13" y="1"/>
                    </a:cubicBezTo>
                    <a:cubicBezTo>
                      <a:pt x="12" y="1"/>
                      <a:pt x="11" y="2"/>
                      <a:pt x="11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4" y="9"/>
                      <a:pt x="4" y="10"/>
                    </a:cubicBezTo>
                    <a:close/>
                    <a:moveTo>
                      <a:pt x="16" y="9"/>
                    </a:moveTo>
                    <a:cubicBezTo>
                      <a:pt x="22" y="7"/>
                      <a:pt x="28" y="10"/>
                      <a:pt x="30" y="16"/>
                    </a:cubicBezTo>
                    <a:cubicBezTo>
                      <a:pt x="32" y="22"/>
                      <a:pt x="29" y="29"/>
                      <a:pt x="23" y="31"/>
                    </a:cubicBezTo>
                    <a:cubicBezTo>
                      <a:pt x="17" y="33"/>
                      <a:pt x="11" y="29"/>
                      <a:pt x="9" y="23"/>
                    </a:cubicBezTo>
                    <a:cubicBezTo>
                      <a:pt x="7" y="17"/>
                      <a:pt x="10" y="11"/>
                      <a:pt x="1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2027885" y="2321642"/>
            <a:ext cx="1389152" cy="2392526"/>
            <a:chOff x="7317392" y="4250111"/>
            <a:chExt cx="1852203" cy="3190034"/>
          </a:xfrm>
        </p:grpSpPr>
        <p:grpSp>
          <p:nvGrpSpPr>
            <p:cNvPr id="25" name="组合 24"/>
            <p:cNvGrpSpPr/>
            <p:nvPr/>
          </p:nvGrpSpPr>
          <p:grpSpPr>
            <a:xfrm>
              <a:off x="7317392" y="4250111"/>
              <a:ext cx="1852203" cy="3190034"/>
              <a:chOff x="2082059" y="3844831"/>
              <a:chExt cx="1852203" cy="3190034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2082059" y="3844831"/>
                <a:ext cx="1852203" cy="3190034"/>
                <a:chOff x="2689225" y="814470"/>
                <a:chExt cx="2591962" cy="4464122"/>
              </a:xfrm>
            </p:grpSpPr>
            <p:sp>
              <p:nvSpPr>
                <p:cNvPr id="30" name="任意多边形 29"/>
                <p:cNvSpPr/>
                <p:nvPr/>
              </p:nvSpPr>
              <p:spPr>
                <a:xfrm rot="2700000">
                  <a:off x="2013032" y="2010436"/>
                  <a:ext cx="4464122" cy="2072189"/>
                </a:xfrm>
                <a:custGeom>
                  <a:avLst/>
                  <a:gdLst>
                    <a:gd name="connsiteX0" fmla="*/ 776171 w 2969868"/>
                    <a:gd name="connsiteY0" fmla="*/ 0 h 1494000"/>
                    <a:gd name="connsiteX1" fmla="*/ 2233868 w 2969868"/>
                    <a:gd name="connsiteY1" fmla="*/ 0 h 1494000"/>
                    <a:gd name="connsiteX2" fmla="*/ 2233867 w 2969868"/>
                    <a:gd name="connsiteY2" fmla="*/ 1494000 h 1494000"/>
                    <a:gd name="connsiteX3" fmla="*/ 0 w 2969868"/>
                    <a:gd name="connsiteY3" fmla="*/ 1494000 h 1494000"/>
                    <a:gd name="connsiteX4" fmla="*/ 0 w 2969868"/>
                    <a:gd name="connsiteY4" fmla="*/ 1461258 h 1494000"/>
                    <a:gd name="connsiteX5" fmla="*/ 776172 w 2969868"/>
                    <a:gd name="connsiteY5" fmla="*/ 1461258 h 14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9868" h="1494000">
                      <a:moveTo>
                        <a:pt x="776171" y="0"/>
                      </a:moveTo>
                      <a:lnTo>
                        <a:pt x="2233868" y="0"/>
                      </a:lnTo>
                      <a:cubicBezTo>
                        <a:pt x="3232538" y="23721"/>
                        <a:pt x="3197712" y="1487845"/>
                        <a:pt x="2233867" y="1494000"/>
                      </a:cubicBezTo>
                      <a:lnTo>
                        <a:pt x="0" y="1494000"/>
                      </a:lnTo>
                      <a:lnTo>
                        <a:pt x="0" y="1461258"/>
                      </a:lnTo>
                      <a:lnTo>
                        <a:pt x="776172" y="1461258"/>
                      </a:lnTo>
                      <a:close/>
                    </a:path>
                  </a:pathLst>
                </a:custGeom>
                <a:gradFill>
                  <a:gsLst>
                    <a:gs pos="67000">
                      <a:schemeClr val="bg1">
                        <a:lumMod val="65000"/>
                        <a:alpha val="29000"/>
                      </a:schemeClr>
                    </a:gs>
                    <a:gs pos="0">
                      <a:schemeClr val="tx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101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2689225" y="1488621"/>
                  <a:ext cx="1791609" cy="179160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22300" dist="215900" dir="2700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2220839" y="4115429"/>
                <a:ext cx="1431499" cy="2455353"/>
                <a:chOff x="2689225" y="825138"/>
                <a:chExt cx="2602631" cy="4464121"/>
              </a:xfrm>
            </p:grpSpPr>
            <p:sp>
              <p:nvSpPr>
                <p:cNvPr id="28" name="任意多边形 27"/>
                <p:cNvSpPr/>
                <p:nvPr/>
              </p:nvSpPr>
              <p:spPr>
                <a:xfrm rot="2700000">
                  <a:off x="2023698" y="2021102"/>
                  <a:ext cx="4464121" cy="2072194"/>
                </a:xfrm>
                <a:custGeom>
                  <a:avLst/>
                  <a:gdLst>
                    <a:gd name="connsiteX0" fmla="*/ 776171 w 2969868"/>
                    <a:gd name="connsiteY0" fmla="*/ 0 h 1494000"/>
                    <a:gd name="connsiteX1" fmla="*/ 2233868 w 2969868"/>
                    <a:gd name="connsiteY1" fmla="*/ 0 h 1494000"/>
                    <a:gd name="connsiteX2" fmla="*/ 2233867 w 2969868"/>
                    <a:gd name="connsiteY2" fmla="*/ 1494000 h 1494000"/>
                    <a:gd name="connsiteX3" fmla="*/ 0 w 2969868"/>
                    <a:gd name="connsiteY3" fmla="*/ 1494000 h 1494000"/>
                    <a:gd name="connsiteX4" fmla="*/ 0 w 2969868"/>
                    <a:gd name="connsiteY4" fmla="*/ 1461258 h 1494000"/>
                    <a:gd name="connsiteX5" fmla="*/ 776172 w 2969868"/>
                    <a:gd name="connsiteY5" fmla="*/ 1461258 h 14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9868" h="1494000">
                      <a:moveTo>
                        <a:pt x="776171" y="0"/>
                      </a:moveTo>
                      <a:lnTo>
                        <a:pt x="2233868" y="0"/>
                      </a:lnTo>
                      <a:cubicBezTo>
                        <a:pt x="3232538" y="23721"/>
                        <a:pt x="3197712" y="1487845"/>
                        <a:pt x="2233867" y="1494000"/>
                      </a:cubicBezTo>
                      <a:lnTo>
                        <a:pt x="0" y="1494000"/>
                      </a:lnTo>
                      <a:lnTo>
                        <a:pt x="0" y="1461258"/>
                      </a:lnTo>
                      <a:lnTo>
                        <a:pt x="776172" y="1461258"/>
                      </a:lnTo>
                      <a:close/>
                    </a:path>
                  </a:pathLst>
                </a:custGeom>
                <a:gradFill>
                  <a:gsLst>
                    <a:gs pos="67000">
                      <a:schemeClr val="bg1">
                        <a:lumMod val="65000"/>
                        <a:alpha val="29000"/>
                      </a:schemeClr>
                    </a:gs>
                    <a:gs pos="0">
                      <a:schemeClr val="tx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762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2689225" y="1488621"/>
                  <a:ext cx="1791608" cy="179160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22300" dist="215900" dir="2700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9" name="Group 4"/>
            <p:cNvGrpSpPr>
              <a:grpSpLocks noChangeAspect="1"/>
            </p:cNvGrpSpPr>
            <p:nvPr/>
          </p:nvGrpSpPr>
          <p:grpSpPr bwMode="auto">
            <a:xfrm>
              <a:off x="7766329" y="5067738"/>
              <a:ext cx="382400" cy="561513"/>
              <a:chOff x="3540" y="531"/>
              <a:chExt cx="348" cy="511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00" name="Freeform 5"/>
              <p:cNvSpPr>
                <a:spLocks/>
              </p:cNvSpPr>
              <p:nvPr/>
            </p:nvSpPr>
            <p:spPr bwMode="auto">
              <a:xfrm>
                <a:off x="3540" y="801"/>
                <a:ext cx="348" cy="241"/>
              </a:xfrm>
              <a:custGeom>
                <a:avLst/>
                <a:gdLst>
                  <a:gd name="T0" fmla="*/ 78 w 97"/>
                  <a:gd name="T1" fmla="*/ 0 h 68"/>
                  <a:gd name="T2" fmla="*/ 70 w 97"/>
                  <a:gd name="T3" fmla="*/ 20 h 68"/>
                  <a:gd name="T4" fmla="*/ 49 w 97"/>
                  <a:gd name="T5" fmla="*/ 66 h 68"/>
                  <a:gd name="T6" fmla="*/ 29 w 97"/>
                  <a:gd name="T7" fmla="*/ 20 h 68"/>
                  <a:gd name="T8" fmla="*/ 20 w 97"/>
                  <a:gd name="T9" fmla="*/ 0 h 68"/>
                  <a:gd name="T10" fmla="*/ 0 w 97"/>
                  <a:gd name="T11" fmla="*/ 39 h 68"/>
                  <a:gd name="T12" fmla="*/ 0 w 97"/>
                  <a:gd name="T13" fmla="*/ 50 h 68"/>
                  <a:gd name="T14" fmla="*/ 49 w 97"/>
                  <a:gd name="T15" fmla="*/ 68 h 68"/>
                  <a:gd name="T16" fmla="*/ 97 w 97"/>
                  <a:gd name="T17" fmla="*/ 50 h 68"/>
                  <a:gd name="T18" fmla="*/ 97 w 97"/>
                  <a:gd name="T19" fmla="*/ 39 h 68"/>
                  <a:gd name="T20" fmla="*/ 78 w 97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68">
                    <a:moveTo>
                      <a:pt x="78" y="0"/>
                    </a:moveTo>
                    <a:cubicBezTo>
                      <a:pt x="70" y="20"/>
                      <a:pt x="70" y="20"/>
                      <a:pt x="70" y="20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8" y="8"/>
                      <a:pt x="0" y="23"/>
                      <a:pt x="0" y="3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3" y="61"/>
                      <a:pt x="30" y="68"/>
                      <a:pt x="49" y="68"/>
                    </a:cubicBezTo>
                    <a:cubicBezTo>
                      <a:pt x="67" y="68"/>
                      <a:pt x="84" y="61"/>
                      <a:pt x="97" y="50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7" y="23"/>
                      <a:pt x="90" y="9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6"/>
              <p:cNvSpPr>
                <a:spLocks/>
              </p:cNvSpPr>
              <p:nvPr/>
            </p:nvSpPr>
            <p:spPr bwMode="auto">
              <a:xfrm>
                <a:off x="3687" y="833"/>
                <a:ext cx="58" cy="156"/>
              </a:xfrm>
              <a:custGeom>
                <a:avLst/>
                <a:gdLst>
                  <a:gd name="T0" fmla="*/ 0 w 16"/>
                  <a:gd name="T1" fmla="*/ 0 h 44"/>
                  <a:gd name="T2" fmla="*/ 3 w 16"/>
                  <a:gd name="T3" fmla="*/ 7 h 44"/>
                  <a:gd name="T4" fmla="*/ 0 w 16"/>
                  <a:gd name="T5" fmla="*/ 36 h 44"/>
                  <a:gd name="T6" fmla="*/ 8 w 16"/>
                  <a:gd name="T7" fmla="*/ 44 h 44"/>
                  <a:gd name="T8" fmla="*/ 15 w 16"/>
                  <a:gd name="T9" fmla="*/ 36 h 44"/>
                  <a:gd name="T10" fmla="*/ 12 w 16"/>
                  <a:gd name="T11" fmla="*/ 7 h 44"/>
                  <a:gd name="T12" fmla="*/ 16 w 16"/>
                  <a:gd name="T13" fmla="*/ 0 h 44"/>
                  <a:gd name="T14" fmla="*/ 8 w 16"/>
                  <a:gd name="T15" fmla="*/ 1 h 44"/>
                  <a:gd name="T16" fmla="*/ 0 w 16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44">
                    <a:moveTo>
                      <a:pt x="0" y="0"/>
                    </a:moveTo>
                    <a:cubicBezTo>
                      <a:pt x="0" y="3"/>
                      <a:pt x="1" y="5"/>
                      <a:pt x="3" y="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5"/>
                      <a:pt x="15" y="3"/>
                      <a:pt x="16" y="0"/>
                    </a:cubicBezTo>
                    <a:cubicBezTo>
                      <a:pt x="13" y="1"/>
                      <a:pt x="10" y="1"/>
                      <a:pt x="8" y="1"/>
                    </a:cubicBezTo>
                    <a:cubicBezTo>
                      <a:pt x="5" y="1"/>
                      <a:pt x="2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7"/>
              <p:cNvSpPr>
                <a:spLocks/>
              </p:cNvSpPr>
              <p:nvPr/>
            </p:nvSpPr>
            <p:spPr bwMode="auto">
              <a:xfrm>
                <a:off x="3609" y="652"/>
                <a:ext cx="215" cy="181"/>
              </a:xfrm>
              <a:custGeom>
                <a:avLst/>
                <a:gdLst>
                  <a:gd name="T0" fmla="*/ 30 w 60"/>
                  <a:gd name="T1" fmla="*/ 5 h 51"/>
                  <a:gd name="T2" fmla="*/ 13 w 60"/>
                  <a:gd name="T3" fmla="*/ 0 h 51"/>
                  <a:gd name="T4" fmla="*/ 1 w 60"/>
                  <a:gd name="T5" fmla="*/ 0 h 51"/>
                  <a:gd name="T6" fmla="*/ 0 w 60"/>
                  <a:gd name="T7" fmla="*/ 0 h 51"/>
                  <a:gd name="T8" fmla="*/ 0 w 60"/>
                  <a:gd name="T9" fmla="*/ 6 h 51"/>
                  <a:gd name="T10" fmla="*/ 0 w 60"/>
                  <a:gd name="T11" fmla="*/ 24 h 51"/>
                  <a:gd name="T12" fmla="*/ 22 w 60"/>
                  <a:gd name="T13" fmla="*/ 50 h 51"/>
                  <a:gd name="T14" fmla="*/ 30 w 60"/>
                  <a:gd name="T15" fmla="*/ 51 h 51"/>
                  <a:gd name="T16" fmla="*/ 38 w 60"/>
                  <a:gd name="T17" fmla="*/ 50 h 51"/>
                  <a:gd name="T18" fmla="*/ 60 w 60"/>
                  <a:gd name="T19" fmla="*/ 24 h 51"/>
                  <a:gd name="T20" fmla="*/ 60 w 60"/>
                  <a:gd name="T21" fmla="*/ 6 h 51"/>
                  <a:gd name="T22" fmla="*/ 59 w 60"/>
                  <a:gd name="T23" fmla="*/ 0 h 51"/>
                  <a:gd name="T24" fmla="*/ 47 w 60"/>
                  <a:gd name="T25" fmla="*/ 0 h 51"/>
                  <a:gd name="T26" fmla="*/ 30 w 60"/>
                  <a:gd name="T27" fmla="*/ 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" h="51">
                    <a:moveTo>
                      <a:pt x="30" y="5"/>
                    </a:moveTo>
                    <a:cubicBezTo>
                      <a:pt x="22" y="5"/>
                      <a:pt x="15" y="3"/>
                      <a:pt x="1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6"/>
                      <a:pt x="9" y="47"/>
                      <a:pt x="22" y="50"/>
                    </a:cubicBezTo>
                    <a:cubicBezTo>
                      <a:pt x="24" y="51"/>
                      <a:pt x="27" y="51"/>
                      <a:pt x="30" y="51"/>
                    </a:cubicBezTo>
                    <a:cubicBezTo>
                      <a:pt x="32" y="51"/>
                      <a:pt x="35" y="51"/>
                      <a:pt x="38" y="50"/>
                    </a:cubicBezTo>
                    <a:cubicBezTo>
                      <a:pt x="50" y="47"/>
                      <a:pt x="60" y="36"/>
                      <a:pt x="60" y="24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4"/>
                      <a:pt x="59" y="2"/>
                      <a:pt x="5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6" y="3"/>
                      <a:pt x="38" y="5"/>
                      <a:pt x="3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3598" y="531"/>
                <a:ext cx="240" cy="128"/>
              </a:xfrm>
              <a:custGeom>
                <a:avLst/>
                <a:gdLst>
                  <a:gd name="T0" fmla="*/ 33 w 67"/>
                  <a:gd name="T1" fmla="*/ 0 h 36"/>
                  <a:gd name="T2" fmla="*/ 0 w 67"/>
                  <a:gd name="T3" fmla="*/ 31 h 36"/>
                  <a:gd name="T4" fmla="*/ 4 w 67"/>
                  <a:gd name="T5" fmla="*/ 31 h 36"/>
                  <a:gd name="T6" fmla="*/ 4 w 67"/>
                  <a:gd name="T7" fmla="*/ 31 h 36"/>
                  <a:gd name="T8" fmla="*/ 16 w 67"/>
                  <a:gd name="T9" fmla="*/ 31 h 36"/>
                  <a:gd name="T10" fmla="*/ 33 w 67"/>
                  <a:gd name="T11" fmla="*/ 36 h 36"/>
                  <a:gd name="T12" fmla="*/ 51 w 67"/>
                  <a:gd name="T13" fmla="*/ 31 h 36"/>
                  <a:gd name="T14" fmla="*/ 62 w 67"/>
                  <a:gd name="T15" fmla="*/ 31 h 36"/>
                  <a:gd name="T16" fmla="*/ 64 w 67"/>
                  <a:gd name="T17" fmla="*/ 31 h 36"/>
                  <a:gd name="T18" fmla="*/ 67 w 67"/>
                  <a:gd name="T19" fmla="*/ 31 h 36"/>
                  <a:gd name="T20" fmla="*/ 33 w 67"/>
                  <a:gd name="T21" fmla="*/ 0 h 36"/>
                  <a:gd name="T22" fmla="*/ 33 w 67"/>
                  <a:gd name="T23" fmla="*/ 26 h 36"/>
                  <a:gd name="T24" fmla="*/ 27 w 67"/>
                  <a:gd name="T25" fmla="*/ 20 h 36"/>
                  <a:gd name="T26" fmla="*/ 33 w 67"/>
                  <a:gd name="T27" fmla="*/ 14 h 36"/>
                  <a:gd name="T28" fmla="*/ 40 w 67"/>
                  <a:gd name="T29" fmla="*/ 20 h 36"/>
                  <a:gd name="T30" fmla="*/ 33 w 67"/>
                  <a:gd name="T31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" h="36">
                    <a:moveTo>
                      <a:pt x="33" y="0"/>
                    </a:moveTo>
                    <a:cubicBezTo>
                      <a:pt x="15" y="0"/>
                      <a:pt x="1" y="14"/>
                      <a:pt x="0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34"/>
                      <a:pt x="25" y="36"/>
                      <a:pt x="33" y="36"/>
                    </a:cubicBezTo>
                    <a:cubicBezTo>
                      <a:pt x="42" y="36"/>
                      <a:pt x="49" y="34"/>
                      <a:pt x="51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6" y="14"/>
                      <a:pt x="51" y="0"/>
                      <a:pt x="33" y="0"/>
                    </a:cubicBezTo>
                    <a:close/>
                    <a:moveTo>
                      <a:pt x="33" y="26"/>
                    </a:moveTo>
                    <a:cubicBezTo>
                      <a:pt x="30" y="26"/>
                      <a:pt x="27" y="24"/>
                      <a:pt x="27" y="20"/>
                    </a:cubicBezTo>
                    <a:cubicBezTo>
                      <a:pt x="27" y="17"/>
                      <a:pt x="30" y="14"/>
                      <a:pt x="33" y="14"/>
                    </a:cubicBezTo>
                    <a:cubicBezTo>
                      <a:pt x="37" y="14"/>
                      <a:pt x="40" y="17"/>
                      <a:pt x="40" y="20"/>
                    </a:cubicBezTo>
                    <a:cubicBezTo>
                      <a:pt x="40" y="24"/>
                      <a:pt x="37" y="26"/>
                      <a:pt x="3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050265" y="616385"/>
            <a:ext cx="1389152" cy="2392526"/>
            <a:chOff x="2688996" y="4250111"/>
            <a:chExt cx="1852203" cy="3190034"/>
          </a:xfrm>
        </p:grpSpPr>
        <p:grpSp>
          <p:nvGrpSpPr>
            <p:cNvPr id="8" name="组合 7"/>
            <p:cNvGrpSpPr/>
            <p:nvPr/>
          </p:nvGrpSpPr>
          <p:grpSpPr>
            <a:xfrm>
              <a:off x="2688996" y="4250111"/>
              <a:ext cx="1852203" cy="3190034"/>
              <a:chOff x="2082059" y="3844831"/>
              <a:chExt cx="1852203" cy="3190034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2082059" y="3844831"/>
                <a:ext cx="1852203" cy="3190034"/>
                <a:chOff x="2689225" y="814470"/>
                <a:chExt cx="2591962" cy="4464122"/>
              </a:xfrm>
            </p:grpSpPr>
            <p:sp>
              <p:nvSpPr>
                <p:cNvPr id="3" name="任意多边形 2"/>
                <p:cNvSpPr/>
                <p:nvPr/>
              </p:nvSpPr>
              <p:spPr>
                <a:xfrm rot="2700000">
                  <a:off x="2013032" y="2010436"/>
                  <a:ext cx="4464122" cy="2072189"/>
                </a:xfrm>
                <a:custGeom>
                  <a:avLst/>
                  <a:gdLst>
                    <a:gd name="connsiteX0" fmla="*/ 776171 w 2969868"/>
                    <a:gd name="connsiteY0" fmla="*/ 0 h 1494000"/>
                    <a:gd name="connsiteX1" fmla="*/ 2233868 w 2969868"/>
                    <a:gd name="connsiteY1" fmla="*/ 0 h 1494000"/>
                    <a:gd name="connsiteX2" fmla="*/ 2233867 w 2969868"/>
                    <a:gd name="connsiteY2" fmla="*/ 1494000 h 1494000"/>
                    <a:gd name="connsiteX3" fmla="*/ 0 w 2969868"/>
                    <a:gd name="connsiteY3" fmla="*/ 1494000 h 1494000"/>
                    <a:gd name="connsiteX4" fmla="*/ 0 w 2969868"/>
                    <a:gd name="connsiteY4" fmla="*/ 1461258 h 1494000"/>
                    <a:gd name="connsiteX5" fmla="*/ 776172 w 2969868"/>
                    <a:gd name="connsiteY5" fmla="*/ 1461258 h 14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9868" h="1494000">
                      <a:moveTo>
                        <a:pt x="776171" y="0"/>
                      </a:moveTo>
                      <a:lnTo>
                        <a:pt x="2233868" y="0"/>
                      </a:lnTo>
                      <a:cubicBezTo>
                        <a:pt x="3232538" y="23721"/>
                        <a:pt x="3197712" y="1487845"/>
                        <a:pt x="2233867" y="1494000"/>
                      </a:cubicBezTo>
                      <a:lnTo>
                        <a:pt x="0" y="1494000"/>
                      </a:lnTo>
                      <a:lnTo>
                        <a:pt x="0" y="1461258"/>
                      </a:lnTo>
                      <a:lnTo>
                        <a:pt x="776172" y="1461258"/>
                      </a:lnTo>
                      <a:close/>
                    </a:path>
                  </a:pathLst>
                </a:custGeom>
                <a:gradFill>
                  <a:gsLst>
                    <a:gs pos="67000">
                      <a:schemeClr val="bg1">
                        <a:lumMod val="65000"/>
                        <a:alpha val="29000"/>
                      </a:schemeClr>
                    </a:gs>
                    <a:gs pos="0">
                      <a:schemeClr val="tx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101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" name="椭圆 1"/>
                <p:cNvSpPr/>
                <p:nvPr/>
              </p:nvSpPr>
              <p:spPr>
                <a:xfrm>
                  <a:off x="2689225" y="1488621"/>
                  <a:ext cx="1791609" cy="179160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22300" dist="215900" dir="2700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2220839" y="4115429"/>
                <a:ext cx="1431499" cy="2455353"/>
                <a:chOff x="2689225" y="825138"/>
                <a:chExt cx="2602631" cy="4464121"/>
              </a:xfrm>
            </p:grpSpPr>
            <p:sp>
              <p:nvSpPr>
                <p:cNvPr id="6" name="任意多边形 5"/>
                <p:cNvSpPr/>
                <p:nvPr/>
              </p:nvSpPr>
              <p:spPr>
                <a:xfrm rot="2700000">
                  <a:off x="2023698" y="2021102"/>
                  <a:ext cx="4464121" cy="2072194"/>
                </a:xfrm>
                <a:custGeom>
                  <a:avLst/>
                  <a:gdLst>
                    <a:gd name="connsiteX0" fmla="*/ 776171 w 2969868"/>
                    <a:gd name="connsiteY0" fmla="*/ 0 h 1494000"/>
                    <a:gd name="connsiteX1" fmla="*/ 2233868 w 2969868"/>
                    <a:gd name="connsiteY1" fmla="*/ 0 h 1494000"/>
                    <a:gd name="connsiteX2" fmla="*/ 2233867 w 2969868"/>
                    <a:gd name="connsiteY2" fmla="*/ 1494000 h 1494000"/>
                    <a:gd name="connsiteX3" fmla="*/ 0 w 2969868"/>
                    <a:gd name="connsiteY3" fmla="*/ 1494000 h 1494000"/>
                    <a:gd name="connsiteX4" fmla="*/ 0 w 2969868"/>
                    <a:gd name="connsiteY4" fmla="*/ 1461258 h 1494000"/>
                    <a:gd name="connsiteX5" fmla="*/ 776172 w 2969868"/>
                    <a:gd name="connsiteY5" fmla="*/ 1461258 h 14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9868" h="1494000">
                      <a:moveTo>
                        <a:pt x="776171" y="0"/>
                      </a:moveTo>
                      <a:lnTo>
                        <a:pt x="2233868" y="0"/>
                      </a:lnTo>
                      <a:cubicBezTo>
                        <a:pt x="3232538" y="23721"/>
                        <a:pt x="3197712" y="1487845"/>
                        <a:pt x="2233867" y="1494000"/>
                      </a:cubicBezTo>
                      <a:lnTo>
                        <a:pt x="0" y="1494000"/>
                      </a:lnTo>
                      <a:lnTo>
                        <a:pt x="0" y="1461258"/>
                      </a:lnTo>
                      <a:lnTo>
                        <a:pt x="776172" y="1461258"/>
                      </a:lnTo>
                      <a:close/>
                    </a:path>
                  </a:pathLst>
                </a:custGeom>
                <a:gradFill>
                  <a:gsLst>
                    <a:gs pos="67000">
                      <a:schemeClr val="bg1">
                        <a:lumMod val="65000"/>
                        <a:alpha val="29000"/>
                      </a:schemeClr>
                    </a:gs>
                    <a:gs pos="0">
                      <a:schemeClr val="tx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762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689225" y="1488621"/>
                  <a:ext cx="1791608" cy="179160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22300" dist="215900" dir="2700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07" name="Freeform 32"/>
            <p:cNvSpPr>
              <a:spLocks noEditPoints="1"/>
            </p:cNvSpPr>
            <p:nvPr/>
          </p:nvSpPr>
          <p:spPr bwMode="auto">
            <a:xfrm>
              <a:off x="3060843" y="5190521"/>
              <a:ext cx="507059" cy="362940"/>
            </a:xfrm>
            <a:custGeom>
              <a:avLst/>
              <a:gdLst>
                <a:gd name="T0" fmla="*/ 92 w 244"/>
                <a:gd name="T1" fmla="*/ 48 h 175"/>
                <a:gd name="T2" fmla="*/ 102 w 244"/>
                <a:gd name="T3" fmla="*/ 27 h 175"/>
                <a:gd name="T4" fmla="*/ 75 w 244"/>
                <a:gd name="T5" fmla="*/ 0 h 175"/>
                <a:gd name="T6" fmla="*/ 48 w 244"/>
                <a:gd name="T7" fmla="*/ 27 h 175"/>
                <a:gd name="T8" fmla="*/ 58 w 244"/>
                <a:gd name="T9" fmla="*/ 48 h 175"/>
                <a:gd name="T10" fmla="*/ 10 w 244"/>
                <a:gd name="T11" fmla="*/ 123 h 175"/>
                <a:gd name="T12" fmla="*/ 46 w 244"/>
                <a:gd name="T13" fmla="*/ 97 h 175"/>
                <a:gd name="T14" fmla="*/ 32 w 244"/>
                <a:gd name="T15" fmla="*/ 175 h 175"/>
                <a:gd name="T16" fmla="*/ 57 w 244"/>
                <a:gd name="T17" fmla="*/ 175 h 175"/>
                <a:gd name="T18" fmla="*/ 75 w 244"/>
                <a:gd name="T19" fmla="*/ 142 h 175"/>
                <a:gd name="T20" fmla="*/ 93 w 244"/>
                <a:gd name="T21" fmla="*/ 175 h 175"/>
                <a:gd name="T22" fmla="*/ 118 w 244"/>
                <a:gd name="T23" fmla="*/ 175 h 175"/>
                <a:gd name="T24" fmla="*/ 104 w 244"/>
                <a:gd name="T25" fmla="*/ 97 h 175"/>
                <a:gd name="T26" fmla="*/ 140 w 244"/>
                <a:gd name="T27" fmla="*/ 123 h 175"/>
                <a:gd name="T28" fmla="*/ 92 w 244"/>
                <a:gd name="T29" fmla="*/ 48 h 175"/>
                <a:gd name="T30" fmla="*/ 208 w 244"/>
                <a:gd name="T31" fmla="*/ 97 h 175"/>
                <a:gd name="T32" fmla="*/ 214 w 244"/>
                <a:gd name="T33" fmla="*/ 84 h 175"/>
                <a:gd name="T34" fmla="*/ 198 w 244"/>
                <a:gd name="T35" fmla="*/ 68 h 175"/>
                <a:gd name="T36" fmla="*/ 181 w 244"/>
                <a:gd name="T37" fmla="*/ 84 h 175"/>
                <a:gd name="T38" fmla="*/ 187 w 244"/>
                <a:gd name="T39" fmla="*/ 97 h 175"/>
                <a:gd name="T40" fmla="*/ 158 w 244"/>
                <a:gd name="T41" fmla="*/ 143 h 175"/>
                <a:gd name="T42" fmla="*/ 180 w 244"/>
                <a:gd name="T43" fmla="*/ 127 h 175"/>
                <a:gd name="T44" fmla="*/ 171 w 244"/>
                <a:gd name="T45" fmla="*/ 175 h 175"/>
                <a:gd name="T46" fmla="*/ 186 w 244"/>
                <a:gd name="T47" fmla="*/ 175 h 175"/>
                <a:gd name="T48" fmla="*/ 198 w 244"/>
                <a:gd name="T49" fmla="*/ 155 h 175"/>
                <a:gd name="T50" fmla="*/ 209 w 244"/>
                <a:gd name="T51" fmla="*/ 175 h 175"/>
                <a:gd name="T52" fmla="*/ 224 w 244"/>
                <a:gd name="T53" fmla="*/ 175 h 175"/>
                <a:gd name="T54" fmla="*/ 216 w 244"/>
                <a:gd name="T55" fmla="*/ 127 h 175"/>
                <a:gd name="T56" fmla="*/ 237 w 244"/>
                <a:gd name="T57" fmla="*/ 143 h 175"/>
                <a:gd name="T58" fmla="*/ 208 w 244"/>
                <a:gd name="T59" fmla="*/ 9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175">
                  <a:moveTo>
                    <a:pt x="92" y="48"/>
                  </a:moveTo>
                  <a:cubicBezTo>
                    <a:pt x="98" y="43"/>
                    <a:pt x="102" y="36"/>
                    <a:pt x="102" y="27"/>
                  </a:cubicBezTo>
                  <a:cubicBezTo>
                    <a:pt x="102" y="12"/>
                    <a:pt x="90" y="0"/>
                    <a:pt x="75" y="0"/>
                  </a:cubicBezTo>
                  <a:cubicBezTo>
                    <a:pt x="60" y="0"/>
                    <a:pt x="48" y="12"/>
                    <a:pt x="48" y="27"/>
                  </a:cubicBezTo>
                  <a:cubicBezTo>
                    <a:pt x="48" y="36"/>
                    <a:pt x="52" y="43"/>
                    <a:pt x="58" y="48"/>
                  </a:cubicBezTo>
                  <a:cubicBezTo>
                    <a:pt x="31" y="58"/>
                    <a:pt x="0" y="113"/>
                    <a:pt x="10" y="123"/>
                  </a:cubicBezTo>
                  <a:cubicBezTo>
                    <a:pt x="19" y="131"/>
                    <a:pt x="34" y="114"/>
                    <a:pt x="46" y="97"/>
                  </a:cubicBezTo>
                  <a:cubicBezTo>
                    <a:pt x="39" y="123"/>
                    <a:pt x="34" y="151"/>
                    <a:pt x="32" y="175"/>
                  </a:cubicBezTo>
                  <a:cubicBezTo>
                    <a:pt x="57" y="175"/>
                    <a:pt x="57" y="175"/>
                    <a:pt x="57" y="175"/>
                  </a:cubicBezTo>
                  <a:cubicBezTo>
                    <a:pt x="57" y="161"/>
                    <a:pt x="66" y="142"/>
                    <a:pt x="75" y="142"/>
                  </a:cubicBezTo>
                  <a:cubicBezTo>
                    <a:pt x="84" y="142"/>
                    <a:pt x="93" y="161"/>
                    <a:pt x="93" y="175"/>
                  </a:cubicBezTo>
                  <a:cubicBezTo>
                    <a:pt x="118" y="175"/>
                    <a:pt x="118" y="175"/>
                    <a:pt x="118" y="175"/>
                  </a:cubicBezTo>
                  <a:cubicBezTo>
                    <a:pt x="116" y="151"/>
                    <a:pt x="111" y="123"/>
                    <a:pt x="104" y="97"/>
                  </a:cubicBezTo>
                  <a:cubicBezTo>
                    <a:pt x="116" y="114"/>
                    <a:pt x="131" y="131"/>
                    <a:pt x="140" y="123"/>
                  </a:cubicBezTo>
                  <a:cubicBezTo>
                    <a:pt x="150" y="113"/>
                    <a:pt x="119" y="58"/>
                    <a:pt x="92" y="48"/>
                  </a:cubicBezTo>
                  <a:close/>
                  <a:moveTo>
                    <a:pt x="208" y="97"/>
                  </a:moveTo>
                  <a:cubicBezTo>
                    <a:pt x="212" y="94"/>
                    <a:pt x="214" y="89"/>
                    <a:pt x="214" y="84"/>
                  </a:cubicBezTo>
                  <a:cubicBezTo>
                    <a:pt x="214" y="75"/>
                    <a:pt x="207" y="68"/>
                    <a:pt x="198" y="68"/>
                  </a:cubicBezTo>
                  <a:cubicBezTo>
                    <a:pt x="188" y="68"/>
                    <a:pt x="181" y="75"/>
                    <a:pt x="181" y="84"/>
                  </a:cubicBezTo>
                  <a:cubicBezTo>
                    <a:pt x="181" y="89"/>
                    <a:pt x="183" y="94"/>
                    <a:pt x="187" y="97"/>
                  </a:cubicBezTo>
                  <a:cubicBezTo>
                    <a:pt x="170" y="103"/>
                    <a:pt x="151" y="137"/>
                    <a:pt x="158" y="143"/>
                  </a:cubicBezTo>
                  <a:cubicBezTo>
                    <a:pt x="163" y="148"/>
                    <a:pt x="172" y="137"/>
                    <a:pt x="180" y="127"/>
                  </a:cubicBezTo>
                  <a:cubicBezTo>
                    <a:pt x="176" y="143"/>
                    <a:pt x="173" y="160"/>
                    <a:pt x="171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6" y="167"/>
                    <a:pt x="192" y="155"/>
                    <a:pt x="198" y="155"/>
                  </a:cubicBezTo>
                  <a:cubicBezTo>
                    <a:pt x="203" y="155"/>
                    <a:pt x="209" y="167"/>
                    <a:pt x="209" y="175"/>
                  </a:cubicBezTo>
                  <a:cubicBezTo>
                    <a:pt x="224" y="175"/>
                    <a:pt x="224" y="175"/>
                    <a:pt x="224" y="175"/>
                  </a:cubicBezTo>
                  <a:cubicBezTo>
                    <a:pt x="223" y="160"/>
                    <a:pt x="219" y="143"/>
                    <a:pt x="216" y="127"/>
                  </a:cubicBezTo>
                  <a:cubicBezTo>
                    <a:pt x="223" y="137"/>
                    <a:pt x="232" y="148"/>
                    <a:pt x="237" y="143"/>
                  </a:cubicBezTo>
                  <a:cubicBezTo>
                    <a:pt x="244" y="137"/>
                    <a:pt x="225" y="103"/>
                    <a:pt x="208" y="9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01968" y="3164281"/>
            <a:ext cx="1389152" cy="2392526"/>
            <a:chOff x="3841800" y="317741"/>
            <a:chExt cx="1852203" cy="3190034"/>
          </a:xfrm>
        </p:grpSpPr>
        <p:grpSp>
          <p:nvGrpSpPr>
            <p:cNvPr id="32" name="组合 31"/>
            <p:cNvGrpSpPr/>
            <p:nvPr/>
          </p:nvGrpSpPr>
          <p:grpSpPr>
            <a:xfrm>
              <a:off x="3841800" y="317741"/>
              <a:ext cx="1852203" cy="3190034"/>
              <a:chOff x="2082059" y="3844831"/>
              <a:chExt cx="1852203" cy="3190034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082059" y="3844831"/>
                <a:ext cx="1852203" cy="3190034"/>
                <a:chOff x="2689225" y="814470"/>
                <a:chExt cx="2591962" cy="4464122"/>
              </a:xfrm>
            </p:grpSpPr>
            <p:sp>
              <p:nvSpPr>
                <p:cNvPr id="37" name="任意多边形 36"/>
                <p:cNvSpPr/>
                <p:nvPr/>
              </p:nvSpPr>
              <p:spPr>
                <a:xfrm rot="2700000">
                  <a:off x="2013032" y="2010436"/>
                  <a:ext cx="4464122" cy="2072189"/>
                </a:xfrm>
                <a:custGeom>
                  <a:avLst/>
                  <a:gdLst>
                    <a:gd name="connsiteX0" fmla="*/ 776171 w 2969868"/>
                    <a:gd name="connsiteY0" fmla="*/ 0 h 1494000"/>
                    <a:gd name="connsiteX1" fmla="*/ 2233868 w 2969868"/>
                    <a:gd name="connsiteY1" fmla="*/ 0 h 1494000"/>
                    <a:gd name="connsiteX2" fmla="*/ 2233867 w 2969868"/>
                    <a:gd name="connsiteY2" fmla="*/ 1494000 h 1494000"/>
                    <a:gd name="connsiteX3" fmla="*/ 0 w 2969868"/>
                    <a:gd name="connsiteY3" fmla="*/ 1494000 h 1494000"/>
                    <a:gd name="connsiteX4" fmla="*/ 0 w 2969868"/>
                    <a:gd name="connsiteY4" fmla="*/ 1461258 h 1494000"/>
                    <a:gd name="connsiteX5" fmla="*/ 776172 w 2969868"/>
                    <a:gd name="connsiteY5" fmla="*/ 1461258 h 14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9868" h="1494000">
                      <a:moveTo>
                        <a:pt x="776171" y="0"/>
                      </a:moveTo>
                      <a:lnTo>
                        <a:pt x="2233868" y="0"/>
                      </a:lnTo>
                      <a:cubicBezTo>
                        <a:pt x="3232538" y="23721"/>
                        <a:pt x="3197712" y="1487845"/>
                        <a:pt x="2233867" y="1494000"/>
                      </a:cubicBezTo>
                      <a:lnTo>
                        <a:pt x="0" y="1494000"/>
                      </a:lnTo>
                      <a:lnTo>
                        <a:pt x="0" y="1461258"/>
                      </a:lnTo>
                      <a:lnTo>
                        <a:pt x="776172" y="1461258"/>
                      </a:lnTo>
                      <a:close/>
                    </a:path>
                  </a:pathLst>
                </a:custGeom>
                <a:gradFill>
                  <a:gsLst>
                    <a:gs pos="67000">
                      <a:schemeClr val="bg1">
                        <a:lumMod val="65000"/>
                        <a:alpha val="29000"/>
                      </a:schemeClr>
                    </a:gs>
                    <a:gs pos="0">
                      <a:schemeClr val="tx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101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2689225" y="1488621"/>
                  <a:ext cx="1791609" cy="179160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22300" dist="215900" dir="2700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220839" y="4115429"/>
                <a:ext cx="1431499" cy="2455353"/>
                <a:chOff x="2689225" y="825138"/>
                <a:chExt cx="2602631" cy="4464121"/>
              </a:xfrm>
            </p:grpSpPr>
            <p:sp>
              <p:nvSpPr>
                <p:cNvPr id="35" name="任意多边形 34"/>
                <p:cNvSpPr/>
                <p:nvPr/>
              </p:nvSpPr>
              <p:spPr>
                <a:xfrm rot="2700000">
                  <a:off x="2023698" y="2021102"/>
                  <a:ext cx="4464121" cy="2072194"/>
                </a:xfrm>
                <a:custGeom>
                  <a:avLst/>
                  <a:gdLst>
                    <a:gd name="connsiteX0" fmla="*/ 776171 w 2969868"/>
                    <a:gd name="connsiteY0" fmla="*/ 0 h 1494000"/>
                    <a:gd name="connsiteX1" fmla="*/ 2233868 w 2969868"/>
                    <a:gd name="connsiteY1" fmla="*/ 0 h 1494000"/>
                    <a:gd name="connsiteX2" fmla="*/ 2233867 w 2969868"/>
                    <a:gd name="connsiteY2" fmla="*/ 1494000 h 1494000"/>
                    <a:gd name="connsiteX3" fmla="*/ 0 w 2969868"/>
                    <a:gd name="connsiteY3" fmla="*/ 1494000 h 1494000"/>
                    <a:gd name="connsiteX4" fmla="*/ 0 w 2969868"/>
                    <a:gd name="connsiteY4" fmla="*/ 1461258 h 1494000"/>
                    <a:gd name="connsiteX5" fmla="*/ 776172 w 2969868"/>
                    <a:gd name="connsiteY5" fmla="*/ 1461258 h 14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9868" h="1494000">
                      <a:moveTo>
                        <a:pt x="776171" y="0"/>
                      </a:moveTo>
                      <a:lnTo>
                        <a:pt x="2233868" y="0"/>
                      </a:lnTo>
                      <a:cubicBezTo>
                        <a:pt x="3232538" y="23721"/>
                        <a:pt x="3197712" y="1487845"/>
                        <a:pt x="2233867" y="1494000"/>
                      </a:cubicBezTo>
                      <a:lnTo>
                        <a:pt x="0" y="1494000"/>
                      </a:lnTo>
                      <a:lnTo>
                        <a:pt x="0" y="1461258"/>
                      </a:lnTo>
                      <a:lnTo>
                        <a:pt x="776172" y="1461258"/>
                      </a:lnTo>
                      <a:close/>
                    </a:path>
                  </a:pathLst>
                </a:custGeom>
                <a:gradFill>
                  <a:gsLst>
                    <a:gs pos="67000">
                      <a:schemeClr val="bg1">
                        <a:lumMod val="65000"/>
                        <a:alpha val="29000"/>
                      </a:schemeClr>
                    </a:gs>
                    <a:gs pos="0">
                      <a:schemeClr val="tx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762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2689225" y="1488621"/>
                  <a:ext cx="1791608" cy="179160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22300" dist="215900" dir="2700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08" name="组合 107"/>
            <p:cNvGrpSpPr/>
            <p:nvPr/>
          </p:nvGrpSpPr>
          <p:grpSpPr>
            <a:xfrm>
              <a:off x="4217675" y="1153730"/>
              <a:ext cx="526211" cy="593850"/>
              <a:chOff x="10815671" y="1174749"/>
              <a:chExt cx="728665" cy="82232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09" name="Freeform 33"/>
              <p:cNvSpPr>
                <a:spLocks noEditPoints="1"/>
              </p:cNvSpPr>
              <p:nvPr/>
            </p:nvSpPr>
            <p:spPr bwMode="auto">
              <a:xfrm>
                <a:off x="10815671" y="1174749"/>
                <a:ext cx="728665" cy="822324"/>
              </a:xfrm>
              <a:custGeom>
                <a:avLst/>
                <a:gdLst>
                  <a:gd name="T0" fmla="*/ 103 w 194"/>
                  <a:gd name="T1" fmla="*/ 26 h 219"/>
                  <a:gd name="T2" fmla="*/ 103 w 194"/>
                  <a:gd name="T3" fmla="*/ 18 h 219"/>
                  <a:gd name="T4" fmla="*/ 120 w 194"/>
                  <a:gd name="T5" fmla="*/ 18 h 219"/>
                  <a:gd name="T6" fmla="*/ 120 w 194"/>
                  <a:gd name="T7" fmla="*/ 0 h 219"/>
                  <a:gd name="T8" fmla="*/ 74 w 194"/>
                  <a:gd name="T9" fmla="*/ 0 h 219"/>
                  <a:gd name="T10" fmla="*/ 74 w 194"/>
                  <a:gd name="T11" fmla="*/ 18 h 219"/>
                  <a:gd name="T12" fmla="*/ 91 w 194"/>
                  <a:gd name="T13" fmla="*/ 18 h 219"/>
                  <a:gd name="T14" fmla="*/ 91 w 194"/>
                  <a:gd name="T15" fmla="*/ 26 h 219"/>
                  <a:gd name="T16" fmla="*/ 0 w 194"/>
                  <a:gd name="T17" fmla="*/ 122 h 219"/>
                  <a:gd name="T18" fmla="*/ 97 w 194"/>
                  <a:gd name="T19" fmla="*/ 219 h 219"/>
                  <a:gd name="T20" fmla="*/ 194 w 194"/>
                  <a:gd name="T21" fmla="*/ 122 h 219"/>
                  <a:gd name="T22" fmla="*/ 103 w 194"/>
                  <a:gd name="T23" fmla="*/ 26 h 219"/>
                  <a:gd name="T24" fmla="*/ 158 w 194"/>
                  <a:gd name="T25" fmla="*/ 180 h 219"/>
                  <a:gd name="T26" fmla="*/ 145 w 194"/>
                  <a:gd name="T27" fmla="*/ 167 h 219"/>
                  <a:gd name="T28" fmla="*/ 142 w 194"/>
                  <a:gd name="T29" fmla="*/ 171 h 219"/>
                  <a:gd name="T30" fmla="*/ 154 w 194"/>
                  <a:gd name="T31" fmla="*/ 183 h 219"/>
                  <a:gd name="T32" fmla="*/ 100 w 194"/>
                  <a:gd name="T33" fmla="*/ 206 h 219"/>
                  <a:gd name="T34" fmla="*/ 100 w 194"/>
                  <a:gd name="T35" fmla="*/ 188 h 219"/>
                  <a:gd name="T36" fmla="*/ 95 w 194"/>
                  <a:gd name="T37" fmla="*/ 188 h 219"/>
                  <a:gd name="T38" fmla="*/ 95 w 194"/>
                  <a:gd name="T39" fmla="*/ 206 h 219"/>
                  <a:gd name="T40" fmla="*/ 40 w 194"/>
                  <a:gd name="T41" fmla="*/ 183 h 219"/>
                  <a:gd name="T42" fmla="*/ 52 w 194"/>
                  <a:gd name="T43" fmla="*/ 171 h 219"/>
                  <a:gd name="T44" fmla="*/ 49 w 194"/>
                  <a:gd name="T45" fmla="*/ 167 h 219"/>
                  <a:gd name="T46" fmla="*/ 36 w 194"/>
                  <a:gd name="T47" fmla="*/ 180 h 219"/>
                  <a:gd name="T48" fmla="*/ 14 w 194"/>
                  <a:gd name="T49" fmla="*/ 125 h 219"/>
                  <a:gd name="T50" fmla="*/ 31 w 194"/>
                  <a:gd name="T51" fmla="*/ 125 h 219"/>
                  <a:gd name="T52" fmla="*/ 31 w 194"/>
                  <a:gd name="T53" fmla="*/ 120 h 219"/>
                  <a:gd name="T54" fmla="*/ 14 w 194"/>
                  <a:gd name="T55" fmla="*/ 120 h 219"/>
                  <a:gd name="T56" fmla="*/ 36 w 194"/>
                  <a:gd name="T57" fmla="*/ 65 h 219"/>
                  <a:gd name="T58" fmla="*/ 49 w 194"/>
                  <a:gd name="T59" fmla="*/ 78 h 219"/>
                  <a:gd name="T60" fmla="*/ 52 w 194"/>
                  <a:gd name="T61" fmla="*/ 74 h 219"/>
                  <a:gd name="T62" fmla="*/ 40 w 194"/>
                  <a:gd name="T63" fmla="*/ 62 h 219"/>
                  <a:gd name="T64" fmla="*/ 95 w 194"/>
                  <a:gd name="T65" fmla="*/ 39 h 219"/>
                  <a:gd name="T66" fmla="*/ 95 w 194"/>
                  <a:gd name="T67" fmla="*/ 56 h 219"/>
                  <a:gd name="T68" fmla="*/ 100 w 194"/>
                  <a:gd name="T69" fmla="*/ 56 h 219"/>
                  <a:gd name="T70" fmla="*/ 100 w 194"/>
                  <a:gd name="T71" fmla="*/ 39 h 219"/>
                  <a:gd name="T72" fmla="*/ 154 w 194"/>
                  <a:gd name="T73" fmla="*/ 62 h 219"/>
                  <a:gd name="T74" fmla="*/ 142 w 194"/>
                  <a:gd name="T75" fmla="*/ 74 h 219"/>
                  <a:gd name="T76" fmla="*/ 145 w 194"/>
                  <a:gd name="T77" fmla="*/ 78 h 219"/>
                  <a:gd name="T78" fmla="*/ 158 w 194"/>
                  <a:gd name="T79" fmla="*/ 65 h 219"/>
                  <a:gd name="T80" fmla="*/ 180 w 194"/>
                  <a:gd name="T81" fmla="*/ 120 h 219"/>
                  <a:gd name="T82" fmla="*/ 163 w 194"/>
                  <a:gd name="T83" fmla="*/ 120 h 219"/>
                  <a:gd name="T84" fmla="*/ 163 w 194"/>
                  <a:gd name="T85" fmla="*/ 125 h 219"/>
                  <a:gd name="T86" fmla="*/ 180 w 194"/>
                  <a:gd name="T87" fmla="*/ 125 h 219"/>
                  <a:gd name="T88" fmla="*/ 158 w 194"/>
                  <a:gd name="T89" fmla="*/ 18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4" h="219">
                    <a:moveTo>
                      <a:pt x="103" y="26"/>
                    </a:moveTo>
                    <a:cubicBezTo>
                      <a:pt x="103" y="18"/>
                      <a:pt x="103" y="18"/>
                      <a:pt x="103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41" y="29"/>
                      <a:pt x="0" y="71"/>
                      <a:pt x="0" y="122"/>
                    </a:cubicBezTo>
                    <a:cubicBezTo>
                      <a:pt x="0" y="176"/>
                      <a:pt x="44" y="219"/>
                      <a:pt x="97" y="219"/>
                    </a:cubicBezTo>
                    <a:cubicBezTo>
                      <a:pt x="150" y="219"/>
                      <a:pt x="194" y="176"/>
                      <a:pt x="194" y="122"/>
                    </a:cubicBezTo>
                    <a:cubicBezTo>
                      <a:pt x="194" y="71"/>
                      <a:pt x="154" y="29"/>
                      <a:pt x="103" y="26"/>
                    </a:cubicBezTo>
                    <a:close/>
                    <a:moveTo>
                      <a:pt x="158" y="180"/>
                    </a:move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42" y="171"/>
                      <a:pt x="142" y="171"/>
                      <a:pt x="142" y="171"/>
                    </a:cubicBezTo>
                    <a:cubicBezTo>
                      <a:pt x="154" y="183"/>
                      <a:pt x="154" y="183"/>
                      <a:pt x="154" y="183"/>
                    </a:cubicBezTo>
                    <a:cubicBezTo>
                      <a:pt x="140" y="197"/>
                      <a:pt x="121" y="205"/>
                      <a:pt x="100" y="206"/>
                    </a:cubicBezTo>
                    <a:cubicBezTo>
                      <a:pt x="100" y="188"/>
                      <a:pt x="100" y="188"/>
                      <a:pt x="100" y="188"/>
                    </a:cubicBezTo>
                    <a:cubicBezTo>
                      <a:pt x="95" y="188"/>
                      <a:pt x="95" y="188"/>
                      <a:pt x="95" y="188"/>
                    </a:cubicBezTo>
                    <a:cubicBezTo>
                      <a:pt x="95" y="206"/>
                      <a:pt x="95" y="206"/>
                      <a:pt x="95" y="206"/>
                    </a:cubicBezTo>
                    <a:cubicBezTo>
                      <a:pt x="73" y="205"/>
                      <a:pt x="54" y="197"/>
                      <a:pt x="40" y="183"/>
                    </a:cubicBezTo>
                    <a:cubicBezTo>
                      <a:pt x="52" y="171"/>
                      <a:pt x="52" y="171"/>
                      <a:pt x="52" y="171"/>
                    </a:cubicBezTo>
                    <a:cubicBezTo>
                      <a:pt x="49" y="167"/>
                      <a:pt x="49" y="167"/>
                      <a:pt x="49" y="167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23" y="165"/>
                      <a:pt x="14" y="146"/>
                      <a:pt x="14" y="125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14" y="120"/>
                      <a:pt x="14" y="120"/>
                      <a:pt x="14" y="120"/>
                    </a:cubicBezTo>
                    <a:cubicBezTo>
                      <a:pt x="14" y="99"/>
                      <a:pt x="23" y="80"/>
                      <a:pt x="36" y="65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40" y="62"/>
                      <a:pt x="40" y="62"/>
                      <a:pt x="40" y="62"/>
                    </a:cubicBezTo>
                    <a:cubicBezTo>
                      <a:pt x="54" y="48"/>
                      <a:pt x="73" y="40"/>
                      <a:pt x="95" y="39"/>
                    </a:cubicBezTo>
                    <a:cubicBezTo>
                      <a:pt x="95" y="56"/>
                      <a:pt x="95" y="56"/>
                      <a:pt x="95" y="56"/>
                    </a:cubicBezTo>
                    <a:cubicBezTo>
                      <a:pt x="100" y="56"/>
                      <a:pt x="100" y="56"/>
                      <a:pt x="100" y="56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121" y="40"/>
                      <a:pt x="140" y="48"/>
                      <a:pt x="154" y="62"/>
                    </a:cubicBezTo>
                    <a:cubicBezTo>
                      <a:pt x="142" y="74"/>
                      <a:pt x="142" y="74"/>
                      <a:pt x="142" y="74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171" y="80"/>
                      <a:pt x="180" y="99"/>
                      <a:pt x="180" y="120"/>
                    </a:cubicBezTo>
                    <a:cubicBezTo>
                      <a:pt x="163" y="120"/>
                      <a:pt x="163" y="120"/>
                      <a:pt x="163" y="120"/>
                    </a:cubicBezTo>
                    <a:cubicBezTo>
                      <a:pt x="163" y="125"/>
                      <a:pt x="163" y="125"/>
                      <a:pt x="163" y="125"/>
                    </a:cubicBezTo>
                    <a:cubicBezTo>
                      <a:pt x="180" y="125"/>
                      <a:pt x="180" y="125"/>
                      <a:pt x="180" y="125"/>
                    </a:cubicBezTo>
                    <a:cubicBezTo>
                      <a:pt x="180" y="146"/>
                      <a:pt x="171" y="165"/>
                      <a:pt x="158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34"/>
              <p:cNvSpPr>
                <a:spLocks/>
              </p:cNvSpPr>
              <p:nvPr/>
            </p:nvSpPr>
            <p:spPr bwMode="auto">
              <a:xfrm>
                <a:off x="11153775" y="1404937"/>
                <a:ext cx="160339" cy="273050"/>
              </a:xfrm>
              <a:custGeom>
                <a:avLst/>
                <a:gdLst>
                  <a:gd name="T0" fmla="*/ 101 w 101"/>
                  <a:gd name="T1" fmla="*/ 66 h 172"/>
                  <a:gd name="T2" fmla="*/ 94 w 101"/>
                  <a:gd name="T3" fmla="*/ 59 h 172"/>
                  <a:gd name="T4" fmla="*/ 21 w 101"/>
                  <a:gd name="T5" fmla="*/ 132 h 172"/>
                  <a:gd name="T6" fmla="*/ 21 w 101"/>
                  <a:gd name="T7" fmla="*/ 0 h 172"/>
                  <a:gd name="T8" fmla="*/ 11 w 101"/>
                  <a:gd name="T9" fmla="*/ 0 h 172"/>
                  <a:gd name="T10" fmla="*/ 11 w 101"/>
                  <a:gd name="T11" fmla="*/ 141 h 172"/>
                  <a:gd name="T12" fmla="*/ 0 w 101"/>
                  <a:gd name="T13" fmla="*/ 153 h 172"/>
                  <a:gd name="T14" fmla="*/ 7 w 101"/>
                  <a:gd name="T15" fmla="*/ 163 h 172"/>
                  <a:gd name="T16" fmla="*/ 11 w 101"/>
                  <a:gd name="T17" fmla="*/ 158 h 172"/>
                  <a:gd name="T18" fmla="*/ 11 w 101"/>
                  <a:gd name="T19" fmla="*/ 172 h 172"/>
                  <a:gd name="T20" fmla="*/ 21 w 101"/>
                  <a:gd name="T21" fmla="*/ 172 h 172"/>
                  <a:gd name="T22" fmla="*/ 21 w 101"/>
                  <a:gd name="T23" fmla="*/ 146 h 172"/>
                  <a:gd name="T24" fmla="*/ 101 w 101"/>
                  <a:gd name="T25" fmla="*/ 6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172">
                    <a:moveTo>
                      <a:pt x="101" y="66"/>
                    </a:moveTo>
                    <a:lnTo>
                      <a:pt x="94" y="59"/>
                    </a:lnTo>
                    <a:lnTo>
                      <a:pt x="21" y="132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11" y="141"/>
                    </a:lnTo>
                    <a:lnTo>
                      <a:pt x="0" y="153"/>
                    </a:lnTo>
                    <a:lnTo>
                      <a:pt x="7" y="163"/>
                    </a:lnTo>
                    <a:lnTo>
                      <a:pt x="11" y="158"/>
                    </a:lnTo>
                    <a:lnTo>
                      <a:pt x="11" y="172"/>
                    </a:lnTo>
                    <a:lnTo>
                      <a:pt x="21" y="172"/>
                    </a:lnTo>
                    <a:lnTo>
                      <a:pt x="21" y="146"/>
                    </a:lnTo>
                    <a:lnTo>
                      <a:pt x="10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3137988" y="1130191"/>
            <a:ext cx="2788999" cy="710257"/>
            <a:chOff x="3883613" y="881069"/>
            <a:chExt cx="3718666" cy="947009"/>
          </a:xfrm>
        </p:grpSpPr>
        <p:sp>
          <p:nvSpPr>
            <p:cNvPr id="113" name="文本框 112"/>
            <p:cNvSpPr txBox="1"/>
            <p:nvPr/>
          </p:nvSpPr>
          <p:spPr>
            <a:xfrm>
              <a:off x="4704634" y="889752"/>
              <a:ext cx="176827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安全</a:t>
              </a:r>
              <a:endParaRPr lang="zh-CN" altLang="en-US" sz="1200" b="1" dirty="0">
                <a:solidFill>
                  <a:srgbClr val="FFB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4734621" y="1253562"/>
              <a:ext cx="2867658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保证用户信息的安全性，防止隐私泄露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3883613" y="881069"/>
              <a:ext cx="878897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Kozuka Gothic Pro H" panose="020B0800000000000000" pitchFamily="34" charset="-128"/>
                </a:rPr>
                <a:t>01</a:t>
              </a:r>
              <a:endParaRPr lang="zh-CN" altLang="en-US" sz="4000" dirty="0">
                <a:solidFill>
                  <a:srgbClr val="FFB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3245906" y="1962739"/>
            <a:ext cx="2813866" cy="736557"/>
            <a:chOff x="4374184" y="1690997"/>
            <a:chExt cx="3751821" cy="982076"/>
          </a:xfrm>
        </p:grpSpPr>
        <p:sp>
          <p:nvSpPr>
            <p:cNvPr id="117" name="文本框 116"/>
            <p:cNvSpPr txBox="1"/>
            <p:nvPr/>
          </p:nvSpPr>
          <p:spPr>
            <a:xfrm>
              <a:off x="5482980" y="1727718"/>
              <a:ext cx="176827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美观</a:t>
              </a:r>
              <a:endParaRPr lang="zh-CN" altLang="en-US" sz="1200" b="1" dirty="0">
                <a:solidFill>
                  <a:srgbClr val="FFB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4374184" y="2098557"/>
              <a:ext cx="2865678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保证在不同设备环境下，网页页面不杂乱，最大化规整显示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7158719" y="1690997"/>
              <a:ext cx="967286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Kozuka Gothic Pro H" panose="020B0800000000000000" pitchFamily="34" charset="-128"/>
                </a:rPr>
                <a:t>02</a:t>
              </a:r>
              <a:endParaRPr lang="zh-CN" altLang="en-US" sz="4000" dirty="0">
                <a:solidFill>
                  <a:srgbClr val="FFB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3117726" y="2799716"/>
            <a:ext cx="2815467" cy="719044"/>
            <a:chOff x="3765125" y="863624"/>
            <a:chExt cx="3753957" cy="958725"/>
          </a:xfrm>
        </p:grpSpPr>
        <p:sp>
          <p:nvSpPr>
            <p:cNvPr id="121" name="文本框 120"/>
            <p:cNvSpPr txBox="1"/>
            <p:nvPr/>
          </p:nvSpPr>
          <p:spPr>
            <a:xfrm>
              <a:off x="4640512" y="863624"/>
              <a:ext cx="176827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权限控制</a:t>
              </a:r>
              <a:endParaRPr lang="zh-CN" altLang="en-US" sz="1100" b="1" dirty="0">
                <a:solidFill>
                  <a:srgbClr val="FFB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4651424" y="1217843"/>
              <a:ext cx="2867658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在保证系统可扩展性的前提下，控制不同用户的权限</a:t>
              </a: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3765125" y="878501"/>
              <a:ext cx="98433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Kozuka Gothic Pro H" panose="020B0800000000000000" pitchFamily="34" charset="-128"/>
                </a:rPr>
                <a:t>03</a:t>
              </a:r>
              <a:endParaRPr lang="zh-CN" altLang="en-US" sz="4000" dirty="0">
                <a:solidFill>
                  <a:srgbClr val="FFB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3244760" y="3678174"/>
            <a:ext cx="2844238" cy="724367"/>
            <a:chOff x="4372656" y="1741353"/>
            <a:chExt cx="3792317" cy="965824"/>
          </a:xfrm>
        </p:grpSpPr>
        <p:sp>
          <p:nvSpPr>
            <p:cNvPr id="125" name="文本框 124"/>
            <p:cNvSpPr txBox="1"/>
            <p:nvPr/>
          </p:nvSpPr>
          <p:spPr>
            <a:xfrm>
              <a:off x="5487631" y="1756378"/>
              <a:ext cx="1768273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速度</a:t>
              </a:r>
              <a:endParaRPr lang="zh-CN" altLang="en-US" sz="1200" b="1" dirty="0">
                <a:solidFill>
                  <a:srgbClr val="FFB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4372656" y="2132660"/>
              <a:ext cx="2865678" cy="57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使用户能尽快打开网页，以可接受速度上传、下载资源</a:t>
              </a: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7197686" y="1741353"/>
              <a:ext cx="967287" cy="943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FB8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Kozuka Gothic Pro H" panose="020B0800000000000000" pitchFamily="34" charset="-128"/>
                </a:rPr>
                <a:t>04</a:t>
              </a:r>
              <a:endParaRPr lang="zh-CN" altLang="en-US" sz="4000" dirty="0">
                <a:solidFill>
                  <a:srgbClr val="FFB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521337" y="163046"/>
            <a:ext cx="196502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技术重难点</a:t>
            </a:r>
            <a:endParaRPr lang="zh-CN" altLang="en-US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70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6" grpId="0" animBg="1"/>
      <p:bldP spid="87" grpId="0" animBg="1"/>
      <p:bldP spid="111" grpId="0" animBg="1"/>
      <p:bldP spid="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 rot="8100000" flipH="1">
            <a:off x="3201398" y="2932489"/>
            <a:ext cx="1613397" cy="1613708"/>
            <a:chOff x="661303" y="454074"/>
            <a:chExt cx="2476499" cy="2479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Freeform 67"/>
            <p:cNvSpPr>
              <a:spLocks/>
            </p:cNvSpPr>
            <p:nvPr/>
          </p:nvSpPr>
          <p:spPr bwMode="auto">
            <a:xfrm>
              <a:off x="661303" y="454074"/>
              <a:ext cx="2476499" cy="2479675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adFill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2"/>
            <p:cNvSpPr>
              <a:spLocks/>
            </p:cNvSpPr>
            <p:nvPr/>
          </p:nvSpPr>
          <p:spPr bwMode="auto">
            <a:xfrm>
              <a:off x="742770" y="536624"/>
              <a:ext cx="2362200" cy="2365374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solidFill>
              <a:srgbClr val="33AB50"/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8100000" scaled="0"/>
                <a:tileRect/>
              </a:gradFill>
              <a:round/>
              <a:headEnd/>
              <a:tailEnd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A3779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2700000" flipH="1">
            <a:off x="4330858" y="1906754"/>
            <a:ext cx="1314259" cy="1314512"/>
            <a:chOff x="661303" y="454074"/>
            <a:chExt cx="2476499" cy="2479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7" name="Freeform 67"/>
            <p:cNvSpPr>
              <a:spLocks/>
            </p:cNvSpPr>
            <p:nvPr/>
          </p:nvSpPr>
          <p:spPr bwMode="auto">
            <a:xfrm>
              <a:off x="661303" y="454074"/>
              <a:ext cx="2476499" cy="2479675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adFill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2"/>
            <p:cNvSpPr>
              <a:spLocks/>
            </p:cNvSpPr>
            <p:nvPr/>
          </p:nvSpPr>
          <p:spPr bwMode="auto">
            <a:xfrm>
              <a:off x="742770" y="536624"/>
              <a:ext cx="2362200" cy="2365374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solidFill>
              <a:srgbClr val="03ACD2"/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8100000" scaled="0"/>
                <a:tileRect/>
              </a:gradFill>
              <a:round/>
              <a:headEnd/>
              <a:tailEnd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rot="13500000" flipH="1">
            <a:off x="1592825" y="1573665"/>
            <a:ext cx="1955838" cy="1956214"/>
            <a:chOff x="661303" y="454074"/>
            <a:chExt cx="2476499" cy="2479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Freeform 67"/>
            <p:cNvSpPr>
              <a:spLocks/>
            </p:cNvSpPr>
            <p:nvPr/>
          </p:nvSpPr>
          <p:spPr bwMode="auto">
            <a:xfrm>
              <a:off x="661303" y="454074"/>
              <a:ext cx="2476499" cy="2479675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adFill>
              <a:gsLst>
                <a:gs pos="69000">
                  <a:srgbClr val="CCCCCC"/>
                </a:gs>
                <a:gs pos="49000">
                  <a:schemeClr val="bg1"/>
                </a:gs>
                <a:gs pos="33000">
                  <a:schemeClr val="bg1">
                    <a:lumMod val="85000"/>
                  </a:schemeClr>
                </a:gs>
                <a:gs pos="16000">
                  <a:schemeClr val="bg1"/>
                </a:gs>
                <a:gs pos="91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2"/>
            <p:cNvSpPr>
              <a:spLocks/>
            </p:cNvSpPr>
            <p:nvPr/>
          </p:nvSpPr>
          <p:spPr bwMode="auto">
            <a:xfrm>
              <a:off x="688262" y="481003"/>
              <a:ext cx="2362200" cy="2365374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solidFill>
              <a:srgbClr val="03ACD2"/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8100000" scaled="0"/>
                <a:tileRect/>
              </a:gradFill>
              <a:round/>
              <a:headEnd/>
              <a:tailEnd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62942"/>
            <a:ext cx="2008141" cy="410231"/>
          </a:xfrm>
          <a:solidFill>
            <a:srgbClr val="03ACD2"/>
          </a:solidFill>
        </p:spPr>
        <p:txBody>
          <a:bodyPr>
            <a:normAutofit/>
          </a:bodyPr>
          <a:lstStyle/>
          <a:p>
            <a:r>
              <a:rPr lang="zh-CN" altLang="en-US" sz="2000" dirty="0"/>
              <a:t>过程模型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85945" y="2202418"/>
            <a:ext cx="1304283" cy="738664"/>
            <a:chOff x="1913937" y="2208311"/>
            <a:chExt cx="1304283" cy="738664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913937" y="2208311"/>
              <a:ext cx="1304283" cy="73866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RUP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9"/>
            <p:cNvSpPr txBox="1">
              <a:spLocks noChangeArrowheads="1"/>
            </p:cNvSpPr>
            <p:nvPr/>
          </p:nvSpPr>
          <p:spPr bwMode="auto">
            <a:xfrm>
              <a:off x="1970406" y="2491031"/>
              <a:ext cx="184731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90310" y="3416920"/>
            <a:ext cx="131588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Scrum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7991" y="2321390"/>
            <a:ext cx="90131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XP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104" y="1287910"/>
            <a:ext cx="2664296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轻量级软件开发过程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核心思想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沟通、简单、反馈、尊重、勇气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适合小型团队，适合本此开发的较短时间限制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77227" y="3613574"/>
            <a:ext cx="3123941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用于开发、交付和持续支持复杂产品的框架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轻量级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易于理解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适合小型团队，利于本团队在经验不足的情况下取得成功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3598808"/>
            <a:ext cx="1842929" cy="11391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以迭代和增量的方式开发软件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实践性强、可裁剪、可扩充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利于本团队开发管理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9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全屏显示(16:9)</PresentationFormat>
  <Paragraphs>163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LiHei Pro</vt:lpstr>
      <vt:lpstr>方正大黑简体</vt:lpstr>
      <vt:lpstr>方正兰亭粗黑_GBK</vt:lpstr>
      <vt:lpstr>方正兰亭黑_GBK</vt:lpstr>
      <vt:lpstr>方正韵动中黑简体</vt:lpstr>
      <vt:lpstr>迷你简汉真广标</vt:lpstr>
      <vt:lpstr>时尚中黑简体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需求分析</vt:lpstr>
      <vt:lpstr>功能设计</vt:lpstr>
      <vt:lpstr>PowerPoint 演示文稿</vt:lpstr>
      <vt:lpstr>开发语言</vt:lpstr>
      <vt:lpstr>PowerPoint 演示文稿</vt:lpstr>
      <vt:lpstr>过程模型</vt:lpstr>
      <vt:lpstr>PowerPoint 演示文稿</vt:lpstr>
      <vt:lpstr>PowerPoint 演示文稿</vt:lpstr>
      <vt:lpstr>团队介绍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huangju</cp:lastModifiedBy>
  <cp:revision>59</cp:revision>
  <dcterms:created xsi:type="dcterms:W3CDTF">2015-10-09T03:13:06Z</dcterms:created>
  <dcterms:modified xsi:type="dcterms:W3CDTF">2020-03-20T13:08:48Z</dcterms:modified>
</cp:coreProperties>
</file>