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  <p:sldMasterId id="2147483907" r:id="rId2"/>
    <p:sldMasterId id="2147483991" r:id="rId3"/>
  </p:sldMasterIdLst>
  <p:sldIdLst>
    <p:sldId id="256" r:id="rId4"/>
    <p:sldId id="257" r:id="rId5"/>
    <p:sldId id="258" r:id="rId6"/>
    <p:sldId id="275" r:id="rId7"/>
    <p:sldId id="259" r:id="rId8"/>
    <p:sldId id="265" r:id="rId9"/>
    <p:sldId id="260" r:id="rId10"/>
    <p:sldId id="266" r:id="rId11"/>
    <p:sldId id="267" r:id="rId12"/>
    <p:sldId id="263" r:id="rId13"/>
    <p:sldId id="276" r:id="rId14"/>
    <p:sldId id="268" r:id="rId15"/>
    <p:sldId id="273" r:id="rId16"/>
    <p:sldId id="271" r:id="rId17"/>
    <p:sldId id="270" r:id="rId18"/>
    <p:sldId id="277" r:id="rId19"/>
    <p:sldId id="279" r:id="rId20"/>
    <p:sldId id="278" r:id="rId21"/>
    <p:sldId id="274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0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0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2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0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44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96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32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84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24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24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0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28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94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5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12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86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86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010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233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411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59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0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00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50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915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20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1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5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8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6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0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2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3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5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625404" y="2602203"/>
            <a:ext cx="4758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Engenharia de software</a:t>
            </a:r>
          </a:p>
          <a:p>
            <a:r>
              <a:rPr lang="pt-BR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32775" y="396293"/>
            <a:ext cx="9144000" cy="89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7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6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5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5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Tecnológica Federal do Paraná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Engenharia </a:t>
            </a:r>
            <a:r>
              <a:rPr lang="pt-BR" alt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Computação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613857" y="6387922"/>
            <a:ext cx="27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Abril - 2016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33342" y="3897991"/>
            <a:ext cx="79462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Estudantes:</a:t>
            </a:r>
            <a:endParaRPr lang="pt-BR" sz="2800" dirty="0"/>
          </a:p>
          <a:p>
            <a:pPr>
              <a:lnSpc>
                <a:spcPct val="150000"/>
              </a:lnSpc>
            </a:pPr>
            <a:r>
              <a:rPr lang="pt-BR" sz="2800" dirty="0" smtClean="0"/>
              <a:t>			Gabriela Batista de </a:t>
            </a:r>
            <a:r>
              <a:rPr lang="pt-BR" sz="2800" dirty="0" smtClean="0"/>
              <a:t>Souza  - Scrum Master</a:t>
            </a:r>
            <a:endParaRPr lang="pt-BR" sz="2800" dirty="0" smtClean="0"/>
          </a:p>
          <a:p>
            <a:r>
              <a:rPr lang="pt-BR" sz="2800" dirty="0"/>
              <a:t>	</a:t>
            </a:r>
            <a:r>
              <a:rPr lang="pt-BR" sz="2800" dirty="0" smtClean="0"/>
              <a:t>		Guilherme Brandão </a:t>
            </a:r>
            <a:r>
              <a:rPr lang="pt-BR" sz="2800" dirty="0" smtClean="0"/>
              <a:t>Eid      - Team Developer</a:t>
            </a:r>
            <a:endParaRPr lang="pt-BR" sz="2800" dirty="0" smtClean="0"/>
          </a:p>
          <a:p>
            <a:pPr>
              <a:lnSpc>
                <a:spcPct val="150000"/>
              </a:lnSpc>
            </a:pPr>
            <a:r>
              <a:rPr lang="pt-BR" sz="2800" dirty="0"/>
              <a:t>	</a:t>
            </a:r>
            <a:r>
              <a:rPr lang="pt-BR" sz="2800" dirty="0" smtClean="0"/>
              <a:t>		Thiago Garcia </a:t>
            </a:r>
            <a:r>
              <a:rPr lang="pt-BR" sz="2800" dirty="0" smtClean="0"/>
              <a:t>Maciel          - Team Developer</a:t>
            </a:r>
            <a:endParaRPr lang="pt-BR" sz="28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1" y="143295"/>
            <a:ext cx="2366754" cy="9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32" y="0"/>
            <a:ext cx="5181288" cy="635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51356" y="1702383"/>
            <a:ext cx="2830431" cy="2825743"/>
          </a:xfrm>
        </p:spPr>
        <p:txBody>
          <a:bodyPr>
            <a:normAutofit/>
          </a:bodyPr>
          <a:lstStyle/>
          <a:p>
            <a:pPr algn="ctr"/>
            <a:r>
              <a:rPr lang="pt-BR" altLang="pt-BR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br>
              <a:rPr lang="pt-BR" altLang="pt-BR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br>
              <a:rPr lang="pt-BR" altLang="pt-BR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atividade</a:t>
            </a:r>
            <a:r>
              <a:rPr lang="pt-BR" alt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36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56068" y="2292438"/>
            <a:ext cx="10238146" cy="47523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/>
              <a:t>Sprint Backlog: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 smtClean="0"/>
              <a:t>Desenvolvimento do código em Java, utilizando a plataforma NetBeans;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 smtClean="0"/>
              <a:t>Criação da interface inicial do Sistema de Gerenciamento;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 smtClean="0"/>
              <a:t>Conexão da interface de cadastro com o banco de dados(</a:t>
            </a:r>
            <a:r>
              <a:rPr lang="pt-BR" sz="2400" dirty="0" err="1" smtClean="0"/>
              <a:t>pgAdmin</a:t>
            </a:r>
            <a:r>
              <a:rPr lang="pt-BR" sz="2400" dirty="0" smtClean="0"/>
              <a:t>);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17538"/>
            <a:ext cx="2034862" cy="82069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163651" y="951965"/>
            <a:ext cx="8886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Backlog: 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Caso de uso – Gerenciar clientes.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06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136527" cy="872981"/>
          </a:xfrm>
        </p:spPr>
        <p:txBody>
          <a:bodyPr>
            <a:normAutofit/>
          </a:bodyPr>
          <a:lstStyle/>
          <a:p>
            <a:r>
              <a:rPr lang="pt-BR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da </a:t>
            </a:r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 cliente 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149140" y="5910213"/>
            <a:ext cx="7891828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 smtClean="0"/>
              <a:t>Imagem: Código parcial da classe Cliente (Excluindo </a:t>
            </a:r>
            <a:r>
              <a:rPr lang="pt-BR" dirty="0" err="1" smtClean="0"/>
              <a:t>gets</a:t>
            </a:r>
            <a:r>
              <a:rPr lang="pt-BR" dirty="0" smtClean="0"/>
              <a:t> e sets).	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70" y="1018977"/>
            <a:ext cx="8602169" cy="48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136527" cy="872981"/>
          </a:xfrm>
        </p:spPr>
        <p:txBody>
          <a:bodyPr>
            <a:normAutofit/>
          </a:bodyPr>
          <a:lstStyle/>
          <a:p>
            <a:r>
              <a:rPr lang="pt-BR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 acesso ao gerenciamento comercial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005110" y="1197735"/>
            <a:ext cx="10238146" cy="466537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9600" dirty="0" smtClean="0"/>
              <a:t>Desenvolvimento da interface de acesso ao sistema de Gerenciamento: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351428" y="5760887"/>
            <a:ext cx="7891828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 smtClean="0"/>
              <a:t>Imagem: Interface inicial do Sistema de gerenciamento. 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276" y="1843030"/>
            <a:ext cx="5907814" cy="326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136527" cy="872981"/>
          </a:xfrm>
        </p:spPr>
        <p:txBody>
          <a:bodyPr>
            <a:normAutofit fontScale="90000"/>
          </a:bodyPr>
          <a:lstStyle/>
          <a:p>
            <a:r>
              <a:rPr lang="pt-BR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do caso de uso : Gerenciar clientes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08212" y="5906036"/>
            <a:ext cx="7891828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 smtClean="0"/>
              <a:t>Imagem: Código parcial da classe Cadastrar.	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42" y="999101"/>
            <a:ext cx="8710476" cy="495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1825879" cy="736404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564615" y="-147148"/>
            <a:ext cx="5211650" cy="872981"/>
          </a:xfrm>
        </p:spPr>
        <p:txBody>
          <a:bodyPr>
            <a:normAutofit/>
          </a:bodyPr>
          <a:lstStyle/>
          <a:p>
            <a:r>
              <a:rPr lang="pt-BR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: Cadastrar Clientes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222639" y="6023627"/>
            <a:ext cx="7891828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 smtClean="0"/>
              <a:t>Imagem: Interface de cadastro de clientes(Com e sem dados) . 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944" y="882716"/>
            <a:ext cx="3934374" cy="507753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07" y="898173"/>
            <a:ext cx="3934374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56068" y="2292438"/>
            <a:ext cx="10238146" cy="47523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/>
              <a:t>Sprint Backlog: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 smtClean="0"/>
              <a:t>Implementação de novas funcionalidades ao Gerenciamento de clientes;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 smtClean="0"/>
              <a:t>Testes do software: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 err="1" smtClean="0"/>
              <a:t>Assert</a:t>
            </a:r>
            <a:r>
              <a:rPr lang="pt-BR" sz="2400" dirty="0" smtClean="0"/>
              <a:t> </a:t>
            </a:r>
            <a:r>
              <a:rPr lang="pt-BR" sz="2400" dirty="0" err="1" smtClean="0"/>
              <a:t>True</a:t>
            </a:r>
            <a:r>
              <a:rPr lang="pt-BR" sz="2400" dirty="0" smtClean="0"/>
              <a:t> –  Verificar se o dado foi cadastrado no banco;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 err="1" smtClean="0"/>
              <a:t>Assert</a:t>
            </a:r>
            <a:r>
              <a:rPr lang="pt-BR" sz="2400" dirty="0" smtClean="0"/>
              <a:t> </a:t>
            </a:r>
            <a:r>
              <a:rPr lang="pt-BR" sz="2400" dirty="0" err="1" smtClean="0"/>
              <a:t>Equal</a:t>
            </a:r>
            <a:r>
              <a:rPr lang="pt-BR" sz="2400" dirty="0" smtClean="0"/>
              <a:t> – Verificar a integridade do dado.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17538"/>
            <a:ext cx="2034862" cy="82069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163651" y="951965"/>
            <a:ext cx="8886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Backlog: 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Testes do caso de uso.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8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458498" cy="872981"/>
          </a:xfrm>
        </p:spPr>
        <p:txBody>
          <a:bodyPr>
            <a:normAutofit/>
          </a:bodyPr>
          <a:lstStyle/>
          <a:p>
            <a:r>
              <a:rPr lang="pt-BR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de funcionalidades ao caso de uso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005110" y="1332362"/>
            <a:ext cx="10238146" cy="466537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9600" dirty="0" smtClean="0"/>
              <a:t>Modificação da interface de acesso ao sistema de Gerenciamento;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9600" dirty="0" smtClean="0"/>
              <a:t>Inclusão de consulta de clientes.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63530" y="5826132"/>
            <a:ext cx="12386555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 smtClean="0"/>
              <a:t>Imagem: Interface inicial do Sistema de gerenciamento e Interface de consulta de Clientes cadastrados. 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3" y="2565984"/>
            <a:ext cx="4591050" cy="24860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83" y="1995378"/>
            <a:ext cx="4848225" cy="36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630025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86767"/>
            <a:ext cx="1722848" cy="69485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424150" y="-10992"/>
            <a:ext cx="8136527" cy="872981"/>
          </a:xfrm>
        </p:spPr>
        <p:txBody>
          <a:bodyPr>
            <a:normAutofit/>
          </a:bodyPr>
          <a:lstStyle/>
          <a:p>
            <a:pPr algn="ctr"/>
            <a:r>
              <a:rPr lang="pt-BR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Testes de software realizados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356758" y="3460656"/>
            <a:ext cx="4313741" cy="46653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 smtClean="0"/>
              <a:t>Imagem: Código parcial do teste </a:t>
            </a:r>
            <a:r>
              <a:rPr lang="pt-BR" dirty="0" err="1" smtClean="0"/>
              <a:t>jUnit</a:t>
            </a:r>
            <a:r>
              <a:rPr lang="pt-BR" dirty="0" smtClean="0"/>
              <a:t>.	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990"/>
            <a:ext cx="6499405" cy="59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5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136527" cy="872981"/>
          </a:xfrm>
        </p:spPr>
        <p:txBody>
          <a:bodyPr>
            <a:normAutofit/>
          </a:bodyPr>
          <a:lstStyle/>
          <a:p>
            <a:r>
              <a:rPr lang="pt-BR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das futuras Sprints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005110" y="1197735"/>
            <a:ext cx="10238146" cy="466537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pt-BR" sz="8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sz="11200" dirty="0" smtClean="0"/>
              <a:t>O conteúdo desenvolvido até então, é apresentável ao “cliente”, indicando portando um bom funcionamento da metodologia adotada;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sz="11200" dirty="0" smtClean="0"/>
              <a:t>A próxima Sprint implementa o caso de uso “Cadastrar vendas” e “cadastrar produtos”, bem como suas respectivas interfaces;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sz="11200" dirty="0" smtClean="0"/>
              <a:t>Usar a plataforma </a:t>
            </a:r>
            <a:r>
              <a:rPr lang="pt-BR" sz="11200" dirty="0" err="1" smtClean="0"/>
              <a:t>github</a:t>
            </a:r>
            <a:r>
              <a:rPr lang="pt-BR" sz="11200" dirty="0" smtClean="0"/>
              <a:t> para compartilhamento e atualização dos códigos gerados;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1200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sz="8000" dirty="0" smtClean="0"/>
          </a:p>
          <a:p>
            <a:pPr marL="0" indent="0">
              <a:buNone/>
            </a:pPr>
            <a:r>
              <a:rPr lang="pt-BR" dirty="0" smtClean="0"/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9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628900" y="1097842"/>
            <a:ext cx="674531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Software de </a:t>
            </a:r>
          </a:p>
          <a:p>
            <a:pPr algn="ctr"/>
            <a:r>
              <a:rPr lang="pt-BR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Gerenciamento de um comércio</a:t>
            </a:r>
          </a:p>
          <a:p>
            <a:pPr algn="ctr"/>
            <a:endParaRPr lang="pt-BR" sz="2600" b="1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pt-BR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789350" y="3863461"/>
            <a:ext cx="62441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Objetivos específicos </a:t>
            </a:r>
          </a:p>
          <a:p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Gerenciar pedidos;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Gerenciar cadastros;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Gerenciar vendas.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1" y="143295"/>
            <a:ext cx="2366754" cy="9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1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84350" y="1591388"/>
            <a:ext cx="80793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Duvidas?  Perguntas ?  Sugestões ?</a:t>
            </a:r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r>
              <a:rPr lang="pt-BR" sz="2800" dirty="0" smtClean="0"/>
              <a:t>Obrigado.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272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4109" y="117538"/>
            <a:ext cx="10058400" cy="1450757"/>
          </a:xfrm>
        </p:spPr>
        <p:txBody>
          <a:bodyPr/>
          <a:lstStyle/>
          <a:p>
            <a:r>
              <a:rPr lang="pt-BR" dirty="0" smtClean="0"/>
              <a:t>Metodologia adotada: 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6475" y="1906074"/>
            <a:ext cx="10238146" cy="43528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/>
              <a:t>Product Backlog: Funcionalidades iniciais desejadas;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/>
              <a:t>Sprint Backlog: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sz="2400" dirty="0" smtClean="0"/>
              <a:t>Caso de uso teórico contendo a descrição do projeto;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400" dirty="0" smtClean="0"/>
              <a:t>Desenvolvimento dos diagramas de classe e diagramas de caso de uso;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400" dirty="0" smtClean="0"/>
              <a:t>Descrição dos casos de Uso;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400" dirty="0" smtClean="0"/>
              <a:t>Criação do diagrama de atividades;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17538"/>
            <a:ext cx="2034862" cy="8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4109" y="117538"/>
            <a:ext cx="10058400" cy="1450757"/>
          </a:xfrm>
        </p:spPr>
        <p:txBody>
          <a:bodyPr>
            <a:normAutofit/>
          </a:bodyPr>
          <a:lstStyle/>
          <a:p>
            <a:r>
              <a:rPr lang="pt-BR" dirty="0" smtClean="0"/>
              <a:t>Caso de uso teórico: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6475" y="1867437"/>
            <a:ext cx="10238146" cy="43528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/>
              <a:t>Software de gerenciamento de um comércio:</a:t>
            </a: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	A principal entidade será “Funcionário”, o qual será capaz de cadastrar e 	modificar dados da entidade “Cliente”, bem como gerenciar todos os 	pedidos. Os clientes devem 	ser capazes de efetuar pagamentos. Os 	funcionários devem oferecer todo o suporte aos clientes, colhendo 	dados, 	efetuando cadastros e  verificando cadastros; Assim como, 	também 	devem garantir que todos os requisitos para a venda estejam 	devidamente 	cumpridos: disponibilidade do produto, verificação da 	</a:t>
            </a:r>
            <a:r>
              <a:rPr lang="pt-BR" sz="2400" dirty="0"/>
              <a:t>venda, 	pagamento e finalização da venda. </a:t>
            </a:r>
          </a:p>
          <a:p>
            <a:pPr marL="0" indent="0">
              <a:buNone/>
            </a:pPr>
            <a:r>
              <a:rPr lang="pt-BR" sz="2400" dirty="0"/>
              <a:t>	O software deve ter acesso ao banco de dados que permite todas as </a:t>
            </a:r>
            <a:r>
              <a:rPr lang="pt-BR" sz="2400" dirty="0" smtClean="0"/>
              <a:t>	consultas </a:t>
            </a:r>
            <a:r>
              <a:rPr lang="pt-BR" sz="2400" dirty="0"/>
              <a:t>e manutenções do sistema.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17538"/>
            <a:ext cx="2034862" cy="8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6217" y="1177901"/>
            <a:ext cx="8911687" cy="547867"/>
          </a:xfrm>
        </p:spPr>
        <p:txBody>
          <a:bodyPr>
            <a:normAutofit fontScale="90000"/>
          </a:bodyPr>
          <a:lstStyle/>
          <a:p>
            <a:r>
              <a:rPr lang="pt-BR" alt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Caso de uso - Geral</a:t>
            </a:r>
            <a:br>
              <a:rPr lang="pt-BR" alt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17538"/>
            <a:ext cx="2034862" cy="82069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3" y="1702739"/>
            <a:ext cx="10351693" cy="352474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75" y="1177901"/>
            <a:ext cx="8911687" cy="47389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15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41" y="1548459"/>
            <a:ext cx="10158510" cy="3524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80313" y="0"/>
            <a:ext cx="8911687" cy="1280890"/>
          </a:xfrm>
        </p:spPr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86" y="1280890"/>
            <a:ext cx="10097037" cy="50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1634031"/>
            <a:ext cx="10489067" cy="3524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714" y="183274"/>
            <a:ext cx="10058400" cy="1450757"/>
          </a:xfrm>
        </p:spPr>
        <p:txBody>
          <a:bodyPr>
            <a:normAutofit/>
          </a:bodyPr>
          <a:lstStyle/>
          <a:p>
            <a:r>
              <a:rPr lang="pt-BR" altLang="pt-BR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e descrição </a:t>
            </a:r>
            <a:r>
              <a:rPr lang="pt-BR" alt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Caso de uso - Gerenciar Pedido</a:t>
            </a:r>
            <a:r>
              <a:rPr lang="pt-BR" alt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1" y="1546822"/>
            <a:ext cx="5492280" cy="448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960229"/>
              </p:ext>
            </p:extLst>
          </p:nvPr>
        </p:nvGraphicFramePr>
        <p:xfrm>
          <a:off x="4829578" y="1519710"/>
          <a:ext cx="6893888" cy="4158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0794"/>
                <a:gridCol w="3953094"/>
              </a:tblGrid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Nome do Caso de Uso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Gerenciar </a:t>
                      </a:r>
                      <a:r>
                        <a:rPr lang="pt-BR" sz="1100" dirty="0" smtClean="0">
                          <a:effectLst/>
                        </a:rPr>
                        <a:t>pedido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Caso de Uso Geral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Ator Principal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Funcionário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Atores Secundários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681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Resumo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Este caso de uso descreve as etapas percorridas por um funcionário para acompanhar todos os processos de uma venda 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Pré-Condições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 venda deve ser executada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Pós-Condições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Receber o pagamento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Ações do Ator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Ações do Sistema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3179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 smtClean="0">
                          <a:effectLst/>
                        </a:rPr>
                        <a:t>1.</a:t>
                      </a:r>
                      <a:r>
                        <a:rPr lang="pt-BR" sz="1100" baseline="0" dirty="0" smtClean="0">
                          <a:effectLst/>
                        </a:rPr>
                        <a:t> </a:t>
                      </a:r>
                      <a:r>
                        <a:rPr lang="pt-BR" sz="1100" dirty="0" smtClean="0">
                          <a:effectLst/>
                        </a:rPr>
                        <a:t>Verificar </a:t>
                      </a:r>
                      <a:r>
                        <a:rPr lang="pt-BR" sz="1100" dirty="0">
                          <a:effectLst/>
                        </a:rPr>
                        <a:t>se a venda existe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 smtClean="0">
                          <a:effectLst/>
                        </a:rPr>
                        <a:t>2. Consultar </a:t>
                      </a:r>
                      <a:r>
                        <a:rPr lang="pt-BR" sz="1100" dirty="0">
                          <a:effectLst/>
                        </a:rPr>
                        <a:t>pelo ID da venda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3179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 smtClean="0">
                          <a:effectLst/>
                        </a:rPr>
                        <a:t>3. Verificar </a:t>
                      </a:r>
                      <a:r>
                        <a:rPr lang="pt-BR" sz="1100" dirty="0">
                          <a:effectLst/>
                        </a:rPr>
                        <a:t>pagamento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 smtClean="0">
                          <a:effectLst/>
                        </a:rPr>
                        <a:t>4. Consultar </a:t>
                      </a:r>
                      <a:r>
                        <a:rPr lang="pt-BR" sz="1100" dirty="0">
                          <a:effectLst/>
                        </a:rPr>
                        <a:t>a conta pelo CPF do cliente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3179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 smtClean="0">
                          <a:effectLst/>
                        </a:rPr>
                        <a:t>5.  </a:t>
                      </a:r>
                      <a:r>
                        <a:rPr lang="pt-BR" sz="1100" dirty="0">
                          <a:effectLst/>
                        </a:rPr>
                        <a:t>Finalizar compra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 smtClean="0">
                          <a:effectLst/>
                        </a:rPr>
                        <a:t>6. Emitir </a:t>
                      </a:r>
                      <a:r>
                        <a:rPr lang="pt-BR" sz="1100" dirty="0">
                          <a:effectLst/>
                        </a:rPr>
                        <a:t>nota fiscal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Restrições /Validações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 smtClean="0">
                          <a:effectLst/>
                        </a:rPr>
                        <a:t>7. É </a:t>
                      </a:r>
                      <a:r>
                        <a:rPr lang="pt-BR" sz="1100" dirty="0">
                          <a:effectLst/>
                        </a:rPr>
                        <a:t>necessário possuir um cadastro parar comprar 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 smtClean="0">
                          <a:effectLst/>
                        </a:rPr>
                        <a:t>8. É </a:t>
                      </a:r>
                      <a:r>
                        <a:rPr lang="pt-BR" sz="1100" dirty="0">
                          <a:effectLst/>
                        </a:rPr>
                        <a:t>necessário realizar uma compra para validar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1634031"/>
            <a:ext cx="10489067" cy="3524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2441" y="183274"/>
            <a:ext cx="10058400" cy="1450757"/>
          </a:xfrm>
        </p:spPr>
        <p:txBody>
          <a:bodyPr>
            <a:normAutofit/>
          </a:bodyPr>
          <a:lstStyle/>
          <a:p>
            <a:r>
              <a:rPr lang="pt-BR" altLang="pt-BR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e descrição </a:t>
            </a:r>
            <a:r>
              <a:rPr lang="pt-BR" alt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Caso de uso </a:t>
            </a:r>
            <a:r>
              <a:rPr lang="pt-BR" altLang="pt-BR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Efetuar venda</a:t>
            </a:r>
            <a:r>
              <a:rPr lang="pt-BR" alt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2" y="1634031"/>
            <a:ext cx="5757725" cy="429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46566"/>
              </p:ext>
            </p:extLst>
          </p:nvPr>
        </p:nvGraphicFramePr>
        <p:xfrm>
          <a:off x="5503615" y="1236605"/>
          <a:ext cx="6585354" cy="4739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9179"/>
                <a:gridCol w="3776175"/>
              </a:tblGrid>
              <a:tr h="225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Nome do Caso de Uso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Efetuar venda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25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Caso de Uso Geral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25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Ator Principal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Funcionário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25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Atores Secundários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Cliente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451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Resumo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Este caso de uso descreve as etapas percorridas por um funcionário para efetuar uma venda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25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Pré-Condições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O cliente tem que ser cadastrado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25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Pós-Condições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Gerenciar a venda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25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Ações do Ator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Ações do Sistema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2567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100" dirty="0">
                          <a:effectLst/>
                        </a:rPr>
                        <a:t>Verificar cadastro do cliente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25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 smtClean="0">
                          <a:effectLst/>
                        </a:rPr>
                        <a:t>2.</a:t>
                      </a:r>
                      <a:r>
                        <a:rPr lang="pt-BR" sz="1100" baseline="0" dirty="0" smtClean="0">
                          <a:effectLst/>
                        </a:rPr>
                        <a:t> </a:t>
                      </a:r>
                      <a:r>
                        <a:rPr lang="pt-BR" sz="1100" dirty="0" smtClean="0">
                          <a:effectLst/>
                        </a:rPr>
                        <a:t>Consultar </a:t>
                      </a:r>
                      <a:r>
                        <a:rPr lang="pt-BR" sz="1100" dirty="0">
                          <a:effectLst/>
                        </a:rPr>
                        <a:t>cliente por seu CPF e CNPJ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451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 smtClean="0">
                          <a:effectLst/>
                        </a:rPr>
                        <a:t>3. Se </a:t>
                      </a:r>
                      <a:r>
                        <a:rPr lang="pt-BR" sz="1100" dirty="0">
                          <a:effectLst/>
                        </a:rPr>
                        <a:t>for necessário, gravar ou atualizar o cadastro do Cliente.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2567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 smtClean="0">
                          <a:effectLst/>
                        </a:rPr>
                        <a:t>4. Verificar </a:t>
                      </a:r>
                      <a:r>
                        <a:rPr lang="pt-BR" sz="1100" dirty="0">
                          <a:effectLst/>
                        </a:rPr>
                        <a:t>status do cliente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451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 smtClean="0">
                          <a:effectLst/>
                        </a:rPr>
                        <a:t>5. Caso </a:t>
                      </a:r>
                      <a:r>
                        <a:rPr lang="pt-BR" sz="1100" dirty="0">
                          <a:effectLst/>
                        </a:rPr>
                        <a:t>o cliente esteja em débito com a loja não efetuar a venda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2567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 smtClean="0">
                          <a:effectLst/>
                        </a:rPr>
                        <a:t>6.  </a:t>
                      </a:r>
                      <a:r>
                        <a:rPr lang="pt-BR" sz="1100" dirty="0">
                          <a:effectLst/>
                        </a:rPr>
                        <a:t>Gerenciar a venda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451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Restrições /Validações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 smtClean="0">
                          <a:effectLst/>
                        </a:rPr>
                        <a:t>7.</a:t>
                      </a:r>
                      <a:r>
                        <a:rPr lang="pt-BR" sz="1100" baseline="0" dirty="0" smtClean="0">
                          <a:effectLst/>
                        </a:rPr>
                        <a:t> </a:t>
                      </a:r>
                      <a:r>
                        <a:rPr lang="pt-BR" sz="1100" dirty="0" smtClean="0">
                          <a:effectLst/>
                        </a:rPr>
                        <a:t>Para </a:t>
                      </a:r>
                      <a:r>
                        <a:rPr lang="pt-BR" sz="1100" dirty="0">
                          <a:effectLst/>
                        </a:rPr>
                        <a:t>realizar uma venda o cliente precisa ser cadastrado 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451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 smtClean="0">
                          <a:effectLst/>
                        </a:rPr>
                        <a:t>8. O </a:t>
                      </a:r>
                      <a:r>
                        <a:rPr lang="pt-BR" sz="1100" dirty="0">
                          <a:effectLst/>
                        </a:rPr>
                        <a:t>cliente precisa efetuar o pagamento para a compra ser validada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1634031"/>
            <a:ext cx="10489067" cy="3524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4109" y="125403"/>
            <a:ext cx="10058400" cy="1450757"/>
          </a:xfrm>
        </p:spPr>
        <p:txBody>
          <a:bodyPr>
            <a:normAutofit/>
          </a:bodyPr>
          <a:lstStyle/>
          <a:p>
            <a:r>
              <a:rPr lang="pt-BR" altLang="pt-BR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e descrição </a:t>
            </a:r>
            <a:r>
              <a:rPr lang="pt-BR" alt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Caso de uso </a:t>
            </a:r>
            <a:r>
              <a:rPr lang="pt-BR" altLang="pt-BR" sz="31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altLang="pt-BR" sz="31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Gerenciar </a:t>
            </a:r>
            <a:r>
              <a:rPr lang="pt-BR" altLang="pt-BR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pt-BR" alt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76160"/>
            <a:ext cx="4800494" cy="4172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20901"/>
              </p:ext>
            </p:extLst>
          </p:nvPr>
        </p:nvGraphicFramePr>
        <p:xfrm>
          <a:off x="4662152" y="1081827"/>
          <a:ext cx="7388180" cy="4731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1649"/>
                <a:gridCol w="4236531"/>
              </a:tblGrid>
              <a:tr h="249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Nome do Caso de Uso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Cadastrar cliente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49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Caso de Uso Geral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49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Ator Principal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Funcionário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49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Atores Secundários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Cliente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4980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Resumo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Este caso de uso descreve as etapas percorridas por um funcionário para cadastrar um cliente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49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Pré-Condições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O cliente não pode possuir nome sujo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49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Pós-Condições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É necessário realizar uma venda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49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Ações do Ator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Ações do Sistema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49013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 smtClean="0">
                          <a:effectLst/>
                        </a:rPr>
                        <a:t>1. Colher </a:t>
                      </a:r>
                      <a:r>
                        <a:rPr lang="pt-BR" sz="1100" dirty="0">
                          <a:effectLst/>
                        </a:rPr>
                        <a:t>os dados do cliente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4980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 smtClean="0">
                          <a:effectLst/>
                        </a:rPr>
                        <a:t>2. Inserir </a:t>
                      </a:r>
                      <a:r>
                        <a:rPr lang="pt-BR" sz="1100" dirty="0">
                          <a:effectLst/>
                        </a:rPr>
                        <a:t>os dados, tais como: CPF ou CNPJ, nome do cliente, cidade e telefone.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4980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 smtClean="0">
                          <a:effectLst/>
                        </a:rPr>
                        <a:t>3. Caso </a:t>
                      </a:r>
                      <a:r>
                        <a:rPr lang="pt-BR" sz="1100" dirty="0">
                          <a:effectLst/>
                        </a:rPr>
                        <a:t>o cliente já esteja cadastrado incluir o Caso de Uso Efetuar venda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249013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 smtClean="0">
                          <a:effectLst/>
                        </a:rPr>
                        <a:t>4. Incluir </a:t>
                      </a:r>
                      <a:r>
                        <a:rPr lang="pt-BR" sz="1100" dirty="0">
                          <a:effectLst/>
                        </a:rPr>
                        <a:t>o caso de Uso Efetuar venda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4980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Restrições /Validações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 smtClean="0">
                          <a:effectLst/>
                        </a:rPr>
                        <a:t>5.Para </a:t>
                      </a:r>
                      <a:r>
                        <a:rPr lang="pt-BR" sz="1100" dirty="0">
                          <a:effectLst/>
                        </a:rPr>
                        <a:t>realizar um cadastro o cliente </a:t>
                      </a:r>
                      <a:r>
                        <a:rPr lang="pt-BR" sz="1100" dirty="0" smtClean="0">
                          <a:effectLst/>
                        </a:rPr>
                        <a:t>é necessário ser </a:t>
                      </a:r>
                      <a:r>
                        <a:rPr lang="pt-BR" sz="1100" dirty="0">
                          <a:effectLst/>
                        </a:rPr>
                        <a:t>maior de idade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  <a:tr h="4980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 smtClean="0">
                          <a:effectLst/>
                        </a:rPr>
                        <a:t>6. É </a:t>
                      </a:r>
                      <a:r>
                        <a:rPr lang="pt-BR" sz="1100" dirty="0">
                          <a:effectLst/>
                        </a:rPr>
                        <a:t>necessário o cliente inserir todos os dados pedidos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1784</TotalTime>
  <Words>789</Words>
  <Application>Microsoft Office PowerPoint</Application>
  <PresentationFormat>Widescreen</PresentationFormat>
  <Paragraphs>177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20</vt:i4>
      </vt:variant>
    </vt:vector>
  </HeadingPairs>
  <TitlesOfParts>
    <vt:vector size="30" baseType="lpstr">
      <vt:lpstr>Microsoft YaHei</vt:lpstr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1_HDOfficeLightV0</vt:lpstr>
      <vt:lpstr>Retrospectiva</vt:lpstr>
      <vt:lpstr>Apresentação do PowerPoint</vt:lpstr>
      <vt:lpstr>Apresentação do PowerPoint</vt:lpstr>
      <vt:lpstr>Metodologia adotada: Scrum</vt:lpstr>
      <vt:lpstr>Caso de uso teórico:</vt:lpstr>
      <vt:lpstr>Diagrama de Caso de uso - Geral </vt:lpstr>
      <vt:lpstr>Diagrama de Classe</vt:lpstr>
      <vt:lpstr>Diagrama e descrição de Caso de uso - Gerenciar Pedido </vt:lpstr>
      <vt:lpstr>Diagrama e descrição de Caso de uso – Efetuar venda </vt:lpstr>
      <vt:lpstr>Diagrama e descrição de Caso de uso – Gerenciar cliente </vt:lpstr>
      <vt:lpstr>Diagrama  de  atividade </vt:lpstr>
      <vt:lpstr>Apresentação do PowerPoint</vt:lpstr>
      <vt:lpstr>Desenvolvimento da classe cliente </vt:lpstr>
      <vt:lpstr>Interface de acesso ao gerenciamento comercial</vt:lpstr>
      <vt:lpstr>Desenvolvimento do caso de uso : Gerenciar clientes</vt:lpstr>
      <vt:lpstr>Interface : Cadastrar Clientes</vt:lpstr>
      <vt:lpstr>Apresentação do PowerPoint</vt:lpstr>
      <vt:lpstr>Implementação de funcionalidades ao caso de uso</vt:lpstr>
      <vt:lpstr>Testes de software realizados</vt:lpstr>
      <vt:lpstr>Desenvolvimento das futuras Sprints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Gab. Souza</dc:creator>
  <cp:lastModifiedBy>Gab. Souza</cp:lastModifiedBy>
  <cp:revision>26</cp:revision>
  <dcterms:created xsi:type="dcterms:W3CDTF">2016-04-01T02:53:45Z</dcterms:created>
  <dcterms:modified xsi:type="dcterms:W3CDTF">2016-04-03T20:59:28Z</dcterms:modified>
</cp:coreProperties>
</file>