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3"/>
  </p:notesMasterIdLst>
  <p:sldIdLst>
    <p:sldId id="258" r:id="rId3"/>
    <p:sldId id="257" r:id="rId4"/>
    <p:sldId id="256" r:id="rId5"/>
    <p:sldId id="259" r:id="rId6"/>
    <p:sldId id="260" r:id="rId7"/>
    <p:sldId id="261" r:id="rId8"/>
    <p:sldId id="263" r:id="rId9"/>
    <p:sldId id="281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6" r:id="rId18"/>
    <p:sldId id="275" r:id="rId19"/>
    <p:sldId id="273" r:id="rId20"/>
    <p:sldId id="274" r:id="rId21"/>
    <p:sldId id="277" r:id="rId22"/>
    <p:sldId id="278" r:id="rId24"/>
    <p:sldId id="262" r:id="rId25"/>
    <p:sldId id="282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05865" y="0"/>
            <a:ext cx="9594850" cy="642493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GB" altLang="en-US" b="1" u="sng"/>
              <a:t>MIPS OPERATIONS</a:t>
            </a:r>
            <a:endParaRPr lang="en-GB" altLang="en-US" b="1" u="sn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/>
          </a:bodyPr>
          <a:p>
            <a:r>
              <a:rPr lang="en-US"/>
              <a:t>add:</a:t>
            </a:r>
            <a:endParaRPr lang="en-US"/>
          </a:p>
          <a:p>
            <a:pPr marL="0" indent="0">
              <a:buNone/>
            </a:pPr>
            <a:r>
              <a:rPr lang="en-US"/>
              <a:t>It adds the content of the source register 1 to the contents of the source register 2 and saves it in</a:t>
            </a:r>
            <a:endParaRPr lang="en-US"/>
          </a:p>
          <a:p>
            <a:pPr marL="0" indent="0">
              <a:buNone/>
            </a:pPr>
            <a:r>
              <a:rPr lang="en-US"/>
              <a:t>the destination register.</a:t>
            </a:r>
            <a:endParaRPr lang="en-US"/>
          </a:p>
          <a:p>
            <a:pPr marL="0" indent="0">
              <a:buNone/>
            </a:pPr>
            <a:r>
              <a:rPr lang="en-US"/>
              <a:t>Operation: $s0 = $s0 + $t0</a:t>
            </a:r>
            <a:endParaRPr lang="en-US"/>
          </a:p>
          <a:p>
            <a:pPr marL="0" indent="0">
              <a:buNone/>
            </a:pPr>
            <a:r>
              <a:rPr lang="en-US"/>
              <a:t>Syntax: add $s0, $s0, $t0</a:t>
            </a:r>
            <a:endParaRPr lang="en-US"/>
          </a:p>
          <a:p>
            <a:r>
              <a:rPr lang="en-US"/>
              <a:t>sub:</a:t>
            </a:r>
            <a:endParaRPr lang="en-US"/>
          </a:p>
          <a:p>
            <a:pPr marL="0" indent="0">
              <a:buNone/>
            </a:pPr>
            <a:r>
              <a:rPr lang="en-US"/>
              <a:t>It subtracts the content of the source register 2 from the contents of the source register 1 and</a:t>
            </a:r>
            <a:endParaRPr lang="en-US"/>
          </a:p>
          <a:p>
            <a:pPr marL="0" indent="0">
              <a:buNone/>
            </a:pPr>
            <a:r>
              <a:rPr lang="en-US"/>
              <a:t>saves it in the destination register.</a:t>
            </a:r>
            <a:endParaRPr lang="en-US"/>
          </a:p>
          <a:p>
            <a:pPr marL="0" indent="0">
              <a:buNone/>
            </a:pPr>
            <a:r>
              <a:rPr lang="en-US"/>
              <a:t>Operation: $s0 = $s0 - $t0</a:t>
            </a:r>
            <a:endParaRPr lang="en-US"/>
          </a:p>
          <a:p>
            <a:pPr marL="0" indent="0">
              <a:buNone/>
            </a:pPr>
            <a:r>
              <a:rPr lang="en-US"/>
              <a:t>Syntax: sub $s0, $s0, $t0</a:t>
            </a: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pPr algn="ctr"/>
            <a:r>
              <a:rPr lang="en-GB" altLang="en-US" b="1" u="sng">
                <a:sym typeface="+mn-ea"/>
              </a:rPr>
              <a:t>MIPS OPERATIONS</a:t>
            </a:r>
            <a:endParaRPr lang="en-US" b="1" u="sn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/>
          </a:bodyPr>
          <a:p>
            <a:r>
              <a:rPr lang="en-US"/>
              <a:t>and:</a:t>
            </a:r>
            <a:endParaRPr lang="en-US"/>
          </a:p>
          <a:p>
            <a:pPr marL="0" indent="0">
              <a:buNone/>
            </a:pPr>
            <a:r>
              <a:rPr lang="en-US"/>
              <a:t>It does a bit by bit logical and operation between two source registers contents.</a:t>
            </a:r>
            <a:endParaRPr lang="en-US"/>
          </a:p>
          <a:p>
            <a:pPr marL="0" indent="0">
              <a:buNone/>
            </a:pPr>
            <a:r>
              <a:rPr lang="en-US"/>
              <a:t>Operation: $s0 = $s0 &amp; $t0</a:t>
            </a:r>
            <a:endParaRPr lang="en-US"/>
          </a:p>
          <a:p>
            <a:pPr marL="0" indent="0">
              <a:buNone/>
            </a:pPr>
            <a:r>
              <a:rPr lang="en-US"/>
              <a:t>Syntax: and $s0, $s0, $t0</a:t>
            </a:r>
            <a:endParaRPr lang="en-US"/>
          </a:p>
          <a:p>
            <a:r>
              <a:rPr lang="en-US"/>
              <a:t>or:</a:t>
            </a:r>
            <a:endParaRPr lang="en-US"/>
          </a:p>
          <a:p>
            <a:pPr marL="0" indent="0">
              <a:buNone/>
            </a:pPr>
            <a:r>
              <a:rPr lang="en-US"/>
              <a:t>It does a bit by bit logical or operation between two source registers contents.</a:t>
            </a:r>
            <a:endParaRPr lang="en-US"/>
          </a:p>
          <a:p>
            <a:pPr marL="0" indent="0">
              <a:buNone/>
            </a:pPr>
            <a:r>
              <a:rPr lang="en-US"/>
              <a:t>Operation: $s0 = $s0 || </a:t>
            </a:r>
            <a:endParaRPr lang="en-US"/>
          </a:p>
          <a:p>
            <a:pPr marL="0" indent="0">
              <a:buNone/>
            </a:pPr>
            <a:r>
              <a:rPr lang="en-US"/>
              <a:t>$t0Syntax: or $s0, $s0, $t0</a:t>
            </a:r>
            <a:endParaRPr lang="en-US"/>
          </a:p>
          <a:p>
            <a:r>
              <a:rPr lang="en-US"/>
              <a:t>nor:</a:t>
            </a:r>
            <a:endParaRPr lang="en-US"/>
          </a:p>
          <a:p>
            <a:pPr marL="0" indent="0">
              <a:buNone/>
            </a:pPr>
            <a:r>
              <a:rPr lang="en-US"/>
              <a:t>It does a bit by bit logical “nor” operation between two source registers contents.</a:t>
            </a:r>
            <a:endParaRPr lang="en-US"/>
          </a:p>
          <a:p>
            <a:pPr marL="0" indent="0">
              <a:buNone/>
            </a:pPr>
            <a:r>
              <a:rPr lang="en-US"/>
              <a:t>Operation: $s0 = ~ ($s0 | $t0)</a:t>
            </a:r>
            <a:endParaRPr lang="en-US"/>
          </a:p>
          <a:p>
            <a:pPr marL="0" indent="0">
              <a:buNone/>
            </a:pPr>
            <a:r>
              <a:rPr lang="en-US"/>
              <a:t>Syntax: nor $s0, $s0, $t0</a:t>
            </a:r>
            <a:endParaRPr lang="en-US"/>
          </a:p>
          <a:p>
            <a:pPr marL="0" indent="0">
              <a:buNone/>
            </a:pPr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pPr algn="ctr"/>
            <a:r>
              <a:rPr lang="en-GB" altLang="en-US" u="sng">
                <a:sym typeface="+mn-ea"/>
              </a:rPr>
              <a:t>MIPS OPERATIONS</a:t>
            </a:r>
            <a:endParaRPr lang="en-GB" altLang="en-US" u="sng"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/>
          </a:bodyPr>
          <a:p>
            <a:r>
              <a:rPr lang="en-US">
                <a:sym typeface="+mn-ea"/>
              </a:rPr>
              <a:t>slt:</a:t>
            </a:r>
            <a:endParaRPr lang="en-US"/>
          </a:p>
          <a:p>
            <a:pPr marL="0" indent="0">
              <a:buNone/>
            </a:pPr>
            <a:r>
              <a:rPr lang="en-US">
                <a:sym typeface="+mn-ea"/>
              </a:rPr>
              <a:t>It compares the contents of two source registers. If the content of 1st source register is less than</a:t>
            </a:r>
            <a:endParaRPr lang="en-US"/>
          </a:p>
          <a:p>
            <a:pPr marL="0" indent="0">
              <a:buNone/>
            </a:pPr>
            <a:r>
              <a:rPr lang="en-US">
                <a:sym typeface="+mn-ea"/>
              </a:rPr>
              <a:t>the second source register, then it sets the value of destination register to 1, otherwise 0</a:t>
            </a:r>
            <a:endParaRPr lang="en-US"/>
          </a:p>
          <a:p>
            <a:pPr marL="0" indent="0">
              <a:buNone/>
            </a:pPr>
            <a:r>
              <a:rPr lang="en-US">
                <a:sym typeface="+mn-ea"/>
              </a:rPr>
              <a:t>Operation: if ($s0 &lt; $t0)</a:t>
            </a:r>
            <a:endParaRPr lang="en-US"/>
          </a:p>
          <a:p>
            <a:pPr marL="0" indent="0">
              <a:buNone/>
            </a:pPr>
            <a:r>
              <a:rPr lang="en-US">
                <a:sym typeface="+mn-ea"/>
              </a:rPr>
              <a:t>$s0 = 1</a:t>
            </a:r>
            <a:endParaRPr lang="en-US"/>
          </a:p>
          <a:p>
            <a:pPr marL="0" indent="0">
              <a:buNone/>
            </a:pPr>
            <a:r>
              <a:rPr lang="en-US">
                <a:sym typeface="+mn-ea"/>
              </a:rPr>
              <a:t>Else $s0 = 0</a:t>
            </a:r>
            <a:endParaRPr lang="en-US"/>
          </a:p>
          <a:p>
            <a:pPr marL="0" indent="0">
              <a:buNone/>
            </a:pPr>
            <a:r>
              <a:rPr lang="en-US">
                <a:sym typeface="+mn-ea"/>
              </a:rPr>
              <a:t>Syntax: slt $s0, $s0, $t0</a:t>
            </a:r>
            <a:endParaRPr lang="en-US"/>
          </a:p>
          <a:p>
            <a:r>
              <a:rPr lang="en-US">
                <a:sym typeface="+mn-ea"/>
              </a:rPr>
              <a:t>lw:</a:t>
            </a:r>
            <a:endParaRPr lang="en-US"/>
          </a:p>
          <a:p>
            <a:pPr marL="0" indent="0">
              <a:buNone/>
            </a:pPr>
            <a:r>
              <a:rPr lang="en-US">
                <a:sym typeface="+mn-ea"/>
              </a:rPr>
              <a:t>It loads the contents of the memory specified by the offset and saves it into a destination register.</a:t>
            </a:r>
            <a:endParaRPr lang="en-US"/>
          </a:p>
          <a:p>
            <a:pPr marL="0" indent="0">
              <a:buNone/>
            </a:pPr>
            <a:r>
              <a:rPr lang="en-US">
                <a:sym typeface="+mn-ea"/>
              </a:rPr>
              <a:t>Operation: $s0 = Memory [$s1 + offset]</a:t>
            </a:r>
            <a:endParaRPr lang="en-US"/>
          </a:p>
          <a:p>
            <a:pPr marL="0" indent="0">
              <a:buNone/>
            </a:pPr>
            <a:r>
              <a:rPr lang="en-US">
                <a:sym typeface="+mn-ea"/>
              </a:rPr>
              <a:t>Syntax: lw $s0, 2($s1)</a:t>
            </a:r>
            <a:endParaRPr lang="en-US"/>
          </a:p>
          <a:p>
            <a:r>
              <a:rPr lang="en-US">
                <a:sym typeface="+mn-ea"/>
              </a:rPr>
              <a:t>sw:</a:t>
            </a:r>
            <a:endParaRPr lang="en-US"/>
          </a:p>
          <a:p>
            <a:pPr marL="0" indent="0">
              <a:buNone/>
            </a:pPr>
            <a:r>
              <a:rPr lang="en-US">
                <a:sym typeface="+mn-ea"/>
              </a:rPr>
              <a:t>It stores the contents of a source register to the memory address specified by the offset</a:t>
            </a:r>
            <a:endParaRPr lang="en-US">
              <a:sym typeface="+mn-ea"/>
            </a:endParaRPr>
          </a:p>
          <a:p>
            <a:pPr marL="0" indent="0">
              <a:buNone/>
            </a:pPr>
            <a:r>
              <a:rPr lang="en-US"/>
              <a:t>Operation: Memory [$s1 + offset] = $s0</a:t>
            </a:r>
            <a:endParaRPr lang="en-US"/>
          </a:p>
          <a:p>
            <a:pPr marL="0" indent="0">
              <a:buNone/>
            </a:pPr>
            <a:r>
              <a:rPr lang="en-US"/>
              <a:t>Syntax: sw $s0, 2($s1)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pPr algn="ctr"/>
            <a:r>
              <a:rPr lang="en-GB" altLang="en-US" u="sng">
                <a:sym typeface="+mn-ea"/>
              </a:rPr>
              <a:t>MIPS OPERATIONS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p>
            <a:r>
              <a:rPr lang="en-US" sz="1100"/>
              <a:t>beq:</a:t>
            </a:r>
            <a:endParaRPr lang="en-US" sz="1100"/>
          </a:p>
          <a:p>
            <a:pPr marL="0" indent="0">
              <a:buNone/>
            </a:pPr>
            <a:r>
              <a:rPr lang="en-US" sz="1100"/>
              <a:t>It checks if the content of the provided register is equal to the contents of another register or not.</a:t>
            </a:r>
            <a:endParaRPr lang="en-US" sz="1100"/>
          </a:p>
          <a:p>
            <a:pPr marL="0" indent="0">
              <a:buNone/>
            </a:pPr>
            <a:r>
              <a:rPr lang="en-US" sz="1100"/>
              <a:t>If equal jumps a relative number of instructions else continue.</a:t>
            </a:r>
            <a:endParaRPr lang="en-US" sz="1100"/>
          </a:p>
          <a:p>
            <a:pPr marL="0" indent="0">
              <a:buNone/>
            </a:pPr>
            <a:r>
              <a:rPr lang="en-US" sz="1100"/>
              <a:t>Operation: if ($s0==$t0) jump to L (Label)</a:t>
            </a:r>
            <a:endParaRPr lang="en-US" sz="1100"/>
          </a:p>
          <a:p>
            <a:pPr marL="0" indent="0">
              <a:buNone/>
            </a:pPr>
            <a:r>
              <a:rPr lang="en-US" sz="1100"/>
              <a:t>Else go to next line</a:t>
            </a:r>
            <a:endParaRPr lang="en-US" sz="1100"/>
          </a:p>
          <a:p>
            <a:pPr marL="0" indent="0">
              <a:buNone/>
            </a:pPr>
            <a:r>
              <a:rPr lang="en-US" sz="1100"/>
              <a:t>Syntax: beq $s0, $t0, L</a:t>
            </a:r>
            <a:endParaRPr lang="en-US" sz="1100"/>
          </a:p>
          <a:p>
            <a:r>
              <a:rPr lang="en-US" sz="1100"/>
              <a:t>bne:</a:t>
            </a:r>
            <a:endParaRPr lang="en-US" sz="1100"/>
          </a:p>
          <a:p>
            <a:pPr marL="0" indent="0">
              <a:buNone/>
            </a:pPr>
            <a:r>
              <a:rPr lang="en-US" sz="1100"/>
              <a:t>It checks if the content of the provided register is not equal to the contents of another register or</a:t>
            </a:r>
            <a:endParaRPr lang="en-US" sz="1100"/>
          </a:p>
          <a:p>
            <a:pPr marL="0" indent="0">
              <a:buNone/>
            </a:pPr>
            <a:r>
              <a:rPr lang="en-US" sz="1100"/>
              <a:t>not. If not equal, jumps a relative number of instructions else continue.</a:t>
            </a:r>
            <a:endParaRPr lang="en-US" sz="1100"/>
          </a:p>
          <a:p>
            <a:pPr marL="0" indent="0">
              <a:buNone/>
            </a:pPr>
            <a:r>
              <a:rPr lang="en-US" sz="1100"/>
              <a:t>Operation: if ($s0 != $t0) jump to L (Label)</a:t>
            </a:r>
            <a:endParaRPr lang="en-US" sz="1100"/>
          </a:p>
          <a:p>
            <a:pPr marL="0" indent="0">
              <a:buNone/>
            </a:pPr>
            <a:r>
              <a:rPr lang="en-US" sz="1100"/>
              <a:t>Else go to next line</a:t>
            </a:r>
            <a:endParaRPr lang="en-US" sz="1100"/>
          </a:p>
          <a:p>
            <a:pPr marL="0" indent="0">
              <a:buNone/>
            </a:pPr>
            <a:r>
              <a:rPr lang="en-US" sz="1100"/>
              <a:t>Syntax: bne $s0, $t0, L</a:t>
            </a:r>
            <a:endParaRPr lang="en-US" sz="1100"/>
          </a:p>
          <a:p>
            <a:r>
              <a:rPr lang="en-US" sz="1100"/>
              <a:t>addi:</a:t>
            </a:r>
            <a:endParaRPr lang="en-US" sz="1100"/>
          </a:p>
          <a:p>
            <a:pPr marL="0" indent="0">
              <a:buNone/>
            </a:pPr>
            <a:r>
              <a:rPr lang="en-US" sz="1100"/>
              <a:t>It can add direct value (constant) with a content of a source register.</a:t>
            </a:r>
            <a:endParaRPr lang="en-US" sz="1100"/>
          </a:p>
          <a:p>
            <a:pPr marL="0" indent="0">
              <a:buNone/>
            </a:pPr>
            <a:r>
              <a:rPr lang="en-US" sz="1100"/>
              <a:t>Operation: $s0 = $t0 + immediate value</a:t>
            </a:r>
            <a:endParaRPr lang="en-US" sz="1100"/>
          </a:p>
          <a:p>
            <a:pPr marL="0" indent="0">
              <a:buNone/>
            </a:pPr>
            <a:r>
              <a:rPr lang="en-US" sz="1100"/>
              <a:t>Syntax: addi $s0, $t0, 4</a:t>
            </a:r>
            <a:endParaRPr lang="en-US" sz="11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pPr algn="ctr"/>
            <a:r>
              <a:rPr lang="en-GB" altLang="en-US" u="sng">
                <a:sym typeface="+mn-ea"/>
              </a:rPr>
              <a:t>MIPS OPERATIONS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5000"/>
          </a:bodyPr>
          <a:p>
            <a:r>
              <a:rPr lang="en-US"/>
              <a:t>andi:</a:t>
            </a:r>
            <a:endParaRPr lang="en-US"/>
          </a:p>
          <a:p>
            <a:pPr marL="0" indent="0">
              <a:buNone/>
            </a:pPr>
            <a:r>
              <a:rPr lang="en-US"/>
              <a:t>It does logical bit by bit and operation with a constant value and a content of a source register.</a:t>
            </a:r>
            <a:endParaRPr lang="en-US"/>
          </a:p>
          <a:p>
            <a:pPr marL="0" indent="0">
              <a:buNone/>
            </a:pPr>
            <a:r>
              <a:rPr lang="en-US"/>
              <a:t>Operation: $s0 = $t0 &amp; immediate value</a:t>
            </a:r>
            <a:endParaRPr lang="en-US"/>
          </a:p>
          <a:p>
            <a:pPr marL="0" indent="0">
              <a:buNone/>
            </a:pPr>
            <a:r>
              <a:rPr lang="en-US"/>
              <a:t>Syntax: andi $s0, $t0, 4</a:t>
            </a:r>
            <a:endParaRPr lang="en-US"/>
          </a:p>
          <a:p>
            <a:r>
              <a:rPr lang="en-US"/>
              <a:t>ori:</a:t>
            </a:r>
            <a:endParaRPr lang="en-US"/>
          </a:p>
          <a:p>
            <a:pPr marL="0" indent="0">
              <a:buNone/>
            </a:pPr>
            <a:r>
              <a:rPr lang="en-US"/>
              <a:t>It does logical bit by bit or operation with a constant value and content of a source register.</a:t>
            </a:r>
            <a:endParaRPr lang="en-US"/>
          </a:p>
          <a:p>
            <a:pPr marL="0" indent="0">
              <a:buNone/>
            </a:pPr>
            <a:r>
              <a:rPr lang="en-US"/>
              <a:t>Operation: $s0 = $t0 || immediate value</a:t>
            </a:r>
            <a:endParaRPr lang="en-US"/>
          </a:p>
          <a:p>
            <a:pPr marL="0" indent="0">
              <a:buNone/>
            </a:pPr>
            <a:r>
              <a:rPr lang="en-US"/>
              <a:t>Syntax: ori $s0, $t0, </a:t>
            </a:r>
            <a:endParaRPr lang="en-US"/>
          </a:p>
          <a:p>
            <a:r>
              <a:rPr lang="en-US"/>
              <a:t>srl:</a:t>
            </a:r>
            <a:endParaRPr lang="en-US"/>
          </a:p>
          <a:p>
            <a:pPr marL="0" indent="0">
              <a:buNone/>
            </a:pPr>
            <a:r>
              <a:rPr lang="en-US"/>
              <a:t>This operation shifts the content of a register to right by a constant and stores shifted</a:t>
            </a:r>
            <a:endParaRPr lang="en-US"/>
          </a:p>
          <a:p>
            <a:pPr marL="0" indent="0">
              <a:buNone/>
            </a:pPr>
            <a:r>
              <a:rPr lang="en-US"/>
              <a:t>value todestination register.</a:t>
            </a:r>
            <a:endParaRPr lang="en-US"/>
          </a:p>
          <a:p>
            <a:pPr marL="0" indent="0">
              <a:buNone/>
            </a:pPr>
            <a:r>
              <a:rPr lang="en-US"/>
              <a:t>Operation: $s0 = $t0</a:t>
            </a:r>
            <a:endParaRPr lang="en-US"/>
          </a:p>
          <a:p>
            <a:pPr marL="0" indent="0">
              <a:buNone/>
            </a:pPr>
            <a:r>
              <a:rPr lang="en-US"/>
              <a:t>&gt;&gt; 4Syntax: srl $s0, </a:t>
            </a:r>
            <a:endParaRPr lang="en-US"/>
          </a:p>
          <a:p>
            <a:pPr marL="0" indent="0">
              <a:buNone/>
            </a:pPr>
            <a:r>
              <a:rPr lang="en-US"/>
              <a:t>$t0, 4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pPr algn="ctr"/>
            <a:r>
              <a:rPr lang="en-GB" altLang="en-US" u="sng">
                <a:sym typeface="+mn-ea"/>
              </a:rPr>
              <a:t>MIPS OPERATIONS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20000"/>
          </a:bodyPr>
          <a:p>
            <a:r>
              <a:rPr lang="en-US">
                <a:sym typeface="+mn-ea"/>
              </a:rPr>
              <a:t>sll:</a:t>
            </a:r>
            <a:endParaRPr lang="en-US"/>
          </a:p>
          <a:p>
            <a:pPr marL="0" indent="0">
              <a:buNone/>
            </a:pPr>
            <a:r>
              <a:rPr lang="en-US">
                <a:sym typeface="+mn-ea"/>
              </a:rPr>
              <a:t>This operation shifts the content of a register to left by a constant and stores shifted </a:t>
            </a:r>
            <a:endParaRPr lang="en-US"/>
          </a:p>
          <a:p>
            <a:pPr marL="0" indent="0">
              <a:buNone/>
            </a:pPr>
            <a:r>
              <a:rPr lang="en-US">
                <a:sym typeface="+mn-ea"/>
              </a:rPr>
              <a:t>value todestination register.</a:t>
            </a:r>
            <a:endParaRPr lang="en-US"/>
          </a:p>
          <a:p>
            <a:pPr marL="0" indent="0">
              <a:buNone/>
            </a:pPr>
            <a:r>
              <a:rPr lang="en-US">
                <a:sym typeface="+mn-ea"/>
              </a:rPr>
              <a:t>Operation: $s0 = $t0</a:t>
            </a:r>
            <a:endParaRPr lang="en-US"/>
          </a:p>
          <a:p>
            <a:pPr marL="0" indent="0">
              <a:buNone/>
            </a:pPr>
            <a:r>
              <a:rPr lang="en-US">
                <a:sym typeface="+mn-ea"/>
              </a:rPr>
              <a:t>&lt;&lt; 4Syntax: sll $s0, </a:t>
            </a:r>
            <a:endParaRPr lang="en-US"/>
          </a:p>
          <a:p>
            <a:pPr marL="0" indent="0">
              <a:buNone/>
            </a:pPr>
            <a:r>
              <a:rPr lang="en-US">
                <a:sym typeface="+mn-ea"/>
              </a:rPr>
              <a:t>$t0, 4</a:t>
            </a:r>
            <a:endParaRPr lang="en-US"/>
          </a:p>
          <a:p>
            <a:r>
              <a:rPr lang="en-US">
                <a:sym typeface="+mn-ea"/>
              </a:rPr>
              <a:t>J:</a:t>
            </a:r>
            <a:endParaRPr lang="en-US"/>
          </a:p>
          <a:p>
            <a:pPr marL="0" indent="0">
              <a:buNone/>
            </a:pPr>
            <a:r>
              <a:rPr lang="en-US">
                <a:sym typeface="+mn-ea"/>
              </a:rPr>
              <a:t>It jumps a relative number of instruction/s specified by given label </a:t>
            </a:r>
            <a:endParaRPr lang="en-US"/>
          </a:p>
          <a:p>
            <a:pPr marL="0" indent="0">
              <a:buNone/>
            </a:pPr>
            <a:r>
              <a:rPr lang="en-US">
                <a:sym typeface="+mn-ea"/>
              </a:rPr>
              <a:t>number.Operation: jump to Label</a:t>
            </a:r>
            <a:endParaRPr lang="en-US"/>
          </a:p>
          <a:p>
            <a:pPr marL="0" indent="0">
              <a:buNone/>
            </a:pPr>
            <a:r>
              <a:rPr lang="en-US">
                <a:sym typeface="+mn-ea"/>
              </a:rPr>
              <a:t>Syntax: J, L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79475"/>
          </a:xfrm>
        </p:spPr>
        <p:txBody>
          <a:bodyPr>
            <a:normAutofit/>
          </a:bodyPr>
          <a:p>
            <a:pPr algn="ctr"/>
            <a:r>
              <a:rPr lang="en-GB" altLang="en-US" b="1" u="sng">
                <a:sym typeface="+mn-ea"/>
              </a:rPr>
              <a:t>THE MAKETZ PROCESSOR</a:t>
            </a:r>
            <a:endParaRPr lang="en-US" b="1" u="sng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309495" y="1392555"/>
            <a:ext cx="8277860" cy="512635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2015"/>
          </a:xfrm>
        </p:spPr>
        <p:txBody>
          <a:bodyPr/>
          <a:p>
            <a:r>
              <a:rPr lang="en-GB" altLang="en-US"/>
              <a:t>CONTROL UNIT</a:t>
            </a:r>
            <a:endParaRPr lang="en-GB" altLang="en-US"/>
          </a:p>
        </p:txBody>
      </p:sp>
      <p:pic>
        <p:nvPicPr>
          <p:cNvPr id="7" name="Content Placeholder 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37590" y="1247140"/>
            <a:ext cx="8667750" cy="520954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GB" altLang="en-US"/>
              <a:t>16 BIT ALU</a:t>
            </a:r>
            <a:endParaRPr lang="en-GB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983865" y="1825625"/>
            <a:ext cx="6931025" cy="475551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3445"/>
          </a:xfrm>
        </p:spPr>
        <p:txBody>
          <a:bodyPr/>
          <a:p>
            <a:r>
              <a:rPr lang="en-GB" altLang="en-US"/>
              <a:t>1 BIT ALU</a:t>
            </a:r>
            <a:endParaRPr lang="en-GB" altLang="en-US"/>
          </a:p>
        </p:txBody>
      </p:sp>
      <p:pic>
        <p:nvPicPr>
          <p:cNvPr id="9" name="Content Placeholder 8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838200" y="1258570"/>
            <a:ext cx="9741535" cy="520509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239520" y="365125"/>
            <a:ext cx="8349615" cy="581279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GB" altLang="en-US"/>
              <a:t>ALU CONTROL</a:t>
            </a:r>
            <a:endParaRPr lang="en-GB" altLang="en-US"/>
          </a:p>
        </p:txBody>
      </p:sp>
      <p:pic>
        <p:nvPicPr>
          <p:cNvPr id="7" name="Content Placeholder 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2435860"/>
            <a:ext cx="9677400" cy="313055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>
                <a:sym typeface="+mn-ea"/>
              </a:rPr>
              <a:t>Operation of our ALU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The operation of the ALU is relatively simple and straight forward. Two inputs A and B are connected to the abstracted operation logic circuits. Once there is an input, the ALU executes that particular instruction and return a desired output in 16-bit. The result of the operation is sent into the multiplexer connected to our 16-bit register where it is written to.</a:t>
            </a:r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GB" altLang="en-US" b="1" u="sng"/>
              <a:t>INSTRUCTION FETCHING</a:t>
            </a:r>
            <a:endParaRPr lang="en-GB" altLang="en-US" b="1" u="sng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The CPU is always in an infinite loop, fetching </a:t>
            </a:r>
            <a:endParaRPr lang="en-US"/>
          </a:p>
          <a:p>
            <a:pPr marL="0" indent="0">
              <a:buNone/>
            </a:pPr>
            <a:r>
              <a:rPr lang="en-US"/>
              <a:t>instructions from memory and executing them</a:t>
            </a:r>
            <a:endParaRPr lang="en-US"/>
          </a:p>
          <a:p>
            <a:pPr marL="0" indent="0">
              <a:buNone/>
            </a:pPr>
            <a:endParaRPr lang="en-US"/>
          </a:p>
          <a:p>
            <a:r>
              <a:rPr lang="en-US"/>
              <a:t>The program counter or PC register holds the </a:t>
            </a:r>
            <a:endParaRPr lang="en-US"/>
          </a:p>
          <a:p>
            <a:pPr marL="0" indent="0">
              <a:buNone/>
            </a:pPr>
            <a:r>
              <a:rPr lang="en-US"/>
              <a:t>address of the current instruction</a:t>
            </a:r>
            <a:r>
              <a:rPr lang="en-GB" altLang="en-US"/>
              <a:t> and points to the next instruction</a:t>
            </a:r>
            <a:endParaRPr lang="en-GB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GB" altLang="en-US"/>
              <a:t>DECODING</a:t>
            </a:r>
            <a:endParaRPr lang="en-GB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>
                <a:sym typeface="+mn-ea"/>
              </a:rPr>
              <a:t>How a Microprocessor Works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60000"/>
          </a:bodyPr>
          <a:p>
            <a:r>
              <a:rPr lang="en-US"/>
              <a:t>The operation of a microprocessor, though abstracted, is relatively simple to follow. The Microprocessor, can be somehow likened to the brain of a human being. As so, it is often known as the Brain of the computer. </a:t>
            </a:r>
            <a:endParaRPr lang="en-US"/>
          </a:p>
          <a:p>
            <a:r>
              <a:rPr lang="en-US"/>
              <a:t>They work on based on digital logics.  Every instruction is executed by a series of logic circuits that work on the principles of the different types of logic gates.  </a:t>
            </a:r>
            <a:endParaRPr lang="en-US"/>
          </a:p>
          <a:p>
            <a:r>
              <a:rPr lang="en-US"/>
              <a:t>A microprocessor executes a collection of machine instructions that tell the processor what to do. Based on the instructions, a microprocessor does three basic things:</a:t>
            </a:r>
            <a:endParaRPr lang="en-US"/>
          </a:p>
          <a:p>
            <a:r>
              <a:rPr lang="en-US"/>
              <a:t>Using its ALU (Arithmetic/Logic Unit), a microprocessor can perform mathematical operations like addition, subtraction, multiplication and division. Modern microprocessors contain complete floating point processors that can perform extremely sophisticated operations on large floating point numbers.</a:t>
            </a:r>
            <a:endParaRPr lang="en-US"/>
          </a:p>
          <a:p>
            <a:r>
              <a:rPr lang="en-US"/>
              <a:t>A microprocessor can move data from one memory location to another.</a:t>
            </a:r>
            <a:endParaRPr lang="en-US"/>
          </a:p>
          <a:p>
            <a:r>
              <a:rPr lang="en-US"/>
              <a:t>A microprocessor can make decisions and jump to a new set of instructions based on those decisions.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GB" altLang="en-US" b="1" u="sng"/>
              <a:t>INTRODUCTION</a:t>
            </a:r>
            <a:endParaRPr lang="en-GB" altLang="en-US" b="1" u="sn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GB" altLang="en-US"/>
              <a:t>Our microprocessor is based on the MIPS architecture. It is a single cycle processor which basically </a:t>
            </a:r>
            <a:endParaRPr lang="en-GB" altLang="en-US"/>
          </a:p>
          <a:p>
            <a:r>
              <a:rPr lang="en-GB" altLang="en-US"/>
              <a:t>Fetches</a:t>
            </a:r>
            <a:endParaRPr lang="en-GB" altLang="en-US"/>
          </a:p>
          <a:p>
            <a:r>
              <a:rPr lang="en-GB" altLang="en-US"/>
              <a:t>Decode</a:t>
            </a:r>
            <a:endParaRPr lang="en-GB" altLang="en-US"/>
          </a:p>
          <a:p>
            <a:r>
              <a:rPr lang="en-GB" altLang="en-US"/>
              <a:t>Execute </a:t>
            </a:r>
            <a:endParaRPr lang="en-GB" altLang="en-US"/>
          </a:p>
          <a:p>
            <a:r>
              <a:rPr lang="en-GB" altLang="en-US"/>
              <a:t>Store/Write Back(optional)</a:t>
            </a:r>
            <a:endParaRPr lang="en-GB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GB" altLang="en-US" b="1" u="sng"/>
              <a:t>COMPONENTS OF THE PROCESSOR</a:t>
            </a:r>
            <a:endParaRPr lang="en-GB" altLang="en-US" b="1" u="sn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GB" altLang="en-US"/>
              <a:t>Registers</a:t>
            </a:r>
            <a:endParaRPr lang="en-GB" altLang="en-US"/>
          </a:p>
          <a:p>
            <a:r>
              <a:rPr lang="en-GB" altLang="en-US"/>
              <a:t>Control Unit</a:t>
            </a:r>
            <a:endParaRPr lang="en-GB" altLang="en-US"/>
          </a:p>
          <a:p>
            <a:r>
              <a:rPr lang="en-GB" altLang="en-US"/>
              <a:t>Arithmethic Logic Unit(ALU)</a:t>
            </a:r>
            <a:endParaRPr lang="en-GB" altLang="en-US"/>
          </a:p>
          <a:p>
            <a:r>
              <a:rPr lang="en-GB" altLang="en-US"/>
              <a:t>Memory(RAM) </a:t>
            </a:r>
            <a:endParaRPr lang="en-GB" altLang="en-US"/>
          </a:p>
          <a:p>
            <a:endParaRPr lang="en-GB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GB" altLang="en-US"/>
              <a:t>Registers</a:t>
            </a:r>
            <a:endParaRPr lang="en-GB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GB" altLang="en-US"/>
              <a:t>Registers are all 16 bit.</a:t>
            </a:r>
            <a:endParaRPr lang="en-GB" altLang="en-US"/>
          </a:p>
          <a:p>
            <a:endParaRPr lang="en-GB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1496695" y="2312035"/>
            <a:ext cx="8571230" cy="42443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GB" altLang="en-US"/>
              <a:t>MIPS ISTRUCRTION SET</a:t>
            </a:r>
            <a:endParaRPr lang="en-GB" alt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GB" altLang="en-US"/>
              <a:t>MIPS is made up of 3 basic instruction components</a:t>
            </a:r>
            <a:endParaRPr lang="en-GB" altLang="en-US"/>
          </a:p>
          <a:p>
            <a:r>
              <a:rPr lang="en-GB" altLang="en-US"/>
              <a:t>R-Type Instruction</a:t>
            </a:r>
            <a:endParaRPr lang="en-GB" altLang="en-US"/>
          </a:p>
          <a:p>
            <a:r>
              <a:rPr lang="en-GB" altLang="en-US"/>
              <a:t>I-Type Instruction (Immediate Type)</a:t>
            </a:r>
            <a:endParaRPr lang="en-GB" altLang="en-US"/>
          </a:p>
          <a:p>
            <a:r>
              <a:rPr lang="en-GB" altLang="en-US"/>
              <a:t>J-Type Instruction (Jump)</a:t>
            </a:r>
            <a:endParaRPr lang="en-GB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GB" altLang="en-US"/>
              <a:t>FORMAT</a:t>
            </a:r>
            <a:endParaRPr lang="en-GB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736090" y="1825625"/>
            <a:ext cx="8719185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GB" altLang="en-US" b="1" u="sng"/>
              <a:t>OPERATIONS</a:t>
            </a:r>
            <a:endParaRPr lang="en-GB" altLang="en-US" b="1" u="sng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945640" y="1839595"/>
            <a:ext cx="6819900" cy="1704975"/>
          </a:xfrm>
          <a:prstGeom prst="rect">
            <a:avLst/>
          </a:prstGeom>
        </p:spPr>
      </p:pic>
      <p:pic>
        <p:nvPicPr>
          <p:cNvPr id="5" name="Content Placeholder 4"/>
          <p:cNvPicPr>
            <a:picLocks noChangeAspect="1"/>
          </p:cNvPicPr>
          <p:nvPr>
            <p:ph sz="half" idx="4294967295"/>
          </p:nvPr>
        </p:nvPicPr>
        <p:blipFill>
          <a:blip r:embed="rId2"/>
          <a:stretch>
            <a:fillRect/>
          </a:stretch>
        </p:blipFill>
        <p:spPr>
          <a:xfrm>
            <a:off x="2209165" y="3544570"/>
            <a:ext cx="6292850" cy="331343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5055</Words>
  <Application>WPS Presentation</Application>
  <PresentationFormat>Widescreen</PresentationFormat>
  <Paragraphs>164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3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Wingdings</vt:lpstr>
      <vt:lpstr>Times New Roman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MI ZAKARIAH</cp:lastModifiedBy>
  <cp:revision>37</cp:revision>
  <dcterms:created xsi:type="dcterms:W3CDTF">2021-04-29T20:02:32Z</dcterms:created>
  <dcterms:modified xsi:type="dcterms:W3CDTF">2021-04-29T23:14:57Z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1033-11.2.0.10114</vt:lpwstr>
  </property>
</Properties>
</file>