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3" r:id="rId2"/>
    <p:sldId id="259" r:id="rId3"/>
    <p:sldId id="260" r:id="rId4"/>
    <p:sldId id="256" r:id="rId5"/>
    <p:sldId id="261" r:id="rId6"/>
    <p:sldId id="263" r:id="rId7"/>
    <p:sldId id="28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5" r:id="rId17"/>
    <p:sldId id="274" r:id="rId18"/>
    <p:sldId id="27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174F0-2A77-416D-887A-C50979AF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69" y="1454550"/>
            <a:ext cx="2688261" cy="3991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2164C-3098-416B-9F77-F300AB1875B3}"/>
              </a:ext>
            </a:extLst>
          </p:cNvPr>
          <p:cNvSpPr txBox="1"/>
          <p:nvPr/>
        </p:nvSpPr>
        <p:spPr>
          <a:xfrm>
            <a:off x="1948871" y="254221"/>
            <a:ext cx="8294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KWAME NKRUMAH UNIVERSITY OF SCIENCE AND TECHNOLOGY</a:t>
            </a:r>
          </a:p>
          <a:p>
            <a:pPr algn="ctr"/>
            <a:r>
              <a:rPr lang="en-US" sz="2400" b="1" dirty="0"/>
              <a:t>COLLEGE OF ENGINEERING</a:t>
            </a:r>
          </a:p>
          <a:p>
            <a:pPr algn="ctr"/>
            <a:r>
              <a:rPr lang="en-US" sz="2400" b="1" dirty="0"/>
              <a:t>DEPARTMENT OF ELECTRICAL/ELECTRONICS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EE6C7-D13C-468E-A075-80D86244D78E}"/>
              </a:ext>
            </a:extLst>
          </p:cNvPr>
          <p:cNvSpPr txBox="1"/>
          <p:nvPr/>
        </p:nvSpPr>
        <p:spPr>
          <a:xfrm>
            <a:off x="2247060" y="5627077"/>
            <a:ext cx="7697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DESIGN OF A 16 BIT SINGLE CYCLE MIPS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15191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sym typeface="+mn-ea"/>
              </a:rPr>
              <a:t>MIPS OPERATIONS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168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and:</a:t>
            </a:r>
          </a:p>
          <a:p>
            <a:pPr marL="0" indent="0">
              <a:buNone/>
            </a:pPr>
            <a:r>
              <a:rPr lang="en-US" dirty="0"/>
              <a:t>It does a bit by bit logical and operation between two source registers contents.</a:t>
            </a:r>
          </a:p>
          <a:p>
            <a:pPr marL="0" indent="0">
              <a:buNone/>
            </a:pPr>
            <a:r>
              <a:rPr lang="en-US" dirty="0"/>
              <a:t>Operation: $s0 = $s0 &amp; $t0</a:t>
            </a:r>
          </a:p>
          <a:p>
            <a:pPr marL="0" indent="0">
              <a:buNone/>
            </a:pPr>
            <a:r>
              <a:rPr lang="en-US" dirty="0"/>
              <a:t>Syntax: and $s0, $s0, $t0</a:t>
            </a:r>
          </a:p>
          <a:p>
            <a:r>
              <a:rPr lang="en-US" b="1" dirty="0">
                <a:solidFill>
                  <a:srgbClr val="00B050"/>
                </a:solidFill>
              </a:rPr>
              <a:t>or:</a:t>
            </a:r>
          </a:p>
          <a:p>
            <a:pPr marL="0" indent="0">
              <a:buNone/>
            </a:pPr>
            <a:r>
              <a:rPr lang="en-US" dirty="0"/>
              <a:t>It does a bit by bit logical or operation between two source registers contents.</a:t>
            </a:r>
          </a:p>
          <a:p>
            <a:pPr marL="0" indent="0">
              <a:buNone/>
            </a:pPr>
            <a:r>
              <a:rPr lang="en-US" dirty="0"/>
              <a:t>Operation: $s0 = $s0 || $t0</a:t>
            </a:r>
          </a:p>
          <a:p>
            <a:pPr marL="0" indent="0">
              <a:buNone/>
            </a:pPr>
            <a:r>
              <a:rPr lang="en-US" dirty="0"/>
              <a:t>Syntax: or $s0, $s0, $t0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CEFA3-10D2-4F0B-8F77-B521D398B439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6D32E-52CD-4723-9B6C-C49B53B6D81C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sym typeface="+mn-ea"/>
              </a:rPr>
              <a:t>MIPS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64" y="1369141"/>
            <a:ext cx="10515600" cy="448627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>
                <a:solidFill>
                  <a:srgbClr val="00B050"/>
                </a:solidFill>
                <a:sym typeface="+mn-ea"/>
              </a:rPr>
              <a:t>slt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: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It compares the contents of two source registers. If the content of 1st source register is less than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the second source register, then it sets the value of destination register to 1, otherwise 0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Operation: if ($s0 &lt; $t0)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$s0 = 1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Else $s0 = 0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Syntax: </a:t>
            </a:r>
            <a:r>
              <a:rPr lang="en-US" dirty="0" err="1">
                <a:sym typeface="+mn-ea"/>
              </a:rPr>
              <a:t>slt</a:t>
            </a:r>
            <a:r>
              <a:rPr lang="en-US" dirty="0">
                <a:sym typeface="+mn-ea"/>
              </a:rPr>
              <a:t> $s0, $s0, $t0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sym typeface="+mn-ea"/>
              </a:rPr>
              <a:t>lw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: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It loads the contents of the memory specified by the offset and saves it into a destination register.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Operation: $s0 = Memory [$s1 + offset]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Syntax: </a:t>
            </a:r>
            <a:r>
              <a:rPr lang="en-US" dirty="0" err="1">
                <a:sym typeface="+mn-ea"/>
              </a:rPr>
              <a:t>lw</a:t>
            </a:r>
            <a:r>
              <a:rPr lang="en-US" dirty="0">
                <a:sym typeface="+mn-ea"/>
              </a:rPr>
              <a:t> $s0, 2($s1)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  <a:sym typeface="+mn-ea"/>
              </a:rPr>
              <a:t>sw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: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It stores the contents of a source register to the memory address specified by the offset</a:t>
            </a:r>
          </a:p>
          <a:p>
            <a:pPr marL="0" indent="0">
              <a:buNone/>
            </a:pPr>
            <a:r>
              <a:rPr lang="en-US" dirty="0"/>
              <a:t>Operation: Memory [$s1 + offset] = $s0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sw</a:t>
            </a:r>
            <a:r>
              <a:rPr lang="en-US" dirty="0"/>
              <a:t> $s0, 2($s1)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BBA47-B6E2-4F62-BD05-2865D753F730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3817D-7057-4B15-859C-99B21BB8E81F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sym typeface="+mn-ea"/>
              </a:rPr>
              <a:t>MIPS OPERATIONS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68" y="963053"/>
            <a:ext cx="10515600" cy="5529821"/>
          </a:xfrm>
        </p:spPr>
        <p:txBody>
          <a:bodyPr>
            <a:noAutofit/>
          </a:bodyPr>
          <a:lstStyle/>
          <a:p>
            <a:r>
              <a:rPr lang="en-US" sz="1600" b="1" dirty="0" err="1">
                <a:solidFill>
                  <a:srgbClr val="00B050"/>
                </a:solidFill>
              </a:rPr>
              <a:t>beq</a:t>
            </a:r>
            <a:r>
              <a:rPr lang="en-US" sz="160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/>
              <a:t>It checks if the content of the provided register is equal to the contents of another register or not.</a:t>
            </a:r>
          </a:p>
          <a:p>
            <a:pPr marL="0" indent="0">
              <a:buNone/>
            </a:pPr>
            <a:r>
              <a:rPr lang="en-US" sz="1600" dirty="0"/>
              <a:t>If equal jumps a relative number of instructions else continue.</a:t>
            </a:r>
          </a:p>
          <a:p>
            <a:pPr marL="0" indent="0">
              <a:buNone/>
            </a:pPr>
            <a:r>
              <a:rPr lang="en-US" sz="1600" dirty="0"/>
              <a:t>Operation: if ($s0==$t0) jump to L (Label)</a:t>
            </a:r>
          </a:p>
          <a:p>
            <a:pPr marL="0" indent="0">
              <a:buNone/>
            </a:pPr>
            <a:r>
              <a:rPr lang="en-US" sz="1600" dirty="0"/>
              <a:t>Else go to next line</a:t>
            </a:r>
          </a:p>
          <a:p>
            <a:pPr marL="0" indent="0">
              <a:buNone/>
            </a:pPr>
            <a:r>
              <a:rPr lang="en-US" sz="1600" dirty="0"/>
              <a:t>Syntax: </a:t>
            </a:r>
            <a:r>
              <a:rPr lang="en-US" sz="1600" dirty="0" err="1"/>
              <a:t>beq</a:t>
            </a:r>
            <a:r>
              <a:rPr lang="en-US" sz="1600" dirty="0"/>
              <a:t> $s0, $t0, L</a:t>
            </a:r>
          </a:p>
          <a:p>
            <a:r>
              <a:rPr lang="en-US" sz="1600" b="1" dirty="0" err="1">
                <a:solidFill>
                  <a:srgbClr val="00B050"/>
                </a:solidFill>
              </a:rPr>
              <a:t>bne</a:t>
            </a:r>
            <a:r>
              <a:rPr lang="en-US" sz="160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/>
              <a:t>It checks if the content of the provided register is not equal to the contents of another register or</a:t>
            </a:r>
          </a:p>
          <a:p>
            <a:pPr marL="0" indent="0">
              <a:buNone/>
            </a:pPr>
            <a:r>
              <a:rPr lang="en-US" sz="1600" dirty="0"/>
              <a:t>not. If not equal, jumps a relative number of instructions else continue.</a:t>
            </a:r>
          </a:p>
          <a:p>
            <a:pPr marL="0" indent="0">
              <a:buNone/>
            </a:pPr>
            <a:r>
              <a:rPr lang="en-US" sz="1600" dirty="0"/>
              <a:t>Operation: if ($s0 != $t0) jump to L (Label)</a:t>
            </a:r>
          </a:p>
          <a:p>
            <a:pPr marL="0" indent="0">
              <a:buNone/>
            </a:pPr>
            <a:r>
              <a:rPr lang="en-US" sz="1600" dirty="0"/>
              <a:t>Else go to next line</a:t>
            </a:r>
          </a:p>
          <a:p>
            <a:pPr marL="0" indent="0">
              <a:buNone/>
            </a:pPr>
            <a:r>
              <a:rPr lang="en-US" sz="1600" dirty="0"/>
              <a:t>Syntax: </a:t>
            </a:r>
            <a:r>
              <a:rPr lang="en-US" sz="1600" dirty="0" err="1"/>
              <a:t>bne</a:t>
            </a:r>
            <a:r>
              <a:rPr lang="en-US" sz="1600" dirty="0"/>
              <a:t> $s0, $t0, L</a:t>
            </a:r>
          </a:p>
          <a:p>
            <a:r>
              <a:rPr lang="en-US" sz="1600" b="1" dirty="0" err="1">
                <a:solidFill>
                  <a:srgbClr val="00B050"/>
                </a:solidFill>
              </a:rPr>
              <a:t>addi</a:t>
            </a:r>
            <a:r>
              <a:rPr lang="en-US" sz="160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/>
              <a:t>It can add direct value (constant) with a content of a source register.</a:t>
            </a:r>
          </a:p>
          <a:p>
            <a:pPr marL="0" indent="0">
              <a:buNone/>
            </a:pPr>
            <a:r>
              <a:rPr lang="en-US" sz="1600" dirty="0"/>
              <a:t>Operation: $s0 = $t0 + immediate value</a:t>
            </a:r>
          </a:p>
          <a:p>
            <a:pPr marL="0" indent="0">
              <a:buNone/>
            </a:pPr>
            <a:r>
              <a:rPr lang="en-US" sz="1600" dirty="0"/>
              <a:t>Syntax: </a:t>
            </a:r>
            <a:r>
              <a:rPr lang="en-US" sz="1600" dirty="0" err="1"/>
              <a:t>addi</a:t>
            </a:r>
            <a:r>
              <a:rPr lang="en-US" sz="1600" dirty="0"/>
              <a:t> $s0, $t0, 4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9A53A-E485-4437-9A7F-77FDFCB68014}"/>
              </a:ext>
            </a:extLst>
          </p:cNvPr>
          <p:cNvSpPr/>
          <p:nvPr/>
        </p:nvSpPr>
        <p:spPr>
          <a:xfrm>
            <a:off x="0" y="1"/>
            <a:ext cx="12192000" cy="3651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D4885-0401-4E1A-89DC-F06FF479BE2C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sym typeface="+mn-ea"/>
              </a:rPr>
              <a:t>MIPS OPERATIONS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65" y="1383498"/>
            <a:ext cx="10515600" cy="4351338"/>
          </a:xfrm>
        </p:spPr>
        <p:txBody>
          <a:bodyPr>
            <a:normAutofit fontScale="67500" lnSpcReduction="20000"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andi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It does logical bit by bit and operation with a constant value and a content of a source register.</a:t>
            </a:r>
          </a:p>
          <a:p>
            <a:pPr marL="0" indent="0">
              <a:buNone/>
            </a:pPr>
            <a:r>
              <a:rPr lang="en-US" dirty="0"/>
              <a:t>Operation: $s0 = $t0 &amp; immediate value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andi</a:t>
            </a:r>
            <a:r>
              <a:rPr lang="en-US" dirty="0"/>
              <a:t> $s0, $t0, 4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ori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It does logical bit by bit or operation with a constant value and content of a source register.</a:t>
            </a:r>
          </a:p>
          <a:p>
            <a:pPr marL="0" indent="0">
              <a:buNone/>
            </a:pPr>
            <a:r>
              <a:rPr lang="en-US" dirty="0"/>
              <a:t>Operation: $s0 = $t0 || immediate value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ori</a:t>
            </a:r>
            <a:r>
              <a:rPr lang="en-US" dirty="0"/>
              <a:t> $s0, $t0, 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srl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This operation shifts the content of a register to right by a constant and stores shifted</a:t>
            </a:r>
          </a:p>
          <a:p>
            <a:pPr marL="0" indent="0">
              <a:buNone/>
            </a:pPr>
            <a:r>
              <a:rPr lang="en-US" dirty="0"/>
              <a:t>value </a:t>
            </a:r>
            <a:r>
              <a:rPr lang="en-US" dirty="0" err="1"/>
              <a:t>todestination</a:t>
            </a:r>
            <a:r>
              <a:rPr lang="en-US" dirty="0"/>
              <a:t> register.</a:t>
            </a:r>
          </a:p>
          <a:p>
            <a:pPr marL="0" indent="0">
              <a:buNone/>
            </a:pPr>
            <a:r>
              <a:rPr lang="en-US" dirty="0"/>
              <a:t>Operation: $s0 = $t0 &gt;&gt; 4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srl</a:t>
            </a:r>
            <a:r>
              <a:rPr lang="en-US" dirty="0"/>
              <a:t> $s0, $t0,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3D128-9B5E-4A1B-BF97-0138B786C47E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39929-EB71-4907-92F9-2934F7E64E34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sym typeface="+mn-ea"/>
              </a:rPr>
              <a:t>MIPS OPERATIONS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2" y="1403594"/>
            <a:ext cx="10515600" cy="4655562"/>
          </a:xfrm>
        </p:spPr>
        <p:txBody>
          <a:bodyPr>
            <a:normAutofit fontScale="97500" lnSpcReduction="10000"/>
          </a:bodyPr>
          <a:lstStyle/>
          <a:p>
            <a:r>
              <a:rPr lang="en-US" b="1" dirty="0" err="1">
                <a:solidFill>
                  <a:srgbClr val="00B050"/>
                </a:solidFill>
                <a:sym typeface="+mn-ea"/>
              </a:rPr>
              <a:t>sll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: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This operation shifts the content of a register to left by a constant and stores shifted value </a:t>
            </a:r>
            <a:r>
              <a:rPr lang="en-US" dirty="0" err="1">
                <a:sym typeface="+mn-ea"/>
              </a:rPr>
              <a:t>todestination</a:t>
            </a:r>
            <a:r>
              <a:rPr lang="en-US" dirty="0">
                <a:sym typeface="+mn-ea"/>
              </a:rPr>
              <a:t> register.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Operation: $s0 = $t0 &lt;&lt; 4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Syntax: </a:t>
            </a:r>
            <a:r>
              <a:rPr lang="en-US" dirty="0" err="1">
                <a:sym typeface="+mn-ea"/>
              </a:rPr>
              <a:t>sll</a:t>
            </a:r>
            <a:r>
              <a:rPr lang="en-US" dirty="0">
                <a:sym typeface="+mn-ea"/>
              </a:rPr>
              <a:t> $s0, $t0, 4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  <a:sym typeface="+mn-ea"/>
              </a:rPr>
              <a:t>J: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It jumps a relative number of instruction/s specified by given label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Number.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Operation: jump to Label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Syntax: J, 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01618-6B81-450E-B7B5-EA5501BFAC58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7AB23-FAE5-4753-BA07-E2C3B4EC52F5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67"/>
            <a:ext cx="10515600" cy="879475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00B050"/>
                </a:solidFill>
                <a:sym typeface="+mn-ea"/>
              </a:rPr>
              <a:t>THE BUILT PROCESSOR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447" y="1362412"/>
            <a:ext cx="7990065" cy="4948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594A47-1CD3-4AA5-B5AD-D487F93DCD66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B16CE-3D97-4B18-996E-6197113735DF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7814" y="538665"/>
            <a:ext cx="10515600" cy="882015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CONTROL UNIT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782" y="1216995"/>
            <a:ext cx="8146603" cy="48963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0AEC69-2281-487A-A988-A934552F0F5B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5FB93-9DB8-478F-9F8E-747FAD0AD57E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8974" y="547635"/>
            <a:ext cx="10515600" cy="893445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1 BIT ALU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8032" y="1295160"/>
            <a:ext cx="9037483" cy="4828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67FF95-6F75-455C-B9E9-478E475BC056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C673A-7DDB-4E3B-9621-2222FA1DBD25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16 BIT ALU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623" y="1323208"/>
            <a:ext cx="6931025" cy="4755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C5F773-7713-4F86-AAB9-D26F56E84DAA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3BE04-B6B1-4693-B3D2-E4864A4F1C84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ALU CONTROL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8538" y="2055813"/>
            <a:ext cx="9677400" cy="31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D98E36-4529-478D-97ED-9DE7C5E4D5AD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DC171-9F9C-4585-B0EB-554E847C17C8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Our microprocessor is based on the MIPS architecture. It is a single cycle processor which basically </a:t>
            </a:r>
          </a:p>
          <a:p>
            <a:r>
              <a:rPr lang="en-GB" altLang="en-US" dirty="0"/>
              <a:t>Fetches</a:t>
            </a:r>
          </a:p>
          <a:p>
            <a:r>
              <a:rPr lang="en-GB" altLang="en-US" dirty="0"/>
              <a:t>Decode</a:t>
            </a:r>
          </a:p>
          <a:p>
            <a:r>
              <a:rPr lang="en-GB" altLang="en-US" dirty="0"/>
              <a:t>Execute </a:t>
            </a:r>
          </a:p>
          <a:p>
            <a:r>
              <a:rPr lang="en-GB" altLang="en-US" dirty="0"/>
              <a:t>Store/Write Back(optional)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871A8-C79C-4879-AE3C-DE1BF6E51609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DBD9B-3023-4AFB-AC0E-DFCBCB0E59E3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sym typeface="+mn-ea"/>
              </a:rPr>
              <a:t>Operation of our ALU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operation of the ALU is relatively simple and straight forward. Two inputs A and B are connected to the abstracted operation logic circuits. Once there is an input, the ALU executes that particular instruction and return a desired output in 16-bit. The result of the operation is sent into the multiplexer connected to our 16-bit register where it is written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F0882-9E4C-4A3C-B076-24B5C0096BEC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2D726B-3903-4437-8A7C-E34A63EAB176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COMPONENTS OF THE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Registers</a:t>
            </a:r>
          </a:p>
          <a:p>
            <a:r>
              <a:rPr lang="en-GB" altLang="en-US" dirty="0"/>
              <a:t>Control Unit</a:t>
            </a:r>
          </a:p>
          <a:p>
            <a:r>
              <a:rPr lang="en-GB" altLang="en-US" dirty="0" err="1"/>
              <a:t>Arithmethic</a:t>
            </a:r>
            <a:r>
              <a:rPr lang="en-GB" altLang="en-US" dirty="0"/>
              <a:t> Logic Unit(ALU)</a:t>
            </a:r>
          </a:p>
          <a:p>
            <a:r>
              <a:rPr lang="en-GB" altLang="en-US" dirty="0"/>
              <a:t>Memory(RAM) </a:t>
            </a:r>
          </a:p>
          <a:p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1BAB5-BE24-4924-BAD4-AC15A4A638BD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D7B45-389D-4FA6-8CAA-874FB8F3A143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166" y="515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sym typeface="+mn-ea"/>
              </a:rPr>
              <a:t>STAGES OF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7729"/>
          </a:xfrm>
        </p:spPr>
        <p:txBody>
          <a:bodyPr>
            <a:normAutofit fontScale="97500"/>
          </a:bodyPr>
          <a:lstStyle/>
          <a:p>
            <a:r>
              <a:rPr lang="en-US" dirty="0"/>
              <a:t>Instruction Fetch stage.</a:t>
            </a:r>
          </a:p>
          <a:p>
            <a:r>
              <a:rPr lang="en-US" dirty="0"/>
              <a:t>Instruction Decode Stage</a:t>
            </a:r>
          </a:p>
          <a:p>
            <a:r>
              <a:rPr lang="en-US" dirty="0"/>
              <a:t> Execution Stage</a:t>
            </a:r>
          </a:p>
          <a:p>
            <a:r>
              <a:rPr lang="en-US" dirty="0"/>
              <a:t>Memory Access Stage</a:t>
            </a:r>
          </a:p>
          <a:p>
            <a:r>
              <a:rPr lang="en-US" dirty="0"/>
              <a:t>Write Back Stage (Storage)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F5FA86-7B1F-43EA-9406-582F476EFC61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E698C-88A5-4FC7-9DA0-68FECD175486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37630"/>
            <a:ext cx="5181600" cy="4351338"/>
          </a:xfrm>
        </p:spPr>
        <p:txBody>
          <a:bodyPr/>
          <a:lstStyle/>
          <a:p>
            <a:r>
              <a:rPr lang="en-GB" altLang="en-US" dirty="0"/>
              <a:t>Registers are all 16 bit.</a:t>
            </a:r>
          </a:p>
          <a:p>
            <a:endParaRPr lang="en-GB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3190" y="2020807"/>
            <a:ext cx="8571230" cy="42443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8B99A-AA1F-44D7-920A-A037F9340A73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C8DCD-A2FA-4D79-86A1-7F2D96904ADE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MIPS ISTRUCRTION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MIPS is made up of 3 basic instruction Types</a:t>
            </a:r>
          </a:p>
          <a:p>
            <a:r>
              <a:rPr lang="en-GB" altLang="en-US" dirty="0"/>
              <a:t>R-Type Instruction</a:t>
            </a:r>
          </a:p>
          <a:p>
            <a:r>
              <a:rPr lang="en-GB" altLang="en-US" dirty="0"/>
              <a:t>I-Type Instruction (Immediate Type)</a:t>
            </a:r>
          </a:p>
          <a:p>
            <a:r>
              <a:rPr lang="en-GB" altLang="en-US" dirty="0"/>
              <a:t>J-Type Instruction (Jump)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B5567-A594-43CE-8DAD-5A0573BB9C60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94A34-E79C-45EB-89BC-C2BDCA06521C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407" y="1564368"/>
            <a:ext cx="8719185" cy="4351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D6CEDA-983F-432C-BB6E-A16673F642FD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99C3C-771F-4F49-AFE3-7D502C26C888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640" y="1203325"/>
            <a:ext cx="6819900" cy="1704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348650" y="2908300"/>
            <a:ext cx="6004936" cy="3161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1FD7DD-90E9-4D48-8E47-60E8D5276659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C8ADC-AB28-4B88-86BE-18A244F52A8C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00B050"/>
                </a:solidFill>
              </a:rPr>
              <a:t>MIPS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32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add:</a:t>
            </a:r>
          </a:p>
          <a:p>
            <a:pPr marL="0" indent="0">
              <a:buNone/>
            </a:pPr>
            <a:r>
              <a:rPr lang="en-US" dirty="0"/>
              <a:t>It adds the content of the source register 1 to the contents of the source register 2 and saves it in the destination register.</a:t>
            </a:r>
          </a:p>
          <a:p>
            <a:pPr marL="0" indent="0">
              <a:buNone/>
            </a:pPr>
            <a:r>
              <a:rPr lang="en-US" dirty="0"/>
              <a:t>Operation: $s0 = $s0 + $t0</a:t>
            </a:r>
          </a:p>
          <a:p>
            <a:pPr marL="0" indent="0">
              <a:buNone/>
            </a:pPr>
            <a:r>
              <a:rPr lang="en-US" dirty="0"/>
              <a:t>Syntax: add $s0, $s0, $t0</a:t>
            </a:r>
          </a:p>
          <a:p>
            <a:r>
              <a:rPr lang="en-US" b="1" dirty="0">
                <a:solidFill>
                  <a:srgbClr val="00B050"/>
                </a:solidFill>
              </a:rPr>
              <a:t>sub:</a:t>
            </a:r>
          </a:p>
          <a:p>
            <a:pPr marL="0" indent="0">
              <a:buNone/>
            </a:pPr>
            <a:r>
              <a:rPr lang="en-US" dirty="0"/>
              <a:t>It subtracts the content of the source register 2 from the contents of the source register 1 and</a:t>
            </a:r>
          </a:p>
          <a:p>
            <a:pPr marL="0" indent="0">
              <a:buNone/>
            </a:pPr>
            <a:r>
              <a:rPr lang="en-US" dirty="0"/>
              <a:t>saves it in the destination register.</a:t>
            </a:r>
          </a:p>
          <a:p>
            <a:pPr marL="0" indent="0">
              <a:buNone/>
            </a:pPr>
            <a:r>
              <a:rPr lang="en-US" dirty="0"/>
              <a:t>Operation: $s0 = $s0 - $t0</a:t>
            </a:r>
          </a:p>
          <a:p>
            <a:pPr marL="0" indent="0">
              <a:buNone/>
            </a:pPr>
            <a:r>
              <a:rPr lang="en-US" dirty="0"/>
              <a:t>Syntax: sub $s0, $s0, $t0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9686E-EB79-4969-AD91-1AA7A5937081}"/>
              </a:ext>
            </a:extLst>
          </p:cNvPr>
          <p:cNvSpPr/>
          <p:nvPr/>
        </p:nvSpPr>
        <p:spPr>
          <a:xfrm>
            <a:off x="0" y="0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3C196-1755-4CE4-BCDB-D177AD4CE235}"/>
              </a:ext>
            </a:extLst>
          </p:cNvPr>
          <p:cNvSpPr/>
          <p:nvPr/>
        </p:nvSpPr>
        <p:spPr>
          <a:xfrm>
            <a:off x="0" y="6265147"/>
            <a:ext cx="12192000" cy="5928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900</Words>
  <Application>Microsoft Office PowerPoint</Application>
  <PresentationFormat>Widescreen</PresentationFormat>
  <Paragraphs>113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INTRODUCTION</vt:lpstr>
      <vt:lpstr>COMPONENTS OF THE PROCESSOR</vt:lpstr>
      <vt:lpstr>STAGES OF OPERATION</vt:lpstr>
      <vt:lpstr>REGISTERS</vt:lpstr>
      <vt:lpstr>MIPS ISTRUCRTION TYPES</vt:lpstr>
      <vt:lpstr>FORMAT</vt:lpstr>
      <vt:lpstr>OPERATIONS</vt:lpstr>
      <vt:lpstr>MIPS OPERATIONS</vt:lpstr>
      <vt:lpstr>MIPS OPERATIONS</vt:lpstr>
      <vt:lpstr>MIPS OPERATIONS</vt:lpstr>
      <vt:lpstr>MIPS OPERATIONS</vt:lpstr>
      <vt:lpstr>MIPS OPERATIONS</vt:lpstr>
      <vt:lpstr>MIPS OPERATIONS</vt:lpstr>
      <vt:lpstr>THE BUILT PROCESSOR</vt:lpstr>
      <vt:lpstr>CONTROL UNIT</vt:lpstr>
      <vt:lpstr>1 BIT ALU</vt:lpstr>
      <vt:lpstr>16 BIT ALU</vt:lpstr>
      <vt:lpstr>ALU CONTROL</vt:lpstr>
      <vt:lpstr>Operation of our ALU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Musah Ibrahim Ali</cp:lastModifiedBy>
  <cp:revision>47</cp:revision>
  <dcterms:created xsi:type="dcterms:W3CDTF">2021-04-29T20:02:32Z</dcterms:created>
  <dcterms:modified xsi:type="dcterms:W3CDTF">2021-05-14T13:35:48Z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