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76" r:id="rId5"/>
    <p:sldId id="258" r:id="rId6"/>
    <p:sldId id="260" r:id="rId7"/>
    <p:sldId id="275" r:id="rId8"/>
    <p:sldId id="262" r:id="rId9"/>
    <p:sldId id="272" r:id="rId10"/>
    <p:sldId id="274" r:id="rId11"/>
    <p:sldId id="277" r:id="rId12"/>
    <p:sldId id="279" r:id="rId13"/>
    <p:sldId id="278" r:id="rId14"/>
    <p:sldId id="281" r:id="rId15"/>
    <p:sldId id="264" r:id="rId16"/>
    <p:sldId id="265" r:id="rId17"/>
    <p:sldId id="266" r:id="rId18"/>
    <p:sldId id="267" r:id="rId19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5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20D042-ABA8-4E65-997A-EABE03C5CDB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1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eancookingalliance.org/impact-areas/environ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cleancookingalliance.org/impact-areas/environm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E4C9-0DD1-42C7-9AA6-C0674515F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Biomass Cookstove Optimization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F8CFB-0994-419F-A251-B11FB91BD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Liam Cassidy</a:t>
            </a:r>
          </a:p>
          <a:p>
            <a:pPr algn="ctr"/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7375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D1EC-08FB-4D49-831B-D23B0701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AEBF-B2EE-44D9-BFE5-E4689AE3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Import_geometry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Extracts geometry from user definition, converts to strings compatible with </a:t>
            </a:r>
            <a:r>
              <a:rPr lang="en-US" dirty="0" err="1"/>
              <a:t>OpenFOAM</a:t>
            </a:r>
            <a:r>
              <a:rPr lang="en-US" dirty="0"/>
              <a:t> convention</a:t>
            </a:r>
          </a:p>
          <a:p>
            <a:r>
              <a:rPr lang="en-US" dirty="0" err="1"/>
              <a:t>create_blockmeshfile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Writes the geometry and mesh assignment to </a:t>
            </a:r>
            <a:r>
              <a:rPr lang="en-US" i="1" dirty="0" err="1"/>
              <a:t>blockMeshDict</a:t>
            </a:r>
            <a:r>
              <a:rPr lang="en-US" i="1" dirty="0"/>
              <a:t> </a:t>
            </a:r>
            <a:r>
              <a:rPr lang="en-US" dirty="0"/>
              <a:t>file</a:t>
            </a:r>
            <a:endParaRPr lang="en-US" i="1" dirty="0"/>
          </a:p>
          <a:p>
            <a:r>
              <a:rPr lang="en-US" dirty="0" err="1"/>
              <a:t>setup_surrounding_cases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Creates four new cases (varying flow rate) around the user defined flow rate (25-150% user defined flow rate). Writes initial conditions, solver, and control files for each </a:t>
            </a:r>
          </a:p>
          <a:p>
            <a:r>
              <a:rPr lang="en-US" dirty="0"/>
              <a:t>runner:</a:t>
            </a:r>
          </a:p>
          <a:p>
            <a:pPr lvl="1"/>
            <a:r>
              <a:rPr lang="en-US" dirty="0"/>
              <a:t>Automate meshing and simulations in parallel.</a:t>
            </a:r>
          </a:p>
          <a:p>
            <a:pPr lvl="1"/>
            <a:r>
              <a:rPr lang="en-US" dirty="0"/>
              <a:t>*Still in development*</a:t>
            </a:r>
          </a:p>
          <a:p>
            <a:r>
              <a:rPr lang="en-US" dirty="0" err="1"/>
              <a:t>post_processor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Reads data from </a:t>
            </a:r>
            <a:r>
              <a:rPr lang="en-US" dirty="0" err="1"/>
              <a:t>OpenFOAM</a:t>
            </a:r>
            <a:r>
              <a:rPr lang="en-US" dirty="0"/>
              <a:t> output files </a:t>
            </a:r>
          </a:p>
          <a:p>
            <a:pPr lvl="1"/>
            <a:r>
              <a:rPr lang="en-US" dirty="0"/>
              <a:t>Computes maximum average pot temperature at final time step as metric for optimization</a:t>
            </a:r>
          </a:p>
          <a:p>
            <a:pPr lvl="1"/>
            <a:r>
              <a:rPr lang="en-US" dirty="0"/>
              <a:t>Plots existing case file results</a:t>
            </a:r>
          </a:p>
          <a:p>
            <a:pPr lvl="1"/>
            <a:r>
              <a:rPr lang="en-US" dirty="0"/>
              <a:t>Creates four new cases surrounding the optimal case from the previous five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3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1D75-2FC0-48D4-B539-33DB65C7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Software—Optimization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0D7B-6705-4412-8A50-022B103D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variable optimization.</a:t>
            </a:r>
          </a:p>
          <a:p>
            <a:pPr lvl="1"/>
            <a:r>
              <a:rPr lang="en-US" dirty="0"/>
              <a:t>Design variable:  Secondary air flow rate</a:t>
            </a:r>
          </a:p>
          <a:p>
            <a:pPr lvl="1"/>
            <a:r>
              <a:rPr lang="en-US" dirty="0"/>
              <a:t>Objective function: Average cookpot temperature at final time step</a:t>
            </a:r>
          </a:p>
          <a:p>
            <a:pPr lvl="1"/>
            <a:r>
              <a:rPr lang="en-US" dirty="0"/>
              <a:t>Direct method: only using objective function values to guide search</a:t>
            </a:r>
          </a:p>
          <a:p>
            <a:pPr lvl="1"/>
            <a:r>
              <a:rPr lang="en-US" dirty="0"/>
              <a:t>Closest neighboring algorithm called “exhaustive search method”</a:t>
            </a:r>
          </a:p>
          <a:p>
            <a:pPr lvl="2"/>
            <a:r>
              <a:rPr lang="en-US" dirty="0"/>
              <a:t>Break design space into equally spaced discrete inputs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Software—Optimization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134678" cy="3497543"/>
          </a:xfrm>
        </p:spPr>
        <p:txBody>
          <a:bodyPr/>
          <a:lstStyle/>
          <a:p>
            <a:r>
              <a:rPr lang="en-US" dirty="0"/>
              <a:t>Example: Adiabatic flame temperature Methane-Air versus Equivalence ratio.</a:t>
            </a:r>
          </a:p>
          <a:p>
            <a:r>
              <a:rPr lang="en-US" dirty="0"/>
              <a:t>Expected similar qualitative behavior for cookpot temperature versus secondary flow rate.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5772647"/>
            <a:ext cx="6186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[6] </a:t>
            </a:r>
            <a:r>
              <a:rPr lang="en-US" sz="1100" dirty="0" err="1"/>
              <a:t>Cantera</a:t>
            </a:r>
            <a:r>
              <a:rPr lang="en-US" sz="1100" dirty="0"/>
              <a:t> User’s Guide, Methane-Air Combustion. 2017.</a:t>
            </a:r>
          </a:p>
        </p:txBody>
      </p:sp>
      <p:pic>
        <p:nvPicPr>
          <p:cNvPr id="1026" name="Picture 2" descr="https://www.cerfacs.fr/cantera/docs/mechanisms/methane-air/ARCHIVES/1S_CH4_MP1/equilibrium/plot_equil-300.0-101325.0_H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2" r="30644"/>
          <a:stretch/>
        </p:blipFill>
        <p:spPr bwMode="auto">
          <a:xfrm>
            <a:off x="7108466" y="2417197"/>
            <a:ext cx="438912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29885" y="5343277"/>
            <a:ext cx="3832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Adiabatic Flame Temp CH4-Air vs Equivalence Ratio [7]</a:t>
            </a:r>
          </a:p>
        </p:txBody>
      </p:sp>
    </p:spTree>
    <p:extLst>
      <p:ext uri="{BB962C8B-B14F-4D97-AF65-F5344CB8AC3E}">
        <p14:creationId xmlns:p14="http://schemas.microsoft.com/office/powerpoint/2010/main" val="178856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5D3B-06B8-4A20-B962-A1BD8C06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Software—Preliminary Results</a:t>
            </a:r>
          </a:p>
        </p:txBody>
      </p:sp>
      <p:pic>
        <p:nvPicPr>
          <p:cNvPr id="4" name="Picture 2" descr="https://www.cerfacs.fr/cantera/docs/mechanisms/methane-air/ARCHIVES/1S_CH4_MP1/equilibrium/plot_equil-300.0-101325.0_H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2" r="30644"/>
          <a:stretch/>
        </p:blipFill>
        <p:spPr bwMode="auto">
          <a:xfrm>
            <a:off x="6679094" y="2258171"/>
            <a:ext cx="4842345" cy="32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2167"/>
            <a:ext cx="5353616" cy="37927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5979" y="2313830"/>
            <a:ext cx="278296" cy="222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33099" y="2536466"/>
            <a:ext cx="182880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4275" y="2536466"/>
            <a:ext cx="604299" cy="84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571" y="2425148"/>
            <a:ext cx="236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Maximum average pot temperature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23151" y="5701085"/>
            <a:ext cx="383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Adiabatic Flame Temp CH4-Air vs Equivalence Ratio: Expected Behavior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5433" y="5701085"/>
            <a:ext cx="424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Software Results Initial Sweep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91803" y="3256193"/>
            <a:ext cx="76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Investigate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2571" y="3391365"/>
            <a:ext cx="76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Investigate</a:t>
            </a:r>
          </a:p>
        </p:txBody>
      </p:sp>
    </p:spTree>
    <p:extLst>
      <p:ext uri="{BB962C8B-B14F-4D97-AF65-F5344CB8AC3E}">
        <p14:creationId xmlns:p14="http://schemas.microsoft.com/office/powerpoint/2010/main" val="26214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Software—Preliminary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07" y="1852654"/>
            <a:ext cx="5197204" cy="3700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4318" y="5763868"/>
            <a:ext cx="424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Results—After One Optimization Iteration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1757" y="4365266"/>
            <a:ext cx="174928" cy="1908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75367" y="2194560"/>
            <a:ext cx="222636" cy="2385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4644" y="2625255"/>
            <a:ext cx="174928" cy="1908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3622" y="3159569"/>
            <a:ext cx="225950" cy="21973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280" y="2566781"/>
            <a:ext cx="160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Previous max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115548"/>
            <a:ext cx="160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Updated max</a:t>
            </a:r>
          </a:p>
        </p:txBody>
      </p:sp>
    </p:spTree>
    <p:extLst>
      <p:ext uri="{BB962C8B-B14F-4D97-AF65-F5344CB8AC3E}">
        <p14:creationId xmlns:p14="http://schemas.microsoft.com/office/powerpoint/2010/main" val="1224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2C21-AA95-49E5-96B0-687FC3EB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1FF8-5618-4762-9DB8-588FC084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Reasonable results qualitatively</a:t>
            </a:r>
          </a:p>
          <a:p>
            <a:r>
              <a:rPr lang="en-US" dirty="0"/>
              <a:t>Sufficient for relatively predictable design space</a:t>
            </a:r>
          </a:p>
          <a:p>
            <a:r>
              <a:rPr lang="en-US" dirty="0"/>
              <a:t>Firewood combustion complexities </a:t>
            </a:r>
            <a:r>
              <a:rPr lang="en-US" b="1" dirty="0"/>
              <a:t>not</a:t>
            </a:r>
            <a:r>
              <a:rPr lang="en-US" dirty="0"/>
              <a:t> captured</a:t>
            </a:r>
          </a:p>
          <a:p>
            <a:r>
              <a:rPr lang="en-US" dirty="0"/>
              <a:t>Time consuming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3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006A-CA46-4FE6-85AE-BABF350E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62D6-39CE-420C-BEC2-59D171AA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Simulation Time:</a:t>
            </a:r>
          </a:p>
          <a:p>
            <a:pPr lvl="1"/>
            <a:r>
              <a:rPr lang="en-US" dirty="0"/>
              <a:t>Convert CFD to Axisymmetric</a:t>
            </a:r>
          </a:p>
          <a:p>
            <a:pPr lvl="1"/>
            <a:r>
              <a:rPr lang="en-US" dirty="0"/>
              <a:t>Automate parallel case runs </a:t>
            </a:r>
          </a:p>
          <a:p>
            <a:r>
              <a:rPr lang="en-US" dirty="0"/>
              <a:t>Improve Optimization Algorithm:</a:t>
            </a:r>
          </a:p>
          <a:p>
            <a:pPr lvl="1"/>
            <a:r>
              <a:rPr lang="en-US" dirty="0"/>
              <a:t>Multiple design variables </a:t>
            </a:r>
          </a:p>
          <a:p>
            <a:pPr lvl="1"/>
            <a:r>
              <a:rPr lang="en-US" dirty="0"/>
              <a:t>Gradient based methods</a:t>
            </a:r>
          </a:p>
          <a:p>
            <a:pPr lvl="1"/>
            <a:r>
              <a:rPr lang="en-US" dirty="0"/>
              <a:t>Alternative methods: Genetic Algorithm</a:t>
            </a:r>
          </a:p>
          <a:p>
            <a:r>
              <a:rPr lang="en-US" dirty="0"/>
              <a:t>Improve Physical Relevance:</a:t>
            </a:r>
          </a:p>
          <a:p>
            <a:pPr lvl="1"/>
            <a:r>
              <a:rPr lang="en-US" dirty="0"/>
              <a:t>Biomass combustion</a:t>
            </a:r>
          </a:p>
          <a:p>
            <a:pPr lvl="1"/>
            <a:r>
              <a:rPr lang="en-US" dirty="0"/>
              <a:t>SS simulation, or extended time frame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7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41A-57AA-4D13-931D-28DBADF8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2050" name="Picture 2" descr="Image result for questions meme star w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67" y="1873133"/>
            <a:ext cx="5788549" cy="43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8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4967-3D6D-4515-9A5C-F1B0E0CC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B350-24A0-4A1D-B6C9-A27E8082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</a:t>
            </a:r>
            <a:r>
              <a:rPr lang="en-US" dirty="0" err="1"/>
              <a:t>MacCarty</a:t>
            </a:r>
            <a:r>
              <a:rPr lang="en-US" dirty="0"/>
              <a:t>, N., </a:t>
            </a:r>
            <a:r>
              <a:rPr lang="en-US" dirty="0" err="1"/>
              <a:t>Bryden</a:t>
            </a:r>
            <a:r>
              <a:rPr lang="en-US" dirty="0"/>
              <a:t>, K., Modeling of household Biomass </a:t>
            </a:r>
            <a:r>
              <a:rPr lang="en-US" dirty="0" err="1"/>
              <a:t>cookstoves</a:t>
            </a:r>
            <a:r>
              <a:rPr lang="en-US" dirty="0"/>
              <a:t>: A review. June 2015</a:t>
            </a:r>
          </a:p>
          <a:p>
            <a:r>
              <a:rPr lang="en-US" dirty="0"/>
              <a:t>[2] </a:t>
            </a:r>
            <a:r>
              <a:rPr lang="en-US" dirty="0">
                <a:hlinkClick r:id="rId2"/>
              </a:rPr>
              <a:t>Clean Cooking Alliance, Climate and Environment</a:t>
            </a:r>
            <a:r>
              <a:rPr lang="en-US" dirty="0"/>
              <a:t>, 2018. </a:t>
            </a:r>
          </a:p>
          <a:p>
            <a:r>
              <a:rPr lang="en-US" dirty="0"/>
              <a:t>[3] Erin </a:t>
            </a:r>
            <a:r>
              <a:rPr lang="en-US" dirty="0" err="1"/>
              <a:t>Pfieffer</a:t>
            </a:r>
            <a:r>
              <a:rPr lang="en-US" dirty="0"/>
              <a:t>, Oregon State University, 2018</a:t>
            </a:r>
          </a:p>
          <a:p>
            <a:r>
              <a:rPr lang="en-US" dirty="0"/>
              <a:t>[4] Posner, Jonathon D., Multidisciplinary Design of an Innovative Natural Draft, Forced Diffusion </a:t>
            </a:r>
            <a:r>
              <a:rPr lang="en-US" dirty="0" err="1"/>
              <a:t>Cookstove</a:t>
            </a:r>
            <a:r>
              <a:rPr lang="en-US" dirty="0"/>
              <a:t> for Woody and Herbaceous Biomass Fuels in East Africa., University of Washington, September 2018.</a:t>
            </a:r>
          </a:p>
          <a:p>
            <a:r>
              <a:rPr lang="en-US" dirty="0"/>
              <a:t>[5] Miller-</a:t>
            </a:r>
            <a:r>
              <a:rPr lang="en-US" dirty="0" err="1"/>
              <a:t>Loinberg</a:t>
            </a:r>
            <a:r>
              <a:rPr lang="en-US" dirty="0"/>
              <a:t>, D., A Fine Resolution CFD Simulation Approach for Biomass Cook Stove Development., Colorado State University, Spring 2011.</a:t>
            </a:r>
          </a:p>
          <a:p>
            <a:r>
              <a:rPr lang="en-US" dirty="0"/>
              <a:t>[6] </a:t>
            </a:r>
            <a:r>
              <a:rPr lang="en-US" dirty="0" err="1"/>
              <a:t>Cantera</a:t>
            </a:r>
            <a:r>
              <a:rPr lang="en-US" dirty="0"/>
              <a:t> User’s Guide, Methane-Air Combustion.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FEF-46CD-488C-9C54-85D6F016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1A5C-06EC-44C7-B9C0-FBDBF164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Research Gap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Software Details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92F2-2D19-4154-B052-CC9A691D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Motivation—Global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F914-8A1B-4835-B563-0BDD26CD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53328" cy="4023360"/>
          </a:xfrm>
        </p:spPr>
        <p:txBody>
          <a:bodyPr/>
          <a:lstStyle/>
          <a:p>
            <a:r>
              <a:rPr lang="en-US" b="1" dirty="0"/>
              <a:t>Population Significance</a:t>
            </a:r>
            <a:r>
              <a:rPr lang="en-US" dirty="0"/>
              <a:t>: In 2010, over 2.4 billion rely on biomass to fuel household cooking and heating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r>
              <a:rPr lang="en-US" b="1" dirty="0"/>
              <a:t>Health Significance: </a:t>
            </a:r>
            <a:r>
              <a:rPr lang="en-US" dirty="0"/>
              <a:t>Nearly 4 million premature deaths annually due to poor combustion quality</a:t>
            </a:r>
            <a:r>
              <a:rPr lang="en-US" baseline="30000" dirty="0"/>
              <a:t>1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Environmental Significance</a:t>
            </a:r>
            <a:r>
              <a:rPr lang="en-US" dirty="0"/>
              <a:t>: Black Carbon, CH</a:t>
            </a:r>
            <a:r>
              <a:rPr lang="en-US" baseline="-25000" dirty="0"/>
              <a:t>4</a:t>
            </a:r>
            <a:r>
              <a:rPr lang="en-US" dirty="0"/>
              <a:t>, CO and CO</a:t>
            </a:r>
            <a:r>
              <a:rPr lang="en-US" baseline="-25000" dirty="0"/>
              <a:t>2</a:t>
            </a:r>
            <a:r>
              <a:rPr lang="en-US" dirty="0"/>
              <a:t> emissions contribute to climate change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552" y="5559552"/>
            <a:ext cx="961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MacCarty</a:t>
            </a:r>
            <a:r>
              <a:rPr lang="en-US" sz="1200" dirty="0"/>
              <a:t>, N., </a:t>
            </a:r>
            <a:r>
              <a:rPr lang="en-US" sz="1200" dirty="0" err="1"/>
              <a:t>Bryden</a:t>
            </a:r>
            <a:r>
              <a:rPr lang="en-US" sz="1200" dirty="0"/>
              <a:t>, K., Modeling of household Biomass </a:t>
            </a:r>
            <a:r>
              <a:rPr lang="en-US" sz="1200" dirty="0" err="1"/>
              <a:t>cookstoves</a:t>
            </a:r>
            <a:r>
              <a:rPr lang="en-US" sz="1200" dirty="0"/>
              <a:t>: A review. June 2015</a:t>
            </a:r>
          </a:p>
          <a:p>
            <a:r>
              <a:rPr lang="en-US" sz="1200" dirty="0"/>
              <a:t>[2] </a:t>
            </a:r>
            <a:r>
              <a:rPr lang="en-US" sz="1200" dirty="0">
                <a:hlinkClick r:id="rId2"/>
              </a:rPr>
              <a:t>Clean Cooking Alliance, Climate and Environment</a:t>
            </a:r>
            <a:r>
              <a:rPr lang="en-US" sz="1200" dirty="0"/>
              <a:t>, 2018. </a:t>
            </a:r>
          </a:p>
        </p:txBody>
      </p:sp>
      <p:pic>
        <p:nvPicPr>
          <p:cNvPr id="1026" name="Picture 2" descr="Image result for biomass cookstove smo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1845734"/>
            <a:ext cx="3747262" cy="26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88936" y="4608576"/>
            <a:ext cx="374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Indoor Air Pollution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9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26099"/>
            <a:ext cx="10058400" cy="1450757"/>
          </a:xfrm>
        </p:spPr>
        <p:txBody>
          <a:bodyPr/>
          <a:lstStyle/>
          <a:p>
            <a:r>
              <a:rPr lang="en-US" dirty="0"/>
              <a:t>Project Motivation—</a:t>
            </a:r>
            <a:r>
              <a:rPr lang="en-US" dirty="0" err="1"/>
              <a:t>Cookstove</a:t>
            </a:r>
            <a:r>
              <a:rPr lang="en-US" dirty="0"/>
              <a:t> Industry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13248" cy="4023360"/>
          </a:xfrm>
        </p:spPr>
        <p:txBody>
          <a:bodyPr/>
          <a:lstStyle/>
          <a:p>
            <a:r>
              <a:rPr lang="en-US" b="1" dirty="0"/>
              <a:t>Current Goals</a:t>
            </a:r>
            <a:r>
              <a:rPr lang="en-US" dirty="0"/>
              <a:t>: Design affordable clean burning </a:t>
            </a:r>
            <a:r>
              <a:rPr lang="en-US" dirty="0" err="1"/>
              <a:t>cookstoves</a:t>
            </a:r>
            <a:endParaRPr lang="en-US" dirty="0"/>
          </a:p>
          <a:p>
            <a:r>
              <a:rPr lang="en-US" b="1" dirty="0"/>
              <a:t>Current Methods</a:t>
            </a:r>
            <a:r>
              <a:rPr lang="en-US" dirty="0"/>
              <a:t>: Experimental—Trial and error</a:t>
            </a:r>
          </a:p>
          <a:p>
            <a:pPr lvl="1"/>
            <a:r>
              <a:rPr lang="en-US" b="1" dirty="0"/>
              <a:t>Problems</a:t>
            </a:r>
            <a:r>
              <a:rPr lang="en-US" dirty="0"/>
              <a:t>: time consuming, expensive, low impact.  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Computational modelling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034" y="1845734"/>
            <a:ext cx="2614376" cy="3565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5034" y="5550408"/>
            <a:ext cx="261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Instrumented Cookstove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3816" y="5919740"/>
            <a:ext cx="569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[3] Erin </a:t>
            </a:r>
            <a:r>
              <a:rPr lang="en-US" sz="1200" dirty="0" err="1"/>
              <a:t>Pfieffer</a:t>
            </a:r>
            <a:r>
              <a:rPr lang="en-US" sz="1200" dirty="0"/>
              <a:t>, Oregon State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8973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152F-7DFA-4A4C-9369-D501BCF6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2621-DE7E-4067-8A38-838A886B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40680" cy="4023360"/>
          </a:xfrm>
        </p:spPr>
        <p:txBody>
          <a:bodyPr/>
          <a:lstStyle/>
          <a:p>
            <a:r>
              <a:rPr lang="en-US" b="1" dirty="0"/>
              <a:t>Existing CFD modelling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Posner et al. Steady State, 2D, forced draft CFD model of single cookstove geometry</a:t>
            </a:r>
            <a:r>
              <a:rPr lang="en-US" baseline="30000" dirty="0"/>
              <a:t>4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Limited impact</a:t>
            </a:r>
          </a:p>
          <a:p>
            <a:pPr lvl="1"/>
            <a:r>
              <a:rPr lang="en-US" dirty="0"/>
              <a:t>Miller-</a:t>
            </a:r>
            <a:r>
              <a:rPr lang="en-US" dirty="0" err="1"/>
              <a:t>Loinberg</a:t>
            </a:r>
            <a:r>
              <a:rPr lang="en-US" dirty="0"/>
              <a:t> fine resolution transient, 3D, natural draft CFD model of single cookstove geometry</a:t>
            </a:r>
            <a:r>
              <a:rPr lang="en-US" baseline="30000" dirty="0"/>
              <a:t>5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Inaccessible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816" y="5453595"/>
            <a:ext cx="1034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[4] Posner, Jonathon D., Multidisciplinary Design of an Innovative Natural Draft, Forced Diffusion Cookstove for Woody and Herbaceous Biomass Fuels in East Africa., University of Washington, September 2018.</a:t>
            </a:r>
          </a:p>
          <a:p>
            <a:endParaRPr lang="en-US" sz="1200" dirty="0"/>
          </a:p>
          <a:p>
            <a:r>
              <a:rPr lang="en-US" sz="1200" dirty="0"/>
              <a:t>[5] Miller-</a:t>
            </a:r>
            <a:r>
              <a:rPr lang="en-US" sz="1200" dirty="0" err="1"/>
              <a:t>Loinberg</a:t>
            </a:r>
            <a:r>
              <a:rPr lang="en-US" sz="1200" dirty="0"/>
              <a:t>, D., A Fine Resolution CFD Simulation Approach for Biomass Cook Stove Development., Colorado State University, Spring 2011.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226" b="7619"/>
          <a:stretch/>
        </p:blipFill>
        <p:spPr>
          <a:xfrm>
            <a:off x="6684264" y="2322575"/>
            <a:ext cx="4647819" cy="1938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9480" y="4425696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 of Context Contour Plots</a:t>
            </a:r>
            <a:r>
              <a:rPr lang="en-US" baseline="300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E72F-0E66-4C08-A6AD-D630308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8EDB-22F0-4E0C-9967-57225F15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13248" cy="4023360"/>
          </a:xfrm>
        </p:spPr>
        <p:txBody>
          <a:bodyPr/>
          <a:lstStyle/>
          <a:p>
            <a:r>
              <a:rPr lang="en-US" dirty="0"/>
              <a:t>No existing open-source modelling software for cookstove designers.</a:t>
            </a:r>
          </a:p>
          <a:p>
            <a:r>
              <a:rPr lang="en-US" dirty="0"/>
              <a:t>Current investigations are limited to </a:t>
            </a:r>
            <a:r>
              <a:rPr lang="en-US" b="1" dirty="0"/>
              <a:t>single</a:t>
            </a:r>
            <a:r>
              <a:rPr lang="en-US" dirty="0"/>
              <a:t> cookstove geometries.</a:t>
            </a:r>
          </a:p>
          <a:p>
            <a:r>
              <a:rPr lang="en-US" b="1" dirty="0"/>
              <a:t>Proposed Solution</a:t>
            </a:r>
            <a:r>
              <a:rPr lang="en-US" dirty="0"/>
              <a:t>: Develop user-friendly software for cookstove CFD simulation with optimization functionality. Allow users to analyze any geometry based on a variety of input parameters.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434" y="2130552"/>
            <a:ext cx="3792246" cy="2852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3434" y="5157216"/>
            <a:ext cx="379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7927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F38C-F1DC-480E-8A3B-CC486AE0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Theory—CFD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932D0-BBEE-44C0-8324-C682BBD84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70448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2-dimensional domain:</a:t>
                </a:r>
              </a:p>
              <a:p>
                <a:r>
                  <a:rPr lang="en-US" dirty="0"/>
                  <a:t>Transient simulation: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Reaction Model:</a:t>
                </a:r>
              </a:p>
              <a:p>
                <a:pPr lvl="1"/>
                <a:r>
                  <a:rPr lang="en-US" dirty="0"/>
                  <a:t>Adapted from </a:t>
                </a:r>
                <a:r>
                  <a:rPr lang="en-US" i="1" dirty="0" err="1"/>
                  <a:t>reactingFoam</a:t>
                </a:r>
                <a:r>
                  <a:rPr lang="en-US" dirty="0"/>
                  <a:t> solver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932D0-BBEE-44C0-8324-C682BBD84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70448" cy="4023360"/>
              </a:xfrm>
              <a:blipFill>
                <a:blip r:embed="rId2"/>
                <a:stretch>
                  <a:fillRect l="-103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948" y="1949646"/>
            <a:ext cx="4774302" cy="3307252"/>
          </a:xfrm>
          <a:prstGeom prst="rect">
            <a:avLst/>
          </a:prstGeom>
        </p:spPr>
      </p:pic>
      <p:pic>
        <p:nvPicPr>
          <p:cNvPr id="1026" name="Picture 2" descr="Image result for ouch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64" y="2329732"/>
            <a:ext cx="831566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5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F4F0-7327-41CA-8801-5F92FB0A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CD12-83C9-4CA7-8251-F332A213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OS, programmed in Python using Spyder IDE.</a:t>
            </a:r>
          </a:p>
          <a:p>
            <a:r>
              <a:rPr lang="en-US" dirty="0"/>
              <a:t>Dependencies:</a:t>
            </a:r>
          </a:p>
          <a:p>
            <a:pPr lvl="1"/>
            <a:r>
              <a:rPr lang="en-US" dirty="0"/>
              <a:t>Python (V 2.7 or greater), </a:t>
            </a:r>
            <a:r>
              <a:rPr lang="en-US" dirty="0" err="1"/>
              <a:t>OpenFOAM</a:t>
            </a:r>
            <a:r>
              <a:rPr lang="en-US" dirty="0"/>
              <a:t> (V6), Linux subsystem</a:t>
            </a:r>
          </a:p>
          <a:p>
            <a:r>
              <a:rPr lang="en-US" dirty="0"/>
              <a:t>General Flow: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295"/>
          <a:stretch/>
        </p:blipFill>
        <p:spPr>
          <a:xfrm>
            <a:off x="1789043" y="3645288"/>
            <a:ext cx="8674873" cy="21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0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990-61A7-4167-B57F-C33649439A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Software—User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6226-A2CF-49D6-8F87-24F8BE75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Parameters:</a:t>
            </a:r>
          </a:p>
          <a:p>
            <a:pPr lvl="1"/>
            <a:r>
              <a:rPr lang="en-US" dirty="0"/>
              <a:t>Combustion chamber diameter (d</a:t>
            </a:r>
            <a:r>
              <a:rPr lang="en-US" baseline="-25000" dirty="0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Combustion chamber height (</a:t>
            </a:r>
            <a:r>
              <a:rPr lang="en-US" dirty="0" err="1"/>
              <a:t>h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Height of secondary inlet (</a:t>
            </a:r>
            <a:r>
              <a:rPr lang="en-US" dirty="0" err="1"/>
              <a:t>h</a:t>
            </a:r>
            <a:r>
              <a:rPr lang="en-US" baseline="-25000" dirty="0" err="1"/>
              <a:t>FD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Diameter of secondary inlet (</a:t>
            </a:r>
            <a:r>
              <a:rPr lang="en-US" dirty="0" err="1"/>
              <a:t>d</a:t>
            </a:r>
            <a:r>
              <a:rPr lang="en-US" baseline="-25000" dirty="0" err="1"/>
              <a:t>FD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Channel width (</a:t>
            </a:r>
            <a:r>
              <a:rPr lang="en-US" dirty="0" err="1"/>
              <a:t>w</a:t>
            </a:r>
            <a:r>
              <a:rPr lang="en-US" baseline="-25000" dirty="0" err="1"/>
              <a:t>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Channel height (</a:t>
            </a:r>
            <a:r>
              <a:rPr lang="en-US" dirty="0" err="1"/>
              <a:t>h</a:t>
            </a:r>
            <a:r>
              <a:rPr lang="en-US" baseline="-25000" dirty="0" err="1"/>
              <a:t>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Cone deck length (</a:t>
            </a:r>
            <a:r>
              <a:rPr lang="en-US" dirty="0" err="1"/>
              <a:t>L</a:t>
            </a:r>
            <a:r>
              <a:rPr lang="en-US" baseline="-25000" dirty="0" err="1"/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Pot spacing (</a:t>
            </a:r>
            <a:r>
              <a:rPr lang="en-US" dirty="0" err="1"/>
              <a:t>p</a:t>
            </a:r>
            <a:r>
              <a:rPr lang="en-US" baseline="-25000" dirty="0" err="1"/>
              <a:t>sp</a:t>
            </a:r>
            <a:r>
              <a:rPr lang="en-US" dirty="0"/>
              <a:t>)</a:t>
            </a:r>
          </a:p>
          <a:p>
            <a:r>
              <a:rPr lang="en-US" dirty="0"/>
              <a:t>Flow Parameters:</a:t>
            </a:r>
          </a:p>
          <a:p>
            <a:pPr lvl="1"/>
            <a:r>
              <a:rPr lang="en-US" dirty="0"/>
              <a:t>Secondary inlet flow rate (U</a:t>
            </a:r>
            <a:r>
              <a:rPr lang="en-US" baseline="-25000" dirty="0"/>
              <a:t>FD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999012" y="4317558"/>
            <a:ext cx="7951" cy="1041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99012" y="3760967"/>
            <a:ext cx="7951" cy="365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819321" y="4317558"/>
            <a:ext cx="7951" cy="1041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819321" y="3760967"/>
            <a:ext cx="7951" cy="365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19321" y="3760967"/>
            <a:ext cx="754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52914" y="3762292"/>
            <a:ext cx="754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52914" y="2433099"/>
            <a:ext cx="0" cy="13278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573370" y="2433099"/>
            <a:ext cx="0" cy="13278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21934" y="2433099"/>
            <a:ext cx="0" cy="10972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296400" y="2433099"/>
            <a:ext cx="0" cy="10972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21934" y="3530379"/>
            <a:ext cx="17744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99012" y="5526157"/>
            <a:ext cx="0" cy="2385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9321" y="5526157"/>
            <a:ext cx="0" cy="2385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000877" y="5359179"/>
            <a:ext cx="215480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29315" y="4317558"/>
            <a:ext cx="190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929315" y="4126727"/>
            <a:ext cx="190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24445" y="3760967"/>
            <a:ext cx="5565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296400" y="2027583"/>
            <a:ext cx="0" cy="2703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73370" y="2027583"/>
            <a:ext cx="0" cy="2703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89897" y="5707388"/>
            <a:ext cx="38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c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271221" y="1715450"/>
            <a:ext cx="42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</a:t>
            </a:r>
            <a:r>
              <a:rPr lang="en-US" sz="1200" baseline="-25000" dirty="0" err="1"/>
              <a:t>ch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296400" y="2162755"/>
            <a:ext cx="276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99012" y="5645426"/>
            <a:ext cx="828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024731" y="4317558"/>
            <a:ext cx="0" cy="1041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78278" y="3760967"/>
            <a:ext cx="0" cy="1598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83632" y="4327455"/>
            <a:ext cx="38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</a:t>
            </a:r>
            <a:r>
              <a:rPr lang="en-US" sz="1200" baseline="-25000" dirty="0" err="1"/>
              <a:t>c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8984310" y="4664088"/>
            <a:ext cx="38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</a:t>
            </a:r>
            <a:r>
              <a:rPr lang="en-US" sz="1200" baseline="-25000" dirty="0" err="1"/>
              <a:t>FD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024731" y="4126727"/>
            <a:ext cx="0" cy="20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049244" y="4086471"/>
            <a:ext cx="38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</a:t>
            </a:r>
            <a:r>
              <a:rPr lang="en-US" sz="1200" baseline="-25000" dirty="0" err="1"/>
              <a:t>FD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418566" y="4224970"/>
            <a:ext cx="5883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126233" y="5009322"/>
            <a:ext cx="604299" cy="214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67" idx="1"/>
          </p:cNvCxnSpPr>
          <p:nvPr/>
        </p:nvCxnSpPr>
        <p:spPr>
          <a:xfrm flipV="1">
            <a:off x="8126233" y="4738977"/>
            <a:ext cx="0" cy="377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8428382" y="4738976"/>
            <a:ext cx="0" cy="377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8730532" y="4738976"/>
            <a:ext cx="0" cy="377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136589" y="2955206"/>
            <a:ext cx="38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</a:t>
            </a:r>
            <a:r>
              <a:rPr lang="en-US" sz="1200" baseline="-25000" dirty="0" err="1"/>
              <a:t>ch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9690652" y="2433099"/>
            <a:ext cx="54863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078278" y="2433099"/>
            <a:ext cx="0" cy="1327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52914" y="3840730"/>
            <a:ext cx="0" cy="2062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252914" y="3943847"/>
            <a:ext cx="7540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70252" y="3903972"/>
            <a:ext cx="38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</a:t>
            </a:r>
            <a:r>
              <a:rPr lang="en-US" sz="1200" baseline="-25000" dirty="0" err="1"/>
              <a:t>cd</a:t>
            </a:r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6877878" y="3530379"/>
            <a:ext cx="54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877878" y="3760967"/>
            <a:ext cx="2941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969318" y="3530379"/>
            <a:ext cx="0" cy="230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32712" y="3507173"/>
            <a:ext cx="38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baseline="-25000" dirty="0" err="1"/>
              <a:t>sp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954740" y="4046564"/>
            <a:ext cx="41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baseline="-25000" dirty="0"/>
              <a:t>FD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768424" y="2671638"/>
            <a:ext cx="13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Cook pot</a:t>
            </a:r>
          </a:p>
        </p:txBody>
      </p:sp>
    </p:spTree>
    <p:extLst>
      <p:ext uri="{BB962C8B-B14F-4D97-AF65-F5344CB8AC3E}">
        <p14:creationId xmlns:p14="http://schemas.microsoft.com/office/powerpoint/2010/main" val="2008896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1723</TotalTime>
  <Words>900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Cambria Math</vt:lpstr>
      <vt:lpstr>Retrospect</vt:lpstr>
      <vt:lpstr>Biomass Cookstove Optimization Tool</vt:lpstr>
      <vt:lpstr>Overview</vt:lpstr>
      <vt:lpstr>Project Motivation—Global Significance</vt:lpstr>
      <vt:lpstr>Project Motivation—Cookstove Industry </vt:lpstr>
      <vt:lpstr>Background</vt:lpstr>
      <vt:lpstr>Research Gap </vt:lpstr>
      <vt:lpstr>Theory—CFD Models</vt:lpstr>
      <vt:lpstr>Software—Overview </vt:lpstr>
      <vt:lpstr>Software—User Inputs</vt:lpstr>
      <vt:lpstr>Software—Modules</vt:lpstr>
      <vt:lpstr>Software—Optimization Details</vt:lpstr>
      <vt:lpstr>Software—Optimization Approach</vt:lpstr>
      <vt:lpstr>Software—Preliminary Results</vt:lpstr>
      <vt:lpstr>Software—Preliminary Results</vt:lpstr>
      <vt:lpstr>Conclusions</vt:lpstr>
      <vt:lpstr>Future Work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Cassidy</dc:creator>
  <cp:lastModifiedBy>Liam Cassidy</cp:lastModifiedBy>
  <cp:revision>51</cp:revision>
  <cp:lastPrinted>2019-06-05T16:26:46Z</cp:lastPrinted>
  <dcterms:created xsi:type="dcterms:W3CDTF">2019-06-03T17:10:53Z</dcterms:created>
  <dcterms:modified xsi:type="dcterms:W3CDTF">2019-06-09T01:22:18Z</dcterms:modified>
</cp:coreProperties>
</file>