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76" r:id="rId5"/>
    <p:sldId id="258" r:id="rId6"/>
    <p:sldId id="260" r:id="rId7"/>
    <p:sldId id="275" r:id="rId8"/>
    <p:sldId id="262" r:id="rId9"/>
    <p:sldId id="272" r:id="rId10"/>
    <p:sldId id="274" r:id="rId11"/>
    <p:sldId id="277" r:id="rId12"/>
    <p:sldId id="278" r:id="rId13"/>
    <p:sldId id="263" r:id="rId14"/>
    <p:sldId id="264" r:id="rId15"/>
    <p:sldId id="265" r:id="rId16"/>
    <p:sldId id="266" r:id="rId17"/>
    <p:sldId id="267" r:id="rId18"/>
    <p:sldId id="269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5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20D042-ABA8-4E65-997A-EABE03C5CDB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1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ech.iitm.ac.in/meiit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cleancookingalliance.org/impact-areas/environm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E4C9-0DD1-42C7-9AA6-C0674515F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Biomass Cookstove Optimization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F8CFB-0994-419F-A251-B11FB91BD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Liam Cassidy</a:t>
            </a:r>
          </a:p>
        </p:txBody>
      </p:sp>
    </p:spTree>
    <p:extLst>
      <p:ext uri="{BB962C8B-B14F-4D97-AF65-F5344CB8AC3E}">
        <p14:creationId xmlns:p14="http://schemas.microsoft.com/office/powerpoint/2010/main" val="207375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D1EC-08FB-4D49-831B-D23B0701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AEBF-B2EE-44D9-BFE5-E4689AE3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Import_geometry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Imports geometry from user definition, converts to strings compatible with </a:t>
            </a:r>
            <a:r>
              <a:rPr lang="en-US" dirty="0" err="1"/>
              <a:t>OpenFOAM</a:t>
            </a:r>
            <a:r>
              <a:rPr lang="en-US" dirty="0"/>
              <a:t> convention</a:t>
            </a:r>
          </a:p>
          <a:p>
            <a:r>
              <a:rPr lang="en-US" dirty="0" err="1"/>
              <a:t>create_blockmeshfile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Writes the geometry and mesh assignment to </a:t>
            </a:r>
            <a:r>
              <a:rPr lang="en-US" i="1" dirty="0" err="1"/>
              <a:t>blockMeshDict</a:t>
            </a:r>
            <a:r>
              <a:rPr lang="en-US" i="1" dirty="0"/>
              <a:t> </a:t>
            </a:r>
            <a:r>
              <a:rPr lang="en-US" dirty="0"/>
              <a:t>file</a:t>
            </a:r>
            <a:endParaRPr lang="en-US" i="1" dirty="0"/>
          </a:p>
          <a:p>
            <a:r>
              <a:rPr lang="en-US" dirty="0" err="1"/>
              <a:t>setup_surrounding_cases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Creates four new cases (varying flow rate) around the user defined flow rate (25-150% user defined flow rate). Writes initial conditions, solver, and control files for each </a:t>
            </a:r>
          </a:p>
          <a:p>
            <a:r>
              <a:rPr lang="en-US" dirty="0"/>
              <a:t>runner:</a:t>
            </a:r>
          </a:p>
          <a:p>
            <a:pPr lvl="1"/>
            <a:r>
              <a:rPr lang="en-US" dirty="0"/>
              <a:t>Automate meshing and simulations in parallel.</a:t>
            </a:r>
          </a:p>
          <a:p>
            <a:pPr lvl="1"/>
            <a:r>
              <a:rPr lang="en-US" dirty="0"/>
              <a:t>Still in development</a:t>
            </a:r>
          </a:p>
          <a:p>
            <a:r>
              <a:rPr lang="en-US" dirty="0" err="1"/>
              <a:t>post_processor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Reads data from </a:t>
            </a:r>
            <a:r>
              <a:rPr lang="en-US" dirty="0" err="1"/>
              <a:t>OpenFOAM</a:t>
            </a:r>
            <a:r>
              <a:rPr lang="en-US" dirty="0"/>
              <a:t> </a:t>
            </a:r>
            <a:r>
              <a:rPr lang="en-US" dirty="0" err="1"/>
              <a:t>outfiles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Computes maximum average pot temperature as metric for optimization</a:t>
            </a:r>
          </a:p>
          <a:p>
            <a:pPr lvl="1"/>
            <a:r>
              <a:rPr lang="en-US" dirty="0"/>
              <a:t>Creates four new cases surrounding the optimal case from the previous five simulations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ACBFA-5D83-480F-8081-765EA8387389}"/>
              </a:ext>
            </a:extLst>
          </p:cNvPr>
          <p:cNvSpPr txBox="1"/>
          <p:nvPr/>
        </p:nvSpPr>
        <p:spPr>
          <a:xfrm>
            <a:off x="6676008" y="406552"/>
            <a:ext cx="2769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 this to make sure it flows well and makes some sense</a:t>
            </a:r>
          </a:p>
        </p:txBody>
      </p:sp>
    </p:spTree>
    <p:extLst>
      <p:ext uri="{BB962C8B-B14F-4D97-AF65-F5344CB8AC3E}">
        <p14:creationId xmlns:p14="http://schemas.microsoft.com/office/powerpoint/2010/main" val="292903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1D75-2FC0-48D4-B539-33DB65C7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Software—Optimization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0D7B-6705-4412-8A50-022B103D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variable optimization.</a:t>
            </a:r>
          </a:p>
          <a:p>
            <a:pPr lvl="1"/>
            <a:r>
              <a:rPr lang="en-US" dirty="0"/>
              <a:t>Design variable:  Secondary air flow rate</a:t>
            </a:r>
          </a:p>
          <a:p>
            <a:pPr lvl="1"/>
            <a:r>
              <a:rPr lang="en-US" dirty="0"/>
              <a:t>Objective function: Average cookpot temperature</a:t>
            </a:r>
          </a:p>
          <a:p>
            <a:pPr lvl="1"/>
            <a:r>
              <a:rPr lang="en-US" dirty="0"/>
              <a:t>Direct method: only using objective function values to guide search</a:t>
            </a:r>
          </a:p>
          <a:p>
            <a:pPr lvl="1"/>
            <a:r>
              <a:rPr lang="en-US" dirty="0"/>
              <a:t>Closest algorithm called “exhaustive search method”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5D3B-06B8-4A20-B962-A1BD8C06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Software—Optimization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26C5-FA15-496C-BB27-5E18BA94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--LC make a little excel sheet to compute values of a function with known amplitude/frequency relationship </a:t>
            </a:r>
          </a:p>
          <a:p>
            <a:pPr lvl="1"/>
            <a:r>
              <a:rPr lang="en-US" dirty="0"/>
              <a:t>---maybe just use a random Gaussian bell curve for 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26214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BA64-0BFB-4312-95D4-9805DEDB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B353-C1CB-43AF-8FA0-0BF7BAF7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Input:  </a:t>
            </a:r>
          </a:p>
        </p:txBody>
      </p:sp>
    </p:spTree>
    <p:extLst>
      <p:ext uri="{BB962C8B-B14F-4D97-AF65-F5344CB8AC3E}">
        <p14:creationId xmlns:p14="http://schemas.microsoft.com/office/powerpoint/2010/main" val="313582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2C21-AA95-49E5-96B0-687FC3EB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1FF8-5618-4762-9DB8-588FC084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006A-CA46-4FE6-85AE-BABF350E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62D6-39CE-420C-BEC2-59D171AA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Runtime:</a:t>
            </a:r>
          </a:p>
          <a:p>
            <a:pPr lvl="1"/>
            <a:r>
              <a:rPr lang="en-US" dirty="0"/>
              <a:t>Convert CFD to Axisymmetric</a:t>
            </a:r>
          </a:p>
          <a:p>
            <a:pPr lvl="1"/>
            <a:r>
              <a:rPr lang="en-US" dirty="0"/>
              <a:t>Auto-runner</a:t>
            </a:r>
          </a:p>
          <a:p>
            <a:r>
              <a:rPr lang="en-US" dirty="0"/>
              <a:t>Improve Optimization Algorithm:</a:t>
            </a:r>
          </a:p>
          <a:p>
            <a:pPr lvl="1"/>
            <a:r>
              <a:rPr lang="en-US" dirty="0"/>
              <a:t>Multi-variable </a:t>
            </a:r>
          </a:p>
          <a:p>
            <a:pPr lvl="1"/>
            <a:r>
              <a:rPr lang="en-US" dirty="0"/>
              <a:t>Gradient based methods</a:t>
            </a:r>
          </a:p>
          <a:p>
            <a:pPr lvl="1"/>
            <a:r>
              <a:rPr lang="en-US" dirty="0"/>
              <a:t>Alternative methods: Genetic Algorithm</a:t>
            </a:r>
          </a:p>
          <a:p>
            <a:r>
              <a:rPr lang="en-US" dirty="0"/>
              <a:t>Improve User Friendliness:</a:t>
            </a:r>
          </a:p>
          <a:p>
            <a:endParaRPr lang="en-US" dirty="0"/>
          </a:p>
          <a:p>
            <a:r>
              <a:rPr lang="en-US" dirty="0"/>
              <a:t>Improve Physical Relevance: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7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41A-57AA-4D13-931D-28DBADF8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A4C-11DA-44F6-8F6F-DAE612FC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4967-3D6D-4515-9A5C-F1B0E0CC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B350-24A0-4A1D-B6C9-A27E8082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Mechanical Engineering, Indian Institute of Technology Madras., </a:t>
            </a:r>
            <a:r>
              <a:rPr lang="en-US" i="1" dirty="0"/>
              <a:t>Optimization Algorithms</a:t>
            </a:r>
            <a:r>
              <a:rPr lang="en-US" dirty="0"/>
              <a:t>. URL: </a:t>
            </a:r>
            <a:r>
              <a:rPr lang="en-US" dirty="0">
                <a:hlinkClick r:id="rId2"/>
              </a:rPr>
              <a:t>https://mech.iitm.ac.in/meiitm/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9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0FCA-FC14-45C7-91D1-A804D036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E686-DE54-4AC5-8AD6-0BF41BDE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D80B-3B2D-4FAA-93B0-E41708B3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B53D-7493-458E-8A2C-3ED4D734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1D4F0-F7F8-4184-AB60-C446ACB1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09562"/>
            <a:ext cx="981075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FEF-46CD-488C-9C54-85D6F016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1A5C-06EC-44C7-B9C0-FBDBF164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Research Gap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Software Details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23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5E64-43C2-4EA2-A152-D3215686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CF6B-D356-4914-9467-8FD0C3FC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E2A4-E1C6-4460-83C8-E3EDCDA7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4B28-3325-4E8B-BD1F-B43BD119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92F2-2D19-4154-B052-CC9A691D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Motivation—Global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F914-8A1B-4835-B563-0BDD26CD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53328" cy="4023360"/>
          </a:xfrm>
        </p:spPr>
        <p:txBody>
          <a:bodyPr/>
          <a:lstStyle/>
          <a:p>
            <a:r>
              <a:rPr lang="en-US" b="1" dirty="0"/>
              <a:t>Population Significance</a:t>
            </a:r>
            <a:r>
              <a:rPr lang="en-US" dirty="0"/>
              <a:t>: In 2010, over 2.4 billion rely on biomass to fuel household cooking and heating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r>
              <a:rPr lang="en-US" b="1" dirty="0"/>
              <a:t>Health Significance: </a:t>
            </a:r>
            <a:r>
              <a:rPr lang="en-US" dirty="0"/>
              <a:t>Nearly 4 million premature deaths annually</a:t>
            </a:r>
            <a:r>
              <a:rPr lang="en-US" baseline="30000" dirty="0"/>
              <a:t>1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Environmental Significance</a:t>
            </a:r>
            <a:r>
              <a:rPr lang="en-US" dirty="0"/>
              <a:t>: Black Carbon, CH</a:t>
            </a:r>
            <a:r>
              <a:rPr lang="en-US" baseline="-25000" dirty="0"/>
              <a:t>4</a:t>
            </a:r>
            <a:r>
              <a:rPr lang="en-US" dirty="0"/>
              <a:t>, CO and CO</a:t>
            </a:r>
            <a:r>
              <a:rPr lang="en-US" baseline="-25000" dirty="0"/>
              <a:t>2</a:t>
            </a:r>
            <a:r>
              <a:rPr lang="en-US" dirty="0"/>
              <a:t> emissions contribute to climate change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552" y="5559552"/>
            <a:ext cx="961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MacCarty</a:t>
            </a:r>
            <a:r>
              <a:rPr lang="en-US" sz="1200" dirty="0"/>
              <a:t>, N., </a:t>
            </a:r>
            <a:r>
              <a:rPr lang="en-US" sz="1200" dirty="0" err="1"/>
              <a:t>Bryden</a:t>
            </a:r>
            <a:r>
              <a:rPr lang="en-US" sz="1200" dirty="0"/>
              <a:t>, K., Modeling of household Biomass </a:t>
            </a:r>
            <a:r>
              <a:rPr lang="en-US" sz="1200" dirty="0" err="1"/>
              <a:t>cookstoves</a:t>
            </a:r>
            <a:r>
              <a:rPr lang="en-US" sz="1200" dirty="0"/>
              <a:t>: A review. June 2015</a:t>
            </a:r>
          </a:p>
          <a:p>
            <a:r>
              <a:rPr lang="en-US" sz="1200" dirty="0"/>
              <a:t>[2] </a:t>
            </a:r>
            <a:r>
              <a:rPr lang="en-US" sz="1200" dirty="0">
                <a:hlinkClick r:id="rId2"/>
              </a:rPr>
              <a:t>Clean Cooking Alliance, Climate and Environment</a:t>
            </a:r>
            <a:r>
              <a:rPr lang="en-US" sz="1200" dirty="0"/>
              <a:t>, 2018. </a:t>
            </a:r>
          </a:p>
        </p:txBody>
      </p:sp>
      <p:pic>
        <p:nvPicPr>
          <p:cNvPr id="1026" name="Picture 2" descr="Image result for biomass cookstove smo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1845734"/>
            <a:ext cx="3747262" cy="26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88936" y="4608576"/>
            <a:ext cx="374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Indoor Air Pollution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9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26099"/>
            <a:ext cx="10058400" cy="1450757"/>
          </a:xfrm>
        </p:spPr>
        <p:txBody>
          <a:bodyPr/>
          <a:lstStyle/>
          <a:p>
            <a:r>
              <a:rPr lang="en-US" dirty="0"/>
              <a:t>Project Motivation—</a:t>
            </a:r>
            <a:r>
              <a:rPr lang="en-US" dirty="0" err="1"/>
              <a:t>Cookstove</a:t>
            </a:r>
            <a:r>
              <a:rPr lang="en-US" dirty="0"/>
              <a:t> Industry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13248" cy="4023360"/>
          </a:xfrm>
        </p:spPr>
        <p:txBody>
          <a:bodyPr/>
          <a:lstStyle/>
          <a:p>
            <a:r>
              <a:rPr lang="en-US" b="1" dirty="0"/>
              <a:t>Current Goals</a:t>
            </a:r>
            <a:r>
              <a:rPr lang="en-US" dirty="0"/>
              <a:t>: Design affordable cleaner burning </a:t>
            </a:r>
            <a:r>
              <a:rPr lang="en-US" dirty="0" err="1"/>
              <a:t>cookstoves</a:t>
            </a:r>
            <a:endParaRPr lang="en-US" dirty="0"/>
          </a:p>
          <a:p>
            <a:r>
              <a:rPr lang="en-US" b="1" dirty="0"/>
              <a:t>Current Methods</a:t>
            </a:r>
            <a:r>
              <a:rPr lang="en-US" dirty="0"/>
              <a:t>: Mostly experimental</a:t>
            </a:r>
          </a:p>
          <a:p>
            <a:pPr lvl="1"/>
            <a:r>
              <a:rPr lang="en-US" b="1" dirty="0"/>
              <a:t>Problems</a:t>
            </a:r>
            <a:r>
              <a:rPr lang="en-US" dirty="0"/>
              <a:t>: time consuming, expensive, limited impact.  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Computational modelling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034" y="1845734"/>
            <a:ext cx="2614376" cy="3565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5034" y="5550408"/>
            <a:ext cx="261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Instrumented Cookstove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3816" y="5919740"/>
            <a:ext cx="569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[3] Erin </a:t>
            </a:r>
            <a:r>
              <a:rPr lang="en-US" sz="1200" dirty="0" err="1"/>
              <a:t>Pfieffer</a:t>
            </a:r>
            <a:r>
              <a:rPr lang="en-US" sz="1200" dirty="0"/>
              <a:t>, Oregon State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8973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152F-7DFA-4A4C-9369-D501BCF6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2621-DE7E-4067-8A38-838A886B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40680" cy="4023360"/>
          </a:xfrm>
        </p:spPr>
        <p:txBody>
          <a:bodyPr/>
          <a:lstStyle/>
          <a:p>
            <a:r>
              <a:rPr lang="en-US" b="1" dirty="0"/>
              <a:t>Existing CFD modelling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Posner et al. Steady State, 2D, forced draft CFD model of single cookstove geometry</a:t>
            </a:r>
            <a:r>
              <a:rPr lang="en-US" baseline="30000" dirty="0"/>
              <a:t>4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Miller-</a:t>
            </a:r>
            <a:r>
              <a:rPr lang="en-US" dirty="0" err="1"/>
              <a:t>Loinberg</a:t>
            </a:r>
            <a:r>
              <a:rPr lang="en-US" dirty="0"/>
              <a:t> fine resolution transient, 3D, natural draft CFD model of single cookstove geometry</a:t>
            </a:r>
            <a:r>
              <a:rPr lang="en-US" baseline="30000" dirty="0"/>
              <a:t>5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816" y="5453595"/>
            <a:ext cx="1034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[4] Posner, Jonathon D., Multidisciplinary Design of an Innovative Natural Draft, Forced Diffusion Cookstove for Woody and Herbaceous Biomass Fuels in East Africa., University of Washington, September 2018.</a:t>
            </a:r>
          </a:p>
          <a:p>
            <a:endParaRPr lang="en-US" sz="1200" dirty="0"/>
          </a:p>
          <a:p>
            <a:r>
              <a:rPr lang="en-US" sz="1200" dirty="0"/>
              <a:t>[5] Miller-</a:t>
            </a:r>
            <a:r>
              <a:rPr lang="en-US" sz="1200" dirty="0" err="1"/>
              <a:t>Loinberg</a:t>
            </a:r>
            <a:r>
              <a:rPr lang="en-US" sz="1200" dirty="0"/>
              <a:t>, D., A Fine Resolution CFD Simulation Approach for Biomass Cook </a:t>
            </a:r>
            <a:r>
              <a:rPr lang="en-US" sz="1200" dirty="0" err="1"/>
              <a:t>Dtove</a:t>
            </a:r>
            <a:r>
              <a:rPr lang="en-US" sz="1200" dirty="0"/>
              <a:t> Development., Colorado State University, Spring 2011.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226" b="7619"/>
          <a:stretch/>
        </p:blipFill>
        <p:spPr>
          <a:xfrm>
            <a:off x="6684264" y="2322575"/>
            <a:ext cx="4647819" cy="1938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9480" y="4425696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 of Context Contour Plots</a:t>
            </a:r>
            <a:r>
              <a:rPr lang="en-US" baseline="300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E72F-0E66-4C08-A6AD-D630308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8EDB-22F0-4E0C-9967-57225F15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13248" cy="4023360"/>
          </a:xfrm>
        </p:spPr>
        <p:txBody>
          <a:bodyPr/>
          <a:lstStyle/>
          <a:p>
            <a:r>
              <a:rPr lang="en-US" dirty="0"/>
              <a:t>No existing user-friendly modelling software for cookstove designers.</a:t>
            </a:r>
          </a:p>
          <a:p>
            <a:r>
              <a:rPr lang="en-US" dirty="0"/>
              <a:t>Current investigations are limited to </a:t>
            </a:r>
            <a:r>
              <a:rPr lang="en-US" b="1" dirty="0"/>
              <a:t>single</a:t>
            </a:r>
            <a:r>
              <a:rPr lang="en-US" dirty="0"/>
              <a:t> cookstove geometries.</a:t>
            </a:r>
          </a:p>
          <a:p>
            <a:r>
              <a:rPr lang="en-US" b="1" dirty="0"/>
              <a:t>Proposed Solution</a:t>
            </a:r>
            <a:r>
              <a:rPr lang="en-US" dirty="0"/>
              <a:t>: Develop user-friendly software for cookstove CFD simulation with optimization functionality. Allow users to analyze any geometry based on a variety of input parameters.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434" y="2130552"/>
            <a:ext cx="3792246" cy="2852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3434" y="5157216"/>
            <a:ext cx="379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7927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F38C-F1DC-480E-8A3B-CC486AE0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Theory—CFD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932D0-BBEE-44C0-8324-C682BBD84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70448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2-dimensional domain: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Mesh details from Ubuntu command line</a:t>
                </a:r>
              </a:p>
              <a:p>
                <a:r>
                  <a:rPr lang="en-US" dirty="0"/>
                  <a:t>Transient simulation: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Reaction Model:</a:t>
                </a:r>
              </a:p>
              <a:p>
                <a:pPr lvl="1"/>
                <a:r>
                  <a:rPr lang="en-US" dirty="0"/>
                  <a:t>Adapted from </a:t>
                </a:r>
                <a:r>
                  <a:rPr lang="en-US" i="1" dirty="0" err="1"/>
                  <a:t>reactingFoam</a:t>
                </a:r>
                <a:r>
                  <a:rPr lang="en-US" dirty="0"/>
                  <a:t> solver</a:t>
                </a:r>
              </a:p>
              <a:p>
                <a:pPr lvl="1"/>
                <a:r>
                  <a:rPr lang="en-US" dirty="0"/>
                  <a:t>Compressible</a:t>
                </a:r>
              </a:p>
              <a:p>
                <a:pPr lvl="1"/>
                <a:r>
                  <a:rPr lang="en-US" dirty="0"/>
                  <a:t>Chemistry (single reaction)</a:t>
                </a:r>
              </a:p>
              <a:p>
                <a:pPr lvl="1"/>
                <a:r>
                  <a:rPr lang="en-US" dirty="0"/>
                  <a:t>Combustion</a:t>
                </a:r>
              </a:p>
              <a:p>
                <a:pPr lvl="1"/>
                <a:r>
                  <a:rPr lang="en-US" dirty="0"/>
                  <a:t>Turbulence</a:t>
                </a:r>
              </a:p>
              <a:p>
                <a:pPr lvl="1"/>
                <a:r>
                  <a:rPr lang="en-US" dirty="0"/>
                  <a:t>Heat Transfer</a:t>
                </a:r>
              </a:p>
              <a:p>
                <a:pPr lvl="1"/>
                <a:r>
                  <a:rPr lang="en-US" dirty="0"/>
                  <a:t>*Details in appendix*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932D0-BBEE-44C0-8324-C682BBD84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70448" cy="4023360"/>
              </a:xfrm>
              <a:blipFill>
                <a:blip r:embed="rId2"/>
                <a:stretch>
                  <a:fillRect l="-103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948" y="1949646"/>
            <a:ext cx="4774302" cy="33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5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F4F0-7327-41CA-8801-5F92FB0A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CD12-83C9-4CA7-8251-F332A213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OS, programmed in Python using Spyder IDE.</a:t>
            </a:r>
          </a:p>
          <a:p>
            <a:r>
              <a:rPr lang="en-US" dirty="0"/>
              <a:t>Dependencies:</a:t>
            </a:r>
          </a:p>
          <a:p>
            <a:pPr lvl="1"/>
            <a:r>
              <a:rPr lang="en-US" dirty="0"/>
              <a:t>Python (V 2.7 or greater), </a:t>
            </a:r>
            <a:r>
              <a:rPr lang="en-US" dirty="0" err="1"/>
              <a:t>OpenFOAM</a:t>
            </a:r>
            <a:r>
              <a:rPr lang="en-US" dirty="0"/>
              <a:t> (V6), Linux subsystem</a:t>
            </a:r>
          </a:p>
          <a:p>
            <a:r>
              <a:rPr lang="en-US" dirty="0"/>
              <a:t>General Flow: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FE9D8-4E09-454A-A8F4-6CCD0399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8" y="3557153"/>
            <a:ext cx="8412148" cy="22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0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990-61A7-4167-B57F-C3364943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6226-A2CF-49D6-8F87-24F8BE75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Geometric Parameters:</a:t>
            </a:r>
          </a:p>
          <a:p>
            <a:pPr lvl="1"/>
            <a:r>
              <a:rPr lang="en-US" dirty="0"/>
              <a:t>Combustion chamber diameter (d</a:t>
            </a:r>
            <a:r>
              <a:rPr lang="en-US" baseline="-25000" dirty="0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Combustion chamber height (</a:t>
            </a:r>
            <a:r>
              <a:rPr lang="en-US" dirty="0" err="1"/>
              <a:t>h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Height of secondary inlet (</a:t>
            </a:r>
            <a:r>
              <a:rPr lang="en-US" dirty="0" err="1"/>
              <a:t>h</a:t>
            </a:r>
            <a:r>
              <a:rPr lang="en-US" baseline="-25000" dirty="0" err="1"/>
              <a:t>FD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Diameter of secondary inlet (</a:t>
            </a:r>
            <a:r>
              <a:rPr lang="en-US" dirty="0" err="1"/>
              <a:t>d</a:t>
            </a:r>
            <a:r>
              <a:rPr lang="en-US" baseline="-25000" dirty="0" err="1"/>
              <a:t>FD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Channel width (</a:t>
            </a:r>
            <a:r>
              <a:rPr lang="en-US" dirty="0" err="1"/>
              <a:t>w</a:t>
            </a:r>
            <a:r>
              <a:rPr lang="en-US" baseline="-25000" dirty="0" err="1"/>
              <a:t>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Channel height (</a:t>
            </a:r>
            <a:r>
              <a:rPr lang="en-US" dirty="0" err="1"/>
              <a:t>h</a:t>
            </a:r>
            <a:r>
              <a:rPr lang="en-US" baseline="-25000" dirty="0" err="1"/>
              <a:t>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Cone Deck height(</a:t>
            </a:r>
            <a:r>
              <a:rPr lang="en-US" dirty="0" err="1"/>
              <a:t>h</a:t>
            </a:r>
            <a:r>
              <a:rPr lang="en-US" baseline="-25000" dirty="0" err="1"/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Cone deck length (</a:t>
            </a:r>
            <a:r>
              <a:rPr lang="en-US" dirty="0" err="1"/>
              <a:t>L</a:t>
            </a:r>
            <a:r>
              <a:rPr lang="en-US" baseline="-25000" dirty="0" err="1"/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Pot spacing (</a:t>
            </a:r>
            <a:r>
              <a:rPr lang="en-US" dirty="0" err="1"/>
              <a:t>p</a:t>
            </a:r>
            <a:r>
              <a:rPr lang="en-US" baseline="-25000" dirty="0" err="1"/>
              <a:t>sp</a:t>
            </a:r>
            <a:r>
              <a:rPr lang="en-US" dirty="0"/>
              <a:t>)</a:t>
            </a:r>
          </a:p>
          <a:p>
            <a:r>
              <a:rPr lang="en-US" dirty="0"/>
              <a:t>Flow Parameters:</a:t>
            </a:r>
          </a:p>
          <a:p>
            <a:pPr lvl="1"/>
            <a:r>
              <a:rPr lang="en-US" dirty="0"/>
              <a:t>Secondary inlet flow rate (Q</a:t>
            </a:r>
            <a:r>
              <a:rPr lang="en-US" baseline="-25000" dirty="0"/>
              <a:t>FD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691F9-FEF3-4134-BB08-CDC8E95A5266}"/>
              </a:ext>
            </a:extLst>
          </p:cNvPr>
          <p:cNvSpPr txBox="1"/>
          <p:nvPr/>
        </p:nvSpPr>
        <p:spPr>
          <a:xfrm>
            <a:off x="6462944" y="2920753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LC make a figure with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2008896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617</TotalTime>
  <Words>735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Cambria Math</vt:lpstr>
      <vt:lpstr>Retrospect</vt:lpstr>
      <vt:lpstr>Biomass Cookstove Optimization Tool</vt:lpstr>
      <vt:lpstr>Overview</vt:lpstr>
      <vt:lpstr>Project Motivation—Global Significance</vt:lpstr>
      <vt:lpstr>Project Motivation—Cookstove Industry </vt:lpstr>
      <vt:lpstr>Background</vt:lpstr>
      <vt:lpstr>Research Gap </vt:lpstr>
      <vt:lpstr>Theory—CFD Models</vt:lpstr>
      <vt:lpstr>Software—Overview </vt:lpstr>
      <vt:lpstr>Software—User Inputs</vt:lpstr>
      <vt:lpstr>Software—Modules</vt:lpstr>
      <vt:lpstr>Software—Optimization Details</vt:lpstr>
      <vt:lpstr>Software—Optimization Example</vt:lpstr>
      <vt:lpstr>Preliminary Results</vt:lpstr>
      <vt:lpstr>Conclusions</vt:lpstr>
      <vt:lpstr>Future Work</vt:lpstr>
      <vt:lpstr>Questions</vt:lpstr>
      <vt:lpstr>References</vt:lpstr>
      <vt:lpstr>Appendix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Cassidy</dc:creator>
  <cp:lastModifiedBy>Liam Cassidy</cp:lastModifiedBy>
  <cp:revision>35</cp:revision>
  <dcterms:created xsi:type="dcterms:W3CDTF">2019-06-03T17:10:53Z</dcterms:created>
  <dcterms:modified xsi:type="dcterms:W3CDTF">2019-06-04T21:59:15Z</dcterms:modified>
</cp:coreProperties>
</file>