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74" r:id="rId3"/>
    <p:sldId id="295" r:id="rId4"/>
    <p:sldId id="296" r:id="rId5"/>
    <p:sldId id="259" r:id="rId6"/>
    <p:sldId id="261" r:id="rId7"/>
    <p:sldId id="262" r:id="rId8"/>
    <p:sldId id="267" r:id="rId9"/>
    <p:sldId id="284" r:id="rId10"/>
    <p:sldId id="268" r:id="rId11"/>
    <p:sldId id="291" r:id="rId12"/>
    <p:sldId id="269" r:id="rId13"/>
    <p:sldId id="292" r:id="rId14"/>
    <p:sldId id="272" r:id="rId15"/>
    <p:sldId id="293" r:id="rId16"/>
    <p:sldId id="294" r:id="rId17"/>
  </p:sldIdLst>
  <p:sldSz cx="12192000" cy="6858000"/>
  <p:notesSz cx="7104063" cy="102346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助学生软件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4.xml"/><Relationship Id="rId7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2.xml"/><Relationship Id="rId7" Type="http://schemas.openxmlformats.org/officeDocument/2006/relationships/image" Target="../media/image1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slide" Target="slide8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11" Type="http://schemas.openxmlformats.org/officeDocument/2006/relationships/slide" Target="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" Target="slide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notesSlide" Target="../notesSlides/notesSlide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slide" Target="slide6.xml"/><Relationship Id="rId4" Type="http://schemas.openxmlformats.org/officeDocument/2006/relationships/hyperlink" Target="https://sway.office.com/37CKn0eg3r2NMfxx?ref=Link&amp;loc=mysw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1222798" y="158001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7275719" y="2401303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智能导入课表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108907" y="247100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108908" y="4057095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7275719" y="398739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全面新闻推送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11 Rectángulo redondeado"/>
          <p:cNvSpPr>
            <a:spLocks noChangeAspect="1"/>
          </p:cNvSpPr>
          <p:nvPr/>
        </p:nvSpPr>
        <p:spPr>
          <a:xfrm rot="16200000">
            <a:off x="7108907" y="3047979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108908" y="4634071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7275719" y="2977189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便捷安排时间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7275719" y="4563281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创意学生互动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11 Rectángulo redondeado"/>
          <p:cNvSpPr>
            <a:spLocks noChangeAspect="1"/>
          </p:cNvSpPr>
          <p:nvPr/>
        </p:nvSpPr>
        <p:spPr>
          <a:xfrm rot="16200000">
            <a:off x="7108907" y="3613822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7275719" y="350508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贴心事务提醒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22" y="416004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23" y="4097952"/>
            <a:ext cx="1400175" cy="2600325"/>
          </a:xfrm>
          <a:prstGeom prst="rect">
            <a:avLst/>
          </a:prstGeom>
        </p:spPr>
      </p:pic>
      <p:sp>
        <p:nvSpPr>
          <p:cNvPr id="16" name="Rectángulo 49">
            <a:extLst>
              <a:ext uri="{FF2B5EF4-FFF2-40B4-BE49-F238E27FC236}">
                <a16:creationId xmlns:a16="http://schemas.microsoft.com/office/drawing/2014/main" id="{37AB3687-CAE7-4240-A2DC-76B4EDB7745D}"/>
              </a:ext>
            </a:extLst>
          </p:cNvPr>
          <p:cNvSpPr/>
          <p:nvPr/>
        </p:nvSpPr>
        <p:spPr>
          <a:xfrm>
            <a:off x="1222798" y="3820523"/>
            <a:ext cx="4429917" cy="219776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工智能，大数据，机器学习等等，对于五个一点也不厉害的、拼命于课程安排的人来说，都是对着天窗说梦话，我们深知自己能力不足，所以我们想通过我们自己的手做一点点实际的、有用的东西，通过这个课程我们重点在于体验团队开发，提高自己开发能力，为之后打下一定基础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成员：龙行超、刘志新、苟光耀、张和平、刘昊天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CA2BCB-8958-4762-B8E4-AB9BD98DF9D0}"/>
              </a:ext>
            </a:extLst>
          </p:cNvPr>
          <p:cNvSpPr/>
          <p:nvPr/>
        </p:nvSpPr>
        <p:spPr>
          <a:xfrm>
            <a:off x="5857652" y="3343801"/>
            <a:ext cx="957039" cy="7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16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团队讨论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提醒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计划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互动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助学生软件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确认需求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软件定型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5403216" y="15785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1290" y="78715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智能导入课表</a:t>
            </a: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0504" y="213732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便捷安排时间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9865" y="3483522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贴心事务提醒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69865" y="4705926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全面新闻推送</a:t>
            </a:r>
          </a:p>
        </p:txBody>
      </p:sp>
      <p:cxnSp>
        <p:nvCxnSpPr>
          <p:cNvPr id="27" name="MH_Other_6"/>
          <p:cNvCxnSpPr/>
          <p:nvPr>
            <p:custDataLst>
              <p:tags r:id="rId8"/>
            </p:custDataLst>
          </p:nvPr>
        </p:nvCxnSpPr>
        <p:spPr>
          <a:xfrm flipH="1">
            <a:off x="5403216" y="29247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7"/>
          <p:cNvCxnSpPr/>
          <p:nvPr>
            <p:custDataLst>
              <p:tags r:id="rId9"/>
            </p:custDataLst>
          </p:nvPr>
        </p:nvCxnSpPr>
        <p:spPr>
          <a:xfrm flipH="1">
            <a:off x="5403216" y="42201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4903" y="433937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4903" y="1738862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4903" y="3039025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sp>
        <p:nvSpPr>
          <p:cNvPr id="22" name="MH_Text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4903" y="4302674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50" y="1827212"/>
            <a:ext cx="2460625" cy="3203575"/>
          </a:xfrm>
          <a:prstGeom prst="rect">
            <a:avLst/>
          </a:prstGeom>
        </p:spPr>
      </p:pic>
      <p:sp>
        <p:nvSpPr>
          <p:cNvPr id="18" name="MH_SubTitle_4">
            <a:extLst>
              <a:ext uri="{FF2B5EF4-FFF2-40B4-BE49-F238E27FC236}">
                <a16:creationId xmlns:a16="http://schemas.microsoft.com/office/drawing/2014/main" id="{0CDAE8CE-7F2F-481B-BEBE-59002C245E3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69865" y="586500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创意学生互动</a:t>
            </a:r>
          </a:p>
        </p:txBody>
      </p:sp>
      <p:cxnSp>
        <p:nvCxnSpPr>
          <p:cNvPr id="23" name="MH_Other_7">
            <a:extLst>
              <a:ext uri="{FF2B5EF4-FFF2-40B4-BE49-F238E27FC236}">
                <a16:creationId xmlns:a16="http://schemas.microsoft.com/office/drawing/2014/main" id="{1100E2E8-1237-497F-8487-73ED2505011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5403216" y="537920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Text_4">
            <a:extLst>
              <a:ext uri="{FF2B5EF4-FFF2-40B4-BE49-F238E27FC236}">
                <a16:creationId xmlns:a16="http://schemas.microsoft.com/office/drawing/2014/main" id="{7AF3E34C-387F-4AC6-A467-C2F38BD4B9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74903" y="5461753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单击此处可编辑内容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58" grpId="0"/>
      <p:bldP spid="19" grpId="0"/>
      <p:bldP spid="20" grpId="0"/>
      <p:bldP spid="21" grpId="0"/>
      <p:bldP spid="22" grpId="0"/>
      <p:bldP spid="1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形成文档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419583" y="5304155"/>
            <a:ext cx="2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</a:t>
            </a:r>
            <a:r>
              <a:rPr lang="zh-CN" altLang="en-US" sz="1600" dirty="0">
                <a:cs typeface="+mn-ea"/>
                <a:sym typeface="+mn-lt"/>
              </a:rPr>
              <a:t>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9">
            <a:extLst>
              <a:ext uri="{FF2B5EF4-FFF2-40B4-BE49-F238E27FC236}">
                <a16:creationId xmlns:a16="http://schemas.microsoft.com/office/drawing/2014/main" id="{FA8029B0-EF50-4DCA-B4AF-4DC3FAE0F7FD}"/>
              </a:ext>
            </a:extLst>
          </p:cNvPr>
          <p:cNvSpPr/>
          <p:nvPr/>
        </p:nvSpPr>
        <p:spPr>
          <a:xfrm>
            <a:off x="3881041" y="233072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环境及开发工具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5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9">
            <a:extLst>
              <a:ext uri="{FF2B5EF4-FFF2-40B4-BE49-F238E27FC236}">
                <a16:creationId xmlns:a16="http://schemas.microsoft.com/office/drawing/2014/main" id="{0637CDF1-A2AB-4A07-82D6-445EEFA40CDA}"/>
              </a:ext>
            </a:extLst>
          </p:cNvPr>
          <p:cNvSpPr/>
          <p:nvPr/>
        </p:nvSpPr>
        <p:spPr>
          <a:xfrm>
            <a:off x="3881041" y="233072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需求分析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				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助学生软件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5874500" y="5304155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32791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获取需求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分析需求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确认需求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形成文档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获取</a:t>
            </a:r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  <a:hlinkClick r:id="rId11" action="ppaction://hlinksldjump"/>
              </a:rPr>
              <a:t>成员内部交流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  <a:hlinkClick r:id="rId12" action="ppaction://hlinksldjump"/>
              </a:rPr>
              <a:t>问卷调查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17831" y="2800297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77946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487237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4377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我们所掌握的技术有哪些？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432911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036883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093422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软件预计该如何使用最好？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5878759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5586527" y="2861844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5643067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怎么弥补我们技术上的不足？</a:t>
            </a:r>
          </a:p>
        </p:txBody>
      </p:sp>
      <p:sp>
        <p:nvSpPr>
          <p:cNvPr id="30" name="MH_Other_8"/>
          <p:cNvSpPr/>
          <p:nvPr>
            <p:custDataLst>
              <p:tags r:id="rId13"/>
            </p:custDataLst>
          </p:nvPr>
        </p:nvSpPr>
        <p:spPr>
          <a:xfrm rot="2871886">
            <a:off x="742840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1" name="MH_Other_9"/>
          <p:cNvSpPr/>
          <p:nvPr>
            <p:custDataLst>
              <p:tags r:id="rId14"/>
            </p:custDataLst>
          </p:nvPr>
        </p:nvSpPr>
        <p:spPr>
          <a:xfrm>
            <a:off x="7136172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MH_SubTitle_4"/>
          <p:cNvSpPr txBox="1"/>
          <p:nvPr>
            <p:custDataLst>
              <p:tags r:id="rId15"/>
            </p:custDataLst>
          </p:nvPr>
        </p:nvSpPr>
        <p:spPr>
          <a:xfrm>
            <a:off x="7192713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软件基本带有那些功能？</a:t>
            </a:r>
          </a:p>
        </p:txBody>
      </p:sp>
      <p:sp>
        <p:nvSpPr>
          <p:cNvPr id="38" name="MH_Other_10"/>
          <p:cNvSpPr/>
          <p:nvPr>
            <p:custDataLst>
              <p:tags r:id="rId16"/>
            </p:custDataLst>
          </p:nvPr>
        </p:nvSpPr>
        <p:spPr>
          <a:xfrm rot="2871886">
            <a:off x="897804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7"/>
            </p:custDataLst>
          </p:nvPr>
        </p:nvSpPr>
        <p:spPr>
          <a:xfrm>
            <a:off x="8685817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8"/>
            </p:custDataLst>
          </p:nvPr>
        </p:nvSpPr>
        <p:spPr>
          <a:xfrm>
            <a:off x="874235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如何将这款软件做得高大上？</a:t>
            </a:r>
          </a:p>
        </p:txBody>
      </p:sp>
      <p:sp>
        <p:nvSpPr>
          <p:cNvPr id="2" name="箭头: 右弧形 1">
            <a:hlinkClick r:id="rId21" action="ppaction://hlinksldjump"/>
            <a:extLst>
              <a:ext uri="{FF2B5EF4-FFF2-40B4-BE49-F238E27FC236}">
                <a16:creationId xmlns:a16="http://schemas.microsoft.com/office/drawing/2014/main" id="{24E5C4C7-E597-4C0B-A5D1-71490D8472A0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 animBg="1"/>
      <p:bldP spid="31" grpId="0" animBg="1"/>
      <p:bldP spid="32" grpId="0"/>
      <p:bldP spid="38" grpId="0" animBg="1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93257" y="3441457"/>
            <a:ext cx="0" cy="1729483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504935" y="3142723"/>
            <a:ext cx="0" cy="2144759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2" y="3391837"/>
            <a:ext cx="12177487" cy="1711979"/>
            <a:chOff x="-1" y="3391836"/>
            <a:chExt cx="12177486" cy="1711978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3579814"/>
              <a:ext cx="12177485" cy="1524000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0043885" y="2110018"/>
            <a:ext cx="0" cy="126989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5277808" y="2110017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9645371" y="3379886"/>
            <a:ext cx="798854" cy="798855"/>
            <a:chOff x="9645376" y="3379883"/>
            <a:chExt cx="798854" cy="798854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65791" y="36035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7152177" y="3019795"/>
            <a:ext cx="705520" cy="705520"/>
            <a:chOff x="7152175" y="3019795"/>
            <a:chExt cx="705520" cy="705520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4921923" y="3804857"/>
            <a:ext cx="798854" cy="79885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943298" y="2945031"/>
            <a:ext cx="705520" cy="705520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18442" y="3082261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01712" y="5227918"/>
            <a:ext cx="2254762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乘校车前，会在工作号查看校车运行时刻表吗？</a:t>
            </a:r>
          </a:p>
        </p:txBody>
      </p:sp>
      <p:sp>
        <p:nvSpPr>
          <p:cNvPr id="30" name="矩形 29"/>
          <p:cNvSpPr/>
          <p:nvPr/>
        </p:nvSpPr>
        <p:spPr>
          <a:xfrm>
            <a:off x="5784839" y="5458967"/>
            <a:ext cx="263595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是否经常上教务处或学院官方网站获取新闻、公告呢？</a:t>
            </a:r>
          </a:p>
        </p:txBody>
      </p:sp>
      <p:sp>
        <p:nvSpPr>
          <p:cNvPr id="32" name="矩形 31"/>
          <p:cNvSpPr/>
          <p:nvPr/>
        </p:nvSpPr>
        <p:spPr>
          <a:xfrm>
            <a:off x="7910788" y="1680512"/>
            <a:ext cx="213309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会忘记你计划好要做的事吗？ </a:t>
            </a:r>
          </a:p>
        </p:txBody>
      </p:sp>
      <p:sp>
        <p:nvSpPr>
          <p:cNvPr id="34" name="矩形 33"/>
          <p:cNvSpPr/>
          <p:nvPr/>
        </p:nvSpPr>
        <p:spPr>
          <a:xfrm>
            <a:off x="530016" y="1525140"/>
            <a:ext cx="2350955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上课之前会查看课表以获取上课信息吗？</a:t>
            </a:r>
          </a:p>
        </p:txBody>
      </p:sp>
      <p:grpSp>
        <p:nvGrpSpPr>
          <p:cNvPr id="39" name="组合 39">
            <a:extLst>
              <a:ext uri="{FF2B5EF4-FFF2-40B4-BE49-F238E27FC236}">
                <a16:creationId xmlns:a16="http://schemas.microsoft.com/office/drawing/2014/main" id="{86042013-79E1-438B-8A81-81BF909A1F73}"/>
              </a:ext>
            </a:extLst>
          </p:cNvPr>
          <p:cNvGrpSpPr/>
          <p:nvPr/>
        </p:nvGrpSpPr>
        <p:grpSpPr>
          <a:xfrm>
            <a:off x="11452855" y="2746562"/>
            <a:ext cx="705520" cy="705520"/>
            <a:chOff x="7152175" y="3019795"/>
            <a:chExt cx="705520" cy="705520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E78AA934-E3B2-47F0-8CA9-74A174476FC9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C071-A83C-471F-9F91-1F1F7C2638A3}"/>
                </a:ext>
              </a:extLst>
            </p:cNvPr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38">
            <a:extLst>
              <a:ext uri="{FF2B5EF4-FFF2-40B4-BE49-F238E27FC236}">
                <a16:creationId xmlns:a16="http://schemas.microsoft.com/office/drawing/2014/main" id="{2D66DA67-330F-4756-84CD-9ED3134037E0}"/>
              </a:ext>
            </a:extLst>
          </p:cNvPr>
          <p:cNvGrpSpPr/>
          <p:nvPr/>
        </p:nvGrpSpPr>
        <p:grpSpPr>
          <a:xfrm>
            <a:off x="63787" y="3288250"/>
            <a:ext cx="798854" cy="798855"/>
            <a:chOff x="4921923" y="3804856"/>
            <a:chExt cx="798854" cy="798854"/>
          </a:xfrm>
        </p:grpSpPr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D371BED7-88BC-4735-9893-1DB6A314803D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AFB3849-DE9E-4915-8FF5-2AB9044EC6D3}"/>
                </a:ext>
              </a:extLst>
            </p:cNvPr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5A6757-7EC2-4041-B139-3CA7A2E948F0}"/>
              </a:ext>
            </a:extLst>
          </p:cNvPr>
          <p:cNvCxnSpPr>
            <a:cxnSpLocks/>
          </p:cNvCxnSpPr>
          <p:nvPr/>
        </p:nvCxnSpPr>
        <p:spPr>
          <a:xfrm>
            <a:off x="484135" y="1504272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2544434-AFCC-4076-ADD7-5EF49AD1383C}"/>
              </a:ext>
            </a:extLst>
          </p:cNvPr>
          <p:cNvSpPr/>
          <p:nvPr/>
        </p:nvSpPr>
        <p:spPr>
          <a:xfrm>
            <a:off x="3178936" y="1408917"/>
            <a:ext cx="2773834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课程网站的作业是否每次都能想起（别人不提醒的话）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94459FB-2096-40F3-9FA9-4C1F597306E2}"/>
              </a:ext>
            </a:extLst>
          </p:cNvPr>
          <p:cNvCxnSpPr>
            <a:cxnSpLocks/>
          </p:cNvCxnSpPr>
          <p:nvPr/>
        </p:nvCxnSpPr>
        <p:spPr>
          <a:xfrm flipV="1">
            <a:off x="11808247" y="1077727"/>
            <a:ext cx="0" cy="1883996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DF022F4-20D6-4AF2-AEAB-849FC575C020}"/>
              </a:ext>
            </a:extLst>
          </p:cNvPr>
          <p:cNvSpPr/>
          <p:nvPr/>
        </p:nvSpPr>
        <p:spPr>
          <a:xfrm>
            <a:off x="8520553" y="643424"/>
            <a:ext cx="3285060" cy="88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想找一个与你有类似学习目标的人一起制定学习计划，共同督促，一起学习吗？</a:t>
            </a:r>
          </a:p>
        </p:txBody>
      </p:sp>
    </p:spTree>
    <p:extLst>
      <p:ext uri="{BB962C8B-B14F-4D97-AF65-F5344CB8AC3E}">
        <p14:creationId xmlns:p14="http://schemas.microsoft.com/office/powerpoint/2010/main" val="70010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1D586C0-E1C1-4A8B-9F31-F4CE0348BBC3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文档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右弧形 29">
            <a:hlinkClick r:id="rId5" action="ppaction://hlinksldjump"/>
            <a:extLst>
              <a:ext uri="{FF2B5EF4-FFF2-40B4-BE49-F238E27FC236}">
                <a16:creationId xmlns:a16="http://schemas.microsoft.com/office/drawing/2014/main" id="{9B6481F4-CBE6-4585-98A9-0FFF8961913B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下载更多PPT模板，请登陆蘑菇创意www.imogu.cn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704</Words>
  <Application>Microsoft Office PowerPoint</Application>
  <PresentationFormat>宽屏</PresentationFormat>
  <Paragraphs>101</Paragraphs>
  <Slides>15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Wingdings</vt:lpstr>
      <vt:lpstr>下载更多PPT模板，请登陆蘑菇创意www.imogu.cn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Administrator</dc:creator>
  <cp:lastModifiedBy>龙 行超</cp:lastModifiedBy>
  <cp:revision>31</cp:revision>
  <dcterms:created xsi:type="dcterms:W3CDTF">2017-11-23T03:32:34Z</dcterms:created>
  <dcterms:modified xsi:type="dcterms:W3CDTF">2019-10-08T12:00:56Z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