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65" r:id="rId5"/>
    <p:sldId id="262" r:id="rId6"/>
    <p:sldId id="263" r:id="rId7"/>
    <p:sldId id="266" r:id="rId8"/>
    <p:sldId id="267" r:id="rId9"/>
    <p:sldId id="268" r:id="rId10"/>
    <p:sldId id="259" r:id="rId11"/>
    <p:sldId id="261" r:id="rId12"/>
    <p:sldId id="269" r:id="rId13"/>
    <p:sldId id="270" r:id="rId14"/>
    <p:sldId id="271" r:id="rId15"/>
    <p:sldId id="272"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19" autoAdjust="0"/>
  </p:normalViewPr>
  <p:slideViewPr>
    <p:cSldViewPr snapToGrid="0" snapToObjects="1">
      <p:cViewPr varScale="1">
        <p:scale>
          <a:sx n="56" d="100"/>
          <a:sy n="56" d="100"/>
        </p:scale>
        <p:origin x="-176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31D341-8C54-EC4F-A9B6-93DF9174FD54}" type="datetimeFigureOut">
              <a:rPr lang="en-US" smtClean="0"/>
              <a:pPr/>
              <a:t>3/5/2013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38E6B-154B-7243-8C96-FC3A67A3915B}" type="slidenum">
              <a:rPr lang="en-US" smtClean="0"/>
              <a:pPr/>
              <a:t>‹#›</a:t>
            </a:fld>
            <a:endParaRPr lang="en-US"/>
          </a:p>
        </p:txBody>
      </p:sp>
    </p:spTree>
    <p:extLst>
      <p:ext uri="{BB962C8B-B14F-4D97-AF65-F5344CB8AC3E}">
        <p14:creationId xmlns:p14="http://schemas.microsoft.com/office/powerpoint/2010/main" xmlns="" val="1797557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5A9339-A40E-5D4C-9101-0C7DDB98D2DB}" type="datetimeFigureOut">
              <a:rPr lang="en-US" smtClean="0"/>
              <a:pPr/>
              <a:t>3/5/2013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11266-21A1-794F-9080-7914F81A272C}" type="slidenum">
              <a:rPr lang="en-US" smtClean="0"/>
              <a:pPr/>
              <a:t>‹#›</a:t>
            </a:fld>
            <a:endParaRPr lang="en-US"/>
          </a:p>
        </p:txBody>
      </p:sp>
    </p:spTree>
    <p:extLst>
      <p:ext uri="{BB962C8B-B14F-4D97-AF65-F5344CB8AC3E}">
        <p14:creationId xmlns:p14="http://schemas.microsoft.com/office/powerpoint/2010/main" xmlns="" val="28070605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 human hair: 100 microns</a:t>
            </a:r>
          </a:p>
          <a:p>
            <a:r>
              <a:rPr lang="en-US" dirty="0" smtClean="0"/>
              <a:t>Mouse embryonic stem cell, silicon array</a:t>
            </a:r>
          </a:p>
          <a:p>
            <a:r>
              <a:rPr lang="en-US" dirty="0" err="1" smtClean="0"/>
              <a:t>GaN</a:t>
            </a:r>
            <a:r>
              <a:rPr lang="en-US" dirty="0" smtClean="0"/>
              <a:t> single wire</a:t>
            </a:r>
          </a:p>
          <a:p>
            <a:r>
              <a:rPr lang="en-US" dirty="0" err="1" smtClean="0"/>
              <a:t>ZnO</a:t>
            </a:r>
            <a:r>
              <a:rPr lang="en-US" dirty="0" smtClean="0"/>
              <a:t> array</a:t>
            </a:r>
          </a:p>
          <a:p>
            <a:r>
              <a:rPr lang="en-US" dirty="0" smtClean="0"/>
              <a:t>Si array</a:t>
            </a:r>
          </a:p>
          <a:p>
            <a:r>
              <a:rPr lang="en-US" dirty="0" smtClean="0"/>
              <a:t>(all SEM)</a:t>
            </a:r>
          </a:p>
          <a:p>
            <a:endParaRPr lang="en-US" dirty="0" smtClean="0"/>
          </a:p>
          <a:p>
            <a:r>
              <a:rPr lang="en-US" dirty="0" smtClean="0"/>
              <a:t>First, the diameter puts the radial</a:t>
            </a:r>
            <a:r>
              <a:rPr lang="en-US" baseline="0" dirty="0" smtClean="0"/>
              <a:t> </a:t>
            </a:r>
            <a:r>
              <a:rPr lang="en-US" dirty="0" smtClean="0"/>
              <a:t>dimension of these structures at or below the characteristic</a:t>
            </a:r>
            <a:r>
              <a:rPr lang="en-US" baseline="0" dirty="0" smtClean="0"/>
              <a:t> </a:t>
            </a:r>
            <a:r>
              <a:rPr lang="en-US" dirty="0" smtClean="0"/>
              <a:t>length scale of various interesting and fundamental solid state phenomena: the exciton Bohr radius, wavelength of</a:t>
            </a:r>
            <a:r>
              <a:rPr lang="en-US" baseline="0" dirty="0" smtClean="0"/>
              <a:t> </a:t>
            </a:r>
            <a:r>
              <a:rPr lang="en-US" dirty="0" smtClean="0"/>
              <a:t>light, phonon mean free path, critical size of magnetic</a:t>
            </a:r>
            <a:r>
              <a:rPr lang="en-US" baseline="0" dirty="0" smtClean="0"/>
              <a:t> </a:t>
            </a:r>
            <a:r>
              <a:rPr lang="en-US" dirty="0" smtClean="0"/>
              <a:t>domains, exciton diffusion length, and others</a:t>
            </a:r>
          </a:p>
          <a:p>
            <a:endParaRPr lang="en-US" dirty="0"/>
          </a:p>
        </p:txBody>
      </p:sp>
      <p:sp>
        <p:nvSpPr>
          <p:cNvPr id="4" name="Slide Number Placeholder 3"/>
          <p:cNvSpPr>
            <a:spLocks noGrp="1"/>
          </p:cNvSpPr>
          <p:nvPr>
            <p:ph type="sldNum" sz="quarter" idx="10"/>
          </p:nvPr>
        </p:nvSpPr>
        <p:spPr/>
        <p:txBody>
          <a:bodyPr/>
          <a:lstStyle/>
          <a:p>
            <a:fld id="{D2911266-21A1-794F-9080-7914F81A272C}" type="slidenum">
              <a:rPr lang="en-US" smtClean="0"/>
              <a:pPr/>
              <a:t>2</a:t>
            </a:fld>
            <a:endParaRPr lang="en-US"/>
          </a:p>
        </p:txBody>
      </p:sp>
    </p:spTree>
    <p:extLst>
      <p:ext uri="{BB962C8B-B14F-4D97-AF65-F5344CB8AC3E}">
        <p14:creationId xmlns:p14="http://schemas.microsoft.com/office/powerpoint/2010/main" xmlns="" val="2245421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 </a:t>
            </a:r>
            <a:r>
              <a:rPr lang="en-US" dirty="0" err="1" smtClean="0"/>
              <a:t>graphene</a:t>
            </a:r>
            <a:r>
              <a:rPr lang="en-US" baseline="0" dirty="0" smtClean="0"/>
              <a:t> is transferred to a polymer for support for potential use in </a:t>
            </a:r>
            <a:r>
              <a:rPr lang="en-US" baseline="0" dirty="0" err="1" smtClean="0"/>
              <a:t>touchscreens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9A9A396-F020-42E7-9692-5E58BAB3CC7D}"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http://bucky-central.me.utexas.edu/RuoffsPDFs/179.pdf</a:t>
            </a:r>
          </a:p>
          <a:p>
            <a:r>
              <a:rPr lang="en-US" dirty="0" smtClean="0"/>
              <a:t>http://www.extremetech.com/computing/105343-graphene-improves-lithium-ion-battery-capacity-and-recharge-rate-by-10x</a:t>
            </a:r>
          </a:p>
          <a:p>
            <a:r>
              <a:rPr lang="en-US" smtClean="0"/>
              <a:t>http://bucky-central.me.utexas.edu/RuoffsPDFs/179.pdf</a:t>
            </a:r>
            <a:endParaRPr lang="en-US" dirty="0"/>
          </a:p>
        </p:txBody>
      </p:sp>
      <p:sp>
        <p:nvSpPr>
          <p:cNvPr id="4" name="Slide Number Placeholder 3"/>
          <p:cNvSpPr>
            <a:spLocks noGrp="1"/>
          </p:cNvSpPr>
          <p:nvPr>
            <p:ph type="sldNum" sz="quarter" idx="10"/>
          </p:nvPr>
        </p:nvSpPr>
        <p:spPr/>
        <p:txBody>
          <a:bodyPr/>
          <a:lstStyle/>
          <a:p>
            <a:fld id="{89A9A396-F020-42E7-9692-5E58BAB3CC7D}"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11266-21A1-794F-9080-7914F81A272C}" type="slidenum">
              <a:rPr lang="en-US" smtClean="0"/>
              <a:pPr/>
              <a:t>16</a:t>
            </a:fld>
            <a:endParaRPr lang="en-US"/>
          </a:p>
        </p:txBody>
      </p:sp>
    </p:spTree>
    <p:extLst>
      <p:ext uri="{BB962C8B-B14F-4D97-AF65-F5344CB8AC3E}">
        <p14:creationId xmlns:p14="http://schemas.microsoft.com/office/powerpoint/2010/main" xmlns="" val="398925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Graphene:</a:t>
            </a:r>
            <a:r>
              <a:rPr lang="en-US" baseline="0" dirty="0" smtClean="0"/>
              <a:t> </a:t>
            </a:r>
            <a:endParaRPr lang="en-US" dirty="0" smtClean="0"/>
          </a:p>
          <a:p>
            <a:r>
              <a:rPr lang="en-US" dirty="0" smtClean="0"/>
              <a:t>http://</a:t>
            </a:r>
            <a:r>
              <a:rPr lang="en-US" dirty="0" err="1" smtClean="0"/>
              <a:t>pubs.acs.org</a:t>
            </a:r>
            <a:r>
              <a:rPr lang="en-US" dirty="0" smtClean="0"/>
              <a:t>/</a:t>
            </a:r>
            <a:r>
              <a:rPr lang="en-US" dirty="0" err="1" smtClean="0"/>
              <a:t>doi</a:t>
            </a:r>
            <a:r>
              <a:rPr lang="en-US" dirty="0" smtClean="0"/>
              <a:t>/</a:t>
            </a:r>
            <a:r>
              <a:rPr lang="en-US" dirty="0" err="1" smtClean="0"/>
              <a:t>pdf</a:t>
            </a:r>
            <a:r>
              <a:rPr lang="en-US" dirty="0" smtClean="0"/>
              <a:t>/10.1021/nl303920b</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Shottky</a:t>
            </a:r>
            <a:r>
              <a:rPr lang="en-US" sz="1200" kern="1200" dirty="0" smtClean="0">
                <a:solidFill>
                  <a:schemeClr val="tx1"/>
                </a:solidFill>
                <a:latin typeface="+mn-lt"/>
                <a:ea typeface="+mn-ea"/>
                <a:cs typeface="+mn-cs"/>
              </a:rPr>
              <a:t> junction (metal-semiconductor):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light passes through the transparent graphene film to the silicon layer, where it induces the formation of electron–hole pairs. These charge pairs then separate, with the electrons moving toward the silicon, and the holes toward the graphene.</a:t>
            </a:r>
            <a:endParaRPr lang="en-US" dirty="0"/>
          </a:p>
        </p:txBody>
      </p:sp>
      <p:sp>
        <p:nvSpPr>
          <p:cNvPr id="4" name="Slide Number Placeholder 3"/>
          <p:cNvSpPr>
            <a:spLocks noGrp="1"/>
          </p:cNvSpPr>
          <p:nvPr>
            <p:ph type="sldNum" sz="quarter" idx="10"/>
          </p:nvPr>
        </p:nvSpPr>
        <p:spPr/>
        <p:txBody>
          <a:bodyPr/>
          <a:lstStyle/>
          <a:p>
            <a:fld id="{D2911266-21A1-794F-9080-7914F81A272C}" type="slidenum">
              <a:rPr lang="en-US" smtClean="0"/>
              <a:pPr/>
              <a:t>5</a:t>
            </a:fld>
            <a:endParaRPr lang="en-US"/>
          </a:p>
        </p:txBody>
      </p:sp>
    </p:spTree>
    <p:extLst>
      <p:ext uri="{BB962C8B-B14F-4D97-AF65-F5344CB8AC3E}">
        <p14:creationId xmlns:p14="http://schemas.microsoft.com/office/powerpoint/2010/main" xmlns="" val="3287960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Charge separation: electrons travel up to graphene,</a:t>
            </a:r>
            <a:r>
              <a:rPr lang="en-US" baseline="0" dirty="0" smtClean="0"/>
              <a:t> holes travel down</a:t>
            </a:r>
            <a:endParaRPr lang="en-US" dirty="0"/>
          </a:p>
        </p:txBody>
      </p:sp>
      <p:sp>
        <p:nvSpPr>
          <p:cNvPr id="4" name="Slide Number Placeholder 3"/>
          <p:cNvSpPr>
            <a:spLocks noGrp="1"/>
          </p:cNvSpPr>
          <p:nvPr>
            <p:ph type="sldNum" sz="quarter" idx="10"/>
          </p:nvPr>
        </p:nvSpPr>
        <p:spPr/>
        <p:txBody>
          <a:bodyPr/>
          <a:lstStyle/>
          <a:p>
            <a:fld id="{D2911266-21A1-794F-9080-7914F81A272C}" type="slidenum">
              <a:rPr lang="en-US" smtClean="0"/>
              <a:pPr/>
              <a:t>6</a:t>
            </a:fld>
            <a:endParaRPr lang="en-US"/>
          </a:p>
        </p:txBody>
      </p:sp>
    </p:spTree>
    <p:extLst>
      <p:ext uri="{BB962C8B-B14F-4D97-AF65-F5344CB8AC3E}">
        <p14:creationId xmlns:p14="http://schemas.microsoft.com/office/powerpoint/2010/main" xmlns="" val="421658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t>
            </a:r>
            <a:r>
              <a:rPr lang="en-US" dirty="0" smtClean="0"/>
              <a:t>www.nature.com/nnano/journal/v5/n7/fig_tab/nnano.2010.89_F1.html</a:t>
            </a:r>
            <a:endParaRPr lang="en-US" dirty="0" smtClean="0"/>
          </a:p>
        </p:txBody>
      </p:sp>
      <p:sp>
        <p:nvSpPr>
          <p:cNvPr id="4" name="Slide Number Placeholder 3"/>
          <p:cNvSpPr>
            <a:spLocks noGrp="1"/>
          </p:cNvSpPr>
          <p:nvPr>
            <p:ph type="sldNum" sz="quarter" idx="10"/>
          </p:nvPr>
        </p:nvSpPr>
        <p:spPr/>
        <p:txBody>
          <a:bodyPr/>
          <a:lstStyle/>
          <a:p>
            <a:fld id="{89A9A396-F020-42E7-9692-5E58BAB3CC7D}"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http://newscenter.lbl.gov/news-releases/2009/06/10/graphene-bandgap/</a:t>
            </a:r>
            <a:endParaRPr lang="en-US" dirty="0"/>
          </a:p>
        </p:txBody>
      </p:sp>
      <p:sp>
        <p:nvSpPr>
          <p:cNvPr id="4" name="Slide Number Placeholder 3"/>
          <p:cNvSpPr>
            <a:spLocks noGrp="1"/>
          </p:cNvSpPr>
          <p:nvPr>
            <p:ph type="sldNum" sz="quarter" idx="10"/>
          </p:nvPr>
        </p:nvSpPr>
        <p:spPr/>
        <p:txBody>
          <a:bodyPr/>
          <a:lstStyle/>
          <a:p>
            <a:fld id="{89A9A396-F020-42E7-9692-5E58BAB3CC7D}"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t>
            </a:r>
            <a:r>
              <a:rPr lang="en-US" dirty="0" smtClean="0"/>
              <a:t>cmliris.harvard.edu/assets/IEEETransED_55-2859_Lu.pdf</a:t>
            </a:r>
            <a:endParaRPr lang="en-US" dirty="0" smtClean="0"/>
          </a:p>
        </p:txBody>
      </p:sp>
      <p:sp>
        <p:nvSpPr>
          <p:cNvPr id="4" name="Slide Number Placeholder 3"/>
          <p:cNvSpPr>
            <a:spLocks noGrp="1"/>
          </p:cNvSpPr>
          <p:nvPr>
            <p:ph type="sldNum" sz="quarter" idx="10"/>
          </p:nvPr>
        </p:nvSpPr>
        <p:spPr/>
        <p:txBody>
          <a:bodyPr/>
          <a:lstStyle/>
          <a:p>
            <a:fld id="{89A9A396-F020-42E7-9692-5E58BAB3CC7D}"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Marvell Nanofabrication Laboratory</a:t>
            </a:r>
            <a:r>
              <a:rPr lang="en-US" baseline="0" dirty="0" smtClean="0"/>
              <a:t> (5</a:t>
            </a:r>
            <a:r>
              <a:rPr lang="en-US" baseline="30000" dirty="0" smtClean="0"/>
              <a:t>th</a:t>
            </a:r>
            <a:r>
              <a:rPr lang="en-US" baseline="0" dirty="0" smtClean="0"/>
              <a:t> floor, </a:t>
            </a:r>
            <a:r>
              <a:rPr lang="en-US" baseline="0" dirty="0" err="1" smtClean="0"/>
              <a:t>Sutardja</a:t>
            </a:r>
            <a:r>
              <a:rPr lang="en-US" baseline="0" dirty="0" smtClean="0"/>
              <a:t> Dai Hall)</a:t>
            </a:r>
          </a:p>
          <a:p>
            <a:endParaRPr lang="en-US" baseline="0" dirty="0" smtClean="0"/>
          </a:p>
          <a:p>
            <a:r>
              <a:rPr lang="en-US" baseline="0" dirty="0" smtClean="0"/>
              <a:t>p-</a:t>
            </a:r>
            <a:r>
              <a:rPr lang="en-US" baseline="0" dirty="0" err="1" smtClean="0"/>
              <a:t>GaN</a:t>
            </a:r>
            <a:r>
              <a:rPr lang="en-US" baseline="0" dirty="0" smtClean="0"/>
              <a:t> (3.43 </a:t>
            </a:r>
            <a:r>
              <a:rPr lang="en-US" baseline="0" dirty="0" err="1" smtClean="0"/>
              <a:t>eV</a:t>
            </a:r>
            <a:r>
              <a:rPr lang="en-US" baseline="0" dirty="0" smtClean="0"/>
              <a:t>) thin film, vertical n-</a:t>
            </a:r>
            <a:r>
              <a:rPr lang="en-US" baseline="0" dirty="0" err="1" smtClean="0"/>
              <a:t>ZnO</a:t>
            </a:r>
            <a:r>
              <a:rPr lang="en-US" baseline="0" dirty="0" smtClean="0"/>
              <a:t> (3.37eV) array</a:t>
            </a:r>
          </a:p>
          <a:p>
            <a:r>
              <a:rPr lang="en-US" baseline="0" dirty="0" smtClean="0"/>
              <a:t>Direct band gap needed for radiative recombination</a:t>
            </a:r>
          </a:p>
          <a:p>
            <a:r>
              <a:rPr lang="en-US" baseline="0" dirty="0" smtClean="0"/>
              <a:t>Lots of reflection due to much higher refractive index in semiconductor medium</a:t>
            </a:r>
          </a:p>
          <a:p>
            <a:endParaRPr lang="en-US" baseline="0" dirty="0" smtClean="0"/>
          </a:p>
          <a:p>
            <a:r>
              <a:rPr lang="en-US" dirty="0" smtClean="0"/>
              <a:t>http://</a:t>
            </a:r>
            <a:r>
              <a:rPr lang="en-US" dirty="0" err="1" smtClean="0"/>
              <a:t>www.cchem.berkeley.edu</a:t>
            </a:r>
            <a:r>
              <a:rPr lang="en-US" dirty="0" smtClean="0"/>
              <a:t>/</a:t>
            </a:r>
            <a:r>
              <a:rPr lang="en-US" dirty="0" err="1" smtClean="0"/>
              <a:t>pdygrp</a:t>
            </a:r>
            <a:r>
              <a:rPr lang="en-US" dirty="0" smtClean="0"/>
              <a:t>/</a:t>
            </a:r>
            <a:r>
              <a:rPr lang="en-US" dirty="0" err="1" smtClean="0"/>
              <a:t>pub_files</a:t>
            </a:r>
            <a:r>
              <a:rPr lang="en-US" dirty="0" smtClean="0"/>
              <a:t>/</a:t>
            </a:r>
            <a:r>
              <a:rPr lang="en-US" dirty="0" err="1" smtClean="0"/>
              <a:t>pubpdf</a:t>
            </a:r>
            <a:r>
              <a:rPr lang="en-US" dirty="0" smtClean="0"/>
              <a:t>/170.pdf</a:t>
            </a:r>
          </a:p>
          <a:p>
            <a:r>
              <a:rPr lang="en-US" dirty="0" smtClean="0"/>
              <a:t>http://</a:t>
            </a:r>
            <a:r>
              <a:rPr lang="en-US" dirty="0" err="1" smtClean="0"/>
              <a:t>pubs.acs.org</a:t>
            </a:r>
            <a:r>
              <a:rPr lang="en-US" dirty="0" smtClean="0"/>
              <a:t>/</a:t>
            </a:r>
            <a:r>
              <a:rPr lang="en-US" dirty="0" err="1" smtClean="0"/>
              <a:t>doi</a:t>
            </a:r>
            <a:r>
              <a:rPr lang="en-US" dirty="0" smtClean="0"/>
              <a:t>/</a:t>
            </a:r>
            <a:r>
              <a:rPr lang="en-US" dirty="0" err="1" smtClean="0"/>
              <a:t>pdf</a:t>
            </a:r>
            <a:r>
              <a:rPr lang="en-US" dirty="0" smtClean="0"/>
              <a:t>/10.1021/jp051813i</a:t>
            </a:r>
          </a:p>
          <a:p>
            <a:endParaRPr lang="en-US" dirty="0"/>
          </a:p>
        </p:txBody>
      </p:sp>
      <p:sp>
        <p:nvSpPr>
          <p:cNvPr id="4" name="Slide Number Placeholder 3"/>
          <p:cNvSpPr>
            <a:spLocks noGrp="1"/>
          </p:cNvSpPr>
          <p:nvPr>
            <p:ph type="sldNum" sz="quarter" idx="10"/>
          </p:nvPr>
        </p:nvSpPr>
        <p:spPr/>
        <p:txBody>
          <a:bodyPr/>
          <a:lstStyle/>
          <a:p>
            <a:fld id="{D2911266-21A1-794F-9080-7914F81A272C}" type="slidenum">
              <a:rPr lang="en-US" smtClean="0"/>
              <a:pPr/>
              <a:t>10</a:t>
            </a:fld>
            <a:endParaRPr lang="en-US"/>
          </a:p>
        </p:txBody>
      </p:sp>
    </p:spTree>
    <p:extLst>
      <p:ext uri="{BB962C8B-B14F-4D97-AF65-F5344CB8AC3E}">
        <p14:creationId xmlns:p14="http://schemas.microsoft.com/office/powerpoint/2010/main" xmlns="" val="43861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nanowires.berkeley.edu</a:t>
            </a:r>
            <a:r>
              <a:rPr lang="en-US" dirty="0" smtClean="0"/>
              <a:t>/</a:t>
            </a:r>
            <a:r>
              <a:rPr lang="en-US" dirty="0" err="1" smtClean="0"/>
              <a:t>wp</a:t>
            </a:r>
            <a:r>
              <a:rPr lang="en-US" dirty="0" smtClean="0"/>
              <a:t>-content/uploads/2013/01/211.pdf</a:t>
            </a:r>
          </a:p>
          <a:p>
            <a:r>
              <a:rPr lang="en-US" dirty="0" smtClean="0"/>
              <a:t>http://</a:t>
            </a:r>
            <a:r>
              <a:rPr lang="en-US" dirty="0" err="1" smtClean="0"/>
              <a:t>pubs.acs.org</a:t>
            </a:r>
            <a:r>
              <a:rPr lang="en-US" dirty="0" smtClean="0"/>
              <a:t>/</a:t>
            </a:r>
            <a:r>
              <a:rPr lang="en-US" dirty="0" err="1" smtClean="0"/>
              <a:t>doi</a:t>
            </a:r>
            <a:r>
              <a:rPr lang="en-US" dirty="0" smtClean="0"/>
              <a:t>/</a:t>
            </a:r>
            <a:r>
              <a:rPr lang="en-US" dirty="0" err="1" smtClean="0"/>
              <a:t>pdf</a:t>
            </a:r>
            <a:r>
              <a:rPr lang="en-US" dirty="0" smtClean="0"/>
              <a:t>/10.1021/nl100665r</a:t>
            </a:r>
          </a:p>
          <a:p>
            <a:r>
              <a:rPr lang="en-US" dirty="0" smtClean="0"/>
              <a:t>http://</a:t>
            </a:r>
            <a:r>
              <a:rPr lang="en-US" dirty="0" err="1" smtClean="0"/>
              <a:t>www.cchem.berkeley.edu</a:t>
            </a:r>
            <a:r>
              <a:rPr lang="en-US" dirty="0" smtClean="0"/>
              <a:t>/</a:t>
            </a:r>
            <a:r>
              <a:rPr lang="en-US" dirty="0" err="1" smtClean="0"/>
              <a:t>pdygrp</a:t>
            </a:r>
            <a:r>
              <a:rPr lang="en-US" dirty="0" smtClean="0"/>
              <a:t>/</a:t>
            </a:r>
            <a:r>
              <a:rPr lang="en-US" dirty="0" err="1" smtClean="0"/>
              <a:t>pub_files</a:t>
            </a:r>
            <a:r>
              <a:rPr lang="en-US" dirty="0" smtClean="0"/>
              <a:t>/</a:t>
            </a:r>
            <a:r>
              <a:rPr lang="en-US" dirty="0" err="1" smtClean="0"/>
              <a:t>pubpdf</a:t>
            </a:r>
            <a:r>
              <a:rPr lang="en-US" dirty="0" smtClean="0"/>
              <a:t>/216.pdf</a:t>
            </a:r>
          </a:p>
          <a:p>
            <a:endParaRPr lang="en-US" dirty="0" smtClean="0"/>
          </a:p>
          <a:p>
            <a:r>
              <a:rPr lang="en-US" sz="1200" kern="1200" dirty="0" smtClean="0">
                <a:solidFill>
                  <a:schemeClr val="tx1"/>
                </a:solidFill>
                <a:latin typeface="+mn-lt"/>
                <a:ea typeface="+mn-ea"/>
                <a:cs typeface="+mn-cs"/>
              </a:rPr>
              <a:t>coating n-doped Si wire arrays with n-type </a:t>
            </a:r>
            <a:r>
              <a:rPr lang="en-US" sz="1200" kern="1200" dirty="0" err="1" smtClean="0">
                <a:solidFill>
                  <a:schemeClr val="tx1"/>
                </a:solidFill>
                <a:latin typeface="+mn-lt"/>
                <a:ea typeface="+mn-ea"/>
                <a:cs typeface="+mn-cs"/>
              </a:rPr>
              <a:t>InGaN</a:t>
            </a:r>
            <a:r>
              <a:rPr lang="en-US" sz="1200" kern="1200" dirty="0" smtClean="0">
                <a:solidFill>
                  <a:schemeClr val="tx1"/>
                </a:solidFill>
                <a:latin typeface="+mn-lt"/>
                <a:ea typeface="+mn-ea"/>
                <a:cs typeface="+mn-cs"/>
              </a:rPr>
              <a:t> nanowires and annealing the ensemble at high temperatures</a:t>
            </a:r>
          </a:p>
          <a:p>
            <a:r>
              <a:rPr lang="en-US" sz="1200" kern="1200" dirty="0" smtClean="0">
                <a:solidFill>
                  <a:schemeClr val="tx1"/>
                </a:solidFill>
                <a:latin typeface="+mn-lt"/>
                <a:ea typeface="+mn-ea"/>
                <a:cs typeface="+mn-cs"/>
              </a:rPr>
              <a:t>Can add lots of catalysts to the </a:t>
            </a:r>
            <a:r>
              <a:rPr lang="en-US" sz="1200" kern="1200" dirty="0" err="1" smtClean="0">
                <a:solidFill>
                  <a:schemeClr val="tx1"/>
                </a:solidFill>
                <a:latin typeface="+mn-lt"/>
                <a:ea typeface="+mn-ea"/>
                <a:cs typeface="+mn-cs"/>
              </a:rPr>
              <a:t>InGaN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Photocurrent</a:t>
            </a:r>
            <a:r>
              <a:rPr lang="en-US" sz="1200" kern="1200" baseline="0" dirty="0" smtClean="0">
                <a:solidFill>
                  <a:schemeClr val="tx1"/>
                </a:solidFill>
                <a:latin typeface="+mn-lt"/>
                <a:ea typeface="+mn-ea"/>
                <a:cs typeface="+mn-cs"/>
              </a:rPr>
              <a:t> density 5x higher than if on planar Si</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2911266-21A1-794F-9080-7914F81A272C}" type="slidenum">
              <a:rPr lang="en-US" smtClean="0"/>
              <a:pPr/>
              <a:t>11</a:t>
            </a:fld>
            <a:endParaRPr lang="en-US"/>
          </a:p>
        </p:txBody>
      </p:sp>
    </p:spTree>
    <p:extLst>
      <p:ext uri="{BB962C8B-B14F-4D97-AF65-F5344CB8AC3E}">
        <p14:creationId xmlns:p14="http://schemas.microsoft.com/office/powerpoint/2010/main" xmlns="" val="1744174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Graphene</a:t>
            </a:r>
            <a:r>
              <a:rPr lang="en-US" baseline="0" dirty="0" smtClean="0"/>
              <a:t> absorbs less than ITO, which is what is commonly used now.</a:t>
            </a:r>
            <a:endParaRPr lang="en-US" dirty="0" smtClean="0"/>
          </a:p>
          <a:p>
            <a:r>
              <a:rPr lang="en-US" dirty="0" smtClean="0"/>
              <a:t>http</a:t>
            </a:r>
            <a:r>
              <a:rPr lang="en-US" dirty="0" smtClean="0"/>
              <a:t>://www.nature.com/am/journal/v2/n4/full/am2010103a.html</a:t>
            </a:r>
          </a:p>
          <a:p>
            <a:endParaRPr lang="en-US" dirty="0" smtClean="0"/>
          </a:p>
        </p:txBody>
      </p:sp>
      <p:sp>
        <p:nvSpPr>
          <p:cNvPr id="4" name="Slide Number Placeholder 3"/>
          <p:cNvSpPr>
            <a:spLocks noGrp="1"/>
          </p:cNvSpPr>
          <p:nvPr>
            <p:ph type="sldNum" sz="quarter" idx="10"/>
          </p:nvPr>
        </p:nvSpPr>
        <p:spPr/>
        <p:txBody>
          <a:bodyPr/>
          <a:lstStyle/>
          <a:p>
            <a:fld id="{89A9A396-F020-42E7-9692-5E58BAB3CC7D}"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6C818A6-3FB9-2046-81DF-BFCCAE59A8B2}" type="datetime1">
              <a:rPr lang="en-US" smtClean="0"/>
              <a:pPr/>
              <a:t>3/5/2013</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Kevin Babb &amp; Petar Petrov – Physics 141A – Spring 2013</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46753-B335-1A4D-9493-EC39DF19A875}" type="datetime1">
              <a:rPr lang="en-US" smtClean="0"/>
              <a:pPr/>
              <a:t>3/5/2013</a:t>
            </a:fld>
            <a:endParaRPr lang="en-US"/>
          </a:p>
        </p:txBody>
      </p:sp>
      <p:sp>
        <p:nvSpPr>
          <p:cNvPr id="5" name="Footer Placeholder 4"/>
          <p:cNvSpPr>
            <a:spLocks noGrp="1"/>
          </p:cNvSpPr>
          <p:nvPr>
            <p:ph type="ftr" sz="quarter" idx="11"/>
          </p:nvPr>
        </p:nvSpPr>
        <p:spPr/>
        <p:txBody>
          <a:bodyPr/>
          <a:lstStyle/>
          <a:p>
            <a:r>
              <a:rPr lang="en-US" smtClean="0"/>
              <a:t>Kevin Babb &amp; Petar Petrov – Physics 141A – Spring 2013</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59DF1-F1F8-3C47-AB5F-FA43AC895DC9}" type="datetime1">
              <a:rPr lang="en-US" smtClean="0"/>
              <a:pPr/>
              <a:t>3/5/2013</a:t>
            </a:fld>
            <a:endParaRPr lang="en-US"/>
          </a:p>
        </p:txBody>
      </p:sp>
      <p:sp>
        <p:nvSpPr>
          <p:cNvPr id="5" name="Footer Placeholder 4"/>
          <p:cNvSpPr>
            <a:spLocks noGrp="1"/>
          </p:cNvSpPr>
          <p:nvPr>
            <p:ph type="ftr" sz="quarter" idx="11"/>
          </p:nvPr>
        </p:nvSpPr>
        <p:spPr/>
        <p:txBody>
          <a:bodyPr/>
          <a:lstStyle/>
          <a:p>
            <a:r>
              <a:rPr lang="en-US" smtClean="0"/>
              <a:t>Kevin Babb &amp; Petar Petrov – Physics 141A – Spring 2013</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2171F11D-FFE7-684D-B2DB-7A2026F73959}" type="datetime1">
              <a:rPr lang="en-US" smtClean="0"/>
              <a:pPr/>
              <a:t>3/5/2013</a:t>
            </a:fld>
            <a:endParaRPr lang="en-US"/>
          </a:p>
        </p:txBody>
      </p:sp>
      <p:sp>
        <p:nvSpPr>
          <p:cNvPr id="5" name="Footer Placeholder 4"/>
          <p:cNvSpPr>
            <a:spLocks noGrp="1"/>
          </p:cNvSpPr>
          <p:nvPr>
            <p:ph type="ftr" sz="quarter" idx="11"/>
          </p:nvPr>
        </p:nvSpPr>
        <p:spPr/>
        <p:txBody>
          <a:bodyPr/>
          <a:lstStyle/>
          <a:p>
            <a:r>
              <a:rPr lang="en-US" smtClean="0"/>
              <a:t>Kevin Babb &amp; Petar Petrov – Physics 141A – Spring 2013</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D38D0-F812-3545-8C35-0E970043DE56}" type="datetime1">
              <a:rPr lang="en-US" smtClean="0"/>
              <a:pPr/>
              <a:t>3/5/2013</a:t>
            </a:fld>
            <a:endParaRPr lang="en-US"/>
          </a:p>
        </p:txBody>
      </p:sp>
      <p:sp>
        <p:nvSpPr>
          <p:cNvPr id="5" name="Footer Placeholder 4"/>
          <p:cNvSpPr>
            <a:spLocks noGrp="1"/>
          </p:cNvSpPr>
          <p:nvPr>
            <p:ph type="ftr" sz="quarter" idx="11"/>
          </p:nvPr>
        </p:nvSpPr>
        <p:spPr/>
        <p:txBody>
          <a:bodyPr/>
          <a:lstStyle/>
          <a:p>
            <a:r>
              <a:rPr lang="en-US" smtClean="0"/>
              <a:t>Kevin Babb &amp; Petar Petrov – Physics 141A – Spring 2013</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CCD9CAF-389D-A84F-A8B1-FED9B3E7160B}" type="datetime1">
              <a:rPr lang="en-US" smtClean="0"/>
              <a:pPr/>
              <a:t>3/5/2013</a:t>
            </a:fld>
            <a:endParaRPr lang="en-US"/>
          </a:p>
        </p:txBody>
      </p:sp>
      <p:sp>
        <p:nvSpPr>
          <p:cNvPr id="6" name="Footer Placeholder 5"/>
          <p:cNvSpPr>
            <a:spLocks noGrp="1"/>
          </p:cNvSpPr>
          <p:nvPr>
            <p:ph type="ftr" sz="quarter" idx="11"/>
          </p:nvPr>
        </p:nvSpPr>
        <p:spPr/>
        <p:txBody>
          <a:bodyPr/>
          <a:lstStyle/>
          <a:p>
            <a:r>
              <a:rPr lang="en-US" smtClean="0"/>
              <a:t>Kevin Babb &amp; Petar Petrov – Physics 141A – Spring 2013</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1CE9825-0E42-6149-ACC7-33C7149BEDAA}" type="datetime1">
              <a:rPr lang="en-US" smtClean="0"/>
              <a:pPr/>
              <a:t>3/5/2013</a:t>
            </a:fld>
            <a:endParaRPr lang="en-US"/>
          </a:p>
        </p:txBody>
      </p:sp>
      <p:sp>
        <p:nvSpPr>
          <p:cNvPr id="8" name="Footer Placeholder 7"/>
          <p:cNvSpPr>
            <a:spLocks noGrp="1"/>
          </p:cNvSpPr>
          <p:nvPr>
            <p:ph type="ftr" sz="quarter" idx="11"/>
          </p:nvPr>
        </p:nvSpPr>
        <p:spPr/>
        <p:txBody>
          <a:bodyPr/>
          <a:lstStyle/>
          <a:p>
            <a:r>
              <a:rPr lang="en-US" smtClean="0"/>
              <a:t>Kevin Babb &amp; Petar Petrov – Physics 141A – Spring 2013</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43E07C-042B-0D4B-B5CE-42E1213BAEFB}" type="datetime1">
              <a:rPr lang="en-US" smtClean="0"/>
              <a:pPr/>
              <a:t>3/5/2013</a:t>
            </a:fld>
            <a:endParaRPr lang="en-US"/>
          </a:p>
        </p:txBody>
      </p:sp>
      <p:sp>
        <p:nvSpPr>
          <p:cNvPr id="4" name="Footer Placeholder 3"/>
          <p:cNvSpPr>
            <a:spLocks noGrp="1"/>
          </p:cNvSpPr>
          <p:nvPr>
            <p:ph type="ftr" sz="quarter" idx="11"/>
          </p:nvPr>
        </p:nvSpPr>
        <p:spPr/>
        <p:txBody>
          <a:bodyPr/>
          <a:lstStyle/>
          <a:p>
            <a:r>
              <a:rPr lang="en-US" smtClean="0"/>
              <a:t>Kevin Babb &amp; Petar Petrov – Physics 141A – Spring 2013</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04576-37C7-D14E-84B5-1BE2FC9A6C75}" type="datetime1">
              <a:rPr lang="en-US" smtClean="0"/>
              <a:pPr/>
              <a:t>3/5/2013</a:t>
            </a:fld>
            <a:endParaRPr lang="en-US"/>
          </a:p>
        </p:txBody>
      </p:sp>
      <p:sp>
        <p:nvSpPr>
          <p:cNvPr id="3" name="Footer Placeholder 2"/>
          <p:cNvSpPr>
            <a:spLocks noGrp="1"/>
          </p:cNvSpPr>
          <p:nvPr>
            <p:ph type="ftr" sz="quarter" idx="11"/>
          </p:nvPr>
        </p:nvSpPr>
        <p:spPr/>
        <p:txBody>
          <a:bodyPr/>
          <a:lstStyle/>
          <a:p>
            <a:r>
              <a:rPr lang="en-US" smtClean="0"/>
              <a:t>Kevin Babb &amp; Petar Petrov – Physics 141A – Spring 2013</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0C1AA-2858-EF49-90A0-00D23BF9CB9D}" type="datetime1">
              <a:rPr lang="en-US" smtClean="0"/>
              <a:pPr/>
              <a:t>3/5/2013</a:t>
            </a:fld>
            <a:endParaRPr lang="en-US"/>
          </a:p>
        </p:txBody>
      </p:sp>
      <p:sp>
        <p:nvSpPr>
          <p:cNvPr id="6" name="Footer Placeholder 5"/>
          <p:cNvSpPr>
            <a:spLocks noGrp="1"/>
          </p:cNvSpPr>
          <p:nvPr>
            <p:ph type="ftr" sz="quarter" idx="11"/>
          </p:nvPr>
        </p:nvSpPr>
        <p:spPr/>
        <p:txBody>
          <a:bodyPr/>
          <a:lstStyle/>
          <a:p>
            <a:r>
              <a:rPr lang="en-US" smtClean="0"/>
              <a:t>Kevin Babb &amp; Petar Petrov – Physics 141A – Spring 2013</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B9D93-2C84-974F-8F3E-252ED1CE4715}" type="datetime1">
              <a:rPr lang="en-US" smtClean="0"/>
              <a:pPr/>
              <a:t>3/5/2013</a:t>
            </a:fld>
            <a:endParaRPr lang="en-US"/>
          </a:p>
        </p:txBody>
      </p:sp>
      <p:sp>
        <p:nvSpPr>
          <p:cNvPr id="6" name="Footer Placeholder 5"/>
          <p:cNvSpPr>
            <a:spLocks noGrp="1"/>
          </p:cNvSpPr>
          <p:nvPr>
            <p:ph type="ftr" sz="quarter" idx="11"/>
          </p:nvPr>
        </p:nvSpPr>
        <p:spPr/>
        <p:txBody>
          <a:bodyPr/>
          <a:lstStyle/>
          <a:p>
            <a:r>
              <a:rPr lang="en-US" smtClean="0"/>
              <a:t>Kevin Babb &amp; Petar Petrov – Physics 141A – Spring 2013</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3FC0833-19D2-9642-9C56-1BD763689D3E}" type="datetime1">
              <a:rPr lang="en-US" smtClean="0"/>
              <a:pPr/>
              <a:t>3/5/2013</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Kevin Babb &amp; Petar Petrov – Physics 141A – Spring 2013</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Graphene &amp; Nanowires: Applications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Kevin Babb &amp; Petar Petrov</a:t>
            </a:r>
          </a:p>
          <a:p>
            <a:r>
              <a:rPr lang="en-US" dirty="0" smtClean="0"/>
              <a:t>Physics 141A Presentation</a:t>
            </a:r>
          </a:p>
          <a:p>
            <a:r>
              <a:rPr lang="en-US" dirty="0" smtClean="0"/>
              <a:t>March 5, 2013</a:t>
            </a:r>
            <a:endParaRPr lang="en-US" dirty="0"/>
          </a:p>
        </p:txBody>
      </p:sp>
    </p:spTree>
    <p:extLst>
      <p:ext uri="{BB962C8B-B14F-4D97-AF65-F5344CB8AC3E}">
        <p14:creationId xmlns:p14="http://schemas.microsoft.com/office/powerpoint/2010/main" xmlns="" val="3762026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Light-Emitting Diodes</a:t>
            </a:r>
            <a:endParaRPr lang="en-US" dirty="0"/>
          </a:p>
        </p:txBody>
      </p:sp>
      <p:sp>
        <p:nvSpPr>
          <p:cNvPr id="3" name="Content Placeholder 2"/>
          <p:cNvSpPr>
            <a:spLocks noGrp="1"/>
          </p:cNvSpPr>
          <p:nvPr>
            <p:ph idx="1"/>
          </p:nvPr>
        </p:nvSpPr>
        <p:spPr/>
        <p:txBody>
          <a:bodyPr/>
          <a:lstStyle/>
          <a:p>
            <a:r>
              <a:rPr lang="en-US" dirty="0" smtClean="0"/>
              <a:t>LEDs versus conventional lighting:</a:t>
            </a:r>
          </a:p>
          <a:p>
            <a:pPr lvl="1"/>
            <a:r>
              <a:rPr lang="en-US" dirty="0" smtClean="0"/>
              <a:t>Efficient: less heat, lower power consumption</a:t>
            </a:r>
          </a:p>
          <a:p>
            <a:pPr lvl="1"/>
            <a:r>
              <a:rPr lang="en-US" dirty="0" smtClean="0"/>
              <a:t>Long lifetime</a:t>
            </a:r>
          </a:p>
          <a:p>
            <a:pPr lvl="1"/>
            <a:r>
              <a:rPr lang="en-US" dirty="0" smtClean="0"/>
              <a:t>Cheap</a:t>
            </a:r>
          </a:p>
          <a:p>
            <a:pPr lvl="1"/>
            <a:r>
              <a:rPr lang="en-US" dirty="0" smtClean="0"/>
              <a:t>No mercury</a:t>
            </a:r>
          </a:p>
          <a:p>
            <a:r>
              <a:rPr lang="en-US" dirty="0" smtClean="0"/>
              <a:t>How nanowires help:</a:t>
            </a:r>
          </a:p>
          <a:p>
            <a:pPr lvl="1"/>
            <a:r>
              <a:rPr lang="en-US" dirty="0" smtClean="0"/>
              <a:t>Various geometries of p-n junctions available</a:t>
            </a:r>
          </a:p>
          <a:p>
            <a:pPr lvl="2"/>
            <a:r>
              <a:rPr lang="en-US" dirty="0" smtClean="0"/>
              <a:t>Coaxial wires</a:t>
            </a:r>
          </a:p>
          <a:p>
            <a:pPr lvl="2"/>
            <a:r>
              <a:rPr lang="en-US" dirty="0"/>
              <a:t>T</a:t>
            </a:r>
            <a:r>
              <a:rPr lang="en-US" dirty="0" smtClean="0"/>
              <a:t>hin film/wire combinations</a:t>
            </a:r>
          </a:p>
          <a:p>
            <a:pPr lvl="2"/>
            <a:r>
              <a:rPr lang="en-US" dirty="0" smtClean="0"/>
              <a:t>Crossed-wire junction arrays</a:t>
            </a:r>
          </a:p>
          <a:p>
            <a:pPr lvl="1"/>
            <a:r>
              <a:rPr lang="en-US" dirty="0" smtClean="0"/>
              <a:t>Unique carrier transport properties</a:t>
            </a:r>
          </a:p>
          <a:p>
            <a:pPr lvl="2"/>
            <a:r>
              <a:rPr lang="en-US" dirty="0" smtClean="0"/>
              <a:t>Natural </a:t>
            </a:r>
            <a:r>
              <a:rPr lang="en-US" dirty="0" err="1" smtClean="0"/>
              <a:t>waveguiding</a:t>
            </a:r>
            <a:r>
              <a:rPr lang="en-US" dirty="0" smtClean="0"/>
              <a:t> cavities</a:t>
            </a:r>
          </a:p>
          <a:p>
            <a:pPr lvl="3"/>
            <a:r>
              <a:rPr lang="en-US" dirty="0" smtClean="0"/>
              <a:t>Improve extraction efficiency of light</a:t>
            </a:r>
          </a:p>
          <a:p>
            <a:pPr lvl="2"/>
            <a:r>
              <a:rPr lang="en-US" dirty="0" smtClean="0"/>
              <a:t>High surface area improves conductivity</a:t>
            </a:r>
          </a:p>
          <a:p>
            <a:pPr lvl="2"/>
            <a:endParaRPr lang="en-US" dirty="0" smtClean="0"/>
          </a:p>
          <a:p>
            <a:pPr lvl="2"/>
            <a:endParaRPr lang="en-US" dirty="0" smtClean="0"/>
          </a:p>
        </p:txBody>
      </p:sp>
      <p:sp>
        <p:nvSpPr>
          <p:cNvPr id="4" name="Footer Placeholder 3"/>
          <p:cNvSpPr>
            <a:spLocks noGrp="1"/>
          </p:cNvSpPr>
          <p:nvPr>
            <p:ph type="ftr" sz="quarter" idx="11"/>
          </p:nvPr>
        </p:nvSpPr>
        <p:spPr>
          <a:xfrm>
            <a:off x="659165" y="6356350"/>
            <a:ext cx="7547733" cy="365125"/>
          </a:xfrm>
        </p:spPr>
        <p:txBody>
          <a:bodyPr/>
          <a:lstStyle/>
          <a:p>
            <a:r>
              <a:rPr lang="en-US" dirty="0" smtClean="0"/>
              <a:t>Kevin Babb &amp; Petar Petrov – Physics 141A – Spring 2013</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10</a:t>
            </a:fld>
            <a:endParaRPr lang="en-US"/>
          </a:p>
        </p:txBody>
      </p:sp>
      <p:pic>
        <p:nvPicPr>
          <p:cNvPr id="6" name="Picture 5"/>
          <p:cNvPicPr>
            <a:picLocks noChangeAspect="1"/>
          </p:cNvPicPr>
          <p:nvPr/>
        </p:nvPicPr>
        <p:blipFill>
          <a:blip r:embed="rId3" cstate="print"/>
          <a:stretch>
            <a:fillRect/>
          </a:stretch>
        </p:blipFill>
        <p:spPr>
          <a:xfrm>
            <a:off x="6833410" y="1738258"/>
            <a:ext cx="1853390" cy="1618627"/>
          </a:xfrm>
          <a:prstGeom prst="rect">
            <a:avLst/>
          </a:prstGeom>
        </p:spPr>
        <p:style>
          <a:lnRef idx="2">
            <a:schemeClr val="accent1"/>
          </a:lnRef>
          <a:fillRef idx="1">
            <a:schemeClr val="lt1"/>
          </a:fillRef>
          <a:effectRef idx="0">
            <a:schemeClr val="accent1"/>
          </a:effectRef>
          <a:fontRef idx="minor">
            <a:schemeClr val="dk1"/>
          </a:fontRef>
        </p:style>
      </p:pic>
      <p:pic>
        <p:nvPicPr>
          <p:cNvPr id="8" name="Picture 7"/>
          <p:cNvPicPr>
            <a:picLocks noChangeAspect="1"/>
          </p:cNvPicPr>
          <p:nvPr/>
        </p:nvPicPr>
        <p:blipFill>
          <a:blip r:embed="rId4" cstate="print"/>
          <a:stretch>
            <a:fillRect/>
          </a:stretch>
        </p:blipFill>
        <p:spPr>
          <a:xfrm>
            <a:off x="6833410" y="3724253"/>
            <a:ext cx="1853390" cy="2171941"/>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xmlns="" val="255769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Photosynthesis</a:t>
            </a:r>
            <a:endParaRPr lang="en-US" dirty="0"/>
          </a:p>
        </p:txBody>
      </p:sp>
      <p:sp>
        <p:nvSpPr>
          <p:cNvPr id="3" name="Content Placeholder 2"/>
          <p:cNvSpPr>
            <a:spLocks noGrp="1"/>
          </p:cNvSpPr>
          <p:nvPr>
            <p:ph idx="1"/>
          </p:nvPr>
        </p:nvSpPr>
        <p:spPr/>
        <p:txBody>
          <a:bodyPr/>
          <a:lstStyle/>
          <a:p>
            <a:r>
              <a:rPr lang="en-US" dirty="0" smtClean="0"/>
              <a:t>Simulate natural photosynthetic process</a:t>
            </a:r>
          </a:p>
          <a:p>
            <a:pPr lvl="1"/>
            <a:r>
              <a:rPr lang="en-US" dirty="0" smtClean="0"/>
              <a:t>Convert CO</a:t>
            </a:r>
            <a:r>
              <a:rPr lang="en-US" baseline="-25000" dirty="0" smtClean="0"/>
              <a:t>2</a:t>
            </a:r>
            <a:r>
              <a:rPr lang="en-US" dirty="0" smtClean="0"/>
              <a:t> and H</a:t>
            </a:r>
            <a:r>
              <a:rPr lang="en-US" baseline="-25000" dirty="0" smtClean="0"/>
              <a:t>2</a:t>
            </a:r>
            <a:r>
              <a:rPr lang="en-US" dirty="0" smtClean="0"/>
              <a:t>O into fuels, O</a:t>
            </a:r>
            <a:r>
              <a:rPr lang="en-US" baseline="-25000" dirty="0" smtClean="0"/>
              <a:t>2</a:t>
            </a:r>
            <a:endParaRPr lang="en-US" dirty="0" smtClean="0"/>
          </a:p>
          <a:p>
            <a:pPr lvl="2"/>
            <a:r>
              <a:rPr lang="en-US" dirty="0" smtClean="0"/>
              <a:t>H</a:t>
            </a:r>
            <a:r>
              <a:rPr lang="en-US" baseline="-25000" dirty="0" smtClean="0"/>
              <a:t>2</a:t>
            </a:r>
            <a:r>
              <a:rPr lang="en-US" dirty="0" smtClean="0"/>
              <a:t>O oxidation</a:t>
            </a:r>
          </a:p>
          <a:p>
            <a:pPr lvl="2"/>
            <a:r>
              <a:rPr lang="en-US" dirty="0" smtClean="0"/>
              <a:t>CO</a:t>
            </a:r>
            <a:r>
              <a:rPr lang="en-US" baseline="-25000" dirty="0" smtClean="0"/>
              <a:t>2</a:t>
            </a:r>
            <a:r>
              <a:rPr lang="en-US" dirty="0" smtClean="0"/>
              <a:t> reduction</a:t>
            </a:r>
          </a:p>
          <a:p>
            <a:r>
              <a:rPr lang="en-US" dirty="0" smtClean="0"/>
              <a:t>How nanowires help: </a:t>
            </a:r>
            <a:r>
              <a:rPr lang="en-US" dirty="0" err="1" smtClean="0"/>
              <a:t>photoelectrodes</a:t>
            </a:r>
            <a:endParaRPr lang="en-US" dirty="0" smtClean="0"/>
          </a:p>
          <a:p>
            <a:pPr lvl="1"/>
            <a:r>
              <a:rPr lang="en-US" dirty="0" smtClean="0"/>
              <a:t>High surface area for reaction sites</a:t>
            </a:r>
          </a:p>
          <a:p>
            <a:pPr lvl="1"/>
            <a:r>
              <a:rPr lang="en-US" dirty="0" smtClean="0"/>
              <a:t>High charge mobility due to small diameter</a:t>
            </a:r>
          </a:p>
          <a:p>
            <a:pPr lvl="1"/>
            <a:r>
              <a:rPr lang="en-US" dirty="0" smtClean="0"/>
              <a:t>Can be grown in large quantities</a:t>
            </a:r>
          </a:p>
        </p:txBody>
      </p:sp>
      <p:sp>
        <p:nvSpPr>
          <p:cNvPr id="4" name="Footer Placeholder 3"/>
          <p:cNvSpPr>
            <a:spLocks noGrp="1"/>
          </p:cNvSpPr>
          <p:nvPr>
            <p:ph type="ftr" sz="quarter" idx="11"/>
          </p:nvPr>
        </p:nvSpPr>
        <p:spPr>
          <a:xfrm>
            <a:off x="659165" y="6356350"/>
            <a:ext cx="7383868" cy="365125"/>
          </a:xfrm>
        </p:spPr>
        <p:txBody>
          <a:bodyPr/>
          <a:lstStyle/>
          <a:p>
            <a:r>
              <a:rPr lang="en-US" dirty="0" smtClean="0"/>
              <a:t>Kevin Babb &amp; Petar Petrov – Physics 141A – Spring 2013</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11</a:t>
            </a:fld>
            <a:endParaRPr lang="en-US"/>
          </a:p>
        </p:txBody>
      </p:sp>
      <p:pic>
        <p:nvPicPr>
          <p:cNvPr id="7" name="Picture 6"/>
          <p:cNvPicPr>
            <a:picLocks noChangeAspect="1"/>
          </p:cNvPicPr>
          <p:nvPr/>
        </p:nvPicPr>
        <p:blipFill>
          <a:blip r:embed="rId3" cstate="print"/>
          <a:stretch>
            <a:fillRect/>
          </a:stretch>
        </p:blipFill>
        <p:spPr>
          <a:xfrm>
            <a:off x="866240" y="4304152"/>
            <a:ext cx="2778247" cy="2052198"/>
          </a:xfrm>
          <a:prstGeom prst="rect">
            <a:avLst/>
          </a:prstGeom>
        </p:spPr>
        <p:style>
          <a:lnRef idx="2">
            <a:schemeClr val="accent1"/>
          </a:lnRef>
          <a:fillRef idx="1">
            <a:schemeClr val="lt1"/>
          </a:fillRef>
          <a:effectRef idx="0">
            <a:schemeClr val="accent1"/>
          </a:effectRef>
          <a:fontRef idx="minor">
            <a:schemeClr val="dk1"/>
          </a:fontRef>
        </p:style>
      </p:pic>
      <p:pic>
        <p:nvPicPr>
          <p:cNvPr id="8" name="Picture 7"/>
          <p:cNvPicPr>
            <a:picLocks noChangeAspect="1"/>
          </p:cNvPicPr>
          <p:nvPr/>
        </p:nvPicPr>
        <p:blipFill>
          <a:blip r:embed="rId4" cstate="print"/>
          <a:stretch>
            <a:fillRect/>
          </a:stretch>
        </p:blipFill>
        <p:spPr>
          <a:xfrm>
            <a:off x="5088521" y="3960519"/>
            <a:ext cx="3247682" cy="2395831"/>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xmlns="" val="188051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Screen Devices</a:t>
            </a:r>
            <a:endParaRPr lang="en-US" dirty="0"/>
          </a:p>
        </p:txBody>
      </p:sp>
      <p:sp>
        <p:nvSpPr>
          <p:cNvPr id="3" name="Content Placeholder 2"/>
          <p:cNvSpPr>
            <a:spLocks noGrp="1"/>
          </p:cNvSpPr>
          <p:nvPr>
            <p:ph sz="half" idx="4294967295"/>
          </p:nvPr>
        </p:nvSpPr>
        <p:spPr>
          <a:xfrm>
            <a:off x="457200" y="1600201"/>
            <a:ext cx="6781800" cy="2819400"/>
          </a:xfrm>
          <a:prstGeom prst="rect">
            <a:avLst/>
          </a:prstGeom>
        </p:spPr>
        <p:txBody>
          <a:bodyPr/>
          <a:lstStyle/>
          <a:p>
            <a:r>
              <a:rPr lang="en-US" dirty="0" smtClean="0"/>
              <a:t>Graphene is strong, transparent, highly conductive, and cheaper than traditional ITO</a:t>
            </a:r>
          </a:p>
          <a:p>
            <a:endParaRPr lang="en-US" dirty="0"/>
          </a:p>
        </p:txBody>
      </p:sp>
      <p:pic>
        <p:nvPicPr>
          <p:cNvPr id="4098" name="Picture 2" descr="Unfortunately we are unable to provide accessible alternative text for this. If you require assistance to access this image, please contact help@nature.com or the author"/>
          <p:cNvPicPr>
            <a:picLocks noChangeAspect="1" noChangeArrowheads="1"/>
          </p:cNvPicPr>
          <p:nvPr/>
        </p:nvPicPr>
        <p:blipFill>
          <a:blip r:embed="rId3" cstate="print"/>
          <a:srcRect/>
          <a:stretch>
            <a:fillRect/>
          </a:stretch>
        </p:blipFill>
        <p:spPr bwMode="auto">
          <a:xfrm>
            <a:off x="1264920" y="2895600"/>
            <a:ext cx="2095499" cy="2912743"/>
          </a:xfrm>
          <a:prstGeom prst="rect">
            <a:avLst/>
          </a:prstGeom>
          <a:noFill/>
        </p:spPr>
      </p:pic>
      <p:pic>
        <p:nvPicPr>
          <p:cNvPr id="4100" name="Picture 4" descr="http://imagebank.osa.org/getImage.xqy?img=LmxhcmdlLGFvLTUxLTI1LTYyNDUtZzAwMg"/>
          <p:cNvPicPr>
            <a:picLocks noChangeAspect="1" noChangeArrowheads="1"/>
          </p:cNvPicPr>
          <p:nvPr/>
        </p:nvPicPr>
        <p:blipFill>
          <a:blip r:embed="rId4" cstate="print"/>
          <a:srcRect/>
          <a:stretch>
            <a:fillRect/>
          </a:stretch>
        </p:blipFill>
        <p:spPr bwMode="auto">
          <a:xfrm>
            <a:off x="3870960" y="2812428"/>
            <a:ext cx="4152900" cy="321434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Graphic of graphene film formation"/>
          <p:cNvPicPr>
            <a:picLocks noChangeAspect="1" noChangeArrowheads="1"/>
          </p:cNvPicPr>
          <p:nvPr/>
        </p:nvPicPr>
        <p:blipFill>
          <a:blip r:embed="rId3" cstate="print"/>
          <a:srcRect/>
          <a:stretch>
            <a:fillRect/>
          </a:stretch>
        </p:blipFill>
        <p:spPr bwMode="auto">
          <a:xfrm>
            <a:off x="1676400" y="609600"/>
            <a:ext cx="5962650" cy="558453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scalable!</a:t>
            </a:r>
            <a:endParaRPr lang="en-US" dirty="0"/>
          </a:p>
        </p:txBody>
      </p:sp>
      <p:pic>
        <p:nvPicPr>
          <p:cNvPr id="6146" name="Picture 2" descr="Photographs of the roll-based production of graphene films."/>
          <p:cNvPicPr>
            <a:picLocks noChangeAspect="1" noChangeArrowheads="1"/>
          </p:cNvPicPr>
          <p:nvPr/>
        </p:nvPicPr>
        <p:blipFill>
          <a:blip r:embed="rId2" cstate="print"/>
          <a:srcRect/>
          <a:stretch>
            <a:fillRect/>
          </a:stretch>
        </p:blipFill>
        <p:spPr bwMode="auto">
          <a:xfrm>
            <a:off x="1691611" y="183620"/>
            <a:ext cx="5662747" cy="667438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Ultracapacitors</a:t>
            </a:r>
            <a:endParaRPr lang="en-US" dirty="0"/>
          </a:p>
        </p:txBody>
      </p:sp>
      <p:sp>
        <p:nvSpPr>
          <p:cNvPr id="3" name="Content Placeholder 2"/>
          <p:cNvSpPr>
            <a:spLocks noGrp="1"/>
          </p:cNvSpPr>
          <p:nvPr>
            <p:ph sz="half" idx="4294967295"/>
          </p:nvPr>
        </p:nvSpPr>
        <p:spPr>
          <a:xfrm>
            <a:off x="457200" y="1600200"/>
            <a:ext cx="4038600" cy="4525963"/>
          </a:xfrm>
          <a:prstGeom prst="rect">
            <a:avLst/>
          </a:prstGeom>
        </p:spPr>
        <p:txBody>
          <a:bodyPr/>
          <a:lstStyle/>
          <a:p>
            <a:r>
              <a:rPr lang="en-US" dirty="0" smtClean="0"/>
              <a:t>Graphene advantages:</a:t>
            </a:r>
          </a:p>
          <a:p>
            <a:pPr lvl="1"/>
            <a:r>
              <a:rPr lang="en-US" dirty="0" smtClean="0"/>
              <a:t>High surface area to weight ratio (2600 m</a:t>
            </a:r>
            <a:r>
              <a:rPr lang="en-US" baseline="30000" dirty="0" smtClean="0"/>
              <a:t>2</a:t>
            </a:r>
            <a:r>
              <a:rPr lang="en-US" dirty="0" smtClean="0"/>
              <a:t> /g)</a:t>
            </a:r>
          </a:p>
          <a:p>
            <a:pPr lvl="1"/>
            <a:r>
              <a:rPr lang="en-US" dirty="0" smtClean="0"/>
              <a:t>High conductivity</a:t>
            </a:r>
          </a:p>
          <a:p>
            <a:pPr lvl="1"/>
            <a:r>
              <a:rPr lang="en-US" dirty="0" smtClean="0"/>
              <a:t>Measured specific capacitance 135 F/g</a:t>
            </a:r>
          </a:p>
          <a:p>
            <a:r>
              <a:rPr lang="en-US" dirty="0" smtClean="0"/>
              <a:t>Uses:</a:t>
            </a:r>
          </a:p>
          <a:p>
            <a:pPr lvl="1"/>
            <a:r>
              <a:rPr lang="en-US" dirty="0" smtClean="0"/>
              <a:t>Electric vehicles</a:t>
            </a:r>
          </a:p>
          <a:p>
            <a:pPr lvl="1"/>
            <a:r>
              <a:rPr lang="en-US" dirty="0" smtClean="0"/>
              <a:t>Backup powering</a:t>
            </a:r>
          </a:p>
          <a:p>
            <a:pPr lvl="1"/>
            <a:r>
              <a:rPr lang="en-US" dirty="0" smtClean="0"/>
              <a:t>High power capability</a:t>
            </a:r>
          </a:p>
          <a:p>
            <a:pPr lvl="1"/>
            <a:r>
              <a:rPr lang="en-US" dirty="0" smtClean="0"/>
              <a:t>Cell phones</a:t>
            </a:r>
          </a:p>
          <a:p>
            <a:pPr lvl="1"/>
            <a:endParaRPr lang="en-US" dirty="0"/>
          </a:p>
        </p:txBody>
      </p:sp>
      <p:pic>
        <p:nvPicPr>
          <p:cNvPr id="2050" name="Picture 2" descr="Lithium-ion anode made of perforated graphene + silicon bits"/>
          <p:cNvPicPr>
            <a:picLocks noGrp="1" noChangeAspect="1" noChangeArrowheads="1"/>
          </p:cNvPicPr>
          <p:nvPr>
            <p:ph sz="half" idx="2"/>
          </p:nvPr>
        </p:nvPicPr>
        <p:blipFill>
          <a:blip r:embed="rId3" cstate="print"/>
          <a:srcRect/>
          <a:stretch>
            <a:fillRect/>
          </a:stretch>
        </p:blipFill>
        <p:spPr bwMode="auto">
          <a:xfrm>
            <a:off x="5257800" y="4419600"/>
            <a:ext cx="2857500" cy="1362075"/>
          </a:xfrm>
          <a:prstGeom prst="rect">
            <a:avLst/>
          </a:prstGeom>
          <a:noFill/>
        </p:spPr>
      </p:pic>
      <p:pic>
        <p:nvPicPr>
          <p:cNvPr id="2051" name="Picture 3"/>
          <p:cNvPicPr>
            <a:picLocks noChangeAspect="1" noChangeArrowheads="1"/>
          </p:cNvPicPr>
          <p:nvPr/>
        </p:nvPicPr>
        <p:blipFill>
          <a:blip r:embed="rId4" cstate="print"/>
          <a:srcRect/>
          <a:stretch>
            <a:fillRect/>
          </a:stretch>
        </p:blipFill>
        <p:spPr bwMode="auto">
          <a:xfrm>
            <a:off x="5105400" y="1600200"/>
            <a:ext cx="2876042"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dirty="0" smtClean="0"/>
              <a:t>Physical Foundations of Solid State Devices, E. F. Schubert</a:t>
            </a:r>
          </a:p>
          <a:p>
            <a:r>
              <a:rPr lang="en-US" sz="2000" dirty="0"/>
              <a:t>Y. J. </a:t>
            </a:r>
            <a:r>
              <a:rPr lang="en-US" sz="2000" dirty="0" smtClean="0"/>
              <a:t>Hwang, et al., </a:t>
            </a:r>
            <a:r>
              <a:rPr lang="en-US" sz="2000" i="1" dirty="0"/>
              <a:t>Nano </a:t>
            </a:r>
            <a:r>
              <a:rPr lang="en-US" sz="2000" i="1" dirty="0" err="1"/>
              <a:t>Lett</a:t>
            </a:r>
            <a:r>
              <a:rPr lang="en-US" sz="2000" i="1" dirty="0"/>
              <a:t>.</a:t>
            </a:r>
            <a:r>
              <a:rPr lang="en-US" sz="2000" dirty="0"/>
              <a:t>, 2012, </a:t>
            </a:r>
            <a:r>
              <a:rPr lang="en-US" sz="2000" i="1" dirty="0"/>
              <a:t>12</a:t>
            </a:r>
            <a:r>
              <a:rPr lang="en-US" sz="2000" dirty="0"/>
              <a:t>, 1678–</a:t>
            </a:r>
            <a:r>
              <a:rPr lang="en-US" sz="2000" dirty="0" smtClean="0"/>
              <a:t>1682</a:t>
            </a:r>
          </a:p>
          <a:p>
            <a:r>
              <a:rPr lang="de-DE" sz="2000" dirty="0" smtClean="0"/>
              <a:t>A. </a:t>
            </a:r>
            <a:r>
              <a:rPr lang="de-DE" sz="2000" dirty="0" err="1" smtClean="0"/>
              <a:t>Hochbaum</a:t>
            </a:r>
            <a:r>
              <a:rPr lang="de-DE" sz="2000" dirty="0" smtClean="0"/>
              <a:t>, </a:t>
            </a:r>
            <a:r>
              <a:rPr lang="de-DE" sz="2000" i="1" dirty="0" smtClean="0"/>
              <a:t>Chem</a:t>
            </a:r>
            <a:r>
              <a:rPr lang="de-DE" sz="2000" i="1" dirty="0"/>
              <a:t>. </a:t>
            </a:r>
            <a:r>
              <a:rPr lang="de-DE" sz="2000" i="1" dirty="0" err="1"/>
              <a:t>Rev</a:t>
            </a:r>
            <a:r>
              <a:rPr lang="de-DE" sz="2000" i="1" dirty="0"/>
              <a:t>.</a:t>
            </a:r>
            <a:r>
              <a:rPr lang="de-DE" sz="2000" dirty="0"/>
              <a:t>, 2010, </a:t>
            </a:r>
            <a:r>
              <a:rPr lang="de-DE" sz="2000" i="1" dirty="0" smtClean="0"/>
              <a:t>110</a:t>
            </a:r>
            <a:r>
              <a:rPr lang="de-DE" sz="2000" dirty="0"/>
              <a:t>,</a:t>
            </a:r>
            <a:r>
              <a:rPr lang="de-DE" sz="2000" dirty="0" smtClean="0"/>
              <a:t> </a:t>
            </a:r>
            <a:r>
              <a:rPr lang="de-DE" sz="2000" dirty="0"/>
              <a:t>527–</a:t>
            </a:r>
            <a:r>
              <a:rPr lang="de-DE" sz="2000" dirty="0" smtClean="0"/>
              <a:t>546</a:t>
            </a:r>
          </a:p>
          <a:p>
            <a:r>
              <a:rPr lang="de-DE" sz="2000" dirty="0" smtClean="0"/>
              <a:t>H. Park, et al., </a:t>
            </a:r>
            <a:r>
              <a:rPr lang="de-DE" sz="2000" i="1" dirty="0" smtClean="0"/>
              <a:t> Nano </a:t>
            </a:r>
            <a:r>
              <a:rPr lang="de-DE" sz="2000" i="1" dirty="0" err="1" smtClean="0"/>
              <a:t>Lett</a:t>
            </a:r>
            <a:r>
              <a:rPr lang="de-DE" sz="2000" i="1" dirty="0" smtClean="0"/>
              <a:t>.</a:t>
            </a:r>
            <a:r>
              <a:rPr lang="de-DE" sz="2000" dirty="0" smtClean="0"/>
              <a:t>, 2013, </a:t>
            </a:r>
            <a:r>
              <a:rPr lang="de-DE" sz="2000" i="1" dirty="0" smtClean="0"/>
              <a:t>13</a:t>
            </a:r>
            <a:r>
              <a:rPr lang="de-DE" sz="2000" dirty="0" smtClean="0"/>
              <a:t>, 233-239</a:t>
            </a:r>
          </a:p>
          <a:p>
            <a:r>
              <a:rPr lang="de-DE" sz="2000" dirty="0" smtClean="0"/>
              <a:t>E. Lai, et al., </a:t>
            </a:r>
            <a:r>
              <a:rPr lang="de-DE" sz="2000" i="1" dirty="0" smtClean="0"/>
              <a:t> Nano Res</a:t>
            </a:r>
            <a:r>
              <a:rPr lang="de-DE" sz="2000" dirty="0" smtClean="0"/>
              <a:t>., 2008, </a:t>
            </a:r>
            <a:r>
              <a:rPr lang="de-DE" sz="2000" i="1" dirty="0" smtClean="0"/>
              <a:t>1</a:t>
            </a:r>
            <a:r>
              <a:rPr lang="de-DE" sz="2000" dirty="0" smtClean="0"/>
              <a:t>, 123-128</a:t>
            </a:r>
          </a:p>
          <a:p>
            <a:r>
              <a:rPr lang="de-DE" sz="2000" dirty="0" smtClean="0"/>
              <a:t>D. </a:t>
            </a:r>
            <a:r>
              <a:rPr lang="de-DE" sz="2000" dirty="0" err="1" smtClean="0"/>
              <a:t>Siburly</a:t>
            </a:r>
            <a:r>
              <a:rPr lang="de-DE" sz="2000" dirty="0" smtClean="0"/>
              <a:t>, et al., </a:t>
            </a:r>
            <a:r>
              <a:rPr lang="de-DE" sz="2000" i="1" dirty="0" smtClean="0"/>
              <a:t>J. Phys. Chem,</a:t>
            </a:r>
            <a:r>
              <a:rPr lang="de-DE" sz="2000" dirty="0" smtClean="0"/>
              <a:t> 2005, </a:t>
            </a:r>
            <a:r>
              <a:rPr lang="de-DE" sz="2000" i="1" dirty="0" smtClean="0"/>
              <a:t>109</a:t>
            </a:r>
            <a:r>
              <a:rPr lang="de-DE" sz="2000" dirty="0" smtClean="0"/>
              <a:t>, 15190-15213</a:t>
            </a:r>
          </a:p>
          <a:p>
            <a:r>
              <a:rPr lang="de-DE" sz="2000" dirty="0" smtClean="0"/>
              <a:t>F. Schwarz, </a:t>
            </a:r>
            <a:r>
              <a:rPr lang="en-US" sz="2000" i="1" dirty="0" smtClean="0"/>
              <a:t>Nature Nanotechnology</a:t>
            </a:r>
            <a:r>
              <a:rPr lang="en-US" sz="2000" dirty="0" smtClean="0"/>
              <a:t>, 2010, 5, 487–496</a:t>
            </a:r>
          </a:p>
          <a:p>
            <a:r>
              <a:rPr lang="en-US" sz="2000" dirty="0" smtClean="0"/>
              <a:t>S. </a:t>
            </a:r>
            <a:r>
              <a:rPr lang="en-US" sz="2000" dirty="0" err="1" smtClean="0"/>
              <a:t>Bae</a:t>
            </a:r>
            <a:r>
              <a:rPr lang="en-US" sz="2000" dirty="0" smtClean="0"/>
              <a:t>, et al., </a:t>
            </a:r>
            <a:r>
              <a:rPr lang="en-US" sz="2000" i="1" dirty="0" smtClean="0"/>
              <a:t>Nature Nanotechnology</a:t>
            </a:r>
            <a:r>
              <a:rPr lang="en-US" sz="2000" dirty="0" smtClean="0"/>
              <a:t>, 2010, 5, 574–578</a:t>
            </a:r>
          </a:p>
          <a:p>
            <a:r>
              <a:rPr lang="en-US" sz="2000" i="1" dirty="0" smtClean="0"/>
              <a:t>M. </a:t>
            </a:r>
            <a:r>
              <a:rPr lang="en-US" sz="2000" i="1" dirty="0" err="1" smtClean="0"/>
              <a:t>Stoller</a:t>
            </a:r>
            <a:r>
              <a:rPr lang="en-US" sz="2000" i="1" dirty="0" smtClean="0"/>
              <a:t>, et al., </a:t>
            </a:r>
            <a:r>
              <a:rPr lang="en-US" sz="2000" i="1" dirty="0" err="1" smtClean="0"/>
              <a:t>Nano</a:t>
            </a:r>
            <a:r>
              <a:rPr lang="en-US" sz="2000" i="1" dirty="0" smtClean="0"/>
              <a:t> </a:t>
            </a:r>
            <a:r>
              <a:rPr lang="en-US" sz="2000" i="1" dirty="0" err="1" smtClean="0"/>
              <a:t>Lett</a:t>
            </a:r>
            <a:r>
              <a:rPr lang="en-US" sz="2000" i="1" dirty="0" smtClean="0"/>
              <a:t>.</a:t>
            </a:r>
            <a:r>
              <a:rPr lang="en-US" sz="2000" dirty="0" smtClean="0"/>
              <a:t>, 2008, </a:t>
            </a:r>
            <a:r>
              <a:rPr lang="en-US" sz="2000" i="1" dirty="0" smtClean="0"/>
              <a:t>8</a:t>
            </a:r>
            <a:r>
              <a:rPr lang="en-US" sz="2000" dirty="0" smtClean="0"/>
              <a:t>, 3498–3502</a:t>
            </a:r>
          </a:p>
          <a:p>
            <a:r>
              <a:rPr lang="fr-FR" sz="2000" i="1" dirty="0" smtClean="0"/>
              <a:t>Y. Zhang, et al., Nature, 2009,</a:t>
            </a:r>
            <a:r>
              <a:rPr lang="fr-FR" sz="2000" dirty="0" smtClean="0"/>
              <a:t> 459, 820-823</a:t>
            </a:r>
          </a:p>
          <a:p>
            <a:endParaRPr lang="en-US" sz="2000" dirty="0" smtClean="0"/>
          </a:p>
          <a:p>
            <a:endParaRPr lang="en-US" sz="2000" dirty="0" smtClean="0"/>
          </a:p>
          <a:p>
            <a:endParaRPr lang="en-US" sz="2000" dirty="0" smtClean="0"/>
          </a:p>
          <a:p>
            <a:endParaRPr lang="en-US" sz="2000" dirty="0"/>
          </a:p>
        </p:txBody>
      </p:sp>
      <p:sp>
        <p:nvSpPr>
          <p:cNvPr id="4" name="Footer Placeholder 3"/>
          <p:cNvSpPr>
            <a:spLocks noGrp="1"/>
          </p:cNvSpPr>
          <p:nvPr>
            <p:ph type="ftr" sz="quarter" idx="11"/>
          </p:nvPr>
        </p:nvSpPr>
        <p:spPr>
          <a:xfrm>
            <a:off x="659165" y="6356350"/>
            <a:ext cx="7678976" cy="365125"/>
          </a:xfrm>
        </p:spPr>
        <p:txBody>
          <a:bodyPr/>
          <a:lstStyle/>
          <a:p>
            <a:r>
              <a:rPr lang="en-US" dirty="0" smtClean="0"/>
              <a:t>Kevin Babb &amp; Petar Petrov – Physics 141A – Spring 2013</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xmlns="" val="857542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Nanowire?</a:t>
            </a:r>
            <a:endParaRPr lang="en-US" dirty="0"/>
          </a:p>
        </p:txBody>
      </p:sp>
      <p:sp>
        <p:nvSpPr>
          <p:cNvPr id="3" name="Content Placeholder 2"/>
          <p:cNvSpPr>
            <a:spLocks noGrp="1"/>
          </p:cNvSpPr>
          <p:nvPr>
            <p:ph idx="1"/>
          </p:nvPr>
        </p:nvSpPr>
        <p:spPr/>
        <p:txBody>
          <a:bodyPr/>
          <a:lstStyle/>
          <a:p>
            <a:r>
              <a:rPr lang="en-US" dirty="0" smtClean="0"/>
              <a:t>“One-dimensional” structure</a:t>
            </a:r>
          </a:p>
          <a:p>
            <a:pPr lvl="1"/>
            <a:r>
              <a:rPr lang="en-US" dirty="0" smtClean="0"/>
              <a:t>Diameter: 1-100 nanometers (10</a:t>
            </a:r>
            <a:r>
              <a:rPr lang="en-US" baseline="30000" dirty="0" smtClean="0"/>
              <a:t>-9</a:t>
            </a:r>
            <a:r>
              <a:rPr lang="en-US" dirty="0" smtClean="0"/>
              <a:t> m)</a:t>
            </a:r>
          </a:p>
          <a:p>
            <a:pPr lvl="1"/>
            <a:r>
              <a:rPr lang="en-US" dirty="0" smtClean="0"/>
              <a:t>Length: microns (10</a:t>
            </a:r>
            <a:r>
              <a:rPr lang="en-US" baseline="30000" dirty="0" smtClean="0"/>
              <a:t>-6</a:t>
            </a:r>
            <a:r>
              <a:rPr lang="en-US" dirty="0" smtClean="0"/>
              <a:t> m)</a:t>
            </a:r>
          </a:p>
          <a:p>
            <a:r>
              <a:rPr lang="en-US" dirty="0" smtClean="0"/>
              <a:t>Exhibits crystal structure</a:t>
            </a:r>
          </a:p>
          <a:p>
            <a:pPr lvl="1"/>
            <a:r>
              <a:rPr lang="en-US" dirty="0" smtClean="0"/>
              <a:t>Unlike quantum “dots” (0-dimensional)</a:t>
            </a:r>
          </a:p>
          <a:p>
            <a:r>
              <a:rPr lang="en-US" dirty="0" smtClean="0"/>
              <a:t>Many different materials</a:t>
            </a:r>
          </a:p>
          <a:p>
            <a:pPr lvl="1"/>
            <a:r>
              <a:rPr lang="en-US" dirty="0" smtClean="0"/>
              <a:t>Metals, semiconductors, oxides</a:t>
            </a:r>
          </a:p>
          <a:p>
            <a:pPr lvl="1"/>
            <a:endParaRPr lang="en-US" dirty="0" smtClean="0"/>
          </a:p>
          <a:p>
            <a:pPr lvl="1"/>
            <a:endParaRPr lang="en-US" dirty="0" smtClean="0"/>
          </a:p>
          <a:p>
            <a:pPr lvl="1"/>
            <a:endParaRPr lang="en-US" dirty="0" smtClean="0"/>
          </a:p>
        </p:txBody>
      </p:sp>
      <p:sp>
        <p:nvSpPr>
          <p:cNvPr id="4" name="Footer Placeholder 3"/>
          <p:cNvSpPr>
            <a:spLocks noGrp="1"/>
          </p:cNvSpPr>
          <p:nvPr>
            <p:ph type="ftr" sz="quarter" idx="11"/>
          </p:nvPr>
        </p:nvSpPr>
        <p:spPr>
          <a:xfrm>
            <a:off x="659164" y="6356350"/>
            <a:ext cx="7520423" cy="365125"/>
          </a:xfrm>
        </p:spPr>
        <p:txBody>
          <a:bodyPr/>
          <a:lstStyle/>
          <a:p>
            <a:r>
              <a:rPr lang="en-US" dirty="0" smtClean="0"/>
              <a:t>Kevin Babb &amp; Petar Petrov</a:t>
            </a:r>
            <a:r>
              <a:rPr lang="en-US" dirty="0"/>
              <a:t> </a:t>
            </a:r>
            <a:r>
              <a:rPr lang="en-US" dirty="0" smtClean="0"/>
              <a:t>– Physics 141A – Spring 2013</a:t>
            </a:r>
            <a:endParaRPr lang="en-US" dirty="0"/>
          </a:p>
        </p:txBody>
      </p:sp>
      <p:pic>
        <p:nvPicPr>
          <p:cNvPr id="5" name="Picture 4"/>
          <p:cNvPicPr>
            <a:picLocks noChangeAspect="1"/>
          </p:cNvPicPr>
          <p:nvPr/>
        </p:nvPicPr>
        <p:blipFill>
          <a:blip r:embed="rId3" cstate="print"/>
          <a:stretch>
            <a:fillRect/>
          </a:stretch>
        </p:blipFill>
        <p:spPr>
          <a:xfrm>
            <a:off x="659164" y="4196076"/>
            <a:ext cx="2700342" cy="2160274"/>
          </a:xfrm>
          <a:prstGeom prst="rect">
            <a:avLst/>
          </a:prstGeom>
        </p:spPr>
        <p:style>
          <a:lnRef idx="2">
            <a:schemeClr val="accent1"/>
          </a:lnRef>
          <a:fillRef idx="1">
            <a:schemeClr val="lt1"/>
          </a:fillRef>
          <a:effectRef idx="0">
            <a:schemeClr val="accent1"/>
          </a:effectRef>
          <a:fontRef idx="minor">
            <a:schemeClr val="dk1"/>
          </a:fontRef>
        </p:style>
      </p:pic>
      <p:pic>
        <p:nvPicPr>
          <p:cNvPr id="6" name="Picture 5"/>
          <p:cNvPicPr>
            <a:picLocks noChangeAspect="1"/>
          </p:cNvPicPr>
          <p:nvPr/>
        </p:nvPicPr>
        <p:blipFill>
          <a:blip r:embed="rId4" cstate="print"/>
          <a:stretch>
            <a:fillRect/>
          </a:stretch>
        </p:blipFill>
        <p:spPr>
          <a:xfrm>
            <a:off x="3620995" y="4208926"/>
            <a:ext cx="2045166" cy="2147424"/>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6"/>
          <p:cNvPicPr>
            <a:picLocks noChangeAspect="1"/>
          </p:cNvPicPr>
          <p:nvPr/>
        </p:nvPicPr>
        <p:blipFill>
          <a:blip r:embed="rId5" cstate="print"/>
          <a:stretch>
            <a:fillRect/>
          </a:stretch>
        </p:blipFill>
        <p:spPr>
          <a:xfrm>
            <a:off x="5328012" y="1600199"/>
            <a:ext cx="3480947" cy="2406827"/>
          </a:xfrm>
          <a:prstGeom prst="rect">
            <a:avLst/>
          </a:prstGeom>
        </p:spPr>
        <p:style>
          <a:lnRef idx="2">
            <a:schemeClr val="accent1"/>
          </a:lnRef>
          <a:fillRef idx="1">
            <a:schemeClr val="lt1"/>
          </a:fillRef>
          <a:effectRef idx="0">
            <a:schemeClr val="accent1"/>
          </a:effectRef>
          <a:fontRef idx="minor">
            <a:schemeClr val="dk1"/>
          </a:fontRef>
        </p:style>
      </p:pic>
      <p:pic>
        <p:nvPicPr>
          <p:cNvPr id="9" name="Picture 8"/>
          <p:cNvPicPr>
            <a:picLocks noChangeAspect="1"/>
          </p:cNvPicPr>
          <p:nvPr/>
        </p:nvPicPr>
        <p:blipFill>
          <a:blip r:embed="rId6" cstate="print"/>
          <a:stretch>
            <a:fillRect/>
          </a:stretch>
        </p:blipFill>
        <p:spPr>
          <a:xfrm>
            <a:off x="5911567" y="4208926"/>
            <a:ext cx="2897392" cy="2167400"/>
          </a:xfrm>
          <a:prstGeom prst="rect">
            <a:avLst/>
          </a:prstGeom>
        </p:spPr>
        <p:style>
          <a:lnRef idx="2">
            <a:schemeClr val="accent1"/>
          </a:lnRef>
          <a:fillRef idx="1">
            <a:schemeClr val="lt1"/>
          </a:fillRef>
          <a:effectRef idx="0">
            <a:schemeClr val="accent1"/>
          </a:effectRef>
          <a:fontRef idx="minor">
            <a:schemeClr val="dk1"/>
          </a:fontRef>
        </p:style>
      </p:pic>
      <p:sp>
        <p:nvSpPr>
          <p:cNvPr id="10" name="Slide Number Placeholder 9"/>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xmlns="" val="147909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Nanowires</a:t>
            </a:r>
            <a:endParaRPr lang="en-US" dirty="0"/>
          </a:p>
        </p:txBody>
      </p:sp>
      <p:sp>
        <p:nvSpPr>
          <p:cNvPr id="3" name="Content Placeholder 2"/>
          <p:cNvSpPr>
            <a:spLocks noGrp="1"/>
          </p:cNvSpPr>
          <p:nvPr>
            <p:ph idx="1"/>
          </p:nvPr>
        </p:nvSpPr>
        <p:spPr/>
        <p:txBody>
          <a:bodyPr>
            <a:normAutofit/>
          </a:bodyPr>
          <a:lstStyle/>
          <a:p>
            <a:r>
              <a:rPr lang="en-US" dirty="0" smtClean="0"/>
              <a:t>Smallest dimension which can transport charge carriers (e</a:t>
            </a:r>
            <a:r>
              <a:rPr lang="en-US" baseline="30000" dirty="0" smtClean="0"/>
              <a:t>-</a:t>
            </a:r>
            <a:r>
              <a:rPr lang="en-US" dirty="0" smtClean="0"/>
              <a:t>, h</a:t>
            </a:r>
            <a:r>
              <a:rPr lang="en-US" baseline="30000" dirty="0" smtClean="0"/>
              <a:t>+</a:t>
            </a:r>
            <a:r>
              <a:rPr lang="en-US" dirty="0" smtClean="0"/>
              <a:t>)</a:t>
            </a:r>
          </a:p>
          <a:p>
            <a:pPr lvl="1"/>
            <a:r>
              <a:rPr lang="en-US" dirty="0" smtClean="0"/>
              <a:t>Can act as both nanoscale devices and wiring</a:t>
            </a:r>
          </a:p>
          <a:p>
            <a:pPr lvl="1"/>
            <a:r>
              <a:rPr lang="en-US" dirty="0" smtClean="0"/>
              <a:t>Unique density of states</a:t>
            </a:r>
          </a:p>
          <a:p>
            <a:r>
              <a:rPr lang="en-US" dirty="0" smtClean="0"/>
              <a:t>Controlled synthesis</a:t>
            </a:r>
          </a:p>
          <a:p>
            <a:pPr lvl="1"/>
            <a:r>
              <a:rPr lang="en-US" dirty="0" smtClean="0"/>
              <a:t>Diameter, length, composition</a:t>
            </a:r>
          </a:p>
          <a:p>
            <a:pPr lvl="1"/>
            <a:r>
              <a:rPr lang="en-US" dirty="0" smtClean="0"/>
              <a:t>Electronic structure (band gap, doping)</a:t>
            </a:r>
          </a:p>
          <a:p>
            <a:r>
              <a:rPr lang="en-US" dirty="0" smtClean="0"/>
              <a:t>Size</a:t>
            </a:r>
          </a:p>
          <a:p>
            <a:pPr lvl="1"/>
            <a:r>
              <a:rPr lang="en-US" dirty="0" smtClean="0"/>
              <a:t>Quantum confinement</a:t>
            </a:r>
          </a:p>
          <a:p>
            <a:pPr lvl="2"/>
            <a:r>
              <a:rPr lang="en-US" dirty="0" smtClean="0"/>
              <a:t>Present in some, absent in others</a:t>
            </a:r>
          </a:p>
          <a:p>
            <a:pPr lvl="2"/>
            <a:r>
              <a:rPr lang="en-US" dirty="0" smtClean="0"/>
              <a:t>Unique magnetic &amp; electronic properties</a:t>
            </a:r>
          </a:p>
          <a:p>
            <a:pPr lvl="1"/>
            <a:r>
              <a:rPr lang="en-US" dirty="0" smtClean="0"/>
              <a:t>Millions more transistors per microprocessor</a:t>
            </a:r>
          </a:p>
          <a:p>
            <a:pPr lvl="1"/>
            <a:r>
              <a:rPr lang="en-US" dirty="0" smtClean="0"/>
              <a:t>Probe microscopic systems (e.g. cells)</a:t>
            </a:r>
          </a:p>
        </p:txBody>
      </p:sp>
      <p:sp>
        <p:nvSpPr>
          <p:cNvPr id="4" name="Footer Placeholder 3"/>
          <p:cNvSpPr>
            <a:spLocks noGrp="1"/>
          </p:cNvSpPr>
          <p:nvPr>
            <p:ph type="ftr" sz="quarter" idx="11"/>
          </p:nvPr>
        </p:nvSpPr>
        <p:spPr>
          <a:xfrm>
            <a:off x="659165" y="6356350"/>
            <a:ext cx="7588699" cy="365125"/>
          </a:xfrm>
        </p:spPr>
        <p:txBody>
          <a:bodyPr/>
          <a:lstStyle/>
          <a:p>
            <a:r>
              <a:rPr lang="en-US" dirty="0" smtClean="0"/>
              <a:t>Kevin Babb &amp; Petar Petrov – Physics 141A – Spring 2013</a:t>
            </a:r>
            <a:endParaRPr lang="en-US" dirty="0"/>
          </a:p>
        </p:txBody>
      </p:sp>
      <p:pic>
        <p:nvPicPr>
          <p:cNvPr id="5" name="Picture 4"/>
          <p:cNvPicPr>
            <a:picLocks noChangeAspect="1"/>
          </p:cNvPicPr>
          <p:nvPr/>
        </p:nvPicPr>
        <p:blipFill>
          <a:blip r:embed="rId2" cstate="print"/>
          <a:stretch>
            <a:fillRect/>
          </a:stretch>
        </p:blipFill>
        <p:spPr>
          <a:xfrm>
            <a:off x="6163610" y="2102800"/>
            <a:ext cx="2523190" cy="2457822"/>
          </a:xfrm>
          <a:prstGeom prst="rect">
            <a:avLst/>
          </a:prstGeom>
        </p:spPr>
        <p:style>
          <a:lnRef idx="2">
            <a:schemeClr val="accent1"/>
          </a:lnRef>
          <a:fillRef idx="1">
            <a:schemeClr val="lt1"/>
          </a:fillRef>
          <a:effectRef idx="0">
            <a:schemeClr val="accent1"/>
          </a:effectRef>
          <a:fontRef idx="minor">
            <a:schemeClr val="dk1"/>
          </a:fontRef>
        </p:style>
      </p:pic>
      <p:pic>
        <p:nvPicPr>
          <p:cNvPr id="6" name="Picture 5"/>
          <p:cNvPicPr>
            <a:picLocks noChangeAspect="1"/>
          </p:cNvPicPr>
          <p:nvPr/>
        </p:nvPicPr>
        <p:blipFill>
          <a:blip r:embed="rId3" cstate="print"/>
          <a:stretch>
            <a:fillRect/>
          </a:stretch>
        </p:blipFill>
        <p:spPr>
          <a:xfrm>
            <a:off x="6156443" y="4779094"/>
            <a:ext cx="2530357" cy="1577256"/>
          </a:xfrm>
          <a:prstGeom prst="rect">
            <a:avLst/>
          </a:prstGeom>
        </p:spPr>
        <p:style>
          <a:lnRef idx="2">
            <a:schemeClr val="accent1"/>
          </a:lnRef>
          <a:fillRef idx="1">
            <a:schemeClr val="lt1"/>
          </a:fillRef>
          <a:effectRef idx="0">
            <a:schemeClr val="accent1"/>
          </a:effectRef>
          <a:fontRef idx="minor">
            <a:schemeClr val="dk1"/>
          </a:fontRef>
        </p:style>
      </p:pic>
      <p:sp>
        <p:nvSpPr>
          <p:cNvPr id="7" name="Slide Number Placeholder 6"/>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xmlns="" val="19878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Graphene Reminder</a:t>
            </a:r>
            <a:endParaRPr lang="en-US" dirty="0"/>
          </a:p>
        </p:txBody>
      </p:sp>
      <p:pic>
        <p:nvPicPr>
          <p:cNvPr id="1026" name="Picture 2"/>
          <p:cNvPicPr>
            <a:picLocks noGrp="1" noChangeAspect="1" noChangeArrowheads="1"/>
          </p:cNvPicPr>
          <p:nvPr>
            <p:ph sz="half" idx="4294967295"/>
          </p:nvPr>
        </p:nvPicPr>
        <p:blipFill>
          <a:blip r:embed="rId2" cstate="print"/>
          <a:stretch>
            <a:fillRect/>
          </a:stretch>
        </p:blipFill>
        <p:spPr bwMode="auto">
          <a:xfrm>
            <a:off x="1219200" y="4572000"/>
            <a:ext cx="3886200" cy="1833937"/>
          </a:xfrm>
          <a:prstGeom prst="rect">
            <a:avLst/>
          </a:prstGeom>
          <a:noFill/>
          <a:ln w="9525">
            <a:noFill/>
            <a:miter lim="800000"/>
            <a:headEnd/>
            <a:tailEnd/>
          </a:ln>
        </p:spPr>
      </p:pic>
      <p:sp>
        <p:nvSpPr>
          <p:cNvPr id="5" name="Content Placeholder 4"/>
          <p:cNvSpPr>
            <a:spLocks noGrp="1"/>
          </p:cNvSpPr>
          <p:nvPr>
            <p:ph sz="half" idx="2"/>
          </p:nvPr>
        </p:nvSpPr>
        <p:spPr>
          <a:xfrm>
            <a:off x="685800" y="1371600"/>
            <a:ext cx="4800600" cy="4800600"/>
          </a:xfrm>
        </p:spPr>
        <p:txBody>
          <a:bodyPr/>
          <a:lstStyle/>
          <a:p>
            <a:r>
              <a:rPr lang="en-US" dirty="0" smtClean="0"/>
              <a:t>Graphene is a 2-d from of pure carbon</a:t>
            </a:r>
          </a:p>
          <a:p>
            <a:r>
              <a:rPr lang="en-US" dirty="0" smtClean="0"/>
              <a:t>Band gap depends on structure</a:t>
            </a:r>
          </a:p>
          <a:p>
            <a:pPr lvl="1"/>
            <a:r>
              <a:rPr lang="en-US" dirty="0" smtClean="0"/>
              <a:t>Large area </a:t>
            </a:r>
            <a:r>
              <a:rPr lang="en-US" dirty="0" err="1" smtClean="0"/>
              <a:t>monolayers</a:t>
            </a:r>
            <a:endParaRPr lang="en-US" dirty="0" smtClean="0"/>
          </a:p>
          <a:p>
            <a:pPr lvl="1"/>
            <a:r>
              <a:rPr lang="en-US" dirty="0" err="1" smtClean="0"/>
              <a:t>Bilayers</a:t>
            </a:r>
            <a:endParaRPr lang="en-US" dirty="0" smtClean="0"/>
          </a:p>
          <a:p>
            <a:pPr lvl="1"/>
            <a:r>
              <a:rPr lang="en-US" dirty="0" err="1" smtClean="0"/>
              <a:t>Nanoribbons</a:t>
            </a:r>
            <a:endParaRPr lang="en-US" dirty="0" smtClean="0"/>
          </a:p>
          <a:p>
            <a:endParaRPr lang="en-US" dirty="0"/>
          </a:p>
        </p:txBody>
      </p:sp>
      <p:pic>
        <p:nvPicPr>
          <p:cNvPr id="6" name="Picture 2" descr="One of the most unusual features of single-layer graphene (top) is that its conical conduction and valence bands meet at a point -- it has no bandgap. Symmetrical bilayer graphene (middle) also lacks a bandgap. Electrical fields (arrows) introduce asymmetry into the bilayer structure (bottom), yielding a bandgap (Δ) that can be selectively tuned.&#10;&#10;&#10;&#10;Credit: Lawrence Berkeley National Laboratory"/>
          <p:cNvPicPr>
            <a:picLocks noChangeAspect="1" noChangeArrowheads="1"/>
          </p:cNvPicPr>
          <p:nvPr/>
        </p:nvPicPr>
        <p:blipFill>
          <a:blip r:embed="rId3" cstate="print"/>
          <a:srcRect/>
          <a:stretch>
            <a:fillRect/>
          </a:stretch>
        </p:blipFill>
        <p:spPr bwMode="auto">
          <a:xfrm>
            <a:off x="6019800" y="1600200"/>
            <a:ext cx="2328333" cy="4191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 Cells</a:t>
            </a:r>
            <a:endParaRPr lang="en-US" dirty="0"/>
          </a:p>
        </p:txBody>
      </p:sp>
      <p:sp>
        <p:nvSpPr>
          <p:cNvPr id="3" name="Content Placeholder 2"/>
          <p:cNvSpPr>
            <a:spLocks noGrp="1"/>
          </p:cNvSpPr>
          <p:nvPr>
            <p:ph idx="1"/>
          </p:nvPr>
        </p:nvSpPr>
        <p:spPr/>
        <p:txBody>
          <a:bodyPr/>
          <a:lstStyle/>
          <a:p>
            <a:r>
              <a:rPr lang="en-US" dirty="0" smtClean="0"/>
              <a:t>Currently: silicon wafers, thin</a:t>
            </a:r>
            <a:r>
              <a:rPr lang="en-US" dirty="0"/>
              <a:t> </a:t>
            </a:r>
            <a:r>
              <a:rPr lang="en-US" dirty="0" smtClean="0"/>
              <a:t>films</a:t>
            </a:r>
          </a:p>
          <a:p>
            <a:r>
              <a:rPr lang="en-US" dirty="0" smtClean="0"/>
              <a:t>Application of graphene:</a:t>
            </a:r>
          </a:p>
          <a:p>
            <a:pPr lvl="1"/>
            <a:r>
              <a:rPr lang="en-US" dirty="0" smtClean="0"/>
              <a:t>Transparent conducting electrodes</a:t>
            </a:r>
          </a:p>
          <a:p>
            <a:pPr lvl="2"/>
            <a:r>
              <a:rPr lang="en-US" dirty="0" smtClean="0"/>
              <a:t>Robust, conductive, abundant</a:t>
            </a:r>
          </a:p>
          <a:p>
            <a:pPr lvl="2"/>
            <a:r>
              <a:rPr lang="en-US" dirty="0" smtClean="0"/>
              <a:t>Cheaper than ITO</a:t>
            </a:r>
            <a:endParaRPr lang="en-US" dirty="0"/>
          </a:p>
          <a:p>
            <a:r>
              <a:rPr lang="en-US" dirty="0" smtClean="0"/>
              <a:t>Application of nanowires:</a:t>
            </a:r>
          </a:p>
          <a:p>
            <a:pPr lvl="1"/>
            <a:r>
              <a:rPr lang="en-US" dirty="0" smtClean="0"/>
              <a:t>Enhanced light trapping</a:t>
            </a:r>
          </a:p>
          <a:p>
            <a:pPr lvl="1"/>
            <a:r>
              <a:rPr lang="en-US" dirty="0" smtClean="0"/>
              <a:t>Efficient charge transport (1D)</a:t>
            </a:r>
          </a:p>
        </p:txBody>
      </p:sp>
      <p:sp>
        <p:nvSpPr>
          <p:cNvPr id="4" name="Footer Placeholder 3"/>
          <p:cNvSpPr>
            <a:spLocks noGrp="1"/>
          </p:cNvSpPr>
          <p:nvPr>
            <p:ph type="ftr" sz="quarter" idx="11"/>
          </p:nvPr>
        </p:nvSpPr>
        <p:spPr>
          <a:xfrm>
            <a:off x="659165" y="6356350"/>
            <a:ext cx="7752564" cy="365125"/>
          </a:xfrm>
        </p:spPr>
        <p:txBody>
          <a:bodyPr/>
          <a:lstStyle/>
          <a:p>
            <a:r>
              <a:rPr lang="en-US" dirty="0" smtClean="0"/>
              <a:t>Kevin Babb &amp; Petar Petrov – Physics 141A – Spring 2013</a:t>
            </a:r>
            <a:endParaRPr lang="en-US" dirty="0"/>
          </a:p>
        </p:txBody>
      </p:sp>
      <p:pic>
        <p:nvPicPr>
          <p:cNvPr id="5" name="Picture 4"/>
          <p:cNvPicPr>
            <a:picLocks noChangeAspect="1"/>
          </p:cNvPicPr>
          <p:nvPr/>
        </p:nvPicPr>
        <p:blipFill>
          <a:blip r:embed="rId3" cstate="print"/>
          <a:stretch>
            <a:fillRect/>
          </a:stretch>
        </p:blipFill>
        <p:spPr>
          <a:xfrm>
            <a:off x="6681242" y="1600200"/>
            <a:ext cx="2005558" cy="2527715"/>
          </a:xfrm>
          <a:prstGeom prst="rect">
            <a:avLst/>
          </a:prstGeom>
        </p:spPr>
        <p:style>
          <a:lnRef idx="2">
            <a:schemeClr val="accent1"/>
          </a:lnRef>
          <a:fillRef idx="1">
            <a:schemeClr val="lt1"/>
          </a:fillRef>
          <a:effectRef idx="0">
            <a:schemeClr val="accent1"/>
          </a:effectRef>
          <a:fontRef idx="minor">
            <a:schemeClr val="dk1"/>
          </a:fontRef>
        </p:style>
      </p:pic>
      <p:pic>
        <p:nvPicPr>
          <p:cNvPr id="6" name="Picture 5"/>
          <p:cNvPicPr>
            <a:picLocks noChangeAspect="1"/>
          </p:cNvPicPr>
          <p:nvPr/>
        </p:nvPicPr>
        <p:blipFill>
          <a:blip r:embed="rId4" cstate="print"/>
          <a:stretch>
            <a:fillRect/>
          </a:stretch>
        </p:blipFill>
        <p:spPr>
          <a:xfrm>
            <a:off x="2123481" y="4414445"/>
            <a:ext cx="1945134" cy="1711718"/>
          </a:xfrm>
          <a:prstGeom prst="rect">
            <a:avLst/>
          </a:prstGeom>
        </p:spPr>
        <p:style>
          <a:lnRef idx="2">
            <a:schemeClr val="accent1"/>
          </a:lnRef>
          <a:fillRef idx="1">
            <a:schemeClr val="lt1"/>
          </a:fillRef>
          <a:effectRef idx="0">
            <a:schemeClr val="accent1"/>
          </a:effectRef>
          <a:fontRef idx="minor">
            <a:schemeClr val="dk1"/>
          </a:fontRef>
        </p:style>
      </p:pic>
      <p:sp>
        <p:nvSpPr>
          <p:cNvPr id="7" name="Slide Number Placeholder 6"/>
          <p:cNvSpPr>
            <a:spLocks noGrp="1"/>
          </p:cNvSpPr>
          <p:nvPr>
            <p:ph type="sldNum" sz="quarter" idx="12"/>
          </p:nvPr>
        </p:nvSpPr>
        <p:spPr/>
        <p:txBody>
          <a:bodyPr/>
          <a:lstStyle/>
          <a:p>
            <a:fld id="{BA9B540C-44DA-4F69-89C9-7C84606640D3}" type="slidenum">
              <a:rPr lang="en-US" smtClean="0"/>
              <a:pPr/>
              <a:t>5</a:t>
            </a:fld>
            <a:endParaRPr lang="en-US"/>
          </a:p>
        </p:txBody>
      </p:sp>
      <p:pic>
        <p:nvPicPr>
          <p:cNvPr id="8" name="Picture 7"/>
          <p:cNvPicPr>
            <a:picLocks noChangeAspect="1"/>
          </p:cNvPicPr>
          <p:nvPr/>
        </p:nvPicPr>
        <p:blipFill>
          <a:blip r:embed="rId5" cstate="print"/>
          <a:stretch>
            <a:fillRect/>
          </a:stretch>
        </p:blipFill>
        <p:spPr>
          <a:xfrm>
            <a:off x="4862222" y="4414445"/>
            <a:ext cx="3003015" cy="1711718"/>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xmlns="" val="14503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Graphene-Nanowire</a:t>
            </a:r>
            <a:br>
              <a:rPr lang="en-US" dirty="0" smtClean="0"/>
            </a:br>
            <a:r>
              <a:rPr lang="en-US" dirty="0" smtClean="0"/>
              <a:t>Solar Cells</a:t>
            </a:r>
            <a:endParaRPr lang="en-US" dirty="0"/>
          </a:p>
        </p:txBody>
      </p:sp>
      <p:sp>
        <p:nvSpPr>
          <p:cNvPr id="3" name="Content Placeholder 2"/>
          <p:cNvSpPr>
            <a:spLocks noGrp="1"/>
          </p:cNvSpPr>
          <p:nvPr>
            <p:ph idx="1"/>
          </p:nvPr>
        </p:nvSpPr>
        <p:spPr/>
        <p:txBody>
          <a:bodyPr/>
          <a:lstStyle/>
          <a:p>
            <a:r>
              <a:rPr lang="en-US" dirty="0" smtClean="0"/>
              <a:t>A new design:</a:t>
            </a:r>
          </a:p>
          <a:p>
            <a:pPr lvl="1"/>
            <a:r>
              <a:rPr lang="en-US" dirty="0" smtClean="0"/>
              <a:t>Layer of graphene (transparent cathode)</a:t>
            </a:r>
          </a:p>
          <a:p>
            <a:pPr lvl="1"/>
            <a:r>
              <a:rPr lang="en-US" dirty="0" smtClean="0"/>
              <a:t>Conductive polymer (maintains integrity)</a:t>
            </a:r>
          </a:p>
          <a:p>
            <a:pPr lvl="1"/>
            <a:r>
              <a:rPr lang="en-US" dirty="0" err="1" smtClean="0"/>
              <a:t>ZnO</a:t>
            </a:r>
            <a:r>
              <a:rPr lang="en-US" dirty="0" smtClean="0"/>
              <a:t> nanowire layer (electron transport)</a:t>
            </a:r>
          </a:p>
          <a:p>
            <a:pPr lvl="1"/>
            <a:r>
              <a:rPr lang="en-US" dirty="0" err="1" smtClean="0"/>
              <a:t>PbS</a:t>
            </a:r>
            <a:r>
              <a:rPr lang="en-US" dirty="0" smtClean="0"/>
              <a:t> quantum dots (hole transport)</a:t>
            </a:r>
          </a:p>
          <a:p>
            <a:pPr lvl="1"/>
            <a:r>
              <a:rPr lang="en-US" dirty="0" smtClean="0"/>
              <a:t>Au layer (anode)</a:t>
            </a:r>
          </a:p>
          <a:p>
            <a:r>
              <a:rPr lang="en-US" dirty="0" smtClean="0"/>
              <a:t>Efficiency approaches ITO-based</a:t>
            </a:r>
            <a:br>
              <a:rPr lang="en-US" dirty="0" smtClean="0"/>
            </a:br>
            <a:r>
              <a:rPr lang="en-US" dirty="0" smtClean="0"/>
              <a:t>solar cells</a:t>
            </a:r>
          </a:p>
          <a:p>
            <a:pPr lvl="1"/>
            <a:r>
              <a:rPr lang="en-US" dirty="0" smtClean="0"/>
              <a:t>4.2% conversion efficiency</a:t>
            </a:r>
            <a:r>
              <a:rPr lang="en-US" dirty="0"/>
              <a:t> </a:t>
            </a:r>
            <a:r>
              <a:rPr lang="en-US" dirty="0" smtClean="0"/>
              <a:t>(5.1% for ITO)</a:t>
            </a:r>
          </a:p>
          <a:p>
            <a:pPr lvl="1"/>
            <a:r>
              <a:rPr lang="en-US" dirty="0" smtClean="0"/>
              <a:t>Cheaper to produce</a:t>
            </a:r>
          </a:p>
        </p:txBody>
      </p:sp>
      <p:sp>
        <p:nvSpPr>
          <p:cNvPr id="4" name="Footer Placeholder 3"/>
          <p:cNvSpPr>
            <a:spLocks noGrp="1"/>
          </p:cNvSpPr>
          <p:nvPr>
            <p:ph type="ftr" sz="quarter" idx="11"/>
          </p:nvPr>
        </p:nvSpPr>
        <p:spPr>
          <a:xfrm>
            <a:off x="659165" y="6356350"/>
            <a:ext cx="7582342" cy="365125"/>
          </a:xfrm>
        </p:spPr>
        <p:txBody>
          <a:bodyPr/>
          <a:lstStyle/>
          <a:p>
            <a:r>
              <a:rPr lang="en-US" dirty="0" smtClean="0"/>
              <a:t>Kevin Babb &amp; Petar Petrov – Physics 141A – Spring 2013</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6</a:t>
            </a:fld>
            <a:endParaRPr lang="en-US"/>
          </a:p>
        </p:txBody>
      </p:sp>
      <p:pic>
        <p:nvPicPr>
          <p:cNvPr id="6" name="Picture 5"/>
          <p:cNvPicPr>
            <a:picLocks noChangeAspect="1"/>
          </p:cNvPicPr>
          <p:nvPr/>
        </p:nvPicPr>
        <p:blipFill>
          <a:blip r:embed="rId3" cstate="print"/>
          <a:stretch>
            <a:fillRect/>
          </a:stretch>
        </p:blipFill>
        <p:spPr>
          <a:xfrm>
            <a:off x="6002290" y="1600200"/>
            <a:ext cx="2684510" cy="2516728"/>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xmlns="" val="340228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Effect Transistors</a:t>
            </a:r>
            <a:endParaRPr lang="en-US" dirty="0"/>
          </a:p>
        </p:txBody>
      </p:sp>
      <p:sp>
        <p:nvSpPr>
          <p:cNvPr id="3" name="Content Placeholder 2"/>
          <p:cNvSpPr>
            <a:spLocks noGrp="1"/>
          </p:cNvSpPr>
          <p:nvPr>
            <p:ph sz="half" idx="4294967295"/>
          </p:nvPr>
        </p:nvSpPr>
        <p:spPr>
          <a:xfrm>
            <a:off x="457200" y="1600201"/>
            <a:ext cx="4343400" cy="4114800"/>
          </a:xfrm>
          <a:prstGeom prst="rect">
            <a:avLst/>
          </a:prstGeom>
        </p:spPr>
        <p:txBody>
          <a:bodyPr/>
          <a:lstStyle/>
          <a:p>
            <a:r>
              <a:rPr lang="en-US" dirty="0" smtClean="0"/>
              <a:t>Challenges to scaling</a:t>
            </a:r>
          </a:p>
          <a:p>
            <a:pPr lvl="1"/>
            <a:r>
              <a:rPr lang="en-US" dirty="0" smtClean="0"/>
              <a:t>Lower </a:t>
            </a:r>
            <a:r>
              <a:rPr lang="en-US" dirty="0" err="1" smtClean="0"/>
              <a:t>transconductance</a:t>
            </a:r>
            <a:endParaRPr lang="en-US" dirty="0" smtClean="0"/>
          </a:p>
          <a:p>
            <a:pPr lvl="1"/>
            <a:r>
              <a:rPr lang="en-US" dirty="0" smtClean="0"/>
              <a:t>Manufacturing difficulties</a:t>
            </a:r>
          </a:p>
          <a:p>
            <a:pPr lvl="1"/>
            <a:r>
              <a:rPr lang="en-US" dirty="0" smtClean="0"/>
              <a:t>Quantum effects</a:t>
            </a:r>
          </a:p>
          <a:p>
            <a:pPr lvl="1"/>
            <a:r>
              <a:rPr lang="en-US" dirty="0" smtClean="0"/>
              <a:t>Gate capacitance</a:t>
            </a:r>
          </a:p>
          <a:p>
            <a:endParaRPr lang="en-US" dirty="0" smtClean="0"/>
          </a:p>
          <a:p>
            <a:pPr lvl="1"/>
            <a:endParaRPr lang="en-US" dirty="0" smtClean="0"/>
          </a:p>
          <a:p>
            <a:pPr lvl="1"/>
            <a:endParaRPr lang="en-US" dirty="0"/>
          </a:p>
        </p:txBody>
      </p:sp>
      <p:pic>
        <p:nvPicPr>
          <p:cNvPr id="27650" name="Picture 2" descr="Schematic of a MOSFET"/>
          <p:cNvPicPr>
            <a:picLocks noGrp="1" noChangeAspect="1" noChangeArrowheads="1"/>
          </p:cNvPicPr>
          <p:nvPr>
            <p:ph sz="half" idx="2"/>
          </p:nvPr>
        </p:nvPicPr>
        <p:blipFill>
          <a:blip r:embed="rId3" cstate="print"/>
          <a:srcRect/>
          <a:stretch>
            <a:fillRect/>
          </a:stretch>
        </p:blipFill>
        <p:spPr bwMode="auto">
          <a:xfrm>
            <a:off x="5029200" y="1524000"/>
            <a:ext cx="3048000" cy="1921198"/>
          </a:xfrm>
          <a:prstGeom prst="rect">
            <a:avLst/>
          </a:prstGeom>
          <a:noFill/>
        </p:spPr>
      </p:pic>
      <p:pic>
        <p:nvPicPr>
          <p:cNvPr id="27652" name="Picture 4" descr="Trends in digital electronics."/>
          <p:cNvPicPr>
            <a:picLocks noChangeAspect="1" noChangeArrowheads="1"/>
          </p:cNvPicPr>
          <p:nvPr/>
        </p:nvPicPr>
        <p:blipFill>
          <a:blip r:embed="rId4" cstate="print"/>
          <a:srcRect/>
          <a:stretch>
            <a:fillRect/>
          </a:stretch>
        </p:blipFill>
        <p:spPr bwMode="auto">
          <a:xfrm>
            <a:off x="3886200" y="3581400"/>
            <a:ext cx="4591049" cy="296525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 left, a microscope image looking down through the bilayer-graphene field-effect transistor – the orientation as seen by the synchrotron beam. Diagram at right identifies the elements."/>
          <p:cNvPicPr>
            <a:picLocks noGrp="1" noChangeAspect="1" noChangeArrowheads="1"/>
          </p:cNvPicPr>
          <p:nvPr>
            <p:ph sz="half" idx="2"/>
          </p:nvPr>
        </p:nvPicPr>
        <p:blipFill>
          <a:blip r:embed="rId3" cstate="print"/>
          <a:srcRect/>
          <a:stretch>
            <a:fillRect/>
          </a:stretch>
        </p:blipFill>
        <p:spPr bwMode="auto">
          <a:xfrm>
            <a:off x="660402" y="3505200"/>
            <a:ext cx="6224271" cy="2946400"/>
          </a:xfrm>
          <a:prstGeom prst="rect">
            <a:avLst/>
          </a:prstGeom>
          <a:noFill/>
        </p:spPr>
      </p:pic>
      <p:sp>
        <p:nvSpPr>
          <p:cNvPr id="2" name="Title 1"/>
          <p:cNvSpPr>
            <a:spLocks noGrp="1"/>
          </p:cNvSpPr>
          <p:nvPr>
            <p:ph type="title"/>
          </p:nvPr>
        </p:nvSpPr>
        <p:spPr/>
        <p:txBody>
          <a:bodyPr/>
          <a:lstStyle/>
          <a:p>
            <a:r>
              <a:rPr lang="en-US" dirty="0" smtClean="0"/>
              <a:t> Graphene FETs</a:t>
            </a:r>
            <a:endParaRPr lang="en-US" dirty="0"/>
          </a:p>
        </p:txBody>
      </p:sp>
      <p:sp>
        <p:nvSpPr>
          <p:cNvPr id="4" name="Content Placeholder 3"/>
          <p:cNvSpPr>
            <a:spLocks noGrp="1"/>
          </p:cNvSpPr>
          <p:nvPr>
            <p:ph sz="half" idx="4294967295"/>
          </p:nvPr>
        </p:nvSpPr>
        <p:spPr>
          <a:xfrm>
            <a:off x="4199468" y="1600200"/>
            <a:ext cx="3725332" cy="2565400"/>
          </a:xfrm>
          <a:prstGeom prst="rect">
            <a:avLst/>
          </a:prstGeom>
        </p:spPr>
        <p:txBody>
          <a:bodyPr>
            <a:normAutofit/>
          </a:bodyPr>
          <a:lstStyle/>
          <a:p>
            <a:r>
              <a:rPr lang="en-US" sz="2000" dirty="0" smtClean="0"/>
              <a:t>Challenges</a:t>
            </a:r>
          </a:p>
          <a:p>
            <a:pPr lvl="1"/>
            <a:r>
              <a:rPr lang="en-US" sz="1800" dirty="0" smtClean="0"/>
              <a:t>Low on-off ratios</a:t>
            </a:r>
          </a:p>
          <a:p>
            <a:pPr lvl="1"/>
            <a:r>
              <a:rPr lang="en-US" sz="1800" dirty="0" smtClean="0"/>
              <a:t>High </a:t>
            </a:r>
            <a:r>
              <a:rPr lang="en-US" sz="1800" dirty="0" err="1" smtClean="0"/>
              <a:t>graphene</a:t>
            </a:r>
            <a:r>
              <a:rPr lang="en-US" sz="1800" dirty="0" smtClean="0"/>
              <a:t>-electrode contact resistance</a:t>
            </a:r>
          </a:p>
          <a:p>
            <a:pPr lvl="1"/>
            <a:r>
              <a:rPr lang="en-US" sz="1800" dirty="0" smtClean="0"/>
              <a:t>Tradeoff between mobility and </a:t>
            </a:r>
            <a:r>
              <a:rPr lang="en-US" sz="1800" dirty="0" err="1" smtClean="0"/>
              <a:t>bandgap</a:t>
            </a:r>
            <a:endParaRPr lang="en-US" sz="1800" dirty="0" smtClean="0"/>
          </a:p>
          <a:p>
            <a:pPr lvl="1"/>
            <a:endParaRPr lang="en-US" sz="1800" dirty="0" smtClean="0"/>
          </a:p>
        </p:txBody>
      </p:sp>
      <p:sp>
        <p:nvSpPr>
          <p:cNvPr id="8" name="Content Placeholder 3"/>
          <p:cNvSpPr txBox="1">
            <a:spLocks/>
          </p:cNvSpPr>
          <p:nvPr/>
        </p:nvSpPr>
        <p:spPr>
          <a:xfrm>
            <a:off x="999068" y="1600200"/>
            <a:ext cx="3200400" cy="1905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rPr>
              <a:t>Advantages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rPr>
              <a:t>High room temperature mobility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noProof="0" dirty="0" smtClean="0">
                <a:solidFill>
                  <a:schemeClr val="tx1">
                    <a:lumMod val="50000"/>
                    <a:lumOff val="50000"/>
                  </a:schemeClr>
                </a:solidFill>
                <a:latin typeface="+mj-lt"/>
              </a:rPr>
              <a:t>Thinner than traditional MOSFETs</a:t>
            </a:r>
            <a:endParaRPr kumimoji="0" lang="en-US" sz="18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Nanowire</a:t>
            </a:r>
            <a:r>
              <a:rPr lang="en-US" dirty="0" smtClean="0"/>
              <a:t> FETs</a:t>
            </a:r>
            <a:endParaRPr lang="en-US" dirty="0"/>
          </a:p>
        </p:txBody>
      </p:sp>
      <p:sp>
        <p:nvSpPr>
          <p:cNvPr id="3" name="Content Placeholder 2"/>
          <p:cNvSpPr>
            <a:spLocks noGrp="1"/>
          </p:cNvSpPr>
          <p:nvPr>
            <p:ph sz="half" idx="4294967295"/>
          </p:nvPr>
        </p:nvSpPr>
        <p:spPr>
          <a:xfrm>
            <a:off x="457200" y="1600200"/>
            <a:ext cx="3429000" cy="4525963"/>
          </a:xfrm>
          <a:prstGeom prst="rect">
            <a:avLst/>
          </a:prstGeom>
        </p:spPr>
        <p:txBody>
          <a:bodyPr/>
          <a:lstStyle/>
          <a:p>
            <a:r>
              <a:rPr lang="en-US" sz="2400" dirty="0" smtClean="0"/>
              <a:t>Advantages </a:t>
            </a:r>
          </a:p>
          <a:p>
            <a:pPr lvl="1"/>
            <a:r>
              <a:rPr lang="en-US" sz="2000" dirty="0" smtClean="0"/>
              <a:t>Many different </a:t>
            </a:r>
            <a:r>
              <a:rPr lang="en-US" sz="2000" dirty="0" err="1" smtClean="0"/>
              <a:t>nanowires</a:t>
            </a:r>
            <a:r>
              <a:rPr lang="en-US" sz="2000" dirty="0" smtClean="0"/>
              <a:t> with different properties</a:t>
            </a:r>
          </a:p>
          <a:p>
            <a:pPr lvl="1"/>
            <a:r>
              <a:rPr lang="en-US" sz="2000" dirty="0" smtClean="0"/>
              <a:t>High mobility</a:t>
            </a:r>
          </a:p>
          <a:p>
            <a:pPr lvl="1"/>
            <a:r>
              <a:rPr lang="en-US" sz="2000" dirty="0" smtClean="0"/>
              <a:t>“Bottom up” synthesis </a:t>
            </a:r>
          </a:p>
          <a:p>
            <a:r>
              <a:rPr lang="en-US" sz="2400" dirty="0" smtClean="0"/>
              <a:t>Challenges</a:t>
            </a:r>
          </a:p>
          <a:p>
            <a:pPr lvl="1"/>
            <a:r>
              <a:rPr lang="en-US" sz="2000" dirty="0" smtClean="0"/>
              <a:t>Integrating NW into circuit</a:t>
            </a:r>
          </a:p>
          <a:p>
            <a:pPr lvl="1"/>
            <a:r>
              <a:rPr lang="en-US" sz="2000" dirty="0" smtClean="0"/>
              <a:t>Control of growth and </a:t>
            </a:r>
            <a:r>
              <a:rPr lang="en-US" sz="2000" dirty="0" err="1" smtClean="0"/>
              <a:t>dopants</a:t>
            </a:r>
            <a:endParaRPr lang="en-US" sz="2000" dirty="0" smtClean="0"/>
          </a:p>
          <a:p>
            <a:pPr lvl="1"/>
            <a:endParaRPr lang="en-US" dirty="0"/>
          </a:p>
        </p:txBody>
      </p:sp>
      <p:pic>
        <p:nvPicPr>
          <p:cNvPr id="26626" name="Picture 2"/>
          <p:cNvPicPr>
            <a:picLocks noGrp="1" noChangeAspect="1" noChangeArrowheads="1"/>
          </p:cNvPicPr>
          <p:nvPr>
            <p:ph sz="half" idx="2"/>
          </p:nvPr>
        </p:nvPicPr>
        <p:blipFill>
          <a:blip r:embed="rId3" cstate="print"/>
          <a:srcRect/>
          <a:stretch>
            <a:fillRect/>
          </a:stretch>
        </p:blipFill>
        <p:spPr bwMode="auto">
          <a:xfrm>
            <a:off x="3962400" y="1600200"/>
            <a:ext cx="4938412" cy="38284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2276</TotalTime>
  <Words>926</Words>
  <Application>Microsoft Office PowerPoint</Application>
  <PresentationFormat>On-screen Show (4:3)</PresentationFormat>
  <Paragraphs>187</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Graphene &amp; Nanowires: Applications</vt:lpstr>
      <vt:lpstr>What is a Nanowire?</vt:lpstr>
      <vt:lpstr>Features of Nanowires</vt:lpstr>
      <vt:lpstr>Graphene Reminder</vt:lpstr>
      <vt:lpstr>Solar Cells</vt:lpstr>
      <vt:lpstr>Graphene-Nanowire Solar Cells</vt:lpstr>
      <vt:lpstr>Field Effect Transistors</vt:lpstr>
      <vt:lpstr> Graphene FETs</vt:lpstr>
      <vt:lpstr>Nanowire FETs</vt:lpstr>
      <vt:lpstr>Light-Emitting Diodes</vt:lpstr>
      <vt:lpstr>Artificial Photosynthesis</vt:lpstr>
      <vt:lpstr>Touch Screen Devices</vt:lpstr>
      <vt:lpstr>Slide 13</vt:lpstr>
      <vt:lpstr>This is scalable!</vt:lpstr>
      <vt:lpstr>Ultracapacitors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Petar Petrov</dc:creator>
  <cp:lastModifiedBy>Kevin</cp:lastModifiedBy>
  <cp:revision>89</cp:revision>
  <dcterms:created xsi:type="dcterms:W3CDTF">2013-03-01T22:37:40Z</dcterms:created>
  <dcterms:modified xsi:type="dcterms:W3CDTF">2013-03-06T00:43:01Z</dcterms:modified>
</cp:coreProperties>
</file>