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7" r:id="rId2"/>
    <p:sldId id="278" r:id="rId3"/>
    <p:sldId id="279" r:id="rId4"/>
    <p:sldId id="269" r:id="rId5"/>
    <p:sldId id="258" r:id="rId6"/>
    <p:sldId id="259" r:id="rId7"/>
    <p:sldId id="257" r:id="rId8"/>
    <p:sldId id="270" r:id="rId9"/>
    <p:sldId id="271" r:id="rId10"/>
    <p:sldId id="272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73" r:id="rId21"/>
    <p:sldId id="274" r:id="rId22"/>
    <p:sldId id="275" r:id="rId23"/>
    <p:sldId id="27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21D5C7-D83B-42F3-8AA2-187EF5042E9A}" type="datetime1">
              <a:rPr lang="en-MY" smtClean="0">
                <a:solidFill>
                  <a:prstClr val="black">
                    <a:tint val="75000"/>
                  </a:prstClr>
                </a:solidFill>
              </a:rPr>
              <a:pPr/>
              <a:t>14/5/2017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24368" y="6178930"/>
            <a:ext cx="2844800" cy="36512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fld id="{A90F21CD-99AA-425F-97AE-5CC2D8B33E07}" type="slidenum">
              <a:rPr lang="en-MY" smtClean="0">
                <a:solidFill>
                  <a:prstClr val="black"/>
                </a:solidFill>
              </a:rPr>
              <a:pPr/>
              <a:t>‹#›</a:t>
            </a:fld>
            <a:endParaRPr lang="en-MY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477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82E568-6530-42C8-A0F3-2B81D8728694}" type="datetime1">
              <a:rPr lang="en-MY" smtClean="0">
                <a:solidFill>
                  <a:prstClr val="black">
                    <a:tint val="75000"/>
                  </a:prstClr>
                </a:solidFill>
              </a:rPr>
              <a:pPr/>
              <a:t>14/5/2017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24368" y="6178930"/>
            <a:ext cx="2844800" cy="36512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fld id="{A90F21CD-99AA-425F-97AE-5CC2D8B33E07}" type="slidenum">
              <a:rPr lang="en-MY" smtClean="0">
                <a:solidFill>
                  <a:prstClr val="black"/>
                </a:solidFill>
              </a:rPr>
              <a:pPr/>
              <a:t>‹#›</a:t>
            </a:fld>
            <a:endParaRPr lang="en-MY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68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A64113-AFFF-421C-82EB-9DEFEB96E64D}" type="datetime1">
              <a:rPr lang="en-MY" smtClean="0">
                <a:solidFill>
                  <a:prstClr val="black">
                    <a:tint val="75000"/>
                  </a:prstClr>
                </a:solidFill>
              </a:rPr>
              <a:pPr/>
              <a:t>14/5/2017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24368" y="6178930"/>
            <a:ext cx="2844800" cy="36512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fld id="{A90F21CD-99AA-425F-97AE-5CC2D8B33E07}" type="slidenum">
              <a:rPr lang="en-MY" smtClean="0">
                <a:solidFill>
                  <a:prstClr val="black"/>
                </a:solidFill>
              </a:rPr>
              <a:pPr/>
              <a:t>‹#›</a:t>
            </a:fld>
            <a:endParaRPr lang="en-MY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342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0C9E8B-3F98-470E-9991-C5283F854C4F}" type="datetime1">
              <a:rPr lang="en-MY" smtClean="0">
                <a:solidFill>
                  <a:prstClr val="black">
                    <a:tint val="75000"/>
                  </a:prstClr>
                </a:solidFill>
              </a:rPr>
              <a:pPr/>
              <a:t>14/5/2017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24368" y="6192578"/>
            <a:ext cx="2844800" cy="36512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fld id="{A90F21CD-99AA-425F-97AE-5CC2D8B33E07}" type="slidenum">
              <a:rPr lang="en-MY" smtClean="0">
                <a:solidFill>
                  <a:prstClr val="black"/>
                </a:solidFill>
              </a:rPr>
              <a:pPr/>
              <a:t>‹#›</a:t>
            </a:fld>
            <a:endParaRPr lang="en-MY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86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B091C7-9A31-4926-8BA5-58082EFBA31A}" type="datetime1">
              <a:rPr lang="en-MY" smtClean="0">
                <a:solidFill>
                  <a:prstClr val="black">
                    <a:tint val="75000"/>
                  </a:prstClr>
                </a:solidFill>
              </a:rPr>
              <a:pPr/>
              <a:t>14/5/2017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24368" y="6178930"/>
            <a:ext cx="2844800" cy="36512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fld id="{A90F21CD-99AA-425F-97AE-5CC2D8B33E07}" type="slidenum">
              <a:rPr lang="en-MY" smtClean="0">
                <a:solidFill>
                  <a:prstClr val="black"/>
                </a:solidFill>
              </a:rPr>
              <a:pPr/>
              <a:t>‹#›</a:t>
            </a:fld>
            <a:endParaRPr lang="en-MY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929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60CDAE-941C-409A-BBAC-84F8AD3FCE36}" type="datetime1">
              <a:rPr lang="en-MY" smtClean="0">
                <a:solidFill>
                  <a:prstClr val="black">
                    <a:tint val="75000"/>
                  </a:prstClr>
                </a:solidFill>
              </a:rPr>
              <a:pPr/>
              <a:t>14/5/2017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24368" y="6178930"/>
            <a:ext cx="2844800" cy="36512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fld id="{A90F21CD-99AA-425F-97AE-5CC2D8B33E07}" type="slidenum">
              <a:rPr lang="en-MY" smtClean="0">
                <a:solidFill>
                  <a:prstClr val="black"/>
                </a:solidFill>
              </a:rPr>
              <a:pPr/>
              <a:t>‹#›</a:t>
            </a:fld>
            <a:endParaRPr lang="en-MY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109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47DFF2-6DDA-45F5-9B30-0E578B82DD2B}" type="datetime1">
              <a:rPr lang="en-MY" smtClean="0">
                <a:solidFill>
                  <a:prstClr val="black">
                    <a:tint val="75000"/>
                  </a:prstClr>
                </a:solidFill>
              </a:rPr>
              <a:pPr/>
              <a:t>14/5/2017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24368" y="6178930"/>
            <a:ext cx="2844800" cy="36512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fld id="{A90F21CD-99AA-425F-97AE-5CC2D8B33E07}" type="slidenum">
              <a:rPr lang="en-MY" smtClean="0">
                <a:solidFill>
                  <a:prstClr val="black"/>
                </a:solidFill>
              </a:rPr>
              <a:pPr/>
              <a:t>‹#›</a:t>
            </a:fld>
            <a:endParaRPr lang="en-MY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350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A07D2E-A8B4-46D9-86A9-85F4EEE72703}" type="datetime1">
              <a:rPr lang="en-MY" smtClean="0">
                <a:solidFill>
                  <a:prstClr val="black">
                    <a:tint val="75000"/>
                  </a:prstClr>
                </a:solidFill>
              </a:rPr>
              <a:pPr/>
              <a:t>14/5/2017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24368" y="6178930"/>
            <a:ext cx="2844800" cy="36512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fld id="{A90F21CD-99AA-425F-97AE-5CC2D8B33E07}" type="slidenum">
              <a:rPr lang="en-MY" smtClean="0">
                <a:solidFill>
                  <a:prstClr val="black"/>
                </a:solidFill>
              </a:rPr>
              <a:pPr/>
              <a:t>‹#›</a:t>
            </a:fld>
            <a:endParaRPr lang="en-MY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100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21F8A3-AA88-4F84-98F6-55362E904569}" type="datetime1">
              <a:rPr lang="en-MY" smtClean="0">
                <a:solidFill>
                  <a:prstClr val="black">
                    <a:tint val="75000"/>
                  </a:prstClr>
                </a:solidFill>
              </a:rPr>
              <a:pPr/>
              <a:t>14/5/2017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24368" y="6178930"/>
            <a:ext cx="2844800" cy="36512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fld id="{A90F21CD-99AA-425F-97AE-5CC2D8B33E07}" type="slidenum">
              <a:rPr lang="en-MY" smtClean="0">
                <a:solidFill>
                  <a:prstClr val="black"/>
                </a:solidFill>
              </a:rPr>
              <a:pPr/>
              <a:t>‹#›</a:t>
            </a:fld>
            <a:endParaRPr lang="en-MY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286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38525D-5F47-435C-B938-BF0BE3D2DDF5}" type="datetime1">
              <a:rPr lang="en-MY" smtClean="0">
                <a:solidFill>
                  <a:prstClr val="black">
                    <a:tint val="75000"/>
                  </a:prstClr>
                </a:solidFill>
              </a:rPr>
              <a:pPr/>
              <a:t>14/5/2017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24368" y="6178930"/>
            <a:ext cx="2844800" cy="36512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fld id="{A90F21CD-99AA-425F-97AE-5CC2D8B33E07}" type="slidenum">
              <a:rPr lang="en-MY" smtClean="0">
                <a:solidFill>
                  <a:prstClr val="black"/>
                </a:solidFill>
              </a:rPr>
              <a:pPr/>
              <a:t>‹#›</a:t>
            </a:fld>
            <a:endParaRPr lang="en-MY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656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MY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06927F-8527-427F-8953-E874B56370B1}" type="datetime1">
              <a:rPr lang="en-MY" smtClean="0">
                <a:solidFill>
                  <a:prstClr val="black">
                    <a:tint val="75000"/>
                  </a:prstClr>
                </a:solidFill>
              </a:rPr>
              <a:pPr/>
              <a:t>14/5/2017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24368" y="6178930"/>
            <a:ext cx="2844800" cy="36512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fld id="{A90F21CD-99AA-425F-97AE-5CC2D8B33E07}" type="slidenum">
              <a:rPr lang="en-MY" smtClean="0">
                <a:solidFill>
                  <a:prstClr val="black"/>
                </a:solidFill>
              </a:rPr>
              <a:pPr/>
              <a:t>‹#›</a:t>
            </a:fld>
            <a:endParaRPr lang="en-MY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195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6EE241F1-AF5B-4F56-AF59-E84A1607F874}" type="datetime1">
              <a:rPr lang="en-MY" smtClean="0">
                <a:solidFill>
                  <a:prstClr val="black">
                    <a:tint val="75000"/>
                  </a:prstClr>
                </a:solidFill>
              </a:rPr>
              <a:pPr/>
              <a:t>14/5/2017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A90F21CD-99AA-425F-97AE-5CC2D8B33E07}" type="slidenum">
              <a:rPr lang="en-MY" smtClean="0"/>
              <a:pPr/>
              <a:t>‹#›</a:t>
            </a:fld>
            <a:endParaRPr lang="en-MY"/>
          </a:p>
        </p:txBody>
      </p:sp>
      <p:pic>
        <p:nvPicPr>
          <p:cNvPr id="1031" name="Picture 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" y="0"/>
            <a:ext cx="1218776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6596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000webhost.com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25.jp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ftwareEgineeringWaterDetectionSystem/Smart_Water_Level_Detection_System/tree/new-code-update" TargetMode="External"/><Relationship Id="rId2" Type="http://schemas.openxmlformats.org/officeDocument/2006/relationships/hyperlink" Target="https://softwareengineeing.000webhostapp.com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885" y="2004592"/>
            <a:ext cx="10972800" cy="1143000"/>
          </a:xfrm>
        </p:spPr>
        <p:txBody>
          <a:bodyPr/>
          <a:lstStyle/>
          <a:p>
            <a:r>
              <a:rPr lang="en-US" sz="6000" b="1" i="1" dirty="0" smtClean="0">
                <a:solidFill>
                  <a:schemeClr val="tx2">
                    <a:lumMod val="75000"/>
                  </a:schemeClr>
                </a:solidFill>
              </a:rPr>
              <a:t>SMART WATER SENSOR</a:t>
            </a:r>
            <a:endParaRPr lang="en-US" sz="60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503" y="3344564"/>
            <a:ext cx="4250724" cy="3089188"/>
          </a:xfr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Team members</a:t>
            </a:r>
          </a:p>
          <a:p>
            <a:pPr marL="0" indent="0">
              <a:buNone/>
            </a:pPr>
            <a:r>
              <a:rPr lang="en-US" sz="1800" dirty="0" smtClean="0"/>
              <a:t>-Farah </a:t>
            </a:r>
            <a:r>
              <a:rPr lang="en-US" sz="1800" dirty="0" err="1" smtClean="0"/>
              <a:t>Binti</a:t>
            </a:r>
            <a:r>
              <a:rPr lang="en-US" sz="1800" dirty="0" smtClean="0"/>
              <a:t> Abdul Muttalib</a:t>
            </a:r>
          </a:p>
          <a:p>
            <a:pPr marL="0" indent="0">
              <a:buNone/>
            </a:pPr>
            <a:r>
              <a:rPr lang="en-US" sz="1800" dirty="0" smtClean="0"/>
              <a:t>-Mohamad Shahnizam Bin Abd Saini</a:t>
            </a:r>
          </a:p>
          <a:p>
            <a:pPr marL="0" indent="0">
              <a:buNone/>
            </a:pPr>
            <a:r>
              <a:rPr lang="en-US" sz="1800" dirty="0" smtClean="0"/>
              <a:t>-Mohamad Syahmi Bin Mohamad Khairudin </a:t>
            </a:r>
          </a:p>
          <a:p>
            <a:pPr marL="0" indent="0">
              <a:buNone/>
            </a:pPr>
            <a:r>
              <a:rPr lang="en-US" sz="1800" dirty="0" smtClean="0"/>
              <a:t>-Zulfadli Bin Kamaruzzaman</a:t>
            </a:r>
          </a:p>
          <a:p>
            <a:pPr marL="0" indent="0">
              <a:buNone/>
            </a:pPr>
            <a:r>
              <a:rPr lang="en-US" sz="1800" dirty="0" smtClean="0"/>
              <a:t>-</a:t>
            </a:r>
            <a:r>
              <a:rPr lang="de-DE" sz="1800" dirty="0" smtClean="0"/>
              <a:t>Wan Zahiruddin Bin W Abd Kadir</a:t>
            </a:r>
          </a:p>
          <a:p>
            <a:pPr marL="0" indent="0">
              <a:buNone/>
            </a:pPr>
            <a:r>
              <a:rPr lang="de-DE" sz="1800" dirty="0" smtClean="0"/>
              <a:t>-Muhammad A'tif Bin Abd Razak</a:t>
            </a:r>
          </a:p>
          <a:p>
            <a:pPr marL="0" indent="0">
              <a:buNone/>
            </a:pPr>
            <a:r>
              <a:rPr lang="de-DE" sz="1800" dirty="0" smtClean="0"/>
              <a:t>-Muhammad Amirul Fahmi Bin Abdullah </a:t>
            </a:r>
          </a:p>
          <a:p>
            <a:pPr marL="0" indent="0">
              <a:buNone/>
            </a:pPr>
            <a:r>
              <a:rPr lang="de-DE" sz="1800" dirty="0" smtClean="0"/>
              <a:t>-Ahmad Zulzhafri Bin Mohamad Zuki</a:t>
            </a:r>
            <a:endParaRPr lang="en-US" sz="1800" dirty="0" smtClean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8177" y="0"/>
            <a:ext cx="2973823" cy="215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166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F21CD-99AA-425F-97AE-5CC2D8B33E07}" type="slidenum">
              <a:rPr lang="en-MY" smtClean="0"/>
              <a:pPr/>
              <a:t>10</a:t>
            </a:fld>
            <a:endParaRPr lang="en-MY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</a:defRPr>
            </a:lvl9pPr>
          </a:lstStyle>
          <a:p>
            <a:r>
              <a:rPr lang="en-US" b="1" smtClean="0"/>
              <a:t>Data Flow</a:t>
            </a:r>
            <a:endParaRPr lang="en-US" b="1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3719821"/>
              </p:ext>
            </p:extLst>
          </p:nvPr>
        </p:nvGraphicFramePr>
        <p:xfrm>
          <a:off x="838200" y="1549891"/>
          <a:ext cx="10515600" cy="468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Image" r:id="rId3" imgW="3462480" imgH="1542240" progId="Photoshop.Image.13">
                  <p:embed/>
                </p:oleObj>
              </mc:Choice>
              <mc:Fallback>
                <p:oleObj name="Image" r:id="rId3" imgW="3462480" imgH="154224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1549891"/>
                        <a:ext cx="10515600" cy="4681638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0855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416480"/>
            <a:ext cx="10972800" cy="1143000"/>
          </a:xfrm>
        </p:spPr>
        <p:txBody>
          <a:bodyPr/>
          <a:lstStyle/>
          <a:p>
            <a:r>
              <a:rPr lang="en-US" sz="6600" b="1" dirty="0" smtClean="0"/>
              <a:t>DJANGO</a:t>
            </a:r>
            <a:endParaRPr lang="en-MY" sz="6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F21CD-99AA-425F-97AE-5CC2D8B33E07}" type="slidenum">
              <a:rPr lang="en-MY" smtClean="0">
                <a:solidFill>
                  <a:prstClr val="black"/>
                </a:solidFill>
              </a:rPr>
              <a:pPr/>
              <a:t>11</a:t>
            </a:fld>
            <a:endParaRPr lang="en-MY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573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039" y="591899"/>
            <a:ext cx="10972800" cy="1143000"/>
          </a:xfrm>
        </p:spPr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  <a:latin typeface="Baskerville Old Face" panose="02020602080505020303" pitchFamily="18" charset="0"/>
              </a:rPr>
              <a:t>WEB PAGE DATA FLOW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F21CD-99AA-425F-97AE-5CC2D8B33E07}" type="slidenum">
              <a:rPr lang="en-MY" smtClean="0"/>
              <a:pPr/>
              <a:t>12</a:t>
            </a:fld>
            <a:endParaRPr lang="en-MY"/>
          </a:p>
        </p:txBody>
      </p:sp>
      <p:sp>
        <p:nvSpPr>
          <p:cNvPr id="3" name="Round Diagonal Corner Rectangle 2"/>
          <p:cNvSpPr/>
          <p:nvPr/>
        </p:nvSpPr>
        <p:spPr>
          <a:xfrm>
            <a:off x="888641" y="3078051"/>
            <a:ext cx="2743200" cy="157122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DATABASE</a:t>
            </a:r>
            <a:endParaRPr lang="en-US" sz="2800" dirty="0"/>
          </a:p>
        </p:txBody>
      </p:sp>
      <p:sp>
        <p:nvSpPr>
          <p:cNvPr id="6" name="Round Diagonal Corner Rectangle 5"/>
          <p:cNvSpPr/>
          <p:nvPr/>
        </p:nvSpPr>
        <p:spPr>
          <a:xfrm>
            <a:off x="4730839" y="3078051"/>
            <a:ext cx="2743200" cy="157122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PHP</a:t>
            </a:r>
            <a:endParaRPr lang="en-US" sz="2800" dirty="0"/>
          </a:p>
        </p:txBody>
      </p:sp>
      <p:sp>
        <p:nvSpPr>
          <p:cNvPr id="7" name="Round Diagonal Corner Rectangle 6"/>
          <p:cNvSpPr/>
          <p:nvPr/>
        </p:nvSpPr>
        <p:spPr>
          <a:xfrm>
            <a:off x="8573036" y="3078051"/>
            <a:ext cx="2743200" cy="157122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PYTHON</a:t>
            </a:r>
            <a:endParaRPr lang="en-US" sz="2800" dirty="0"/>
          </a:p>
        </p:txBody>
      </p:sp>
      <p:sp>
        <p:nvSpPr>
          <p:cNvPr id="8" name="Right Arrow 7"/>
          <p:cNvSpPr/>
          <p:nvPr/>
        </p:nvSpPr>
        <p:spPr>
          <a:xfrm>
            <a:off x="3827171" y="3644721"/>
            <a:ext cx="708338" cy="43788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7659708" y="3683358"/>
            <a:ext cx="708338" cy="43788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346" y="1872957"/>
            <a:ext cx="2716328" cy="99783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3036" y="2194517"/>
            <a:ext cx="30384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31129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2060"/>
                </a:solidFill>
                <a:latin typeface="Baskerville Old Face" panose="02020602080505020303" pitchFamily="18" charset="0"/>
              </a:rPr>
              <a:t>Important </a:t>
            </a:r>
            <a:r>
              <a:rPr lang="en-US" sz="3200" b="1" dirty="0">
                <a:solidFill>
                  <a:srgbClr val="002060"/>
                </a:solidFill>
                <a:latin typeface="Baskerville Old Face" panose="02020602080505020303" pitchFamily="18" charset="0"/>
              </a:rPr>
              <a:t>P</a:t>
            </a:r>
            <a:r>
              <a:rPr lang="en-US" sz="3200" b="1" dirty="0" smtClean="0">
                <a:solidFill>
                  <a:srgbClr val="002060"/>
                </a:solidFill>
                <a:latin typeface="Baskerville Old Face" panose="02020602080505020303" pitchFamily="18" charset="0"/>
              </a:rPr>
              <a:t>ython Code</a:t>
            </a:r>
            <a:endParaRPr lang="en-US" sz="3200" b="1" dirty="0">
              <a:solidFill>
                <a:srgbClr val="00206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366" y="1249251"/>
            <a:ext cx="11196034" cy="4876913"/>
          </a:xfrm>
        </p:spPr>
        <p:txBody>
          <a:bodyPr/>
          <a:lstStyle/>
          <a:p>
            <a:r>
              <a:rPr lang="en-US" sz="2400" dirty="0" smtClean="0"/>
              <a:t>views.py (extract data from </a:t>
            </a:r>
            <a:r>
              <a:rPr lang="en-US" sz="2400" dirty="0" err="1" smtClean="0"/>
              <a:t>php</a:t>
            </a:r>
            <a:r>
              <a:rPr lang="en-US" sz="2400" dirty="0" smtClean="0"/>
              <a:t> file)</a:t>
            </a:r>
          </a:p>
          <a:p>
            <a:pPr marL="0" indent="0">
              <a:buNone/>
            </a:pPr>
            <a:r>
              <a:rPr lang="en-US" sz="2000" b="1" dirty="0" smtClean="0"/>
              <a:t>Package needed:</a:t>
            </a:r>
            <a:r>
              <a:rPr lang="en-US" sz="2000" b="1" dirty="0"/>
              <a:t>		Code</a:t>
            </a:r>
            <a:r>
              <a:rPr lang="en-US" sz="2000" b="1" dirty="0" smtClean="0"/>
              <a:t>:</a:t>
            </a:r>
          </a:p>
          <a:p>
            <a:pPr marL="0" indent="0">
              <a:buNone/>
            </a:pPr>
            <a:r>
              <a:rPr lang="en-US" sz="1800" dirty="0" smtClean="0"/>
              <a:t>import json</a:t>
            </a:r>
          </a:p>
          <a:p>
            <a:pPr marL="0" indent="0">
              <a:buNone/>
            </a:pPr>
            <a:r>
              <a:rPr lang="en-US" sz="1800" dirty="0" smtClean="0"/>
              <a:t>import urllib2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F21CD-99AA-425F-97AE-5CC2D8B33E07}" type="slidenum">
              <a:rPr lang="en-MY" smtClean="0"/>
              <a:pPr/>
              <a:t>13</a:t>
            </a:fld>
            <a:endParaRPr lang="en-MY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693" y="1628890"/>
            <a:ext cx="6706741" cy="49288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90820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  <a:latin typeface="Baskerville Old Face" panose="02020602080505020303" pitchFamily="18" charset="0"/>
              </a:rPr>
              <a:t>h</a:t>
            </a:r>
            <a:r>
              <a:rPr lang="en-US" sz="3200" b="1" dirty="0" smtClean="0">
                <a:solidFill>
                  <a:srgbClr val="002060"/>
                </a:solidFill>
                <a:latin typeface="Baskerville Old Face" panose="02020602080505020303" pitchFamily="18" charset="0"/>
              </a:rPr>
              <a:t>tml file for graph specification</a:t>
            </a:r>
            <a:endParaRPr lang="en-US" sz="3200" b="1" dirty="0">
              <a:solidFill>
                <a:srgbClr val="00206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dirty="0"/>
              <a:t>c</a:t>
            </a:r>
            <a:r>
              <a:rPr lang="en-US" sz="1800" b="1" dirty="0" smtClean="0"/>
              <a:t>hart.html</a:t>
            </a:r>
            <a:r>
              <a:rPr lang="en-US" sz="1800" dirty="0" smtClean="0"/>
              <a:t>:					</a:t>
            </a:r>
            <a:r>
              <a:rPr lang="en-US" sz="1800" b="1" dirty="0" smtClean="0"/>
              <a:t>base.html</a:t>
            </a:r>
            <a:r>
              <a:rPr lang="en-US" sz="1800" dirty="0" smtClean="0"/>
              <a:t>: 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F21CD-99AA-425F-97AE-5CC2D8B33E07}" type="slidenum">
              <a:rPr lang="en-MY" smtClean="0"/>
              <a:pPr/>
              <a:t>14</a:t>
            </a:fld>
            <a:endParaRPr lang="en-MY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091" y="1620949"/>
            <a:ext cx="3548130" cy="45716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206" y="2047905"/>
            <a:ext cx="5017194" cy="37177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59280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2060"/>
                </a:solidFill>
                <a:latin typeface="Baskerville Old Face" panose="02020602080505020303" pitchFamily="18" charset="0"/>
              </a:rPr>
              <a:t>Steps to produce web page</a:t>
            </a:r>
            <a:endParaRPr lang="en-US" sz="3200" b="1" dirty="0">
              <a:solidFill>
                <a:srgbClr val="00206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 the manage.py: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Goto</a:t>
            </a:r>
            <a:r>
              <a:rPr lang="en-US" dirty="0" smtClean="0"/>
              <a:t>: http://127.0.0.1:8000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F21CD-99AA-425F-97AE-5CC2D8B33E07}" type="slidenum">
              <a:rPr lang="en-MY" smtClean="0"/>
              <a:pPr/>
              <a:t>15</a:t>
            </a:fld>
            <a:endParaRPr lang="en-MY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7914" y="1600200"/>
            <a:ext cx="5380485" cy="24191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16478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96330"/>
            <a:ext cx="10363200" cy="1470025"/>
          </a:xfrm>
        </p:spPr>
        <p:txBody>
          <a:bodyPr/>
          <a:lstStyle/>
          <a:p>
            <a:r>
              <a:rPr lang="en-US" sz="6600" b="1" dirty="0" smtClean="0"/>
              <a:t>ANDROID </a:t>
            </a:r>
            <a:endParaRPr lang="en-MY" sz="6600" b="1" dirty="0"/>
          </a:p>
        </p:txBody>
      </p:sp>
    </p:spTree>
    <p:extLst>
      <p:ext uri="{BB962C8B-B14F-4D97-AF65-F5344CB8AC3E}">
        <p14:creationId xmlns:p14="http://schemas.microsoft.com/office/powerpoint/2010/main" val="4258769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9579"/>
          </a:xfrm>
        </p:spPr>
        <p:txBody>
          <a:bodyPr/>
          <a:lstStyle/>
          <a:p>
            <a:pPr algn="ctr"/>
            <a:r>
              <a:rPr lang="en-US" dirty="0" smtClean="0"/>
              <a:t>Android app flow ( request &amp; response) </a:t>
            </a:r>
            <a:endParaRPr lang="en-MY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b="10304"/>
          <a:stretch/>
        </p:blipFill>
        <p:spPr>
          <a:xfrm>
            <a:off x="1015284" y="1094705"/>
            <a:ext cx="10161431" cy="25876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562914" y="3852738"/>
            <a:ext cx="37370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dirty="0" smtClean="0">
                <a:solidFill>
                  <a:schemeClr val="accent4">
                    <a:lumMod val="75000"/>
                  </a:schemeClr>
                </a:solidFill>
              </a:rPr>
              <a:t>Android apps using android studio software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Java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Login.java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Register.java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Home.java</a:t>
            </a:r>
            <a:endParaRPr lang="en-MY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Xml ( layout)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Login.xml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Register.xml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Home.xml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19788" y="3765374"/>
            <a:ext cx="369301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</a:rPr>
              <a:t>Php</a:t>
            </a:r>
            <a:endParaRPr lang="en-US" sz="20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Init.php</a:t>
            </a:r>
            <a:r>
              <a:rPr lang="en-US" sz="1600" dirty="0" smtClean="0"/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 To setup connection to database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Login.php</a:t>
            </a:r>
            <a:r>
              <a:rPr lang="en-US" sz="1600" dirty="0" smtClean="0"/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To send user information and retrieve from database for compare purposes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Register.php</a:t>
            </a:r>
            <a:endParaRPr lang="en-US" sz="16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To send and store user information to database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MY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8347657" y="3757145"/>
            <a:ext cx="370911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Database MySQL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600" dirty="0" smtClean="0">
                <a:hlinkClick r:id="rId3"/>
              </a:rPr>
              <a:t>https://www.000webhost.com</a:t>
            </a:r>
            <a:endParaRPr lang="en-US" dirty="0" smtClean="0"/>
          </a:p>
          <a:p>
            <a:pPr algn="ctr"/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User_info</a:t>
            </a:r>
            <a:endParaRPr lang="en-US" sz="16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For login and register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Water_level_detection</a:t>
            </a:r>
            <a:endParaRPr lang="en-US" sz="16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For data retrieve </a:t>
            </a:r>
            <a:endParaRPr lang="en-MY" sz="1600" dirty="0"/>
          </a:p>
        </p:txBody>
      </p:sp>
      <p:sp>
        <p:nvSpPr>
          <p:cNvPr id="14" name="Rounded Rectangle 13"/>
          <p:cNvSpPr/>
          <p:nvPr/>
        </p:nvSpPr>
        <p:spPr>
          <a:xfrm>
            <a:off x="562915" y="3790098"/>
            <a:ext cx="3661356" cy="27699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" name="Rounded Rectangle 14"/>
          <p:cNvSpPr/>
          <p:nvPr/>
        </p:nvSpPr>
        <p:spPr>
          <a:xfrm>
            <a:off x="4752303" y="3774318"/>
            <a:ext cx="3314702" cy="27699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" name="Rounded Rectangle 16"/>
          <p:cNvSpPr/>
          <p:nvPr/>
        </p:nvSpPr>
        <p:spPr>
          <a:xfrm>
            <a:off x="8347657" y="3765382"/>
            <a:ext cx="3374265" cy="27699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08665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8368"/>
          </a:xfrm>
        </p:spPr>
        <p:txBody>
          <a:bodyPr/>
          <a:lstStyle/>
          <a:p>
            <a:pPr algn="ctr"/>
            <a:r>
              <a:rPr lang="en-US" dirty="0" err="1" smtClean="0"/>
              <a:t>Php</a:t>
            </a:r>
            <a:r>
              <a:rPr lang="en-US" dirty="0" smtClean="0"/>
              <a:t> file</a:t>
            </a:r>
            <a:endParaRPr lang="en-MY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9257"/>
          <a:stretch/>
        </p:blipFill>
        <p:spPr>
          <a:xfrm>
            <a:off x="1103154" y="1608515"/>
            <a:ext cx="6665127" cy="12538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154" y="3157605"/>
            <a:ext cx="8452969" cy="12435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864" y="4844629"/>
            <a:ext cx="9363144" cy="15904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55864" y="1280153"/>
            <a:ext cx="3378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Init.php</a:t>
            </a:r>
            <a:endParaRPr lang="en-MY" dirty="0"/>
          </a:p>
        </p:txBody>
      </p:sp>
      <p:sp>
        <p:nvSpPr>
          <p:cNvPr id="10" name="TextBox 9"/>
          <p:cNvSpPr txBox="1"/>
          <p:nvPr/>
        </p:nvSpPr>
        <p:spPr>
          <a:xfrm>
            <a:off x="1055864" y="2792766"/>
            <a:ext cx="400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Login.php</a:t>
            </a:r>
            <a:endParaRPr lang="en-MY" dirty="0"/>
          </a:p>
        </p:txBody>
      </p:sp>
      <p:sp>
        <p:nvSpPr>
          <p:cNvPr id="11" name="TextBox 10"/>
          <p:cNvSpPr txBox="1"/>
          <p:nvPr/>
        </p:nvSpPr>
        <p:spPr>
          <a:xfrm>
            <a:off x="1055864" y="4475297"/>
            <a:ext cx="2902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Register.php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949850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app user interface</a:t>
            </a:r>
            <a:endParaRPr lang="en-MY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52048"/>
            <a:ext cx="2610520" cy="3948927"/>
          </a:xfr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14" y="1952048"/>
            <a:ext cx="2170605" cy="394892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183" y="1952048"/>
            <a:ext cx="2405247" cy="394892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6402" y="2358406"/>
            <a:ext cx="2449132" cy="108514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577" y="3578341"/>
            <a:ext cx="1728720" cy="681242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9016403" y="2266683"/>
            <a:ext cx="2449132" cy="21250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9" name="TextBox 18"/>
          <p:cNvSpPr txBox="1"/>
          <p:nvPr/>
        </p:nvSpPr>
        <p:spPr>
          <a:xfrm>
            <a:off x="9169758" y="4507606"/>
            <a:ext cx="2446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System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START PUMP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STOP PUMP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147457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OBJECTIVES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223950"/>
          </a:xfrm>
        </p:spPr>
        <p:txBody>
          <a:bodyPr/>
          <a:lstStyle/>
          <a:p>
            <a:r>
              <a:rPr lang="en-US" dirty="0" smtClean="0"/>
              <a:t>Implement IoT concept in the project.</a:t>
            </a:r>
          </a:p>
          <a:p>
            <a:r>
              <a:rPr lang="en-US" dirty="0" smtClean="0"/>
              <a:t>Design water level sensor project that use Raspberry Pi as the controller.</a:t>
            </a:r>
          </a:p>
          <a:p>
            <a:r>
              <a:rPr lang="en-US" dirty="0" smtClean="0"/>
              <a:t>Design smartphone apps.</a:t>
            </a:r>
          </a:p>
          <a:p>
            <a:r>
              <a:rPr lang="en-US" dirty="0" smtClean="0"/>
              <a:t>Design webpage using Django framework.</a:t>
            </a:r>
          </a:p>
          <a:p>
            <a:r>
              <a:rPr lang="en-US" dirty="0" smtClean="0"/>
              <a:t>Implement the knowledge of software engineering in the project.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F21CD-99AA-425F-97AE-5CC2D8B33E07}" type="slidenum">
              <a:rPr lang="en-MY" smtClean="0">
                <a:solidFill>
                  <a:prstClr val="black"/>
                </a:solidFill>
              </a:rPr>
              <a:pPr/>
              <a:t>2</a:t>
            </a:fld>
            <a:endParaRPr lang="en-MY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2609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F21CD-99AA-425F-97AE-5CC2D8B33E07}" type="slidenum">
              <a:rPr lang="en-MY" smtClean="0"/>
              <a:pPr/>
              <a:t>20</a:t>
            </a:fld>
            <a:endParaRPr lang="en-MY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2515562"/>
            <a:ext cx="10972800" cy="1143000"/>
          </a:xfrm>
        </p:spPr>
        <p:txBody>
          <a:bodyPr>
            <a:noAutofit/>
          </a:bodyPr>
          <a:lstStyle/>
          <a:p>
            <a:pPr algn="ctr"/>
            <a:r>
              <a:rPr lang="en-US" sz="6600" b="1" dirty="0" smtClean="0"/>
              <a:t>Backup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17574523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F21CD-99AA-425F-97AE-5CC2D8B33E07}" type="slidenum">
              <a:rPr lang="en-MY" smtClean="0"/>
              <a:pPr/>
              <a:t>21</a:t>
            </a:fld>
            <a:endParaRPr lang="en-MY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</a:defRPr>
            </a:lvl9pPr>
          </a:lstStyle>
          <a:p>
            <a:r>
              <a:rPr lang="en-US" b="1" smtClean="0"/>
              <a:t>Web server</a:t>
            </a:r>
            <a:endParaRPr lang="en-US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838200" y="1825625"/>
            <a:ext cx="10515600" cy="736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hlinkClick r:id="rId2"/>
              </a:rPr>
              <a:t>https://softwareengineeing.000webhostapp.com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838200" y="3064260"/>
            <a:ext cx="10515600" cy="823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</a:defRPr>
            </a:lvl9pPr>
          </a:lstStyle>
          <a:p>
            <a:r>
              <a:rPr lang="en-US" b="1" dirty="0" smtClean="0"/>
              <a:t>GitHub</a:t>
            </a:r>
            <a:endParaRPr lang="en-US" b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838200" y="3935540"/>
            <a:ext cx="10515600" cy="1089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github.com/SoftwareEgineeringWaterDetectionSystem/Smart_Water_Level_Detection_System/tree/new-code-update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416126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F21CD-99AA-425F-97AE-5CC2D8B33E07}" type="slidenum">
              <a:rPr lang="en-MY" smtClean="0"/>
              <a:pPr/>
              <a:t>22</a:t>
            </a:fld>
            <a:endParaRPr lang="en-MY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</a:defRPr>
            </a:lvl9pPr>
          </a:lstStyle>
          <a:p>
            <a:r>
              <a:rPr lang="en-US" smtClean="0"/>
              <a:t>Database</a:t>
            </a: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88239"/>
            <a:ext cx="10515600" cy="204276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29107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F21CD-99AA-425F-97AE-5CC2D8B33E07}" type="slidenum">
              <a:rPr lang="en-MY" smtClean="0"/>
              <a:pPr/>
              <a:t>23</a:t>
            </a:fld>
            <a:endParaRPr lang="en-MY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</a:defRPr>
            </a:lvl9pPr>
          </a:lstStyle>
          <a:p>
            <a:r>
              <a:rPr lang="en-US" smtClean="0"/>
              <a:t>php files</a:t>
            </a: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864262"/>
            <a:ext cx="9934325" cy="43513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096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This project functions to read water level at any place where the system being installed such as dam or water tank.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project can be divided into 3 parts:</a:t>
            </a:r>
          </a:p>
          <a:p>
            <a:r>
              <a:rPr lang="en-US" dirty="0" smtClean="0"/>
              <a:t>Django to create webpage.</a:t>
            </a:r>
          </a:p>
          <a:p>
            <a:r>
              <a:rPr lang="en-US" dirty="0" smtClean="0"/>
              <a:t>Raspberry Pi for the controller.</a:t>
            </a:r>
          </a:p>
          <a:p>
            <a:r>
              <a:rPr lang="en-US" dirty="0" smtClean="0"/>
              <a:t>Smartphone apps.</a:t>
            </a:r>
          </a:p>
          <a:p>
            <a:r>
              <a:rPr lang="en-US" dirty="0" smtClean="0"/>
              <a:t>Webserver and database.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F21CD-99AA-425F-97AE-5CC2D8B33E07}" type="slidenum">
              <a:rPr lang="en-MY" smtClean="0">
                <a:solidFill>
                  <a:prstClr val="black"/>
                </a:solidFill>
              </a:rPr>
              <a:pPr/>
              <a:t>3</a:t>
            </a:fld>
            <a:endParaRPr lang="en-MY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485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941"/>
            <a:ext cx="10972800" cy="1143000"/>
          </a:xfrm>
        </p:spPr>
        <p:txBody>
          <a:bodyPr/>
          <a:lstStyle/>
          <a:p>
            <a:r>
              <a:rPr lang="en-US" sz="6600" b="1" dirty="0" smtClean="0"/>
              <a:t>RASBERRY PI</a:t>
            </a:r>
            <a:endParaRPr lang="en-MY" sz="6600" b="1" dirty="0"/>
          </a:p>
        </p:txBody>
      </p:sp>
    </p:spTree>
    <p:extLst>
      <p:ext uri="{BB962C8B-B14F-4D97-AF65-F5344CB8AC3E}">
        <p14:creationId xmlns:p14="http://schemas.microsoft.com/office/powerpoint/2010/main" val="432555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F21CD-99AA-425F-97AE-5CC2D8B33E07}" type="slidenum">
              <a:rPr lang="en-MY" smtClean="0">
                <a:solidFill>
                  <a:prstClr val="black"/>
                </a:solidFill>
              </a:rPr>
              <a:pPr/>
              <a:t>5</a:t>
            </a:fld>
            <a:endParaRPr lang="en-MY">
              <a:solidFill>
                <a:prstClr val="black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3736" y="323080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Raspberry Pi GPIO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529936" y="1652155"/>
            <a:ext cx="11014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</a:t>
            </a:r>
            <a:r>
              <a:rPr lang="en-US" dirty="0" err="1" smtClean="0"/>
              <a:t>Rpi</a:t>
            </a:r>
            <a:r>
              <a:rPr lang="en-US" dirty="0" smtClean="0"/>
              <a:t> GPIO interaction is setup using Python language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water_system.py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start_pump.py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cleanup.py</a:t>
            </a:r>
            <a:endParaRPr lang="en-US" dirty="0"/>
          </a:p>
        </p:txBody>
      </p:sp>
      <p:pic>
        <p:nvPicPr>
          <p:cNvPr id="1026" name="Picture 2" descr="Image result for rp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68" y="3470560"/>
            <a:ext cx="1812651" cy="2277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plus symbol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109" y="3979269"/>
            <a:ext cx="1247197" cy="1259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equal symbol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801" y="3709247"/>
            <a:ext cx="1799963" cy="179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python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796" y="3513227"/>
            <a:ext cx="2192005" cy="2192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73468" y="2883458"/>
            <a:ext cx="2921260" cy="292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278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F21CD-99AA-425F-97AE-5CC2D8B33E07}" type="slidenum">
              <a:rPr lang="en-MY" smtClean="0">
                <a:solidFill>
                  <a:prstClr val="black"/>
                </a:solidFill>
              </a:rPr>
              <a:pPr/>
              <a:t>6</a:t>
            </a:fld>
            <a:endParaRPr lang="en-MY">
              <a:solidFill>
                <a:prstClr val="black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94955" y="645199"/>
            <a:ext cx="10345882" cy="570537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/>
              <a:t>Raspberry Pi Webserver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592282" y="1610591"/>
            <a:ext cx="109485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To run </a:t>
            </a:r>
            <a:r>
              <a:rPr lang="en-US" dirty="0" err="1" smtClean="0"/>
              <a:t>Rpi</a:t>
            </a:r>
            <a:r>
              <a:rPr lang="en-US" dirty="0" smtClean="0"/>
              <a:t> remotely, webserver setup is needed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There are several choices of webserver available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This project using : Apache + PHP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19048"/>
          <a:stretch/>
        </p:blipFill>
        <p:spPr>
          <a:xfrm>
            <a:off x="2494684" y="3175000"/>
            <a:ext cx="714375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53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F21CD-99AA-425F-97AE-5CC2D8B33E07}" type="slidenum">
              <a:rPr lang="en-MY" smtClean="0">
                <a:solidFill>
                  <a:prstClr val="black"/>
                </a:solidFill>
              </a:rPr>
              <a:pPr/>
              <a:t>7</a:t>
            </a:fld>
            <a:endParaRPr lang="en-MY">
              <a:solidFill>
                <a:prstClr val="black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0075" y="374504"/>
            <a:ext cx="10972800" cy="955532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Access Raspberry Pi via Remotely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431904"/>
            <a:ext cx="8667750" cy="35281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592282" y="1444336"/>
            <a:ext cx="11024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Webserver setup in </a:t>
            </a:r>
            <a:r>
              <a:rPr lang="en-US" dirty="0" err="1" smtClean="0"/>
              <a:t>Rpi</a:t>
            </a:r>
            <a:r>
              <a:rPr lang="en-US" dirty="0" smtClean="0"/>
              <a:t> can be publish to the internet for remote access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This project use </a:t>
            </a:r>
            <a:r>
              <a:rPr lang="en-US" dirty="0" err="1" smtClean="0"/>
              <a:t>PageKite</a:t>
            </a:r>
            <a:r>
              <a:rPr lang="en-US" dirty="0" smtClean="0"/>
              <a:t> as the server to create accessible domain for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903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56522"/>
            <a:ext cx="10972800" cy="1143000"/>
          </a:xfrm>
        </p:spPr>
        <p:txBody>
          <a:bodyPr/>
          <a:lstStyle/>
          <a:p>
            <a:r>
              <a:rPr lang="en-US" sz="6600" b="1" dirty="0" smtClean="0"/>
              <a:t>WEBSERVER</a:t>
            </a:r>
            <a:endParaRPr lang="en-MY" sz="6600" b="1" dirty="0"/>
          </a:p>
        </p:txBody>
      </p:sp>
    </p:spTree>
    <p:extLst>
      <p:ext uri="{BB962C8B-B14F-4D97-AF65-F5344CB8AC3E}">
        <p14:creationId xmlns:p14="http://schemas.microsoft.com/office/powerpoint/2010/main" val="683785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F21CD-99AA-425F-97AE-5CC2D8B33E07}" type="slidenum">
              <a:rPr lang="en-MY" smtClean="0"/>
              <a:pPr/>
              <a:t>9</a:t>
            </a:fld>
            <a:endParaRPr lang="en-MY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 smtClean="0"/>
              <a:t>Element in Web Server</a:t>
            </a:r>
            <a:endParaRPr lang="en-US" b="1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9431665"/>
              </p:ext>
            </p:extLst>
          </p:nvPr>
        </p:nvGraphicFramePr>
        <p:xfrm>
          <a:off x="1794993" y="1329789"/>
          <a:ext cx="8602014" cy="4536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Image" r:id="rId3" imgW="4340160" imgH="2288880" progId="Photoshop.Image.13">
                  <p:embed/>
                </p:oleObj>
              </mc:Choice>
              <mc:Fallback>
                <p:oleObj name="Image" r:id="rId3" imgW="4340160" imgH="22888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94993" y="1329789"/>
                        <a:ext cx="8602014" cy="453698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3836207"/>
      </p:ext>
    </p:extLst>
  </p:cSld>
  <p:clrMapOvr>
    <a:masterClrMapping/>
  </p:clrMapOvr>
</p:sld>
</file>

<file path=ppt/theme/theme1.xml><?xml version="1.0" encoding="utf-8"?>
<a:theme xmlns:a="http://schemas.openxmlformats.org/drawingml/2006/main" name="Final-Slide-UTM-2013-B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381</Words>
  <Application>Microsoft Office PowerPoint</Application>
  <PresentationFormat>Widescreen</PresentationFormat>
  <Paragraphs>116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Baskerville Old Face</vt:lpstr>
      <vt:lpstr>Calibri</vt:lpstr>
      <vt:lpstr>Final-Slide-UTM-2013-BI</vt:lpstr>
      <vt:lpstr>Image</vt:lpstr>
      <vt:lpstr>SMART WATER SENSOR</vt:lpstr>
      <vt:lpstr>OBJECTIVES</vt:lpstr>
      <vt:lpstr>INTRODUCTION</vt:lpstr>
      <vt:lpstr>RASBERRY PI</vt:lpstr>
      <vt:lpstr>Raspberry Pi GPIO</vt:lpstr>
      <vt:lpstr>Raspberry Pi Webserver</vt:lpstr>
      <vt:lpstr>Access Raspberry Pi via Remotely</vt:lpstr>
      <vt:lpstr>WEBSERVER</vt:lpstr>
      <vt:lpstr>Element in Web Server</vt:lpstr>
      <vt:lpstr>PowerPoint Presentation</vt:lpstr>
      <vt:lpstr>DJANGO</vt:lpstr>
      <vt:lpstr>WEB PAGE DATA FLOW </vt:lpstr>
      <vt:lpstr>Important Python Code</vt:lpstr>
      <vt:lpstr>html file for graph specification</vt:lpstr>
      <vt:lpstr>Steps to produce web page</vt:lpstr>
      <vt:lpstr>ANDROID </vt:lpstr>
      <vt:lpstr>Android app flow ( request &amp; response) </vt:lpstr>
      <vt:lpstr>Php file</vt:lpstr>
      <vt:lpstr>Android app user interface</vt:lpstr>
      <vt:lpstr>Backup</vt:lpstr>
      <vt:lpstr>PowerPoint Presentation</vt:lpstr>
      <vt:lpstr>PowerPoint Presentation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 in Raspberry PI</dc:title>
  <dc:creator>Kamaruzzaman, Zulfadli</dc:creator>
  <cp:keywords>CTPClassification=CTP_PUBLIC:VisualMarkings=</cp:keywords>
  <cp:lastModifiedBy>Mohamad Zuki, Ahmad Zulzhafri</cp:lastModifiedBy>
  <cp:revision>17</cp:revision>
  <dcterms:created xsi:type="dcterms:W3CDTF">2017-05-13T15:32:38Z</dcterms:created>
  <dcterms:modified xsi:type="dcterms:W3CDTF">2017-05-14T05:14:34Z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393f7bdf-ae3c-4905-af7f-2f6cf36a9c8f</vt:lpwstr>
  </property>
  <property fmtid="{D5CDD505-2E9C-101B-9397-08002B2CF9AE}" pid="3" name="CTP_TimeStamp">
    <vt:lpwstr>2017-05-14 05:14:33Z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