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68" r:id="rId3"/>
    <p:sldId id="307" r:id="rId5"/>
    <p:sldId id="330" r:id="rId6"/>
    <p:sldId id="355" r:id="rId7"/>
    <p:sldId id="354" r:id="rId8"/>
    <p:sldId id="271" r:id="rId9"/>
    <p:sldId id="279" r:id="rId10"/>
    <p:sldId id="331" r:id="rId11"/>
    <p:sldId id="356" r:id="rId12"/>
    <p:sldId id="333" r:id="rId13"/>
    <p:sldId id="332" r:id="rId14"/>
    <p:sldId id="357" r:id="rId15"/>
    <p:sldId id="326" r:id="rId16"/>
    <p:sldId id="327" r:id="rId17"/>
    <p:sldId id="297" r:id="rId18"/>
    <p:sldId id="321" r:id="rId19"/>
    <p:sldId id="324" r:id="rId20"/>
    <p:sldId id="306" r:id="rId21"/>
    <p:sldId id="301" r:id="rId22"/>
    <p:sldId id="300" r:id="rId23"/>
    <p:sldId id="299" r:id="rId24"/>
    <p:sldId id="336" r:id="rId25"/>
    <p:sldId id="358" r:id="rId26"/>
    <p:sldId id="337" r:id="rId27"/>
    <p:sldId id="329" r:id="rId28"/>
    <p:sldId id="359" r:id="rId29"/>
    <p:sldId id="334" r:id="rId30"/>
    <p:sldId id="335" r:id="rId31"/>
    <p:sldId id="295" r:id="rId32"/>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6295"/>
    <a:srgbClr val="0A5985"/>
    <a:srgbClr val="1482AC"/>
    <a:srgbClr val="257CBD"/>
    <a:srgbClr val="1E2B57"/>
    <a:srgbClr val="102872"/>
    <a:srgbClr val="9A1B7A"/>
    <a:srgbClr val="5C1C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512" y="-80"/>
      </p:cViewPr>
      <p:guideLst>
        <p:guide orient="horz" pos="2242"/>
        <p:guide pos="3840"/>
      </p:guideLst>
    </p:cSldViewPr>
  </p:slideViewPr>
  <p:notesTextViewPr>
    <p:cViewPr>
      <p:scale>
        <a:sx n="1" d="1"/>
        <a:sy n="1" d="1"/>
      </p:scale>
      <p:origin x="0" y="0"/>
    </p:cViewPr>
  </p:notesTextViewPr>
  <p:sorterViewPr>
    <p:cViewPr>
      <p:scale>
        <a:sx n="33" d="100"/>
        <a:sy n="33"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B8438761-15D0-4576-8FDD-89C3D83A51A8}" type="datetimeFigureOut">
              <a:rPr lang="zh-CN" altLang="en-US"/>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B1B340CE-3680-47A7-B95A-3730A95839C2}"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1"/>
          <p:cNvSpPr>
            <a:spLocks noGrp="1" noRot="1" noChangeAspect="1"/>
          </p:cNvSpPr>
          <p:nvPr>
            <p:ph type="sldImg"/>
          </p:nvPr>
        </p:nvSpPr>
        <p:spPr bwMode="auto">
          <a:noFill/>
          <a:ln>
            <a:solidFill>
              <a:srgbClr val="000000"/>
            </a:solidFill>
            <a:miter lim="800000"/>
          </a:ln>
        </p:spPr>
      </p:sp>
      <p:sp>
        <p:nvSpPr>
          <p:cNvPr id="15362"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15363"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9C9225EA-778B-4008-88CD-578DDB779A38}" type="slidenum">
              <a:rPr lang="zh-CN" altLang="en-US"/>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noFill/>
          <a:ln>
            <a:solidFill>
              <a:srgbClr val="000000"/>
            </a:solidFill>
            <a:miter lim="800000"/>
          </a:ln>
        </p:spPr>
      </p:sp>
      <p:sp>
        <p:nvSpPr>
          <p:cNvPr id="23554"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21507"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8F5EF445-A926-4ED5-A41B-1E39E4060EF9}" type="slidenum">
              <a:rPr lang="zh-CN" altLang="en-US"/>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noFill/>
          <a:ln>
            <a:solidFill>
              <a:srgbClr val="000000"/>
            </a:solidFill>
            <a:miter lim="800000"/>
          </a:ln>
        </p:spPr>
      </p:sp>
      <p:sp>
        <p:nvSpPr>
          <p:cNvPr id="23554"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21507"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8F5EF445-A926-4ED5-A41B-1E39E4060EF9}" type="slidenum">
              <a:rPr lang="zh-CN" altLang="en-US"/>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noFill/>
          <a:ln>
            <a:solidFill>
              <a:srgbClr val="000000"/>
            </a:solidFill>
            <a:miter lim="800000"/>
          </a:ln>
        </p:spPr>
      </p:sp>
      <p:sp>
        <p:nvSpPr>
          <p:cNvPr id="23554"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21507"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8F5EF445-A926-4ED5-A41B-1E39E4060EF9}" type="slidenum">
              <a:rPr lang="zh-CN" altLang="en-US"/>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bwMode="auto">
          <a:noFill/>
          <a:ln>
            <a:solidFill>
              <a:srgbClr val="000000"/>
            </a:solidFill>
            <a:miter lim="800000"/>
          </a:ln>
        </p:spPr>
      </p:sp>
      <p:sp>
        <p:nvSpPr>
          <p:cNvPr id="33794"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29699"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42FF952D-4F76-426A-A119-60EE2E3A2F1F}" type="slidenum">
              <a:rPr lang="zh-CN" altLang="en-US"/>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bwMode="auto">
          <a:noFill/>
          <a:ln>
            <a:solidFill>
              <a:srgbClr val="000000"/>
            </a:solidFill>
            <a:miter lim="800000"/>
          </a:ln>
        </p:spPr>
      </p:sp>
      <p:sp>
        <p:nvSpPr>
          <p:cNvPr id="33794"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29699"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42FF952D-4F76-426A-A119-60EE2E3A2F1F}" type="slidenum">
              <a:rPr lang="zh-CN" altLang="en-US"/>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幻灯片图像占位符 1"/>
          <p:cNvSpPr>
            <a:spLocks noGrp="1" noRot="1" noChangeAspect="1"/>
          </p:cNvSpPr>
          <p:nvPr>
            <p:ph type="sldImg"/>
          </p:nvPr>
        </p:nvSpPr>
        <p:spPr bwMode="auto">
          <a:noFill/>
          <a:ln>
            <a:solidFill>
              <a:srgbClr val="000000"/>
            </a:solidFill>
            <a:miter lim="800000"/>
          </a:ln>
        </p:spPr>
      </p:sp>
      <p:sp>
        <p:nvSpPr>
          <p:cNvPr id="35842"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33795"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BFECA703-FEE2-4628-BDA2-7A8C4EEAD34C}" type="slidenum">
              <a:rPr lang="zh-CN" altLang="en-US"/>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幻灯片图像占位符 1"/>
          <p:cNvSpPr>
            <a:spLocks noGrp="1" noRot="1" noChangeAspect="1"/>
          </p:cNvSpPr>
          <p:nvPr>
            <p:ph type="sldImg"/>
          </p:nvPr>
        </p:nvSpPr>
        <p:spPr bwMode="auto">
          <a:noFill/>
          <a:ln>
            <a:solidFill>
              <a:srgbClr val="000000"/>
            </a:solidFill>
            <a:miter lim="800000"/>
          </a:ln>
        </p:spPr>
      </p:sp>
      <p:sp>
        <p:nvSpPr>
          <p:cNvPr id="35842"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33795"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BFECA703-FEE2-4628-BDA2-7A8C4EEAD34C}" type="slidenum">
              <a:rPr lang="zh-CN" altLang="en-US"/>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幻灯片图像占位符 1"/>
          <p:cNvSpPr>
            <a:spLocks noGrp="1" noRot="1" noChangeAspect="1"/>
          </p:cNvSpPr>
          <p:nvPr>
            <p:ph type="sldImg"/>
          </p:nvPr>
        </p:nvSpPr>
        <p:spPr bwMode="auto">
          <a:noFill/>
          <a:ln>
            <a:solidFill>
              <a:srgbClr val="000000"/>
            </a:solidFill>
            <a:miter lim="800000"/>
          </a:ln>
        </p:spPr>
      </p:sp>
      <p:sp>
        <p:nvSpPr>
          <p:cNvPr id="35842"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33795"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BFECA703-FEE2-4628-BDA2-7A8C4EEAD34C}" type="slidenum">
              <a:rPr lang="zh-CN" altLang="en-US"/>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幻灯片图像占位符 1"/>
          <p:cNvSpPr>
            <a:spLocks noGrp="1" noRot="1" noChangeAspect="1" noTextEdit="1"/>
          </p:cNvSpPr>
          <p:nvPr>
            <p:ph type="sldImg"/>
          </p:nvPr>
        </p:nvSpPr>
        <p:spPr bwMode="auto">
          <a:noFill/>
          <a:ln>
            <a:solidFill>
              <a:srgbClr val="000000"/>
            </a:solidFill>
            <a:miter lim="800000"/>
          </a:ln>
        </p:spPr>
      </p:sp>
      <p:sp>
        <p:nvSpPr>
          <p:cNvPr id="25602"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21507" name="灯片编号占位符 3"/>
          <p:cNvSpPr txBox="1">
            <a:spLocks noGrp="1"/>
          </p:cNvSpPr>
          <p:nvPr/>
        </p:nvSpPr>
        <p:spPr bwMode="auto">
          <a:xfrm>
            <a:off x="3884613" y="8685213"/>
            <a:ext cx="2971800" cy="458787"/>
          </a:xfrm>
          <a:prstGeom prst="rect">
            <a:avLst/>
          </a:prstGeom>
          <a:noFill/>
          <a:ln>
            <a:miter lim="800000"/>
          </a:ln>
        </p:spPr>
        <p:txBody>
          <a:bodyPr anchor="b"/>
          <a:lstStyle/>
          <a:p>
            <a:pPr algn="r">
              <a:defRPr/>
            </a:pPr>
            <a:fld id="{5AEA239A-64E6-46BF-BCC0-8F660D3AEC0F}" type="slidenum">
              <a:rPr lang="zh-CN" altLang="en-US" sz="1200">
                <a:latin typeface="+mn-lt"/>
                <a:ea typeface="+mn-ea"/>
              </a:rPr>
            </a:fld>
            <a:endParaRPr lang="zh-CN" altLang="en-US" sz="1200">
              <a:latin typeface="+mn-lt"/>
              <a:ea typeface="+mn-ea"/>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幻灯片图像占位符 1"/>
          <p:cNvSpPr>
            <a:spLocks noGrp="1" noRot="1" noChangeAspect="1"/>
          </p:cNvSpPr>
          <p:nvPr>
            <p:ph type="sldImg"/>
          </p:nvPr>
        </p:nvSpPr>
        <p:spPr bwMode="auto">
          <a:noFill/>
          <a:ln>
            <a:solidFill>
              <a:srgbClr val="000000"/>
            </a:solidFill>
            <a:miter lim="800000"/>
          </a:ln>
        </p:spPr>
      </p:sp>
      <p:sp>
        <p:nvSpPr>
          <p:cNvPr id="29698"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25603"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E6F30693-533D-425A-AA82-4008F0380ACB}" type="slidenum">
              <a:rPr lang="zh-CN" altLang="en-US"/>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p:cNvSpPr>
            <a:spLocks noGrp="1" noRot="1" noChangeAspect="1" noTextEdit="1"/>
          </p:cNvSpPr>
          <p:nvPr>
            <p:ph type="sldImg"/>
          </p:nvPr>
        </p:nvSpPr>
        <p:spPr bwMode="auto">
          <a:noFill/>
          <a:ln>
            <a:solidFill>
              <a:srgbClr val="000000"/>
            </a:solidFill>
            <a:miter lim="800000"/>
          </a:ln>
        </p:spPr>
      </p:sp>
      <p:sp>
        <p:nvSpPr>
          <p:cNvPr id="17410" name="备注占位符 2"/>
          <p:cNvSpPr>
            <a:spLocks noGrp="1"/>
          </p:cNvSpPr>
          <p:nvPr>
            <p:ph type="body" idx="1"/>
          </p:nvPr>
        </p:nvSpPr>
        <p:spPr bwMode="auto">
          <a:noFill/>
        </p:spPr>
        <p:txBody>
          <a:bodyPr wrap="square" numCol="1" anchor="t" anchorCtr="0" compatLnSpc="1"/>
          <a:lstStyle/>
          <a:p>
            <a:pPr>
              <a:spcBef>
                <a:spcPct val="0"/>
              </a:spcBef>
            </a:pPr>
            <a:endParaRPr lang="zh-CN" altLang="en-US" smtClean="0"/>
          </a:p>
        </p:txBody>
      </p:sp>
      <p:sp>
        <p:nvSpPr>
          <p:cNvPr id="17411" name="灯片编号占位符 3"/>
          <p:cNvSpPr txBox="1">
            <a:spLocks noGrp="1"/>
          </p:cNvSpPr>
          <p:nvPr/>
        </p:nvSpPr>
        <p:spPr bwMode="auto">
          <a:xfrm>
            <a:off x="3884613" y="8685213"/>
            <a:ext cx="2971800" cy="458787"/>
          </a:xfrm>
          <a:prstGeom prst="rect">
            <a:avLst/>
          </a:prstGeom>
          <a:noFill/>
          <a:ln w="9525">
            <a:noFill/>
            <a:miter lim="800000"/>
          </a:ln>
        </p:spPr>
        <p:txBody>
          <a:bodyPr anchor="b"/>
          <a:lstStyle/>
          <a:p>
            <a:pPr algn="r"/>
            <a:fld id="{8B4542CC-4AB5-4402-A5AA-62D35C1F032F}" type="slidenum">
              <a:rPr lang="zh-CN" altLang="en-US" sz="1200">
                <a:latin typeface="等线" panose="02010600030101010101" pitchFamily="2" charset="-122"/>
                <a:ea typeface="等线" panose="02010600030101010101" pitchFamily="2" charset="-122"/>
              </a:rPr>
            </a:fld>
            <a:endParaRPr lang="en-US" altLang="zh-CN" sz="1200">
              <a:latin typeface="等线" panose="02010600030101010101" pitchFamily="2" charset="-122"/>
              <a:ea typeface="等线"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幻灯片图像占位符 1"/>
          <p:cNvSpPr>
            <a:spLocks noGrp="1" noRot="1" noChangeAspect="1"/>
          </p:cNvSpPr>
          <p:nvPr>
            <p:ph type="sldImg"/>
          </p:nvPr>
        </p:nvSpPr>
        <p:spPr bwMode="auto">
          <a:noFill/>
          <a:ln>
            <a:solidFill>
              <a:srgbClr val="000000"/>
            </a:solidFill>
            <a:miter lim="800000"/>
          </a:ln>
        </p:spPr>
      </p:sp>
      <p:sp>
        <p:nvSpPr>
          <p:cNvPr id="31746"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27651"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833F5A92-94CB-4135-934A-E3936B85B7BA}" type="slidenum">
              <a:rPr lang="zh-CN" altLang="en-US"/>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bwMode="auto">
          <a:noFill/>
          <a:ln>
            <a:solidFill>
              <a:srgbClr val="000000"/>
            </a:solidFill>
            <a:miter lim="800000"/>
          </a:ln>
        </p:spPr>
      </p:sp>
      <p:sp>
        <p:nvSpPr>
          <p:cNvPr id="33794"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29699"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42FF952D-4F76-426A-A119-60EE2E3A2F1F}" type="slidenum">
              <a:rPr lang="zh-CN" altLang="en-US"/>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幻灯片图像占位符 1"/>
          <p:cNvSpPr>
            <a:spLocks noGrp="1" noRot="1" noChangeAspect="1"/>
          </p:cNvSpPr>
          <p:nvPr>
            <p:ph type="sldImg"/>
          </p:nvPr>
        </p:nvSpPr>
        <p:spPr bwMode="auto">
          <a:noFill/>
          <a:ln>
            <a:solidFill>
              <a:srgbClr val="000000"/>
            </a:solidFill>
            <a:miter lim="800000"/>
          </a:ln>
        </p:spPr>
      </p:sp>
      <p:sp>
        <p:nvSpPr>
          <p:cNvPr id="35842"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33795"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BFECA703-FEE2-4628-BDA2-7A8C4EEAD34C}" type="slidenum">
              <a:rPr lang="zh-CN" altLang="en-US"/>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幻灯片图像占位符 1"/>
          <p:cNvSpPr>
            <a:spLocks noGrp="1" noRot="1" noChangeAspect="1"/>
          </p:cNvSpPr>
          <p:nvPr>
            <p:ph type="sldImg"/>
          </p:nvPr>
        </p:nvSpPr>
        <p:spPr bwMode="auto">
          <a:noFill/>
          <a:ln>
            <a:solidFill>
              <a:srgbClr val="000000"/>
            </a:solidFill>
            <a:miter lim="800000"/>
          </a:ln>
        </p:spPr>
      </p:sp>
      <p:sp>
        <p:nvSpPr>
          <p:cNvPr id="35842"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33795"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BFECA703-FEE2-4628-BDA2-7A8C4EEAD34C}" type="slidenum">
              <a:rPr lang="zh-CN" altLang="en-US"/>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幻灯片图像占位符 1"/>
          <p:cNvSpPr>
            <a:spLocks noGrp="1" noRot="1" noChangeAspect="1"/>
          </p:cNvSpPr>
          <p:nvPr>
            <p:ph type="sldImg"/>
          </p:nvPr>
        </p:nvSpPr>
        <p:spPr bwMode="auto">
          <a:noFill/>
          <a:ln>
            <a:solidFill>
              <a:srgbClr val="000000"/>
            </a:solidFill>
            <a:miter lim="800000"/>
          </a:ln>
        </p:spPr>
      </p:sp>
      <p:sp>
        <p:nvSpPr>
          <p:cNvPr id="35842"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33795"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BFECA703-FEE2-4628-BDA2-7A8C4EEAD34C}" type="slidenum">
              <a:rPr lang="zh-CN" altLang="en-US"/>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noFill/>
          <a:ln>
            <a:solidFill>
              <a:srgbClr val="000000"/>
            </a:solidFill>
            <a:miter lim="800000"/>
          </a:ln>
        </p:spPr>
      </p:sp>
      <p:sp>
        <p:nvSpPr>
          <p:cNvPr id="23554"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21507"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8F5EF445-A926-4ED5-A41B-1E39E4060EF9}" type="slidenum">
              <a:rPr lang="zh-CN" altLang="en-US"/>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noFill/>
          <a:ln>
            <a:solidFill>
              <a:srgbClr val="000000"/>
            </a:solidFill>
            <a:miter lim="800000"/>
          </a:ln>
        </p:spPr>
      </p:sp>
      <p:sp>
        <p:nvSpPr>
          <p:cNvPr id="23554"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21507"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8F5EF445-A926-4ED5-A41B-1E39E4060EF9}" type="slidenum">
              <a:rPr lang="zh-CN" altLang="en-US"/>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noFill/>
          <a:ln>
            <a:solidFill>
              <a:srgbClr val="000000"/>
            </a:solidFill>
            <a:miter lim="800000"/>
          </a:ln>
        </p:spPr>
      </p:sp>
      <p:sp>
        <p:nvSpPr>
          <p:cNvPr id="23554"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21507"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8F5EF445-A926-4ED5-A41B-1E39E4060EF9}" type="slidenum">
              <a:rPr lang="zh-CN" altLang="en-US"/>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noFill/>
          <a:ln>
            <a:solidFill>
              <a:srgbClr val="000000"/>
            </a:solidFill>
            <a:miter lim="800000"/>
          </a:ln>
        </p:spPr>
      </p:sp>
      <p:sp>
        <p:nvSpPr>
          <p:cNvPr id="23554"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21507"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8F5EF445-A926-4ED5-A41B-1E39E4060EF9}" type="slidenum">
              <a:rPr lang="zh-CN" altLang="en-US"/>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幻灯片图像占位符 1"/>
          <p:cNvSpPr>
            <a:spLocks noGrp="1" noRot="1" noChangeAspect="1"/>
          </p:cNvSpPr>
          <p:nvPr>
            <p:ph type="sldImg"/>
          </p:nvPr>
        </p:nvSpPr>
        <p:spPr bwMode="auto">
          <a:noFill/>
          <a:ln>
            <a:solidFill>
              <a:srgbClr val="000000"/>
            </a:solidFill>
            <a:miter lim="800000"/>
          </a:ln>
        </p:spPr>
      </p:sp>
      <p:sp>
        <p:nvSpPr>
          <p:cNvPr id="44034"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46083"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62E48317-606F-4AAF-BD9B-2E6C61D1603F}" type="slidenum">
              <a:rPr lang="zh-CN" altLang="en-US"/>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p:cNvSpPr>
          <p:nvPr>
            <p:ph type="sldImg"/>
          </p:nvPr>
        </p:nvSpPr>
        <p:spPr bwMode="auto">
          <a:noFill/>
          <a:ln>
            <a:solidFill>
              <a:srgbClr val="000000"/>
            </a:solidFill>
            <a:miter lim="800000"/>
          </a:ln>
        </p:spPr>
      </p:sp>
      <p:sp>
        <p:nvSpPr>
          <p:cNvPr id="19458"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17411"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5A872271-B1BB-4941-8B63-6AC21DF7CDDF}" type="slidenum">
              <a:rPr lang="zh-CN" altLang="en-US"/>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幻灯片图像占位符 1"/>
          <p:cNvSpPr>
            <a:spLocks noGrp="1" noRot="1" noChangeAspect="1"/>
          </p:cNvSpPr>
          <p:nvPr>
            <p:ph type="sldImg"/>
          </p:nvPr>
        </p:nvSpPr>
        <p:spPr bwMode="auto">
          <a:noFill/>
          <a:ln>
            <a:solidFill>
              <a:srgbClr val="000000"/>
            </a:solidFill>
            <a:miter lim="800000"/>
          </a:ln>
        </p:spPr>
      </p:sp>
      <p:sp>
        <p:nvSpPr>
          <p:cNvPr id="21506"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19459"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E6940A0D-892B-490A-BD1D-DA5CCD1731A8}" type="slidenum">
              <a:rPr lang="zh-CN" altLang="en-US"/>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noFill/>
          <a:ln>
            <a:solidFill>
              <a:srgbClr val="000000"/>
            </a:solidFill>
            <a:miter lim="800000"/>
          </a:ln>
        </p:spPr>
      </p:sp>
      <p:sp>
        <p:nvSpPr>
          <p:cNvPr id="23554"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21507"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8F5EF445-A926-4ED5-A41B-1E39E4060EF9}" type="slidenum">
              <a:rPr lang="zh-CN" altLang="en-US"/>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幻灯片图像占位符 1"/>
          <p:cNvSpPr>
            <a:spLocks noGrp="1" noRot="1" noChangeAspect="1"/>
          </p:cNvSpPr>
          <p:nvPr>
            <p:ph type="sldImg"/>
          </p:nvPr>
        </p:nvSpPr>
        <p:spPr bwMode="auto">
          <a:noFill/>
          <a:ln>
            <a:solidFill>
              <a:srgbClr val="000000"/>
            </a:solidFill>
            <a:miter lim="800000"/>
          </a:ln>
        </p:spPr>
      </p:sp>
      <p:sp>
        <p:nvSpPr>
          <p:cNvPr id="21506"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19459"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E6940A0D-892B-490A-BD1D-DA5CCD1731A8}" type="slidenum">
              <a:rPr lang="zh-CN" altLang="en-US"/>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noFill/>
          <a:ln>
            <a:solidFill>
              <a:srgbClr val="000000"/>
            </a:solidFill>
            <a:miter lim="800000"/>
          </a:ln>
        </p:spPr>
      </p:sp>
      <p:sp>
        <p:nvSpPr>
          <p:cNvPr id="23554"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21507"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8F5EF445-A926-4ED5-A41B-1E39E4060EF9}" type="slidenum">
              <a:rPr lang="zh-CN" altLang="en-US"/>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noFill/>
          <a:ln>
            <a:solidFill>
              <a:srgbClr val="000000"/>
            </a:solidFill>
            <a:miter lim="800000"/>
          </a:ln>
        </p:spPr>
      </p:sp>
      <p:sp>
        <p:nvSpPr>
          <p:cNvPr id="23554"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21507"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8F5EF445-A926-4ED5-A41B-1E39E4060EF9}" type="slidenum">
              <a:rPr lang="zh-CN" altLang="en-US"/>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p:cNvSpPr>
          <p:nvPr>
            <p:ph type="sldImg"/>
          </p:nvPr>
        </p:nvSpPr>
        <p:spPr bwMode="auto">
          <a:noFill/>
          <a:ln>
            <a:solidFill>
              <a:srgbClr val="000000"/>
            </a:solidFill>
            <a:miter lim="800000"/>
          </a:ln>
        </p:spPr>
      </p:sp>
      <p:sp>
        <p:nvSpPr>
          <p:cNvPr id="19458"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17411"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5A872271-B1BB-4941-8B63-6AC21DF7CDDF}" type="slidenum">
              <a:rPr lang="zh-CN" altLang="en-US"/>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椭圆 6"/>
          <p:cNvSpPr/>
          <p:nvPr userDrawn="1"/>
        </p:nvSpPr>
        <p:spPr>
          <a:xfrm>
            <a:off x="4972050" y="544513"/>
            <a:ext cx="2247900" cy="2247900"/>
          </a:xfrm>
          <a:prstGeom prst="ellipse">
            <a:avLst/>
          </a:prstGeom>
          <a:solidFill>
            <a:schemeClr val="bg1"/>
          </a:solidFill>
          <a:ln>
            <a:noFill/>
          </a:ln>
          <a:effectLst>
            <a:outerShdw blurRad="215900" dir="1200000" sx="103000" sy="103000" algn="ctr"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3" name="图片 7"/>
          <p:cNvPicPr>
            <a:picLocks noChangeAspect="1"/>
          </p:cNvPicPr>
          <p:nvPr userDrawn="1"/>
        </p:nvPicPr>
        <p:blipFill>
          <a:blip r:embed="rId2"/>
          <a:srcRect/>
          <a:stretch>
            <a:fillRect/>
          </a:stretch>
        </p:blipFill>
        <p:spPr bwMode="auto">
          <a:xfrm>
            <a:off x="5167313" y="768350"/>
            <a:ext cx="1804987" cy="1801813"/>
          </a:xfrm>
          <a:prstGeom prst="rect">
            <a:avLst/>
          </a:prstGeom>
          <a:noFill/>
          <a:ln w="9525">
            <a:noFill/>
            <a:miter lim="800000"/>
            <a:headEnd/>
            <a:tailEnd/>
          </a:ln>
        </p:spPr>
      </p:pic>
      <p:grpSp>
        <p:nvGrpSpPr>
          <p:cNvPr id="4" name="组合 8"/>
          <p:cNvGrpSpPr/>
          <p:nvPr userDrawn="1"/>
        </p:nvGrpSpPr>
        <p:grpSpPr bwMode="auto">
          <a:xfrm>
            <a:off x="0" y="3273425"/>
            <a:ext cx="12192000" cy="3584575"/>
            <a:chOff x="0" y="3272912"/>
            <a:chExt cx="12192000" cy="3585088"/>
          </a:xfrm>
        </p:grpSpPr>
        <p:sp>
          <p:nvSpPr>
            <p:cNvPr id="5" name="矩形 9"/>
            <p:cNvSpPr/>
            <p:nvPr/>
          </p:nvSpPr>
          <p:spPr>
            <a:xfrm>
              <a:off x="0" y="3463439"/>
              <a:ext cx="12192000" cy="3394561"/>
            </a:xfrm>
            <a:prstGeom prst="rect">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a:p>
          </p:txBody>
        </p:sp>
        <p:sp>
          <p:nvSpPr>
            <p:cNvPr id="6" name="等腰三角形 10"/>
            <p:cNvSpPr/>
            <p:nvPr/>
          </p:nvSpPr>
          <p:spPr>
            <a:xfrm>
              <a:off x="5705475" y="3272912"/>
              <a:ext cx="781050" cy="304844"/>
            </a:xfrm>
            <a:prstGeom prst="triangle">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7" name="文本框 11"/>
          <p:cNvSpPr txBox="1"/>
          <p:nvPr userDrawn="1"/>
        </p:nvSpPr>
        <p:spPr>
          <a:xfrm>
            <a:off x="2543175" y="3927475"/>
            <a:ext cx="7067550" cy="923925"/>
          </a:xfrm>
          <a:prstGeom prst="rect">
            <a:avLst/>
          </a:prstGeom>
          <a:noFill/>
        </p:spPr>
        <p:txBody>
          <a:bodyPr wrap="none">
            <a:spAutoFit/>
          </a:bodyPr>
          <a:lstStyle/>
          <a:p>
            <a:pPr algn="ctr" fontAlgn="auto">
              <a:spcBef>
                <a:spcPts val="0"/>
              </a:spcBef>
              <a:spcAft>
                <a:spcPts val="0"/>
              </a:spcAft>
              <a:defRPr/>
            </a:pPr>
            <a:r>
              <a:rPr lang="zh-CN" altLang="en-US" sz="5400" b="1" dirty="0">
                <a:solidFill>
                  <a:schemeClr val="bg1"/>
                </a:solidFill>
                <a:latin typeface="微软雅黑" panose="020B0503020204020204" pitchFamily="34" charset="-122"/>
                <a:ea typeface="微软雅黑" panose="020B0503020204020204" pitchFamily="34" charset="-122"/>
              </a:rPr>
              <a:t>开题报告论文答辩</a:t>
            </a:r>
            <a:r>
              <a:rPr lang="en-US" altLang="zh-CN" sz="5400" b="1" dirty="0">
                <a:solidFill>
                  <a:schemeClr val="bg1"/>
                </a:solidFill>
                <a:latin typeface="微软雅黑" panose="020B0503020204020204" pitchFamily="34" charset="-122"/>
                <a:ea typeface="微软雅黑" panose="020B0503020204020204" pitchFamily="34" charset="-122"/>
              </a:rPr>
              <a:t>PPT</a:t>
            </a:r>
            <a:endParaRPr lang="zh-CN" altLang="en-US" sz="5400" b="1" dirty="0">
              <a:solidFill>
                <a:schemeClr val="bg1"/>
              </a:solidFill>
              <a:latin typeface="微软雅黑" panose="020B0503020204020204" pitchFamily="34" charset="-122"/>
              <a:ea typeface="微软雅黑" panose="020B0503020204020204" pitchFamily="34" charset="-122"/>
            </a:endParaRPr>
          </a:p>
        </p:txBody>
      </p:sp>
      <p:sp>
        <p:nvSpPr>
          <p:cNvPr id="8" name="TextBox 10"/>
          <p:cNvSpPr txBox="1"/>
          <p:nvPr userDrawn="1"/>
        </p:nvSpPr>
        <p:spPr>
          <a:xfrm>
            <a:off x="2908300" y="5000625"/>
            <a:ext cx="6337300" cy="461963"/>
          </a:xfrm>
          <a:prstGeom prst="rect">
            <a:avLst/>
          </a:prstGeom>
          <a:noFill/>
        </p:spPr>
        <p:txBody>
          <a:bodyPr lIns="91416" tIns="45708" rIns="91416" bIns="45708">
            <a:spAutoFit/>
          </a:bodyPr>
          <a:lstStyle>
            <a:defPPr>
              <a:defRPr lang="zh-CN"/>
            </a:defPPr>
            <a:lvl1pPr>
              <a:defRPr sz="2000">
                <a:solidFill>
                  <a:schemeClr val="bg1"/>
                </a:solidFill>
                <a:latin typeface="微软雅黑" panose="020B0503020204020204" pitchFamily="34" charset="-122"/>
                <a:ea typeface="微软雅黑" panose="020B0503020204020204" pitchFamily="34" charset="-122"/>
              </a:defRPr>
            </a:lvl1pPr>
          </a:lstStyle>
          <a:p>
            <a:pPr algn="ctr" fontAlgn="auto">
              <a:spcBef>
                <a:spcPts val="0"/>
              </a:spcBef>
              <a:spcAft>
                <a:spcPts val="0"/>
              </a:spcAft>
              <a:defRPr/>
            </a:pPr>
            <a:r>
              <a:rPr lang="zh-CN" altLang="en-US" sz="2400" spc="400" dirty="0"/>
              <a:t>武汉大学遥感信息工程学院</a:t>
            </a:r>
            <a:endParaRPr lang="en-US" altLang="zh-CN" sz="2400" spc="400" dirty="0"/>
          </a:p>
        </p:txBody>
      </p:sp>
      <p:grpSp>
        <p:nvGrpSpPr>
          <p:cNvPr id="9" name="组合 13"/>
          <p:cNvGrpSpPr/>
          <p:nvPr userDrawn="1"/>
        </p:nvGrpSpPr>
        <p:grpSpPr bwMode="auto">
          <a:xfrm>
            <a:off x="2941638" y="5938838"/>
            <a:ext cx="6038850" cy="466725"/>
            <a:chOff x="3396950" y="5999685"/>
            <a:chExt cx="6038466" cy="466246"/>
          </a:xfrm>
        </p:grpSpPr>
        <p:grpSp>
          <p:nvGrpSpPr>
            <p:cNvPr id="10" name="组合 14"/>
            <p:cNvGrpSpPr/>
            <p:nvPr/>
          </p:nvGrpSpPr>
          <p:grpSpPr bwMode="auto">
            <a:xfrm>
              <a:off x="7124957" y="5999685"/>
              <a:ext cx="2310459" cy="466244"/>
              <a:chOff x="8655444" y="6069066"/>
              <a:chExt cx="2310459" cy="466244"/>
            </a:xfrm>
          </p:grpSpPr>
          <p:sp>
            <p:nvSpPr>
              <p:cNvPr id="14" name="Freeform 7"/>
              <p:cNvSpPr>
                <a:spLocks noChangeAspect="1" noEditPoints="1"/>
              </p:cNvSpPr>
              <p:nvPr/>
            </p:nvSpPr>
            <p:spPr bwMode="auto">
              <a:xfrm>
                <a:off x="8656237" y="6069066"/>
                <a:ext cx="463521" cy="466246"/>
              </a:xfrm>
              <a:custGeom>
                <a:avLst/>
                <a:gdLst>
                  <a:gd name="T0" fmla="*/ 661 w 904"/>
                  <a:gd name="T1" fmla="*/ 461 h 905"/>
                  <a:gd name="T2" fmla="*/ 661 w 904"/>
                  <a:gd name="T3" fmla="*/ 339 h 905"/>
                  <a:gd name="T4" fmla="*/ 605 w 904"/>
                  <a:gd name="T5" fmla="*/ 339 h 905"/>
                  <a:gd name="T6" fmla="*/ 605 w 904"/>
                  <a:gd name="T7" fmla="*/ 461 h 905"/>
                  <a:gd name="T8" fmla="*/ 456 w 904"/>
                  <a:gd name="T9" fmla="*/ 610 h 905"/>
                  <a:gd name="T10" fmla="*/ 453 w 904"/>
                  <a:gd name="T11" fmla="*/ 610 h 905"/>
                  <a:gd name="T12" fmla="*/ 452 w 904"/>
                  <a:gd name="T13" fmla="*/ 610 h 905"/>
                  <a:gd name="T14" fmla="*/ 451 w 904"/>
                  <a:gd name="T15" fmla="*/ 610 h 905"/>
                  <a:gd name="T16" fmla="*/ 448 w 904"/>
                  <a:gd name="T17" fmla="*/ 610 h 905"/>
                  <a:gd name="T18" fmla="*/ 299 w 904"/>
                  <a:gd name="T19" fmla="*/ 461 h 905"/>
                  <a:gd name="T20" fmla="*/ 299 w 904"/>
                  <a:gd name="T21" fmla="*/ 339 h 905"/>
                  <a:gd name="T22" fmla="*/ 244 w 904"/>
                  <a:gd name="T23" fmla="*/ 339 h 905"/>
                  <a:gd name="T24" fmla="*/ 244 w 904"/>
                  <a:gd name="T25" fmla="*/ 461 h 905"/>
                  <a:gd name="T26" fmla="*/ 419 w 904"/>
                  <a:gd name="T27" fmla="*/ 664 h 905"/>
                  <a:gd name="T28" fmla="*/ 419 w 904"/>
                  <a:gd name="T29" fmla="*/ 752 h 905"/>
                  <a:gd name="T30" fmla="*/ 295 w 904"/>
                  <a:gd name="T31" fmla="*/ 787 h 905"/>
                  <a:gd name="T32" fmla="*/ 610 w 904"/>
                  <a:gd name="T33" fmla="*/ 787 h 905"/>
                  <a:gd name="T34" fmla="*/ 484 w 904"/>
                  <a:gd name="T35" fmla="*/ 751 h 905"/>
                  <a:gd name="T36" fmla="*/ 484 w 904"/>
                  <a:gd name="T37" fmla="*/ 664 h 905"/>
                  <a:gd name="T38" fmla="*/ 661 w 904"/>
                  <a:gd name="T39" fmla="*/ 461 h 905"/>
                  <a:gd name="T40" fmla="*/ 450 w 904"/>
                  <a:gd name="T41" fmla="*/ 558 h 905"/>
                  <a:gd name="T42" fmla="*/ 452 w 904"/>
                  <a:gd name="T43" fmla="*/ 558 h 905"/>
                  <a:gd name="T44" fmla="*/ 454 w 904"/>
                  <a:gd name="T45" fmla="*/ 558 h 905"/>
                  <a:gd name="T46" fmla="*/ 554 w 904"/>
                  <a:gd name="T47" fmla="*/ 459 h 905"/>
                  <a:gd name="T48" fmla="*/ 554 w 904"/>
                  <a:gd name="T49" fmla="*/ 218 h 905"/>
                  <a:gd name="T50" fmla="*/ 454 w 904"/>
                  <a:gd name="T51" fmla="*/ 118 h 905"/>
                  <a:gd name="T52" fmla="*/ 452 w 904"/>
                  <a:gd name="T53" fmla="*/ 118 h 905"/>
                  <a:gd name="T54" fmla="*/ 450 w 904"/>
                  <a:gd name="T55" fmla="*/ 118 h 905"/>
                  <a:gd name="T56" fmla="*/ 351 w 904"/>
                  <a:gd name="T57" fmla="*/ 218 h 905"/>
                  <a:gd name="T58" fmla="*/ 351 w 904"/>
                  <a:gd name="T59" fmla="*/ 459 h 905"/>
                  <a:gd name="T60" fmla="*/ 450 w 904"/>
                  <a:gd name="T61" fmla="*/ 558 h 905"/>
                  <a:gd name="T62" fmla="*/ 452 w 904"/>
                  <a:gd name="T63" fmla="*/ 0 h 905"/>
                  <a:gd name="T64" fmla="*/ 904 w 904"/>
                  <a:gd name="T65" fmla="*/ 453 h 905"/>
                  <a:gd name="T66" fmla="*/ 452 w 904"/>
                  <a:gd name="T67" fmla="*/ 905 h 905"/>
                  <a:gd name="T68" fmla="*/ 0 w 904"/>
                  <a:gd name="T69" fmla="*/ 453 h 905"/>
                  <a:gd name="T70" fmla="*/ 452 w 904"/>
                  <a:gd name="T71" fmla="*/ 0 h 9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04" h="905">
                    <a:moveTo>
                      <a:pt x="661" y="461"/>
                    </a:moveTo>
                    <a:lnTo>
                      <a:pt x="661" y="339"/>
                    </a:lnTo>
                    <a:cubicBezTo>
                      <a:pt x="661" y="304"/>
                      <a:pt x="605" y="304"/>
                      <a:pt x="605" y="339"/>
                    </a:cubicBezTo>
                    <a:lnTo>
                      <a:pt x="605" y="461"/>
                    </a:lnTo>
                    <a:cubicBezTo>
                      <a:pt x="605" y="543"/>
                      <a:pt x="538" y="610"/>
                      <a:pt x="456" y="610"/>
                    </a:cubicBezTo>
                    <a:cubicBezTo>
                      <a:pt x="455" y="610"/>
                      <a:pt x="454" y="610"/>
                      <a:pt x="453" y="610"/>
                    </a:cubicBezTo>
                    <a:lnTo>
                      <a:pt x="452" y="610"/>
                    </a:lnTo>
                    <a:lnTo>
                      <a:pt x="451" y="610"/>
                    </a:lnTo>
                    <a:cubicBezTo>
                      <a:pt x="450" y="610"/>
                      <a:pt x="449" y="610"/>
                      <a:pt x="448" y="610"/>
                    </a:cubicBezTo>
                    <a:cubicBezTo>
                      <a:pt x="366" y="610"/>
                      <a:pt x="299" y="543"/>
                      <a:pt x="299" y="461"/>
                    </a:cubicBezTo>
                    <a:lnTo>
                      <a:pt x="299" y="339"/>
                    </a:lnTo>
                    <a:cubicBezTo>
                      <a:pt x="299" y="304"/>
                      <a:pt x="244" y="304"/>
                      <a:pt x="244" y="339"/>
                    </a:cubicBezTo>
                    <a:cubicBezTo>
                      <a:pt x="244" y="355"/>
                      <a:pt x="244" y="461"/>
                      <a:pt x="244" y="461"/>
                    </a:cubicBezTo>
                    <a:cubicBezTo>
                      <a:pt x="244" y="564"/>
                      <a:pt x="320" y="650"/>
                      <a:pt x="419" y="664"/>
                    </a:cubicBezTo>
                    <a:lnTo>
                      <a:pt x="419" y="752"/>
                    </a:lnTo>
                    <a:lnTo>
                      <a:pt x="295" y="787"/>
                    </a:lnTo>
                    <a:lnTo>
                      <a:pt x="610" y="787"/>
                    </a:lnTo>
                    <a:lnTo>
                      <a:pt x="484" y="751"/>
                    </a:lnTo>
                    <a:lnTo>
                      <a:pt x="484" y="664"/>
                    </a:lnTo>
                    <a:cubicBezTo>
                      <a:pt x="584" y="650"/>
                      <a:pt x="661" y="564"/>
                      <a:pt x="661" y="461"/>
                    </a:cubicBezTo>
                    <a:close/>
                    <a:moveTo>
                      <a:pt x="450" y="558"/>
                    </a:moveTo>
                    <a:cubicBezTo>
                      <a:pt x="451" y="558"/>
                      <a:pt x="451" y="558"/>
                      <a:pt x="452" y="558"/>
                    </a:cubicBezTo>
                    <a:cubicBezTo>
                      <a:pt x="453" y="558"/>
                      <a:pt x="453" y="558"/>
                      <a:pt x="454" y="558"/>
                    </a:cubicBezTo>
                    <a:cubicBezTo>
                      <a:pt x="509" y="558"/>
                      <a:pt x="554" y="514"/>
                      <a:pt x="554" y="459"/>
                    </a:cubicBezTo>
                    <a:lnTo>
                      <a:pt x="554" y="218"/>
                    </a:lnTo>
                    <a:cubicBezTo>
                      <a:pt x="554" y="163"/>
                      <a:pt x="509" y="118"/>
                      <a:pt x="454" y="118"/>
                    </a:cubicBezTo>
                    <a:cubicBezTo>
                      <a:pt x="453" y="118"/>
                      <a:pt x="453" y="118"/>
                      <a:pt x="452" y="118"/>
                    </a:cubicBezTo>
                    <a:cubicBezTo>
                      <a:pt x="452" y="118"/>
                      <a:pt x="451" y="118"/>
                      <a:pt x="450" y="118"/>
                    </a:cubicBezTo>
                    <a:cubicBezTo>
                      <a:pt x="395" y="118"/>
                      <a:pt x="351" y="163"/>
                      <a:pt x="351" y="218"/>
                    </a:cubicBezTo>
                    <a:lnTo>
                      <a:pt x="351" y="459"/>
                    </a:lnTo>
                    <a:cubicBezTo>
                      <a:pt x="351" y="514"/>
                      <a:pt x="395" y="558"/>
                      <a:pt x="450" y="558"/>
                    </a:cubicBezTo>
                    <a:close/>
                    <a:moveTo>
                      <a:pt x="452" y="0"/>
                    </a:moveTo>
                    <a:cubicBezTo>
                      <a:pt x="702" y="0"/>
                      <a:pt x="904" y="203"/>
                      <a:pt x="904" y="453"/>
                    </a:cubicBezTo>
                    <a:cubicBezTo>
                      <a:pt x="904" y="702"/>
                      <a:pt x="702" y="905"/>
                      <a:pt x="452" y="905"/>
                    </a:cubicBezTo>
                    <a:cubicBezTo>
                      <a:pt x="202" y="905"/>
                      <a:pt x="0" y="702"/>
                      <a:pt x="0" y="453"/>
                    </a:cubicBezTo>
                    <a:cubicBezTo>
                      <a:pt x="0" y="203"/>
                      <a:pt x="202" y="0"/>
                      <a:pt x="452" y="0"/>
                    </a:cubicBezTo>
                    <a:close/>
                  </a:path>
                </a:pathLst>
              </a:custGeom>
              <a:solidFill>
                <a:schemeClr val="bg1"/>
              </a:solidFill>
              <a:ln>
                <a:noFill/>
              </a:ln>
            </p:spPr>
            <p:txBody>
              <a:bodyPr lIns="91416" tIns="45708" rIns="91416" bIns="45708"/>
              <a:lstStyle/>
              <a:p>
                <a:pPr fontAlgn="auto">
                  <a:spcBef>
                    <a:spcPts val="0"/>
                  </a:spcBef>
                  <a:spcAft>
                    <a:spcPts val="0"/>
                  </a:spcAft>
                  <a:defRPr/>
                </a:pPr>
                <a:endParaRPr lang="zh-CN" altLang="en-US">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TextBox 6"/>
              <p:cNvSpPr txBox="1"/>
              <p:nvPr/>
            </p:nvSpPr>
            <p:spPr>
              <a:xfrm>
                <a:off x="9243575" y="6091268"/>
                <a:ext cx="1722328" cy="401225"/>
              </a:xfrm>
              <a:prstGeom prst="rect">
                <a:avLst/>
              </a:prstGeom>
              <a:noFill/>
            </p:spPr>
            <p:txBody>
              <a:bodyPr wrap="none" lIns="91416" tIns="45708" rIns="91416" bIns="45708">
                <a:spAutoFit/>
              </a:bodyPr>
              <a:lstStyle>
                <a:defPPr>
                  <a:defRPr lang="zh-CN"/>
                </a:defPPr>
                <a:lvl1pPr>
                  <a:defRPr sz="2000">
                    <a:solidFill>
                      <a:schemeClr val="accent2"/>
                    </a:solidFill>
                    <a:latin typeface="+mn-ea"/>
                    <a:ea typeface="+mn-ea"/>
                  </a:defRPr>
                </a:lvl1pPr>
              </a:lstStyle>
              <a:p>
                <a:pPr fontAlgn="auto">
                  <a:spcBef>
                    <a:spcPts val="0"/>
                  </a:spcBef>
                  <a:spcAft>
                    <a:spcPts val="0"/>
                  </a:spcAft>
                  <a:defRPr/>
                </a:pPr>
                <a:r>
                  <a:rPr lang="zh-CN" altLang="en-US" dirty="0">
                    <a:solidFill>
                      <a:schemeClr val="bg1"/>
                    </a:solidFill>
                    <a:latin typeface="微软雅黑" panose="020B0503020204020204" pitchFamily="34" charset="-122"/>
                    <a:ea typeface="微软雅黑" panose="020B0503020204020204" pitchFamily="34" charset="-122"/>
                  </a:rPr>
                  <a:t>答辩人</a:t>
                </a:r>
                <a:r>
                  <a:rPr lang="zh-CN" altLang="en-US" dirty="0" smtClean="0">
                    <a:solidFill>
                      <a:schemeClr val="bg1"/>
                    </a:solidFill>
                    <a:latin typeface="微软雅黑" panose="020B0503020204020204" pitchFamily="34" charset="-122"/>
                    <a:ea typeface="微软雅黑" panose="020B0503020204020204" pitchFamily="34" charset="-122"/>
                  </a:rPr>
                  <a:t>：小珞</a:t>
                </a:r>
                <a:endParaRPr lang="zh-CN" altLang="en-US" dirty="0">
                  <a:solidFill>
                    <a:schemeClr val="bg1"/>
                  </a:solidFill>
                  <a:latin typeface="微软雅黑" panose="020B0503020204020204" pitchFamily="34" charset="-122"/>
                  <a:ea typeface="微软雅黑" panose="020B0503020204020204" pitchFamily="34" charset="-122"/>
                </a:endParaRPr>
              </a:p>
            </p:txBody>
          </p:sp>
        </p:grpSp>
        <p:grpSp>
          <p:nvGrpSpPr>
            <p:cNvPr id="11" name="组合 15"/>
            <p:cNvGrpSpPr/>
            <p:nvPr/>
          </p:nvGrpSpPr>
          <p:grpSpPr bwMode="auto">
            <a:xfrm>
              <a:off x="3396950" y="5999685"/>
              <a:ext cx="2899456" cy="466246"/>
              <a:chOff x="8807150" y="5287200"/>
              <a:chExt cx="2899456" cy="466246"/>
            </a:xfrm>
          </p:grpSpPr>
          <p:sp>
            <p:nvSpPr>
              <p:cNvPr id="12" name="TextBox 7"/>
              <p:cNvSpPr txBox="1"/>
              <p:nvPr/>
            </p:nvSpPr>
            <p:spPr>
              <a:xfrm>
                <a:off x="9394488" y="5309402"/>
                <a:ext cx="2312840" cy="401225"/>
              </a:xfrm>
              <a:prstGeom prst="rect">
                <a:avLst/>
              </a:prstGeom>
              <a:noFill/>
            </p:spPr>
            <p:txBody>
              <a:bodyPr wrap="none" lIns="91416" tIns="45708" rIns="91416" bIns="45708">
                <a:spAutoFit/>
              </a:bodyPr>
              <a:lstStyle/>
              <a:p>
                <a:pPr fontAlgn="auto">
                  <a:spcBef>
                    <a:spcPts val="0"/>
                  </a:spcBef>
                  <a:spcAft>
                    <a:spcPts val="0"/>
                  </a:spcAft>
                  <a:defRPr/>
                </a:pPr>
                <a:r>
                  <a:rPr lang="zh-CN" altLang="en-US" sz="2000" dirty="0">
                    <a:solidFill>
                      <a:schemeClr val="bg1"/>
                    </a:solidFill>
                    <a:latin typeface="微软雅黑" panose="020B0503020204020204" pitchFamily="34" charset="-122"/>
                    <a:ea typeface="微软雅黑" panose="020B0503020204020204" pitchFamily="34" charset="-122"/>
                  </a:rPr>
                  <a:t>指导老师：王老师 </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3" name="Freeform 8"/>
              <p:cNvSpPr>
                <a:spLocks noChangeAspect="1" noEditPoints="1"/>
              </p:cNvSpPr>
              <p:nvPr/>
            </p:nvSpPr>
            <p:spPr bwMode="auto">
              <a:xfrm>
                <a:off x="8807150" y="5287200"/>
                <a:ext cx="465107" cy="466246"/>
              </a:xfrm>
              <a:custGeom>
                <a:avLst/>
                <a:gdLst>
                  <a:gd name="T0" fmla="*/ 422 w 422"/>
                  <a:gd name="T1" fmla="*/ 211 h 422"/>
                  <a:gd name="T2" fmla="*/ 0 w 422"/>
                  <a:gd name="T3" fmla="*/ 211 h 422"/>
                  <a:gd name="T4" fmla="*/ 340 w 422"/>
                  <a:gd name="T5" fmla="*/ 117 h 422"/>
                  <a:gd name="T6" fmla="*/ 345 w 422"/>
                  <a:gd name="T7" fmla="*/ 123 h 422"/>
                  <a:gd name="T8" fmla="*/ 344 w 422"/>
                  <a:gd name="T9" fmla="*/ 226 h 422"/>
                  <a:gd name="T10" fmla="*/ 340 w 422"/>
                  <a:gd name="T11" fmla="*/ 227 h 422"/>
                  <a:gd name="T12" fmla="*/ 217 w 422"/>
                  <a:gd name="T13" fmla="*/ 226 h 422"/>
                  <a:gd name="T14" fmla="*/ 215 w 422"/>
                  <a:gd name="T15" fmla="*/ 222 h 422"/>
                  <a:gd name="T16" fmla="*/ 286 w 422"/>
                  <a:gd name="T17" fmla="*/ 164 h 422"/>
                  <a:gd name="T18" fmla="*/ 215 w 422"/>
                  <a:gd name="T19" fmla="*/ 171 h 422"/>
                  <a:gd name="T20" fmla="*/ 217 w 422"/>
                  <a:gd name="T21" fmla="*/ 119 h 422"/>
                  <a:gd name="T22" fmla="*/ 220 w 422"/>
                  <a:gd name="T23" fmla="*/ 117 h 422"/>
                  <a:gd name="T24" fmla="*/ 220 w 422"/>
                  <a:gd name="T25" fmla="*/ 96 h 422"/>
                  <a:gd name="T26" fmla="*/ 202 w 422"/>
                  <a:gd name="T27" fmla="*/ 104 h 422"/>
                  <a:gd name="T28" fmla="*/ 194 w 422"/>
                  <a:gd name="T29" fmla="*/ 174 h 422"/>
                  <a:gd name="T30" fmla="*/ 186 w 422"/>
                  <a:gd name="T31" fmla="*/ 166 h 422"/>
                  <a:gd name="T32" fmla="*/ 137 w 422"/>
                  <a:gd name="T33" fmla="*/ 151 h 422"/>
                  <a:gd name="T34" fmla="*/ 54 w 422"/>
                  <a:gd name="T35" fmla="*/ 173 h 422"/>
                  <a:gd name="T36" fmla="*/ 77 w 422"/>
                  <a:gd name="T37" fmla="*/ 243 h 422"/>
                  <a:gd name="T38" fmla="*/ 81 w 422"/>
                  <a:gd name="T39" fmla="*/ 192 h 422"/>
                  <a:gd name="T40" fmla="*/ 81 w 422"/>
                  <a:gd name="T41" fmla="*/ 256 h 422"/>
                  <a:gd name="T42" fmla="*/ 106 w 422"/>
                  <a:gd name="T43" fmla="*/ 350 h 422"/>
                  <a:gd name="T44" fmla="*/ 112 w 422"/>
                  <a:gd name="T45" fmla="*/ 272 h 422"/>
                  <a:gd name="T46" fmla="*/ 137 w 422"/>
                  <a:gd name="T47" fmla="*/ 350 h 422"/>
                  <a:gd name="T48" fmla="*/ 137 w 422"/>
                  <a:gd name="T49" fmla="*/ 256 h 422"/>
                  <a:gd name="T50" fmla="*/ 137 w 422"/>
                  <a:gd name="T51" fmla="*/ 192 h 422"/>
                  <a:gd name="T52" fmla="*/ 162 w 422"/>
                  <a:gd name="T53" fmla="*/ 192 h 422"/>
                  <a:gd name="T54" fmla="*/ 186 w 422"/>
                  <a:gd name="T55" fmla="*/ 185 h 422"/>
                  <a:gd name="T56" fmla="*/ 194 w 422"/>
                  <a:gd name="T57" fmla="*/ 222 h 422"/>
                  <a:gd name="T58" fmla="*/ 202 w 422"/>
                  <a:gd name="T59" fmla="*/ 240 h 422"/>
                  <a:gd name="T60" fmla="*/ 220 w 422"/>
                  <a:gd name="T61" fmla="*/ 248 h 422"/>
                  <a:gd name="T62" fmla="*/ 359 w 422"/>
                  <a:gd name="T63" fmla="*/ 240 h 422"/>
                  <a:gd name="T64" fmla="*/ 366 w 422"/>
                  <a:gd name="T65" fmla="*/ 222 h 422"/>
                  <a:gd name="T66" fmla="*/ 359 w 422"/>
                  <a:gd name="T67" fmla="*/ 104 h 422"/>
                  <a:gd name="T68" fmla="*/ 220 w 422"/>
                  <a:gd name="T69" fmla="*/ 96 h 422"/>
                  <a:gd name="T70" fmla="*/ 344 w 422"/>
                  <a:gd name="T71" fmla="*/ 277 h 422"/>
                  <a:gd name="T72" fmla="*/ 346 w 422"/>
                  <a:gd name="T73" fmla="*/ 351 h 422"/>
                  <a:gd name="T74" fmla="*/ 298 w 422"/>
                  <a:gd name="T75" fmla="*/ 277 h 422"/>
                  <a:gd name="T76" fmla="*/ 250 w 422"/>
                  <a:gd name="T77" fmla="*/ 351 h 422"/>
                  <a:gd name="T78" fmla="*/ 244 w 422"/>
                  <a:gd name="T79" fmla="*/ 277 h 422"/>
                  <a:gd name="T80" fmla="*/ 221 w 422"/>
                  <a:gd name="T81" fmla="*/ 254 h 422"/>
                  <a:gd name="T82" fmla="*/ 109 w 422"/>
                  <a:gd name="T83" fmla="*/ 75 h 422"/>
                  <a:gd name="T84" fmla="*/ 109 w 422"/>
                  <a:gd name="T85" fmla="*/ 146 h 422"/>
                  <a:gd name="T86" fmla="*/ 109 w 422"/>
                  <a:gd name="T87" fmla="*/ 75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22" h="422">
                    <a:moveTo>
                      <a:pt x="211" y="0"/>
                    </a:moveTo>
                    <a:cubicBezTo>
                      <a:pt x="327" y="0"/>
                      <a:pt x="422" y="94"/>
                      <a:pt x="422" y="211"/>
                    </a:cubicBezTo>
                    <a:cubicBezTo>
                      <a:pt x="422" y="327"/>
                      <a:pt x="327" y="422"/>
                      <a:pt x="211" y="422"/>
                    </a:cubicBezTo>
                    <a:cubicBezTo>
                      <a:pt x="94" y="422"/>
                      <a:pt x="0" y="327"/>
                      <a:pt x="0" y="211"/>
                    </a:cubicBezTo>
                    <a:cubicBezTo>
                      <a:pt x="0" y="94"/>
                      <a:pt x="94" y="0"/>
                      <a:pt x="211" y="0"/>
                    </a:cubicBezTo>
                    <a:close/>
                    <a:moveTo>
                      <a:pt x="340" y="117"/>
                    </a:moveTo>
                    <a:cubicBezTo>
                      <a:pt x="341" y="117"/>
                      <a:pt x="343" y="118"/>
                      <a:pt x="344" y="119"/>
                    </a:cubicBezTo>
                    <a:cubicBezTo>
                      <a:pt x="345" y="120"/>
                      <a:pt x="345" y="121"/>
                      <a:pt x="345" y="123"/>
                    </a:cubicBezTo>
                    <a:lnTo>
                      <a:pt x="345" y="222"/>
                    </a:lnTo>
                    <a:cubicBezTo>
                      <a:pt x="345" y="223"/>
                      <a:pt x="345" y="225"/>
                      <a:pt x="344" y="226"/>
                    </a:cubicBezTo>
                    <a:lnTo>
                      <a:pt x="344" y="226"/>
                    </a:lnTo>
                    <a:cubicBezTo>
                      <a:pt x="343" y="227"/>
                      <a:pt x="341" y="227"/>
                      <a:pt x="340" y="227"/>
                    </a:cubicBezTo>
                    <a:lnTo>
                      <a:pt x="220" y="227"/>
                    </a:lnTo>
                    <a:cubicBezTo>
                      <a:pt x="219" y="227"/>
                      <a:pt x="218" y="227"/>
                      <a:pt x="217" y="226"/>
                    </a:cubicBezTo>
                    <a:lnTo>
                      <a:pt x="217" y="226"/>
                    </a:lnTo>
                    <a:cubicBezTo>
                      <a:pt x="216" y="225"/>
                      <a:pt x="215" y="223"/>
                      <a:pt x="215" y="222"/>
                    </a:cubicBezTo>
                    <a:lnTo>
                      <a:pt x="215" y="179"/>
                    </a:lnTo>
                    <a:lnTo>
                      <a:pt x="286" y="164"/>
                    </a:lnTo>
                    <a:lnTo>
                      <a:pt x="286" y="162"/>
                    </a:lnTo>
                    <a:lnTo>
                      <a:pt x="215" y="171"/>
                    </a:lnTo>
                    <a:lnTo>
                      <a:pt x="215" y="123"/>
                    </a:lnTo>
                    <a:cubicBezTo>
                      <a:pt x="215" y="121"/>
                      <a:pt x="216" y="120"/>
                      <a:pt x="217" y="119"/>
                    </a:cubicBezTo>
                    <a:lnTo>
                      <a:pt x="217" y="119"/>
                    </a:lnTo>
                    <a:cubicBezTo>
                      <a:pt x="218" y="118"/>
                      <a:pt x="219" y="117"/>
                      <a:pt x="220" y="117"/>
                    </a:cubicBezTo>
                    <a:lnTo>
                      <a:pt x="340" y="117"/>
                    </a:lnTo>
                    <a:close/>
                    <a:moveTo>
                      <a:pt x="220" y="96"/>
                    </a:moveTo>
                    <a:cubicBezTo>
                      <a:pt x="213" y="96"/>
                      <a:pt x="206" y="99"/>
                      <a:pt x="202" y="104"/>
                    </a:cubicBezTo>
                    <a:lnTo>
                      <a:pt x="202" y="104"/>
                    </a:lnTo>
                    <a:cubicBezTo>
                      <a:pt x="197" y="109"/>
                      <a:pt x="194" y="115"/>
                      <a:pt x="194" y="123"/>
                    </a:cubicBezTo>
                    <a:lnTo>
                      <a:pt x="194" y="174"/>
                    </a:lnTo>
                    <a:lnTo>
                      <a:pt x="186" y="175"/>
                    </a:lnTo>
                    <a:lnTo>
                      <a:pt x="186" y="166"/>
                    </a:lnTo>
                    <a:lnTo>
                      <a:pt x="162" y="166"/>
                    </a:lnTo>
                    <a:lnTo>
                      <a:pt x="137" y="151"/>
                    </a:lnTo>
                    <a:lnTo>
                      <a:pt x="77" y="151"/>
                    </a:lnTo>
                    <a:cubicBezTo>
                      <a:pt x="64" y="151"/>
                      <a:pt x="54" y="161"/>
                      <a:pt x="54" y="173"/>
                    </a:cubicBezTo>
                    <a:lnTo>
                      <a:pt x="54" y="243"/>
                    </a:lnTo>
                    <a:lnTo>
                      <a:pt x="77" y="243"/>
                    </a:lnTo>
                    <a:lnTo>
                      <a:pt x="77" y="192"/>
                    </a:lnTo>
                    <a:lnTo>
                      <a:pt x="81" y="192"/>
                    </a:lnTo>
                    <a:lnTo>
                      <a:pt x="81" y="243"/>
                    </a:lnTo>
                    <a:lnTo>
                      <a:pt x="81" y="256"/>
                    </a:lnTo>
                    <a:lnTo>
                      <a:pt x="81" y="350"/>
                    </a:lnTo>
                    <a:lnTo>
                      <a:pt x="106" y="350"/>
                    </a:lnTo>
                    <a:lnTo>
                      <a:pt x="106" y="272"/>
                    </a:lnTo>
                    <a:lnTo>
                      <a:pt x="112" y="272"/>
                    </a:lnTo>
                    <a:lnTo>
                      <a:pt x="112" y="350"/>
                    </a:lnTo>
                    <a:lnTo>
                      <a:pt x="137" y="350"/>
                    </a:lnTo>
                    <a:lnTo>
                      <a:pt x="137" y="336"/>
                    </a:lnTo>
                    <a:lnTo>
                      <a:pt x="137" y="256"/>
                    </a:lnTo>
                    <a:lnTo>
                      <a:pt x="137" y="243"/>
                    </a:lnTo>
                    <a:lnTo>
                      <a:pt x="137" y="192"/>
                    </a:lnTo>
                    <a:lnTo>
                      <a:pt x="137" y="177"/>
                    </a:lnTo>
                    <a:lnTo>
                      <a:pt x="162" y="192"/>
                    </a:lnTo>
                    <a:lnTo>
                      <a:pt x="186" y="192"/>
                    </a:lnTo>
                    <a:lnTo>
                      <a:pt x="186" y="185"/>
                    </a:lnTo>
                    <a:lnTo>
                      <a:pt x="194" y="184"/>
                    </a:lnTo>
                    <a:lnTo>
                      <a:pt x="194" y="222"/>
                    </a:lnTo>
                    <a:cubicBezTo>
                      <a:pt x="194" y="229"/>
                      <a:pt x="197" y="236"/>
                      <a:pt x="202" y="240"/>
                    </a:cubicBezTo>
                    <a:lnTo>
                      <a:pt x="202" y="240"/>
                    </a:lnTo>
                    <a:lnTo>
                      <a:pt x="202" y="241"/>
                    </a:lnTo>
                    <a:cubicBezTo>
                      <a:pt x="207" y="245"/>
                      <a:pt x="213" y="248"/>
                      <a:pt x="220" y="248"/>
                    </a:cubicBezTo>
                    <a:lnTo>
                      <a:pt x="340" y="248"/>
                    </a:lnTo>
                    <a:cubicBezTo>
                      <a:pt x="347" y="248"/>
                      <a:pt x="354" y="245"/>
                      <a:pt x="359" y="240"/>
                    </a:cubicBezTo>
                    <a:lnTo>
                      <a:pt x="359" y="241"/>
                    </a:lnTo>
                    <a:cubicBezTo>
                      <a:pt x="363" y="236"/>
                      <a:pt x="366" y="229"/>
                      <a:pt x="366" y="222"/>
                    </a:cubicBezTo>
                    <a:lnTo>
                      <a:pt x="366" y="123"/>
                    </a:lnTo>
                    <a:cubicBezTo>
                      <a:pt x="366" y="115"/>
                      <a:pt x="363" y="109"/>
                      <a:pt x="359" y="104"/>
                    </a:cubicBezTo>
                    <a:cubicBezTo>
                      <a:pt x="354" y="99"/>
                      <a:pt x="347" y="96"/>
                      <a:pt x="340" y="96"/>
                    </a:cubicBezTo>
                    <a:lnTo>
                      <a:pt x="220" y="96"/>
                    </a:lnTo>
                    <a:close/>
                    <a:moveTo>
                      <a:pt x="344" y="254"/>
                    </a:moveTo>
                    <a:lnTo>
                      <a:pt x="344" y="277"/>
                    </a:lnTo>
                    <a:lnTo>
                      <a:pt x="325" y="277"/>
                    </a:lnTo>
                    <a:lnTo>
                      <a:pt x="346" y="351"/>
                    </a:lnTo>
                    <a:lnTo>
                      <a:pt x="319" y="351"/>
                    </a:lnTo>
                    <a:lnTo>
                      <a:pt x="298" y="277"/>
                    </a:lnTo>
                    <a:lnTo>
                      <a:pt x="271" y="277"/>
                    </a:lnTo>
                    <a:lnTo>
                      <a:pt x="250" y="351"/>
                    </a:lnTo>
                    <a:lnTo>
                      <a:pt x="223" y="351"/>
                    </a:lnTo>
                    <a:lnTo>
                      <a:pt x="244" y="277"/>
                    </a:lnTo>
                    <a:lnTo>
                      <a:pt x="221" y="277"/>
                    </a:lnTo>
                    <a:lnTo>
                      <a:pt x="221" y="254"/>
                    </a:lnTo>
                    <a:lnTo>
                      <a:pt x="344" y="254"/>
                    </a:lnTo>
                    <a:close/>
                    <a:moveTo>
                      <a:pt x="109" y="75"/>
                    </a:moveTo>
                    <a:cubicBezTo>
                      <a:pt x="129" y="75"/>
                      <a:pt x="145" y="91"/>
                      <a:pt x="145" y="111"/>
                    </a:cubicBezTo>
                    <a:cubicBezTo>
                      <a:pt x="145" y="130"/>
                      <a:pt x="129" y="146"/>
                      <a:pt x="109" y="146"/>
                    </a:cubicBezTo>
                    <a:cubicBezTo>
                      <a:pt x="90" y="146"/>
                      <a:pt x="74" y="130"/>
                      <a:pt x="74" y="111"/>
                    </a:cubicBezTo>
                    <a:cubicBezTo>
                      <a:pt x="74" y="91"/>
                      <a:pt x="90" y="75"/>
                      <a:pt x="109" y="75"/>
                    </a:cubicBezTo>
                    <a:close/>
                  </a:path>
                </a:pathLst>
              </a:custGeom>
              <a:solidFill>
                <a:schemeClr val="bg1"/>
              </a:solidFill>
              <a:ln>
                <a:noFill/>
              </a:ln>
            </p:spPr>
            <p:txBody>
              <a:bodyPr lIns="91416" tIns="45708" rIns="91416" bIns="45708"/>
              <a:lstStyle/>
              <a:p>
                <a:pPr fontAlgn="auto">
                  <a:spcBef>
                    <a:spcPts val="0"/>
                  </a:spcBef>
                  <a:spcAft>
                    <a:spcPts val="0"/>
                  </a:spcAft>
                  <a:defRPr/>
                </a:pP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 calcmode="lin" valueType="num">
                                      <p:cBhvr>
                                        <p:cTn id="9" dur="500" fill="hold"/>
                                        <p:tgtEl>
                                          <p:spTgt spid="8"/>
                                        </p:tgtEl>
                                        <p:attrNameLst>
                                          <p:attrName>style.rotation</p:attrName>
                                        </p:attrNameLst>
                                      </p:cBhvr>
                                      <p:tavLst>
                                        <p:tav tm="0">
                                          <p:val>
                                            <p:fltVal val="90"/>
                                          </p:val>
                                        </p:tav>
                                        <p:tav tm="100000">
                                          <p:val>
                                            <p:fltVal val="0"/>
                                          </p:val>
                                        </p:tav>
                                      </p:tavLst>
                                    </p:anim>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0DF1A11C-A054-45E8-9E20-F6401745FF26}"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0334D31-55DA-44D7-AED2-CB8B60BB2C31}"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7E0D8EB-2EC1-4EDE-9506-33C7F6CBCBFA}"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B5E1000-D98F-4A6A-BE23-F37B1A8341C6}"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A0EACF24-D44A-4A29-B3D3-DF3CC4BF4285}"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E09B344-C396-4CC6-B607-A812579B82C1}"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pPr>
              <a:defRPr/>
            </a:pPr>
            <a:fld id="{A2D2383A-C2DD-4B06-B5B3-CADE7E1C632D}"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24A91FE-F51C-447E-8BAE-2D0F9A4D7D3F}"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22DF5321-8223-471F-B1DB-DB64E73F75F0}"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11711639-D3C1-49B5-9E07-CA49643265BA}"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72D712D7-CDC8-49CD-A4C4-D42699909244}"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8144AA7D-B61C-447C-BB34-9C1A74FB02B0}"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AD1F6459-542D-42B9-8E19-C2340E44D67D}"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55ADF621-F187-4D30-80B8-0DD0D082D0E8}"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293ECE99-CE54-48B2-A6D1-17F72B3FF501}"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4565C0F4-82A7-4B2B-BE41-8261746DA1E9}"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1DE85EC0-FB6A-4D7D-962A-174FFE506AF8}"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D487B4A-39C0-473E-B55F-FD2201A5C15A}"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6642D958-540F-438F-A281-FD656310C52C}"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350CAF58-AC25-4F5F-A645-A21B2AE2D664}"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文本占位符 2"/>
          <p:cNvSpPr>
            <a:spLocks noGrp="1"/>
          </p:cNvSpPr>
          <p:nvPr>
            <p:ph type="body" idx="1"/>
          </p:nvPr>
        </p:nvSpPr>
        <p:spPr bwMode="auto">
          <a:xfrm>
            <a:off x="838200" y="1825625"/>
            <a:ext cx="10515600" cy="4351338"/>
          </a:xfrm>
          <a:prstGeom prst="rect">
            <a:avLst/>
          </a:prstGeom>
          <a:noFill/>
          <a:ln w="9525">
            <a:noFill/>
            <a:miter lim="800000"/>
          </a:ln>
        </p:spPr>
        <p:txBody>
          <a:bodyPr vert="horz" wrap="square" lIns="91440" tIns="45720" rIns="91440" bIns="45720" numCol="1" anchor="t" anchorCtr="0" compatLnSpc="1"/>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61AE987B-5CCC-4D98-81F1-14B5B619FD0D}" type="datetimeFigureOut">
              <a:rPr lang="zh-CN" altLang="en-US"/>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BC240D70-F36E-4677-A365-47D026137375}" type="slidenum">
              <a:rPr lang="zh-CN" altLang="en-US"/>
            </a:fld>
            <a:endParaRPr lang="zh-CN" altLang="en-US"/>
          </a:p>
        </p:txBody>
      </p:sp>
      <p:sp>
        <p:nvSpPr>
          <p:cNvPr id="7" name="矩形 6"/>
          <p:cNvSpPr/>
          <p:nvPr userDrawn="1"/>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5pPr>
      <a:lvl6pPr marL="4572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6pPr>
      <a:lvl7pPr marL="9144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7pPr>
      <a:lvl8pPr marL="13716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8pPr>
      <a:lvl9pPr marL="18288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7.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audio" Target="NULL" TargetMode="Externa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23.xml.rels><?xml version="1.0" encoding="UTF-8" standalone="yes"?>
<Relationships xmlns="http://schemas.openxmlformats.org/package/2006/relationships"><Relationship Id="rId6" Type="http://schemas.openxmlformats.org/officeDocument/2006/relationships/notesSlide" Target="../notesSlides/notesSlide23.xml"/><Relationship Id="rId5" Type="http://schemas.openxmlformats.org/officeDocument/2006/relationships/slideLayout" Target="../slideLayouts/slideLayout7.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hyperlink" Target="http://www.rapidesign.cn/"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bwMode="auto">
          <a:xfrm flipV="1">
            <a:off x="0" y="0"/>
            <a:ext cx="12192000" cy="3584575"/>
            <a:chOff x="0" y="3272912"/>
            <a:chExt cx="12192000" cy="3585088"/>
          </a:xfrm>
        </p:grpSpPr>
        <p:sp>
          <p:nvSpPr>
            <p:cNvPr id="9" name="矩形 8"/>
            <p:cNvSpPr>
              <a:spLocks noChangeArrowheads="1"/>
            </p:cNvSpPr>
            <p:nvPr/>
          </p:nvSpPr>
          <p:spPr bwMode="auto">
            <a:xfrm>
              <a:off x="0" y="3463439"/>
              <a:ext cx="12192000" cy="3394561"/>
            </a:xfrm>
            <a:prstGeom prst="rect">
              <a:avLst/>
            </a:prstGeom>
            <a:solidFill>
              <a:srgbClr val="1D6295"/>
            </a:solidFill>
            <a:ln w="12700" algn="ctr">
              <a:noFill/>
              <a:miter lim="800000"/>
            </a:ln>
          </p:spPr>
          <p:txBody>
            <a:bodyPr rot="10800000" anchor="ctr"/>
            <a:lstStyle/>
            <a:p>
              <a:pPr algn="ctr" fontAlgn="auto">
                <a:spcBef>
                  <a:spcPts val="0"/>
                </a:spcBef>
                <a:spcAft>
                  <a:spcPts val="0"/>
                </a:spcAft>
                <a:defRPr/>
              </a:pPr>
              <a:endParaRPr lang="zh-CN" altLang="en-US" sz="1600">
                <a:solidFill>
                  <a:schemeClr val="lt1"/>
                </a:solidFill>
                <a:latin typeface="+mn-lt"/>
                <a:ea typeface="+mn-ea"/>
              </a:endParaRPr>
            </a:p>
          </p:txBody>
        </p:sp>
        <p:sp>
          <p:nvSpPr>
            <p:cNvPr id="12" name="等腰三角形 11"/>
            <p:cNvSpPr>
              <a:spLocks noChangeArrowheads="1"/>
            </p:cNvSpPr>
            <p:nvPr/>
          </p:nvSpPr>
          <p:spPr bwMode="auto">
            <a:xfrm>
              <a:off x="5705475" y="3272912"/>
              <a:ext cx="781050" cy="304844"/>
            </a:xfrm>
            <a:prstGeom prst="triangle">
              <a:avLst>
                <a:gd name="adj" fmla="val 50000"/>
              </a:avLst>
            </a:prstGeom>
            <a:solidFill>
              <a:srgbClr val="1D6295"/>
            </a:solidFill>
            <a:ln w="12700" algn="ctr">
              <a:noFill/>
              <a:miter lim="800000"/>
            </a:ln>
          </p:spPr>
          <p:txBody>
            <a:bodyPr rot="10800000" anchor="ctr"/>
            <a:lstStyle/>
            <a:p>
              <a:pPr algn="ctr" fontAlgn="auto">
                <a:spcBef>
                  <a:spcPts val="0"/>
                </a:spcBef>
                <a:spcAft>
                  <a:spcPts val="0"/>
                </a:spcAft>
                <a:defRPr/>
              </a:pPr>
              <a:endParaRPr lang="zh-CN" altLang="en-US">
                <a:solidFill>
                  <a:schemeClr val="lt1"/>
                </a:solidFill>
                <a:latin typeface="+mn-lt"/>
                <a:ea typeface="+mn-ea"/>
              </a:endParaRPr>
            </a:p>
          </p:txBody>
        </p:sp>
      </p:grpSp>
      <p:sp>
        <p:nvSpPr>
          <p:cNvPr id="13" name="文本框 12"/>
          <p:cNvSpPr txBox="1"/>
          <p:nvPr/>
        </p:nvSpPr>
        <p:spPr>
          <a:xfrm>
            <a:off x="1149985" y="3965575"/>
            <a:ext cx="9853930" cy="922020"/>
          </a:xfrm>
          <a:prstGeom prst="rect">
            <a:avLst/>
          </a:prstGeom>
          <a:noFill/>
        </p:spPr>
        <p:txBody>
          <a:bodyPr wrap="none">
            <a:spAutoFit/>
          </a:bodyPr>
          <a:lstStyle/>
          <a:p>
            <a:pPr algn="ctr" fontAlgn="auto">
              <a:spcBef>
                <a:spcPts val="0"/>
              </a:spcBef>
              <a:spcAft>
                <a:spcPts val="0"/>
              </a:spcAft>
              <a:defRPr/>
            </a:pPr>
            <a:r>
              <a:rPr lang="zh-CN" altLang="en-US" sz="5400" b="1" dirty="0">
                <a:solidFill>
                  <a:schemeClr val="tx1">
                    <a:lumMod val="65000"/>
                    <a:lumOff val="35000"/>
                  </a:schemeClr>
                </a:solidFill>
                <a:latin typeface="微软雅黑" panose="020B0503020204020204" pitchFamily="34" charset="-122"/>
                <a:ea typeface="微软雅黑" panose="020B0503020204020204" pitchFamily="34" charset="-122"/>
              </a:rPr>
              <a:t>Android沙盒游戏应用项目介绍</a:t>
            </a:r>
            <a:endParaRPr lang="zh-CN" altLang="en-US" sz="54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4" name="TextBox 10"/>
          <p:cNvSpPr txBox="1"/>
          <p:nvPr/>
        </p:nvSpPr>
        <p:spPr>
          <a:xfrm>
            <a:off x="2908300" y="5038725"/>
            <a:ext cx="6337300" cy="461963"/>
          </a:xfrm>
          <a:prstGeom prst="rect">
            <a:avLst/>
          </a:prstGeom>
          <a:noFill/>
        </p:spPr>
        <p:txBody>
          <a:bodyPr lIns="91416" tIns="45708" rIns="91416" bIns="45708">
            <a:spAutoFit/>
          </a:bodyPr>
          <a:lstStyle>
            <a:defPPr>
              <a:defRPr lang="zh-CN"/>
            </a:defPPr>
            <a:lvl1pPr>
              <a:defRPr sz="2000">
                <a:solidFill>
                  <a:schemeClr val="bg1"/>
                </a:solidFill>
                <a:latin typeface="微软雅黑" panose="020B0503020204020204" pitchFamily="34" charset="-122"/>
                <a:ea typeface="微软雅黑" panose="020B0503020204020204" pitchFamily="34" charset="-122"/>
              </a:defRPr>
            </a:lvl1pPr>
          </a:lstStyle>
          <a:p>
            <a:pPr algn="ctr" fontAlgn="auto">
              <a:spcBef>
                <a:spcPts val="0"/>
              </a:spcBef>
              <a:spcAft>
                <a:spcPts val="0"/>
              </a:spcAft>
              <a:defRPr/>
            </a:pPr>
            <a:r>
              <a:rPr lang="zh-CN" altLang="en-US" sz="2400" spc="400" dirty="0" smtClean="0">
                <a:solidFill>
                  <a:schemeClr val="tx1">
                    <a:lumMod val="65000"/>
                    <a:lumOff val="35000"/>
                  </a:schemeClr>
                </a:solidFill>
              </a:rPr>
              <a:t>浙大城院计算机与计算科学学院学</a:t>
            </a:r>
            <a:r>
              <a:rPr lang="zh-CN" altLang="en-US" sz="2400" spc="400" dirty="0">
                <a:solidFill>
                  <a:schemeClr val="tx1">
                    <a:lumMod val="65000"/>
                    <a:lumOff val="35000"/>
                  </a:schemeClr>
                </a:solidFill>
              </a:rPr>
              <a:t>院</a:t>
            </a:r>
            <a:endParaRPr lang="en-US" altLang="zh-CN" sz="2400" spc="400" dirty="0">
              <a:solidFill>
                <a:schemeClr val="tx1">
                  <a:lumMod val="65000"/>
                  <a:lumOff val="35000"/>
                </a:schemeClr>
              </a:solidFill>
            </a:endParaRPr>
          </a:p>
        </p:txBody>
      </p:sp>
      <p:sp>
        <p:nvSpPr>
          <p:cNvPr id="20" name="Freeform 7"/>
          <p:cNvSpPr>
            <a:spLocks noChangeAspect="1" noEditPoints="1"/>
          </p:cNvSpPr>
          <p:nvPr/>
        </p:nvSpPr>
        <p:spPr bwMode="auto">
          <a:xfrm>
            <a:off x="7302500" y="5938838"/>
            <a:ext cx="461963" cy="466725"/>
          </a:xfrm>
          <a:custGeom>
            <a:avLst/>
            <a:gdLst>
              <a:gd name="T0" fmla="*/ 661 w 904"/>
              <a:gd name="T1" fmla="*/ 461 h 905"/>
              <a:gd name="T2" fmla="*/ 661 w 904"/>
              <a:gd name="T3" fmla="*/ 339 h 905"/>
              <a:gd name="T4" fmla="*/ 605 w 904"/>
              <a:gd name="T5" fmla="*/ 339 h 905"/>
              <a:gd name="T6" fmla="*/ 605 w 904"/>
              <a:gd name="T7" fmla="*/ 461 h 905"/>
              <a:gd name="T8" fmla="*/ 456 w 904"/>
              <a:gd name="T9" fmla="*/ 610 h 905"/>
              <a:gd name="T10" fmla="*/ 453 w 904"/>
              <a:gd name="T11" fmla="*/ 610 h 905"/>
              <a:gd name="T12" fmla="*/ 452 w 904"/>
              <a:gd name="T13" fmla="*/ 610 h 905"/>
              <a:gd name="T14" fmla="*/ 451 w 904"/>
              <a:gd name="T15" fmla="*/ 610 h 905"/>
              <a:gd name="T16" fmla="*/ 448 w 904"/>
              <a:gd name="T17" fmla="*/ 610 h 905"/>
              <a:gd name="T18" fmla="*/ 299 w 904"/>
              <a:gd name="T19" fmla="*/ 461 h 905"/>
              <a:gd name="T20" fmla="*/ 299 w 904"/>
              <a:gd name="T21" fmla="*/ 339 h 905"/>
              <a:gd name="T22" fmla="*/ 244 w 904"/>
              <a:gd name="T23" fmla="*/ 339 h 905"/>
              <a:gd name="T24" fmla="*/ 244 w 904"/>
              <a:gd name="T25" fmla="*/ 461 h 905"/>
              <a:gd name="T26" fmla="*/ 419 w 904"/>
              <a:gd name="T27" fmla="*/ 664 h 905"/>
              <a:gd name="T28" fmla="*/ 419 w 904"/>
              <a:gd name="T29" fmla="*/ 752 h 905"/>
              <a:gd name="T30" fmla="*/ 295 w 904"/>
              <a:gd name="T31" fmla="*/ 787 h 905"/>
              <a:gd name="T32" fmla="*/ 610 w 904"/>
              <a:gd name="T33" fmla="*/ 787 h 905"/>
              <a:gd name="T34" fmla="*/ 484 w 904"/>
              <a:gd name="T35" fmla="*/ 751 h 905"/>
              <a:gd name="T36" fmla="*/ 484 w 904"/>
              <a:gd name="T37" fmla="*/ 664 h 905"/>
              <a:gd name="T38" fmla="*/ 661 w 904"/>
              <a:gd name="T39" fmla="*/ 461 h 905"/>
              <a:gd name="T40" fmla="*/ 450 w 904"/>
              <a:gd name="T41" fmla="*/ 558 h 905"/>
              <a:gd name="T42" fmla="*/ 452 w 904"/>
              <a:gd name="T43" fmla="*/ 558 h 905"/>
              <a:gd name="T44" fmla="*/ 454 w 904"/>
              <a:gd name="T45" fmla="*/ 558 h 905"/>
              <a:gd name="T46" fmla="*/ 554 w 904"/>
              <a:gd name="T47" fmla="*/ 459 h 905"/>
              <a:gd name="T48" fmla="*/ 554 w 904"/>
              <a:gd name="T49" fmla="*/ 218 h 905"/>
              <a:gd name="T50" fmla="*/ 454 w 904"/>
              <a:gd name="T51" fmla="*/ 118 h 905"/>
              <a:gd name="T52" fmla="*/ 452 w 904"/>
              <a:gd name="T53" fmla="*/ 118 h 905"/>
              <a:gd name="T54" fmla="*/ 450 w 904"/>
              <a:gd name="T55" fmla="*/ 118 h 905"/>
              <a:gd name="T56" fmla="*/ 351 w 904"/>
              <a:gd name="T57" fmla="*/ 218 h 905"/>
              <a:gd name="T58" fmla="*/ 351 w 904"/>
              <a:gd name="T59" fmla="*/ 459 h 905"/>
              <a:gd name="T60" fmla="*/ 450 w 904"/>
              <a:gd name="T61" fmla="*/ 558 h 905"/>
              <a:gd name="T62" fmla="*/ 452 w 904"/>
              <a:gd name="T63" fmla="*/ 0 h 905"/>
              <a:gd name="T64" fmla="*/ 904 w 904"/>
              <a:gd name="T65" fmla="*/ 453 h 905"/>
              <a:gd name="T66" fmla="*/ 452 w 904"/>
              <a:gd name="T67" fmla="*/ 905 h 905"/>
              <a:gd name="T68" fmla="*/ 0 w 904"/>
              <a:gd name="T69" fmla="*/ 453 h 905"/>
              <a:gd name="T70" fmla="*/ 452 w 904"/>
              <a:gd name="T71" fmla="*/ 0 h 9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04" h="905">
                <a:moveTo>
                  <a:pt x="661" y="461"/>
                </a:moveTo>
                <a:lnTo>
                  <a:pt x="661" y="339"/>
                </a:lnTo>
                <a:cubicBezTo>
                  <a:pt x="661" y="304"/>
                  <a:pt x="605" y="304"/>
                  <a:pt x="605" y="339"/>
                </a:cubicBezTo>
                <a:lnTo>
                  <a:pt x="605" y="461"/>
                </a:lnTo>
                <a:cubicBezTo>
                  <a:pt x="605" y="543"/>
                  <a:pt x="538" y="610"/>
                  <a:pt x="456" y="610"/>
                </a:cubicBezTo>
                <a:cubicBezTo>
                  <a:pt x="455" y="610"/>
                  <a:pt x="454" y="610"/>
                  <a:pt x="453" y="610"/>
                </a:cubicBezTo>
                <a:lnTo>
                  <a:pt x="452" y="610"/>
                </a:lnTo>
                <a:lnTo>
                  <a:pt x="451" y="610"/>
                </a:lnTo>
                <a:cubicBezTo>
                  <a:pt x="450" y="610"/>
                  <a:pt x="449" y="610"/>
                  <a:pt x="448" y="610"/>
                </a:cubicBezTo>
                <a:cubicBezTo>
                  <a:pt x="366" y="610"/>
                  <a:pt x="299" y="543"/>
                  <a:pt x="299" y="461"/>
                </a:cubicBezTo>
                <a:lnTo>
                  <a:pt x="299" y="339"/>
                </a:lnTo>
                <a:cubicBezTo>
                  <a:pt x="299" y="304"/>
                  <a:pt x="244" y="304"/>
                  <a:pt x="244" y="339"/>
                </a:cubicBezTo>
                <a:cubicBezTo>
                  <a:pt x="244" y="355"/>
                  <a:pt x="244" y="461"/>
                  <a:pt x="244" y="461"/>
                </a:cubicBezTo>
                <a:cubicBezTo>
                  <a:pt x="244" y="564"/>
                  <a:pt x="320" y="650"/>
                  <a:pt x="419" y="664"/>
                </a:cubicBezTo>
                <a:lnTo>
                  <a:pt x="419" y="752"/>
                </a:lnTo>
                <a:lnTo>
                  <a:pt x="295" y="787"/>
                </a:lnTo>
                <a:lnTo>
                  <a:pt x="610" y="787"/>
                </a:lnTo>
                <a:lnTo>
                  <a:pt x="484" y="751"/>
                </a:lnTo>
                <a:lnTo>
                  <a:pt x="484" y="664"/>
                </a:lnTo>
                <a:cubicBezTo>
                  <a:pt x="584" y="650"/>
                  <a:pt x="661" y="564"/>
                  <a:pt x="661" y="461"/>
                </a:cubicBezTo>
                <a:close/>
                <a:moveTo>
                  <a:pt x="450" y="558"/>
                </a:moveTo>
                <a:cubicBezTo>
                  <a:pt x="451" y="558"/>
                  <a:pt x="451" y="558"/>
                  <a:pt x="452" y="558"/>
                </a:cubicBezTo>
                <a:cubicBezTo>
                  <a:pt x="453" y="558"/>
                  <a:pt x="453" y="558"/>
                  <a:pt x="454" y="558"/>
                </a:cubicBezTo>
                <a:cubicBezTo>
                  <a:pt x="509" y="558"/>
                  <a:pt x="554" y="514"/>
                  <a:pt x="554" y="459"/>
                </a:cubicBezTo>
                <a:lnTo>
                  <a:pt x="554" y="218"/>
                </a:lnTo>
                <a:cubicBezTo>
                  <a:pt x="554" y="163"/>
                  <a:pt x="509" y="118"/>
                  <a:pt x="454" y="118"/>
                </a:cubicBezTo>
                <a:cubicBezTo>
                  <a:pt x="453" y="118"/>
                  <a:pt x="453" y="118"/>
                  <a:pt x="452" y="118"/>
                </a:cubicBezTo>
                <a:cubicBezTo>
                  <a:pt x="452" y="118"/>
                  <a:pt x="451" y="118"/>
                  <a:pt x="450" y="118"/>
                </a:cubicBezTo>
                <a:cubicBezTo>
                  <a:pt x="395" y="118"/>
                  <a:pt x="351" y="163"/>
                  <a:pt x="351" y="218"/>
                </a:cubicBezTo>
                <a:lnTo>
                  <a:pt x="351" y="459"/>
                </a:lnTo>
                <a:cubicBezTo>
                  <a:pt x="351" y="514"/>
                  <a:pt x="395" y="558"/>
                  <a:pt x="450" y="558"/>
                </a:cubicBezTo>
                <a:close/>
                <a:moveTo>
                  <a:pt x="452" y="0"/>
                </a:moveTo>
                <a:cubicBezTo>
                  <a:pt x="702" y="0"/>
                  <a:pt x="904" y="203"/>
                  <a:pt x="904" y="453"/>
                </a:cubicBezTo>
                <a:cubicBezTo>
                  <a:pt x="904" y="702"/>
                  <a:pt x="702" y="905"/>
                  <a:pt x="452" y="905"/>
                </a:cubicBezTo>
                <a:cubicBezTo>
                  <a:pt x="202" y="905"/>
                  <a:pt x="0" y="702"/>
                  <a:pt x="0" y="453"/>
                </a:cubicBezTo>
                <a:cubicBezTo>
                  <a:pt x="0" y="203"/>
                  <a:pt x="202" y="0"/>
                  <a:pt x="452" y="0"/>
                </a:cubicBezTo>
                <a:close/>
              </a:path>
            </a:pathLst>
          </a:custGeom>
          <a:solidFill>
            <a:schemeClr val="accent2"/>
          </a:solidFill>
          <a:ln>
            <a:noFill/>
          </a:ln>
        </p:spPr>
        <p:txBody>
          <a:bodyPr lIns="91416" tIns="45708" rIns="91416" bIns="45708"/>
          <a:lstStyle/>
          <a:p>
            <a:pPr fontAlgn="auto">
              <a:spcBef>
                <a:spcPts val="0"/>
              </a:spcBef>
              <a:spcAft>
                <a:spcPts val="0"/>
              </a:spcAft>
              <a:defRPr/>
            </a:pPr>
            <a:endParaRPr lang="zh-CN" altLang="en-US">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1" name="TextBox 6"/>
          <p:cNvSpPr txBox="1"/>
          <p:nvPr/>
        </p:nvSpPr>
        <p:spPr>
          <a:xfrm>
            <a:off x="7888288" y="5962650"/>
            <a:ext cx="1430655" cy="397510"/>
          </a:xfrm>
          <a:prstGeom prst="rect">
            <a:avLst/>
          </a:prstGeom>
          <a:noFill/>
        </p:spPr>
        <p:txBody>
          <a:bodyPr wrap="none" lIns="91416" tIns="45708" rIns="91416" bIns="45708">
            <a:spAutoFit/>
          </a:bodyPr>
          <a:lstStyle>
            <a:defPPr>
              <a:defRPr lang="zh-CN"/>
            </a:defPPr>
            <a:lvl1pPr>
              <a:defRPr sz="2000">
                <a:solidFill>
                  <a:schemeClr val="accent2"/>
                </a:solidFill>
                <a:latin typeface="+mn-ea"/>
                <a:ea typeface="+mn-ea"/>
              </a:defRPr>
            </a:lvl1pPr>
          </a:lstStyle>
          <a:p>
            <a:pPr fontAlgn="auto">
              <a:spcBef>
                <a:spcPts val="0"/>
              </a:spcBef>
              <a:spcAft>
                <a:spcPts val="0"/>
              </a:spcAft>
              <a:defRPr/>
            </a:pP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组号：</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G02</a:t>
            </a:r>
            <a:endPar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8" name="TextBox 7"/>
          <p:cNvSpPr txBox="1"/>
          <p:nvPr/>
        </p:nvSpPr>
        <p:spPr>
          <a:xfrm>
            <a:off x="3529013" y="5962650"/>
            <a:ext cx="2034540" cy="397510"/>
          </a:xfrm>
          <a:prstGeom prst="rect">
            <a:avLst/>
          </a:prstGeom>
          <a:noFill/>
        </p:spPr>
        <p:txBody>
          <a:bodyPr wrap="none" lIns="91416" tIns="45708" rIns="91416" bIns="45708">
            <a:spAutoFit/>
          </a:bodyPr>
          <a:lstStyle/>
          <a:p>
            <a:pPr fontAlgn="auto">
              <a:spcBef>
                <a:spcPts val="0"/>
              </a:spcBef>
              <a:spcAft>
                <a:spcPts val="0"/>
              </a:spcAft>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指导老师：杨枨 </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9" name="Freeform 8"/>
          <p:cNvSpPr>
            <a:spLocks noChangeAspect="1" noEditPoints="1"/>
          </p:cNvSpPr>
          <p:nvPr/>
        </p:nvSpPr>
        <p:spPr bwMode="auto">
          <a:xfrm>
            <a:off x="2941638" y="5938838"/>
            <a:ext cx="465137" cy="466725"/>
          </a:xfrm>
          <a:custGeom>
            <a:avLst/>
            <a:gdLst>
              <a:gd name="T0" fmla="*/ 422 w 422"/>
              <a:gd name="T1" fmla="*/ 211 h 422"/>
              <a:gd name="T2" fmla="*/ 0 w 422"/>
              <a:gd name="T3" fmla="*/ 211 h 422"/>
              <a:gd name="T4" fmla="*/ 340 w 422"/>
              <a:gd name="T5" fmla="*/ 117 h 422"/>
              <a:gd name="T6" fmla="*/ 345 w 422"/>
              <a:gd name="T7" fmla="*/ 123 h 422"/>
              <a:gd name="T8" fmla="*/ 344 w 422"/>
              <a:gd name="T9" fmla="*/ 226 h 422"/>
              <a:gd name="T10" fmla="*/ 340 w 422"/>
              <a:gd name="T11" fmla="*/ 227 h 422"/>
              <a:gd name="T12" fmla="*/ 217 w 422"/>
              <a:gd name="T13" fmla="*/ 226 h 422"/>
              <a:gd name="T14" fmla="*/ 215 w 422"/>
              <a:gd name="T15" fmla="*/ 222 h 422"/>
              <a:gd name="T16" fmla="*/ 286 w 422"/>
              <a:gd name="T17" fmla="*/ 164 h 422"/>
              <a:gd name="T18" fmla="*/ 215 w 422"/>
              <a:gd name="T19" fmla="*/ 171 h 422"/>
              <a:gd name="T20" fmla="*/ 217 w 422"/>
              <a:gd name="T21" fmla="*/ 119 h 422"/>
              <a:gd name="T22" fmla="*/ 220 w 422"/>
              <a:gd name="T23" fmla="*/ 117 h 422"/>
              <a:gd name="T24" fmla="*/ 220 w 422"/>
              <a:gd name="T25" fmla="*/ 96 h 422"/>
              <a:gd name="T26" fmla="*/ 202 w 422"/>
              <a:gd name="T27" fmla="*/ 104 h 422"/>
              <a:gd name="T28" fmla="*/ 194 w 422"/>
              <a:gd name="T29" fmla="*/ 174 h 422"/>
              <a:gd name="T30" fmla="*/ 186 w 422"/>
              <a:gd name="T31" fmla="*/ 166 h 422"/>
              <a:gd name="T32" fmla="*/ 137 w 422"/>
              <a:gd name="T33" fmla="*/ 151 h 422"/>
              <a:gd name="T34" fmla="*/ 54 w 422"/>
              <a:gd name="T35" fmla="*/ 173 h 422"/>
              <a:gd name="T36" fmla="*/ 77 w 422"/>
              <a:gd name="T37" fmla="*/ 243 h 422"/>
              <a:gd name="T38" fmla="*/ 81 w 422"/>
              <a:gd name="T39" fmla="*/ 192 h 422"/>
              <a:gd name="T40" fmla="*/ 81 w 422"/>
              <a:gd name="T41" fmla="*/ 256 h 422"/>
              <a:gd name="T42" fmla="*/ 106 w 422"/>
              <a:gd name="T43" fmla="*/ 350 h 422"/>
              <a:gd name="T44" fmla="*/ 112 w 422"/>
              <a:gd name="T45" fmla="*/ 272 h 422"/>
              <a:gd name="T46" fmla="*/ 137 w 422"/>
              <a:gd name="T47" fmla="*/ 350 h 422"/>
              <a:gd name="T48" fmla="*/ 137 w 422"/>
              <a:gd name="T49" fmla="*/ 256 h 422"/>
              <a:gd name="T50" fmla="*/ 137 w 422"/>
              <a:gd name="T51" fmla="*/ 192 h 422"/>
              <a:gd name="T52" fmla="*/ 162 w 422"/>
              <a:gd name="T53" fmla="*/ 192 h 422"/>
              <a:gd name="T54" fmla="*/ 186 w 422"/>
              <a:gd name="T55" fmla="*/ 185 h 422"/>
              <a:gd name="T56" fmla="*/ 194 w 422"/>
              <a:gd name="T57" fmla="*/ 222 h 422"/>
              <a:gd name="T58" fmla="*/ 202 w 422"/>
              <a:gd name="T59" fmla="*/ 240 h 422"/>
              <a:gd name="T60" fmla="*/ 220 w 422"/>
              <a:gd name="T61" fmla="*/ 248 h 422"/>
              <a:gd name="T62" fmla="*/ 359 w 422"/>
              <a:gd name="T63" fmla="*/ 240 h 422"/>
              <a:gd name="T64" fmla="*/ 366 w 422"/>
              <a:gd name="T65" fmla="*/ 222 h 422"/>
              <a:gd name="T66" fmla="*/ 359 w 422"/>
              <a:gd name="T67" fmla="*/ 104 h 422"/>
              <a:gd name="T68" fmla="*/ 220 w 422"/>
              <a:gd name="T69" fmla="*/ 96 h 422"/>
              <a:gd name="T70" fmla="*/ 344 w 422"/>
              <a:gd name="T71" fmla="*/ 277 h 422"/>
              <a:gd name="T72" fmla="*/ 346 w 422"/>
              <a:gd name="T73" fmla="*/ 351 h 422"/>
              <a:gd name="T74" fmla="*/ 298 w 422"/>
              <a:gd name="T75" fmla="*/ 277 h 422"/>
              <a:gd name="T76" fmla="*/ 250 w 422"/>
              <a:gd name="T77" fmla="*/ 351 h 422"/>
              <a:gd name="T78" fmla="*/ 244 w 422"/>
              <a:gd name="T79" fmla="*/ 277 h 422"/>
              <a:gd name="T80" fmla="*/ 221 w 422"/>
              <a:gd name="T81" fmla="*/ 254 h 422"/>
              <a:gd name="T82" fmla="*/ 109 w 422"/>
              <a:gd name="T83" fmla="*/ 75 h 422"/>
              <a:gd name="T84" fmla="*/ 109 w 422"/>
              <a:gd name="T85" fmla="*/ 146 h 422"/>
              <a:gd name="T86" fmla="*/ 109 w 422"/>
              <a:gd name="T87" fmla="*/ 75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22" h="422">
                <a:moveTo>
                  <a:pt x="211" y="0"/>
                </a:moveTo>
                <a:cubicBezTo>
                  <a:pt x="327" y="0"/>
                  <a:pt x="422" y="94"/>
                  <a:pt x="422" y="211"/>
                </a:cubicBezTo>
                <a:cubicBezTo>
                  <a:pt x="422" y="327"/>
                  <a:pt x="327" y="422"/>
                  <a:pt x="211" y="422"/>
                </a:cubicBezTo>
                <a:cubicBezTo>
                  <a:pt x="94" y="422"/>
                  <a:pt x="0" y="327"/>
                  <a:pt x="0" y="211"/>
                </a:cubicBezTo>
                <a:cubicBezTo>
                  <a:pt x="0" y="94"/>
                  <a:pt x="94" y="0"/>
                  <a:pt x="211" y="0"/>
                </a:cubicBezTo>
                <a:close/>
                <a:moveTo>
                  <a:pt x="340" y="117"/>
                </a:moveTo>
                <a:cubicBezTo>
                  <a:pt x="341" y="117"/>
                  <a:pt x="343" y="118"/>
                  <a:pt x="344" y="119"/>
                </a:cubicBezTo>
                <a:cubicBezTo>
                  <a:pt x="345" y="120"/>
                  <a:pt x="345" y="121"/>
                  <a:pt x="345" y="123"/>
                </a:cubicBezTo>
                <a:lnTo>
                  <a:pt x="345" y="222"/>
                </a:lnTo>
                <a:cubicBezTo>
                  <a:pt x="345" y="223"/>
                  <a:pt x="345" y="225"/>
                  <a:pt x="344" y="226"/>
                </a:cubicBezTo>
                <a:lnTo>
                  <a:pt x="344" y="226"/>
                </a:lnTo>
                <a:cubicBezTo>
                  <a:pt x="343" y="227"/>
                  <a:pt x="341" y="227"/>
                  <a:pt x="340" y="227"/>
                </a:cubicBezTo>
                <a:lnTo>
                  <a:pt x="220" y="227"/>
                </a:lnTo>
                <a:cubicBezTo>
                  <a:pt x="219" y="227"/>
                  <a:pt x="218" y="227"/>
                  <a:pt x="217" y="226"/>
                </a:cubicBezTo>
                <a:lnTo>
                  <a:pt x="217" y="226"/>
                </a:lnTo>
                <a:cubicBezTo>
                  <a:pt x="216" y="225"/>
                  <a:pt x="215" y="223"/>
                  <a:pt x="215" y="222"/>
                </a:cubicBezTo>
                <a:lnTo>
                  <a:pt x="215" y="179"/>
                </a:lnTo>
                <a:lnTo>
                  <a:pt x="286" y="164"/>
                </a:lnTo>
                <a:lnTo>
                  <a:pt x="286" y="162"/>
                </a:lnTo>
                <a:lnTo>
                  <a:pt x="215" y="171"/>
                </a:lnTo>
                <a:lnTo>
                  <a:pt x="215" y="123"/>
                </a:lnTo>
                <a:cubicBezTo>
                  <a:pt x="215" y="121"/>
                  <a:pt x="216" y="120"/>
                  <a:pt x="217" y="119"/>
                </a:cubicBezTo>
                <a:lnTo>
                  <a:pt x="217" y="119"/>
                </a:lnTo>
                <a:cubicBezTo>
                  <a:pt x="218" y="118"/>
                  <a:pt x="219" y="117"/>
                  <a:pt x="220" y="117"/>
                </a:cubicBezTo>
                <a:lnTo>
                  <a:pt x="340" y="117"/>
                </a:lnTo>
                <a:close/>
                <a:moveTo>
                  <a:pt x="220" y="96"/>
                </a:moveTo>
                <a:cubicBezTo>
                  <a:pt x="213" y="96"/>
                  <a:pt x="206" y="99"/>
                  <a:pt x="202" y="104"/>
                </a:cubicBezTo>
                <a:lnTo>
                  <a:pt x="202" y="104"/>
                </a:lnTo>
                <a:cubicBezTo>
                  <a:pt x="197" y="109"/>
                  <a:pt x="194" y="115"/>
                  <a:pt x="194" y="123"/>
                </a:cubicBezTo>
                <a:lnTo>
                  <a:pt x="194" y="174"/>
                </a:lnTo>
                <a:lnTo>
                  <a:pt x="186" y="175"/>
                </a:lnTo>
                <a:lnTo>
                  <a:pt x="186" y="166"/>
                </a:lnTo>
                <a:lnTo>
                  <a:pt x="162" y="166"/>
                </a:lnTo>
                <a:lnTo>
                  <a:pt x="137" y="151"/>
                </a:lnTo>
                <a:lnTo>
                  <a:pt x="77" y="151"/>
                </a:lnTo>
                <a:cubicBezTo>
                  <a:pt x="64" y="151"/>
                  <a:pt x="54" y="161"/>
                  <a:pt x="54" y="173"/>
                </a:cubicBezTo>
                <a:lnTo>
                  <a:pt x="54" y="243"/>
                </a:lnTo>
                <a:lnTo>
                  <a:pt x="77" y="243"/>
                </a:lnTo>
                <a:lnTo>
                  <a:pt x="77" y="192"/>
                </a:lnTo>
                <a:lnTo>
                  <a:pt x="81" y="192"/>
                </a:lnTo>
                <a:lnTo>
                  <a:pt x="81" y="243"/>
                </a:lnTo>
                <a:lnTo>
                  <a:pt x="81" y="256"/>
                </a:lnTo>
                <a:lnTo>
                  <a:pt x="81" y="350"/>
                </a:lnTo>
                <a:lnTo>
                  <a:pt x="106" y="350"/>
                </a:lnTo>
                <a:lnTo>
                  <a:pt x="106" y="272"/>
                </a:lnTo>
                <a:lnTo>
                  <a:pt x="112" y="272"/>
                </a:lnTo>
                <a:lnTo>
                  <a:pt x="112" y="350"/>
                </a:lnTo>
                <a:lnTo>
                  <a:pt x="137" y="350"/>
                </a:lnTo>
                <a:lnTo>
                  <a:pt x="137" y="336"/>
                </a:lnTo>
                <a:lnTo>
                  <a:pt x="137" y="256"/>
                </a:lnTo>
                <a:lnTo>
                  <a:pt x="137" y="243"/>
                </a:lnTo>
                <a:lnTo>
                  <a:pt x="137" y="192"/>
                </a:lnTo>
                <a:lnTo>
                  <a:pt x="137" y="177"/>
                </a:lnTo>
                <a:lnTo>
                  <a:pt x="162" y="192"/>
                </a:lnTo>
                <a:lnTo>
                  <a:pt x="186" y="192"/>
                </a:lnTo>
                <a:lnTo>
                  <a:pt x="186" y="185"/>
                </a:lnTo>
                <a:lnTo>
                  <a:pt x="194" y="184"/>
                </a:lnTo>
                <a:lnTo>
                  <a:pt x="194" y="222"/>
                </a:lnTo>
                <a:cubicBezTo>
                  <a:pt x="194" y="229"/>
                  <a:pt x="197" y="236"/>
                  <a:pt x="202" y="240"/>
                </a:cubicBezTo>
                <a:lnTo>
                  <a:pt x="202" y="240"/>
                </a:lnTo>
                <a:lnTo>
                  <a:pt x="202" y="241"/>
                </a:lnTo>
                <a:cubicBezTo>
                  <a:pt x="207" y="245"/>
                  <a:pt x="213" y="248"/>
                  <a:pt x="220" y="248"/>
                </a:cubicBezTo>
                <a:lnTo>
                  <a:pt x="340" y="248"/>
                </a:lnTo>
                <a:cubicBezTo>
                  <a:pt x="347" y="248"/>
                  <a:pt x="354" y="245"/>
                  <a:pt x="359" y="240"/>
                </a:cubicBezTo>
                <a:lnTo>
                  <a:pt x="359" y="241"/>
                </a:lnTo>
                <a:cubicBezTo>
                  <a:pt x="363" y="236"/>
                  <a:pt x="366" y="229"/>
                  <a:pt x="366" y="222"/>
                </a:cubicBezTo>
                <a:lnTo>
                  <a:pt x="366" y="123"/>
                </a:lnTo>
                <a:cubicBezTo>
                  <a:pt x="366" y="115"/>
                  <a:pt x="363" y="109"/>
                  <a:pt x="359" y="104"/>
                </a:cubicBezTo>
                <a:cubicBezTo>
                  <a:pt x="354" y="99"/>
                  <a:pt x="347" y="96"/>
                  <a:pt x="340" y="96"/>
                </a:cubicBezTo>
                <a:lnTo>
                  <a:pt x="220" y="96"/>
                </a:lnTo>
                <a:close/>
                <a:moveTo>
                  <a:pt x="344" y="254"/>
                </a:moveTo>
                <a:lnTo>
                  <a:pt x="344" y="277"/>
                </a:lnTo>
                <a:lnTo>
                  <a:pt x="325" y="277"/>
                </a:lnTo>
                <a:lnTo>
                  <a:pt x="346" y="351"/>
                </a:lnTo>
                <a:lnTo>
                  <a:pt x="319" y="351"/>
                </a:lnTo>
                <a:lnTo>
                  <a:pt x="298" y="277"/>
                </a:lnTo>
                <a:lnTo>
                  <a:pt x="271" y="277"/>
                </a:lnTo>
                <a:lnTo>
                  <a:pt x="250" y="351"/>
                </a:lnTo>
                <a:lnTo>
                  <a:pt x="223" y="351"/>
                </a:lnTo>
                <a:lnTo>
                  <a:pt x="244" y="277"/>
                </a:lnTo>
                <a:lnTo>
                  <a:pt x="221" y="277"/>
                </a:lnTo>
                <a:lnTo>
                  <a:pt x="221" y="254"/>
                </a:lnTo>
                <a:lnTo>
                  <a:pt x="344" y="254"/>
                </a:lnTo>
                <a:close/>
                <a:moveTo>
                  <a:pt x="109" y="75"/>
                </a:moveTo>
                <a:cubicBezTo>
                  <a:pt x="129" y="75"/>
                  <a:pt x="145" y="91"/>
                  <a:pt x="145" y="111"/>
                </a:cubicBezTo>
                <a:cubicBezTo>
                  <a:pt x="145" y="130"/>
                  <a:pt x="129" y="146"/>
                  <a:pt x="109" y="146"/>
                </a:cubicBezTo>
                <a:cubicBezTo>
                  <a:pt x="90" y="146"/>
                  <a:pt x="74" y="130"/>
                  <a:pt x="74" y="111"/>
                </a:cubicBezTo>
                <a:cubicBezTo>
                  <a:pt x="74" y="91"/>
                  <a:pt x="90" y="75"/>
                  <a:pt x="109" y="75"/>
                </a:cubicBezTo>
                <a:close/>
              </a:path>
            </a:pathLst>
          </a:custGeom>
          <a:solidFill>
            <a:schemeClr val="accent2"/>
          </a:solidFill>
          <a:ln>
            <a:noFill/>
          </a:ln>
        </p:spPr>
        <p:txBody>
          <a:bodyPr lIns="91416" tIns="45708" rIns="91416" bIns="45708"/>
          <a:lstStyle/>
          <a:p>
            <a:pPr fontAlgn="auto">
              <a:spcBef>
                <a:spcPts val="0"/>
              </a:spcBef>
              <a:spcAft>
                <a:spcPts val="0"/>
              </a:spcAft>
              <a:defRPr/>
            </a:pPr>
            <a:endParaRPr lang="zh-CN" altLang="en-US" sz="280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3" name="Shape">
            <a:hlinkClick r:id="" action="ppaction://media"/>
          </p:cNvPr>
          <p:cNvPicPr>
            <a:picLocks noRot="1" noChangeAspect="1"/>
          </p:cNvPicPr>
          <p:nvPr>
            <a:audioFile r:link="rId1"/>
          </p:nvPr>
        </p:nvPicPr>
        <p:blipFill>
          <a:blip r:embed="rId2"/>
          <a:srcRect/>
          <a:stretch>
            <a:fillRect/>
          </a:stretch>
        </p:blipFill>
        <p:spPr bwMode="auto">
          <a:xfrm>
            <a:off x="-728663" y="6405563"/>
            <a:ext cx="406400" cy="406400"/>
          </a:xfrm>
          <a:prstGeom prst="rect">
            <a:avLst/>
          </a:prstGeom>
          <a:noFill/>
          <a:ln w="9525">
            <a:noFill/>
            <a:miter lim="800000"/>
            <a:headEnd/>
            <a:tailEnd/>
          </a:ln>
        </p:spPr>
      </p:pic>
      <p:pic>
        <p:nvPicPr>
          <p:cNvPr id="10" name="图片 9"/>
          <p:cNvPicPr>
            <a:picLocks noChangeAspect="1"/>
          </p:cNvPicPr>
          <p:nvPr/>
        </p:nvPicPr>
        <p:blipFill>
          <a:blip r:embed="rId3"/>
          <a:srcRect/>
          <a:stretch>
            <a:fillRect/>
          </a:stretch>
        </p:blipFill>
        <p:spPr bwMode="auto">
          <a:xfrm>
            <a:off x="4889500" y="468313"/>
            <a:ext cx="2413000" cy="2414587"/>
          </a:xfrm>
          <a:prstGeom prst="rect">
            <a:avLst/>
          </a:prstGeom>
          <a:noFill/>
          <a:ln w="9525">
            <a:noFill/>
            <a:miter lim="800000"/>
            <a:headEnd/>
            <a:tailEnd/>
          </a:ln>
        </p:spPr>
      </p:pic>
    </p:spTree>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3"/>
                                        </p:tgtEl>
                                      </p:cBhvr>
                                    </p:cmd>
                                  </p:childTnLst>
                                </p:cTn>
                              </p:par>
                            </p:childTnLst>
                          </p:cTn>
                        </p:par>
                        <p:par>
                          <p:cTn id="7" fill="hold">
                            <p:stCondLst>
                              <p:cond delay="0"/>
                            </p:stCondLst>
                            <p:childTnLst>
                              <p:par>
                                <p:cTn id="8" presetID="2" presetClass="entr" presetSubtype="4" decel="50000" fill="hold" nodeType="after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1000" fill="hold"/>
                                        <p:tgtEl>
                                          <p:spTgt spid="2"/>
                                        </p:tgtEl>
                                        <p:attrNameLst>
                                          <p:attrName>ppt_x</p:attrName>
                                        </p:attrNameLst>
                                      </p:cBhvr>
                                      <p:tavLst>
                                        <p:tav tm="0">
                                          <p:val>
                                            <p:strVal val="#ppt_x"/>
                                          </p:val>
                                        </p:tav>
                                        <p:tav tm="100000">
                                          <p:val>
                                            <p:strVal val="#ppt_x"/>
                                          </p:val>
                                        </p:tav>
                                      </p:tavLst>
                                    </p:anim>
                                    <p:anim calcmode="lin" valueType="num">
                                      <p:cBhvr additive="base">
                                        <p:cTn id="11" dur="1000" fill="hold"/>
                                        <p:tgtEl>
                                          <p:spTgt spid="2"/>
                                        </p:tgtEl>
                                        <p:attrNameLst>
                                          <p:attrName>ppt_y</p:attrName>
                                        </p:attrNameLst>
                                      </p:cBhvr>
                                      <p:tavLst>
                                        <p:tav tm="0">
                                          <p:val>
                                            <p:strVal val="1+#ppt_h/2"/>
                                          </p:val>
                                        </p:tav>
                                        <p:tav tm="100000">
                                          <p:val>
                                            <p:strVal val="#ppt_y"/>
                                          </p:val>
                                        </p:tav>
                                      </p:tavLst>
                                    </p:anim>
                                  </p:childTnLst>
                                </p:cTn>
                              </p:par>
                            </p:childTnLst>
                          </p:cTn>
                        </p:par>
                        <p:par>
                          <p:cTn id="12" fill="hold">
                            <p:stCondLst>
                              <p:cond delay="1000"/>
                            </p:stCondLst>
                            <p:childTnLst>
                              <p:par>
                                <p:cTn id="13" presetID="6" presetClass="entr" presetSubtype="32"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circle(out)">
                                      <p:cBhvr>
                                        <p:cTn id="15" dur="2000"/>
                                        <p:tgtEl>
                                          <p:spTgt spid="10"/>
                                        </p:tgtEl>
                                      </p:cBhvr>
                                    </p:animEffect>
                                  </p:childTnLst>
                                </p:cTn>
                              </p:par>
                            </p:childTnLst>
                          </p:cTn>
                        </p:par>
                        <p:par>
                          <p:cTn id="16" fill="hold">
                            <p:stCondLst>
                              <p:cond delay="3000"/>
                            </p:stCondLst>
                            <p:childTnLst>
                              <p:par>
                                <p:cTn id="17" presetID="37" presetClass="entr" presetSubtype="0" fill="hold" grpId="0" nodeType="afterEffect">
                                  <p:stCondLst>
                                    <p:cond delay="0"/>
                                  </p:stCondLst>
                                  <p:iterate type="lt">
                                    <p:tmPct val="10000"/>
                                  </p:iterate>
                                  <p:childTnLst>
                                    <p:set>
                                      <p:cBhvr>
                                        <p:cTn id="18" dur="1" fill="hold">
                                          <p:stCondLst>
                                            <p:cond delay="0"/>
                                          </p:stCondLst>
                                        </p:cTn>
                                        <p:tgtEl>
                                          <p:spTgt spid="13"/>
                                        </p:tgtEl>
                                        <p:attrNameLst>
                                          <p:attrName>style.visibility</p:attrName>
                                        </p:attrNameLst>
                                      </p:cBhvr>
                                      <p:to>
                                        <p:strVal val="visible"/>
                                      </p:to>
                                    </p:set>
                                    <p:animEffect transition="in" filter="fade">
                                      <p:cBhvr>
                                        <p:cTn id="19" dur="750"/>
                                        <p:tgtEl>
                                          <p:spTgt spid="13"/>
                                        </p:tgtEl>
                                      </p:cBhvr>
                                    </p:animEffect>
                                    <p:anim calcmode="lin" valueType="num">
                                      <p:cBhvr>
                                        <p:cTn id="20" dur="750" fill="hold"/>
                                        <p:tgtEl>
                                          <p:spTgt spid="13"/>
                                        </p:tgtEl>
                                        <p:attrNameLst>
                                          <p:attrName>ppt_x</p:attrName>
                                        </p:attrNameLst>
                                      </p:cBhvr>
                                      <p:tavLst>
                                        <p:tav tm="0">
                                          <p:val>
                                            <p:strVal val="#ppt_x"/>
                                          </p:val>
                                        </p:tav>
                                        <p:tav tm="100000">
                                          <p:val>
                                            <p:strVal val="#ppt_x"/>
                                          </p:val>
                                        </p:tav>
                                      </p:tavLst>
                                    </p:anim>
                                    <p:anim calcmode="lin" valueType="num">
                                      <p:cBhvr>
                                        <p:cTn id="21" dur="675" decel="100000" fill="hold"/>
                                        <p:tgtEl>
                                          <p:spTgt spid="13"/>
                                        </p:tgtEl>
                                        <p:attrNameLst>
                                          <p:attrName>ppt_y</p:attrName>
                                        </p:attrNameLst>
                                      </p:cBhvr>
                                      <p:tavLst>
                                        <p:tav tm="0">
                                          <p:val>
                                            <p:strVal val="#ppt_y+1"/>
                                          </p:val>
                                        </p:tav>
                                        <p:tav tm="100000">
                                          <p:val>
                                            <p:strVal val="#ppt_y-.03"/>
                                          </p:val>
                                        </p:tav>
                                      </p:tavLst>
                                    </p:anim>
                                    <p:anim calcmode="lin" valueType="num">
                                      <p:cBhvr>
                                        <p:cTn id="22" dur="75" accel="100000" fill="hold">
                                          <p:stCondLst>
                                            <p:cond delay="675"/>
                                          </p:stCondLst>
                                        </p:cTn>
                                        <p:tgtEl>
                                          <p:spTgt spid="13"/>
                                        </p:tgtEl>
                                        <p:attrNameLst>
                                          <p:attrName>ppt_y</p:attrName>
                                        </p:attrNameLst>
                                      </p:cBhvr>
                                      <p:tavLst>
                                        <p:tav tm="0">
                                          <p:val>
                                            <p:strVal val="#ppt_y-.03"/>
                                          </p:val>
                                        </p:tav>
                                        <p:tav tm="100000">
                                          <p:val>
                                            <p:strVal val="#ppt_y"/>
                                          </p:val>
                                        </p:tav>
                                      </p:tavLst>
                                    </p:anim>
                                  </p:childTnLst>
                                </p:cTn>
                              </p:par>
                            </p:childTnLst>
                          </p:cTn>
                        </p:par>
                        <p:par>
                          <p:cTn id="23" fill="hold">
                            <p:stCondLst>
                              <p:cond delay="4949"/>
                            </p:stCondLst>
                            <p:childTnLst>
                              <p:par>
                                <p:cTn id="24" presetID="31" presetClass="entr" presetSubtype="0" fill="hold" grpId="0" nodeType="afterEffect">
                                  <p:stCondLst>
                                    <p:cond delay="0"/>
                                  </p:stCondLst>
                                  <p:iterate type="lt">
                                    <p:tmPct val="5000"/>
                                  </p:iterate>
                                  <p:childTnLst>
                                    <p:set>
                                      <p:cBhvr>
                                        <p:cTn id="25" dur="1" fill="hold">
                                          <p:stCondLst>
                                            <p:cond delay="0"/>
                                          </p:stCondLst>
                                        </p:cTn>
                                        <p:tgtEl>
                                          <p:spTgt spid="14"/>
                                        </p:tgtEl>
                                        <p:attrNameLst>
                                          <p:attrName>style.visibility</p:attrName>
                                        </p:attrNameLst>
                                      </p:cBhvr>
                                      <p:to>
                                        <p:strVal val="visible"/>
                                      </p:to>
                                    </p:set>
                                    <p:anim calcmode="lin" valueType="num">
                                      <p:cBhvr>
                                        <p:cTn id="26" dur="1000" fill="hold"/>
                                        <p:tgtEl>
                                          <p:spTgt spid="14"/>
                                        </p:tgtEl>
                                        <p:attrNameLst>
                                          <p:attrName>ppt_w</p:attrName>
                                        </p:attrNameLst>
                                      </p:cBhvr>
                                      <p:tavLst>
                                        <p:tav tm="0">
                                          <p:val>
                                            <p:fltVal val="0"/>
                                          </p:val>
                                        </p:tav>
                                        <p:tav tm="100000">
                                          <p:val>
                                            <p:strVal val="#ppt_w"/>
                                          </p:val>
                                        </p:tav>
                                      </p:tavLst>
                                    </p:anim>
                                    <p:anim calcmode="lin" valueType="num">
                                      <p:cBhvr>
                                        <p:cTn id="27" dur="1000" fill="hold"/>
                                        <p:tgtEl>
                                          <p:spTgt spid="14"/>
                                        </p:tgtEl>
                                        <p:attrNameLst>
                                          <p:attrName>ppt_h</p:attrName>
                                        </p:attrNameLst>
                                      </p:cBhvr>
                                      <p:tavLst>
                                        <p:tav tm="0">
                                          <p:val>
                                            <p:fltVal val="0"/>
                                          </p:val>
                                        </p:tav>
                                        <p:tav tm="100000">
                                          <p:val>
                                            <p:strVal val="#ppt_h"/>
                                          </p:val>
                                        </p:tav>
                                      </p:tavLst>
                                    </p:anim>
                                    <p:anim calcmode="lin" valueType="num">
                                      <p:cBhvr>
                                        <p:cTn id="28" dur="1000" fill="hold"/>
                                        <p:tgtEl>
                                          <p:spTgt spid="14"/>
                                        </p:tgtEl>
                                        <p:attrNameLst>
                                          <p:attrName>style.rotation</p:attrName>
                                        </p:attrNameLst>
                                      </p:cBhvr>
                                      <p:tavLst>
                                        <p:tav tm="0">
                                          <p:val>
                                            <p:fltVal val="90"/>
                                          </p:val>
                                        </p:tav>
                                        <p:tav tm="100000">
                                          <p:val>
                                            <p:fltVal val="0"/>
                                          </p:val>
                                        </p:tav>
                                      </p:tavLst>
                                    </p:anim>
                                    <p:animEffect transition="in" filter="fade">
                                      <p:cBhvr>
                                        <p:cTn id="29" dur="1000"/>
                                        <p:tgtEl>
                                          <p:spTgt spid="14"/>
                                        </p:tgtEl>
                                      </p:cBhvr>
                                    </p:animEffect>
                                  </p:childTnLst>
                                </p:cTn>
                              </p:par>
                            </p:childTnLst>
                          </p:cTn>
                        </p:par>
                        <p:par>
                          <p:cTn id="30" fill="hold">
                            <p:stCondLst>
                              <p:cond delay="6699"/>
                            </p:stCondLst>
                            <p:childTnLst>
                              <p:par>
                                <p:cTn id="31" presetID="53" presetClass="entr" presetSubtype="16" fill="hold" nodeType="afterEffect">
                                  <p:stCondLst>
                                    <p:cond delay="0"/>
                                  </p:stCondLst>
                                  <p:childTnLst>
                                    <p:set>
                                      <p:cBhvr>
                                        <p:cTn id="32" dur="1" fill="hold">
                                          <p:stCondLst>
                                            <p:cond delay="0"/>
                                          </p:stCondLst>
                                        </p:cTn>
                                        <p:tgtEl>
                                          <p:spTgt spid="19"/>
                                        </p:tgtEl>
                                        <p:attrNameLst>
                                          <p:attrName>style.visibility</p:attrName>
                                        </p:attrNameLst>
                                      </p:cBhvr>
                                      <p:to>
                                        <p:strVal val="visible"/>
                                      </p:to>
                                    </p:set>
                                    <p:anim calcmode="lin" valueType="num">
                                      <p:cBhvr>
                                        <p:cTn id="33" dur="500" fill="hold"/>
                                        <p:tgtEl>
                                          <p:spTgt spid="19"/>
                                        </p:tgtEl>
                                        <p:attrNameLst>
                                          <p:attrName>ppt_w</p:attrName>
                                        </p:attrNameLst>
                                      </p:cBhvr>
                                      <p:tavLst>
                                        <p:tav tm="0">
                                          <p:val>
                                            <p:fltVal val="0"/>
                                          </p:val>
                                        </p:tav>
                                        <p:tav tm="100000">
                                          <p:val>
                                            <p:strVal val="#ppt_w"/>
                                          </p:val>
                                        </p:tav>
                                      </p:tavLst>
                                    </p:anim>
                                    <p:anim calcmode="lin" valueType="num">
                                      <p:cBhvr>
                                        <p:cTn id="34" dur="500" fill="hold"/>
                                        <p:tgtEl>
                                          <p:spTgt spid="19"/>
                                        </p:tgtEl>
                                        <p:attrNameLst>
                                          <p:attrName>ppt_h</p:attrName>
                                        </p:attrNameLst>
                                      </p:cBhvr>
                                      <p:tavLst>
                                        <p:tav tm="0">
                                          <p:val>
                                            <p:fltVal val="0"/>
                                          </p:val>
                                        </p:tav>
                                        <p:tav tm="100000">
                                          <p:val>
                                            <p:strVal val="#ppt_h"/>
                                          </p:val>
                                        </p:tav>
                                      </p:tavLst>
                                    </p:anim>
                                    <p:animEffect transition="in" filter="fade">
                                      <p:cBhvr>
                                        <p:cTn id="35" dur="500"/>
                                        <p:tgtEl>
                                          <p:spTgt spid="19"/>
                                        </p:tgtEl>
                                      </p:cBhvr>
                                    </p:animEffect>
                                  </p:childTnLst>
                                </p:cTn>
                              </p:par>
                            </p:childTnLst>
                          </p:cTn>
                        </p:par>
                        <p:par>
                          <p:cTn id="36" fill="hold">
                            <p:stCondLst>
                              <p:cond delay="7199"/>
                            </p:stCondLst>
                            <p:childTnLst>
                              <p:par>
                                <p:cTn id="37" presetID="22" presetClass="entr" presetSubtype="8" fill="hold" grpId="0" nodeType="after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ipe(left)">
                                      <p:cBhvr>
                                        <p:cTn id="39" dur="500"/>
                                        <p:tgtEl>
                                          <p:spTgt spid="18"/>
                                        </p:tgtEl>
                                      </p:cBhvr>
                                    </p:animEffect>
                                  </p:childTnLst>
                                </p:cTn>
                              </p:par>
                            </p:childTnLst>
                          </p:cTn>
                        </p:par>
                        <p:par>
                          <p:cTn id="40" fill="hold">
                            <p:stCondLst>
                              <p:cond delay="7699"/>
                            </p:stCondLst>
                            <p:childTnLst>
                              <p:par>
                                <p:cTn id="41" presetID="53" presetClass="entr" presetSubtype="16" fill="hold" nodeType="after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p:cTn id="43" dur="500" fill="hold"/>
                                        <p:tgtEl>
                                          <p:spTgt spid="20"/>
                                        </p:tgtEl>
                                        <p:attrNameLst>
                                          <p:attrName>ppt_w</p:attrName>
                                        </p:attrNameLst>
                                      </p:cBhvr>
                                      <p:tavLst>
                                        <p:tav tm="0">
                                          <p:val>
                                            <p:fltVal val="0"/>
                                          </p:val>
                                        </p:tav>
                                        <p:tav tm="100000">
                                          <p:val>
                                            <p:strVal val="#ppt_w"/>
                                          </p:val>
                                        </p:tav>
                                      </p:tavLst>
                                    </p:anim>
                                    <p:anim calcmode="lin" valueType="num">
                                      <p:cBhvr>
                                        <p:cTn id="44" dur="500" fill="hold"/>
                                        <p:tgtEl>
                                          <p:spTgt spid="20"/>
                                        </p:tgtEl>
                                        <p:attrNameLst>
                                          <p:attrName>ppt_h</p:attrName>
                                        </p:attrNameLst>
                                      </p:cBhvr>
                                      <p:tavLst>
                                        <p:tav tm="0">
                                          <p:val>
                                            <p:fltVal val="0"/>
                                          </p:val>
                                        </p:tav>
                                        <p:tav tm="100000">
                                          <p:val>
                                            <p:strVal val="#ppt_h"/>
                                          </p:val>
                                        </p:tav>
                                      </p:tavLst>
                                    </p:anim>
                                    <p:animEffect transition="in" filter="fade">
                                      <p:cBhvr>
                                        <p:cTn id="45" dur="500"/>
                                        <p:tgtEl>
                                          <p:spTgt spid="20"/>
                                        </p:tgtEl>
                                      </p:cBhvr>
                                    </p:animEffect>
                                  </p:childTnLst>
                                </p:cTn>
                              </p:par>
                            </p:childTnLst>
                          </p:cTn>
                        </p:par>
                        <p:par>
                          <p:cTn id="46" fill="hold">
                            <p:stCondLst>
                              <p:cond delay="8199"/>
                            </p:stCondLst>
                            <p:childTnLst>
                              <p:par>
                                <p:cTn id="47" presetID="22" presetClass="entr" presetSubtype="8" fill="hold" grpId="0" nodeType="after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wipe(left)">
                                      <p:cBhvr>
                                        <p:cTn id="4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100000" numSld="100">
                <p:cTn id="50" repeatCount="indefinite" fill="hold" display="0">
                  <p:stCondLst>
                    <p:cond delay="indefinite"/>
                  </p:stCondLst>
                  <p:endCondLst>
                    <p:cond evt="onStopAudio" delay="0">
                      <p:tgtEl>
                        <p:sldTgt/>
                      </p:tgtEl>
                    </p:cond>
                  </p:endCondLst>
                </p:cTn>
                <p:tgtEl>
                  <p:spTgt spid="3"/>
                </p:tgtEl>
              </p:cMediaNode>
            </p:audio>
          </p:childTnLst>
        </p:cTn>
      </p:par>
    </p:tnLst>
    <p:bldLst>
      <p:bldP spid="13" grpId="0"/>
      <p:bldP spid="14" grpId="0"/>
      <p:bldP spid="21" grpId="0"/>
      <p:bldP spid="1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五边形 2"/>
          <p:cNvSpPr/>
          <p:nvPr/>
        </p:nvSpPr>
        <p:spPr>
          <a:xfrm>
            <a:off x="0" y="122238"/>
            <a:ext cx="10198100" cy="684212"/>
          </a:xfrm>
          <a:prstGeom prst="homePlate">
            <a:avLst>
              <a:gd name="adj" fmla="val 68103"/>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ndParaRPr>
          </a:p>
        </p:txBody>
      </p:sp>
      <p:sp>
        <p:nvSpPr>
          <p:cNvPr id="4" name="五边形 3"/>
          <p:cNvSpPr/>
          <p:nvPr/>
        </p:nvSpPr>
        <p:spPr>
          <a:xfrm flipH="1">
            <a:off x="10198100" y="122238"/>
            <a:ext cx="1993900" cy="684212"/>
          </a:xfrm>
          <a:prstGeom prst="homePlate">
            <a:avLst>
              <a:gd name="adj" fmla="val 6392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ndParaRPr>
          </a:p>
        </p:txBody>
      </p:sp>
      <p:sp>
        <p:nvSpPr>
          <p:cNvPr id="5" name="TextBox 48"/>
          <p:cNvSpPr txBox="1"/>
          <p:nvPr/>
        </p:nvSpPr>
        <p:spPr>
          <a:xfrm>
            <a:off x="263525" y="71438"/>
            <a:ext cx="1917700" cy="737235"/>
          </a:xfrm>
          <a:prstGeom prst="rect">
            <a:avLst/>
          </a:prstGeom>
          <a:noFill/>
        </p:spPr>
        <p:txBody>
          <a:bodyPr wrap="none">
            <a:spAutoFit/>
          </a:bodyPr>
          <a:lstStyle/>
          <a:p>
            <a:pPr fontAlgn="auto">
              <a:lnSpc>
                <a:spcPct val="150000"/>
              </a:lnSpc>
              <a:spcBef>
                <a:spcPts val="0"/>
              </a:spcBef>
              <a:spcAft>
                <a:spcPts val="0"/>
              </a:spcAft>
              <a:defRPr/>
            </a:pPr>
            <a:r>
              <a:rPr lang="en-US" altLang="zh-CN" sz="2800" spc="120" dirty="0">
                <a:solidFill>
                  <a:srgbClr val="FFFFFF"/>
                </a:solidFill>
                <a:latin typeface="微软雅黑" panose="020B0503020204020204" pitchFamily="34" charset="-122"/>
                <a:ea typeface="微软雅黑" panose="020B0503020204020204" pitchFamily="34" charset="-122"/>
              </a:rPr>
              <a:t>2.3.1 </a:t>
            </a:r>
            <a:r>
              <a:rPr lang="zh-CN" sz="2800" spc="120" dirty="0">
                <a:solidFill>
                  <a:srgbClr val="FFFFFF"/>
                </a:solidFill>
                <a:latin typeface="微软雅黑" panose="020B0503020204020204" pitchFamily="34" charset="-122"/>
                <a:ea typeface="微软雅黑" panose="020B0503020204020204" pitchFamily="34" charset="-122"/>
              </a:rPr>
              <a:t>文件</a:t>
            </a:r>
            <a:endParaRPr lang="zh-CN" sz="2800" spc="120" dirty="0">
              <a:solidFill>
                <a:srgbClr val="FFFFFF"/>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1188085" y="887730"/>
            <a:ext cx="10173335" cy="5901055"/>
          </a:xfrm>
          <a:prstGeom prst="rect">
            <a:avLst/>
          </a:prstGeom>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decel="5330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000" fill="hold"/>
                                        <p:tgtEl>
                                          <p:spTgt spid="4"/>
                                        </p:tgtEl>
                                        <p:attrNameLst>
                                          <p:attrName>ppt_x</p:attrName>
                                        </p:attrNameLst>
                                      </p:cBhvr>
                                      <p:tavLst>
                                        <p:tav tm="0">
                                          <p:val>
                                            <p:strVal val="1+#ppt_w/2"/>
                                          </p:val>
                                        </p:tav>
                                        <p:tav tm="100000">
                                          <p:val>
                                            <p:strVal val="#ppt_x"/>
                                          </p:val>
                                        </p:tav>
                                      </p:tavLst>
                                    </p:anim>
                                    <p:anim calcmode="lin" valueType="num">
                                      <p:cBhvr additive="base">
                                        <p:cTn id="12" dur="10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56" presetClass="entr" presetSubtype="0" fill="hold" grpId="0" nodeType="afterEffect">
                                  <p:stCondLst>
                                    <p:cond delay="0"/>
                                  </p:stCondLst>
                                  <p:iterate type="lt">
                                    <p:tmPct val="10000"/>
                                  </p:iterate>
                                  <p:childTnLst>
                                    <p:set>
                                      <p:cBhvr>
                                        <p:cTn id="15" dur="1" fill="hold">
                                          <p:stCondLst>
                                            <p:cond delay="0"/>
                                          </p:stCondLst>
                                        </p:cTn>
                                        <p:tgtEl>
                                          <p:spTgt spid="5"/>
                                        </p:tgtEl>
                                        <p:attrNameLst>
                                          <p:attrName>style.visibility</p:attrName>
                                        </p:attrNameLst>
                                      </p:cBhvr>
                                      <p:to>
                                        <p:strVal val="visible"/>
                                      </p:to>
                                    </p:set>
                                    <p:anim by="(-#ppt_w*2)" calcmode="lin" valueType="num">
                                      <p:cBhvr rctx="PPT">
                                        <p:cTn id="16" dur="500" autoRev="1" fill="hold">
                                          <p:stCondLst>
                                            <p:cond delay="0"/>
                                          </p:stCondLst>
                                        </p:cTn>
                                        <p:tgtEl>
                                          <p:spTgt spid="5"/>
                                        </p:tgtEl>
                                        <p:attrNameLst>
                                          <p:attrName>ppt_w</p:attrName>
                                        </p:attrNameLst>
                                      </p:cBhvr>
                                    </p:anim>
                                    <p:anim by="(#ppt_w*0.50)" calcmode="lin" valueType="num">
                                      <p:cBhvr>
                                        <p:cTn id="17" dur="500" decel="50000" autoRev="1" fill="hold">
                                          <p:stCondLst>
                                            <p:cond delay="0"/>
                                          </p:stCondLst>
                                        </p:cTn>
                                        <p:tgtEl>
                                          <p:spTgt spid="5"/>
                                        </p:tgtEl>
                                        <p:attrNameLst>
                                          <p:attrName>ppt_x</p:attrName>
                                        </p:attrNameLst>
                                      </p:cBhvr>
                                    </p:anim>
                                    <p:anim from="(-#ppt_h/2)" to="(#ppt_y)" calcmode="lin" valueType="num">
                                      <p:cBhvr>
                                        <p:cTn id="18" dur="1000" fill="hold">
                                          <p:stCondLst>
                                            <p:cond delay="0"/>
                                          </p:stCondLst>
                                        </p:cTn>
                                        <p:tgtEl>
                                          <p:spTgt spid="5"/>
                                        </p:tgtEl>
                                        <p:attrNameLst>
                                          <p:attrName>ppt_y</p:attrName>
                                        </p:attrNameLst>
                                      </p:cBhvr>
                                    </p:anim>
                                    <p:animRot by="21600000">
                                      <p:cBhvr>
                                        <p:cTn id="19" dur="1000" fill="hold">
                                          <p:stCondLst>
                                            <p:cond delay="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五边形 2"/>
          <p:cNvSpPr/>
          <p:nvPr/>
        </p:nvSpPr>
        <p:spPr>
          <a:xfrm>
            <a:off x="0" y="122238"/>
            <a:ext cx="10198100" cy="684212"/>
          </a:xfrm>
          <a:prstGeom prst="homePlate">
            <a:avLst>
              <a:gd name="adj" fmla="val 68103"/>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ndParaRPr>
          </a:p>
        </p:txBody>
      </p:sp>
      <p:sp>
        <p:nvSpPr>
          <p:cNvPr id="4" name="五边形 3"/>
          <p:cNvSpPr/>
          <p:nvPr/>
        </p:nvSpPr>
        <p:spPr>
          <a:xfrm flipH="1">
            <a:off x="10198100" y="122238"/>
            <a:ext cx="1993900" cy="684212"/>
          </a:xfrm>
          <a:prstGeom prst="homePlate">
            <a:avLst>
              <a:gd name="adj" fmla="val 6392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ndParaRPr>
          </a:p>
        </p:txBody>
      </p:sp>
      <p:sp>
        <p:nvSpPr>
          <p:cNvPr id="5" name="TextBox 48"/>
          <p:cNvSpPr txBox="1"/>
          <p:nvPr/>
        </p:nvSpPr>
        <p:spPr>
          <a:xfrm>
            <a:off x="263525" y="71438"/>
            <a:ext cx="3030220" cy="737235"/>
          </a:xfrm>
          <a:prstGeom prst="rect">
            <a:avLst/>
          </a:prstGeom>
          <a:noFill/>
        </p:spPr>
        <p:txBody>
          <a:bodyPr wrap="none">
            <a:spAutoFit/>
          </a:bodyPr>
          <a:lstStyle/>
          <a:p>
            <a:pPr fontAlgn="auto">
              <a:lnSpc>
                <a:spcPct val="150000"/>
              </a:lnSpc>
              <a:spcBef>
                <a:spcPts val="0"/>
              </a:spcBef>
              <a:spcAft>
                <a:spcPts val="0"/>
              </a:spcAft>
              <a:defRPr/>
            </a:pPr>
            <a:r>
              <a:rPr lang="en-US" altLang="zh-CN" sz="2800" spc="120" dirty="0">
                <a:solidFill>
                  <a:srgbClr val="FFFFFF"/>
                </a:solidFill>
                <a:latin typeface="微软雅黑" panose="020B0503020204020204" pitchFamily="34" charset="-122"/>
                <a:ea typeface="微软雅黑" panose="020B0503020204020204" pitchFamily="34" charset="-122"/>
              </a:rPr>
              <a:t>2.3.2 </a:t>
            </a:r>
            <a:r>
              <a:rPr lang="zh-CN" sz="2800" spc="120" dirty="0">
                <a:solidFill>
                  <a:srgbClr val="FFFFFF"/>
                </a:solidFill>
                <a:latin typeface="微软雅黑" panose="020B0503020204020204" pitchFamily="34" charset="-122"/>
                <a:ea typeface="微软雅黑" panose="020B0503020204020204" pitchFamily="34" charset="-122"/>
              </a:rPr>
              <a:t>非移交产品</a:t>
            </a:r>
            <a:endParaRPr lang="zh-CN" sz="2800" spc="120" dirty="0">
              <a:solidFill>
                <a:srgbClr val="FFFFFF"/>
              </a:solidFill>
              <a:latin typeface="微软雅黑" panose="020B0503020204020204" pitchFamily="34" charset="-122"/>
              <a:ea typeface="微软雅黑" panose="020B0503020204020204" pitchFamily="34" charset="-122"/>
            </a:endParaRPr>
          </a:p>
        </p:txBody>
      </p:sp>
      <p:sp>
        <p:nvSpPr>
          <p:cNvPr id="14340" name="矩形 3"/>
          <p:cNvSpPr/>
          <p:nvPr/>
        </p:nvSpPr>
        <p:spPr>
          <a:xfrm>
            <a:off x="1397318" y="1343660"/>
            <a:ext cx="4475162" cy="5077460"/>
          </a:xfrm>
          <a:prstGeom prst="rect">
            <a:avLst/>
          </a:prstGeom>
          <a:noFill/>
          <a:ln w="9525">
            <a:noFill/>
          </a:ln>
        </p:spPr>
        <p:txBody>
          <a:bodyPr anchor="t">
            <a:spAutoFit/>
          </a:bodyPr>
          <a:p>
            <a:pPr eaLnBrk="0" hangingPunct="0">
              <a:lnSpc>
                <a:spcPct val="150000"/>
              </a:lnSpc>
            </a:pPr>
            <a:r>
              <a:rPr lang="en-US" altLang="zh-CN" sz="2400" dirty="0">
                <a:solidFill>
                  <a:schemeClr val="tx1"/>
                </a:solidFill>
                <a:latin typeface="Arial" panose="020B0604020202020204" pitchFamily="34" charset="0"/>
                <a:ea typeface="宋体" panose="02010600030101010101" pitchFamily="2" charset="-122"/>
                <a:sym typeface="Calibri" panose="020F0502020204030204" pitchFamily="34" charset="0"/>
              </a:rPr>
              <a:t> 1.</a:t>
            </a:r>
            <a:r>
              <a:rPr lang="zh-CN" altLang="en-US" sz="2400" dirty="0">
                <a:solidFill>
                  <a:schemeClr val="tx1"/>
                </a:solidFill>
                <a:latin typeface="Arial" panose="020B0604020202020204" pitchFamily="34" charset="0"/>
                <a:ea typeface="宋体" panose="02010600030101010101" pitchFamily="2" charset="-122"/>
                <a:sym typeface="Calibri" panose="020F0502020204030204" pitchFamily="34" charset="0"/>
              </a:rPr>
              <a:t>可行性分析研究报告</a:t>
            </a:r>
            <a:endParaRPr lang="en-US" altLang="zh-CN" sz="2400" dirty="0">
              <a:solidFill>
                <a:schemeClr val="tx1"/>
              </a:solidFill>
              <a:latin typeface="Arial" panose="020B0604020202020204" pitchFamily="34" charset="0"/>
              <a:ea typeface="宋体" panose="02010600030101010101" pitchFamily="2" charset="-122"/>
              <a:sym typeface="Calibri" panose="020F0502020204030204" pitchFamily="34" charset="0"/>
            </a:endParaRPr>
          </a:p>
          <a:p>
            <a:pPr eaLnBrk="0" hangingPunct="0">
              <a:lnSpc>
                <a:spcPct val="150000"/>
              </a:lnSpc>
            </a:pPr>
            <a:r>
              <a:rPr lang="en-US" altLang="zh-CN" sz="2400" dirty="0">
                <a:solidFill>
                  <a:schemeClr val="tx1"/>
                </a:solidFill>
                <a:latin typeface="Arial" panose="020B0604020202020204" pitchFamily="34" charset="0"/>
                <a:ea typeface="宋体" panose="02010600030101010101" pitchFamily="2" charset="-122"/>
                <a:sym typeface="Calibri" panose="020F0502020204030204" pitchFamily="34" charset="0"/>
              </a:rPr>
              <a:t> 2.</a:t>
            </a:r>
            <a:r>
              <a:rPr lang="zh-CN" altLang="en-US" sz="2400" dirty="0">
                <a:solidFill>
                  <a:schemeClr val="tx1"/>
                </a:solidFill>
                <a:latin typeface="Arial" panose="020B0604020202020204" pitchFamily="34" charset="0"/>
                <a:ea typeface="宋体" panose="02010600030101010101" pitchFamily="2" charset="-122"/>
                <a:sym typeface="Calibri" panose="020F0502020204030204" pitchFamily="34" charset="0"/>
              </a:rPr>
              <a:t>项目开发计划</a:t>
            </a:r>
            <a:endParaRPr lang="en-US" altLang="zh-CN" sz="2400" dirty="0">
              <a:solidFill>
                <a:schemeClr val="tx1"/>
              </a:solidFill>
              <a:latin typeface="Arial" panose="020B0604020202020204" pitchFamily="34" charset="0"/>
              <a:ea typeface="宋体" panose="02010600030101010101" pitchFamily="2" charset="-122"/>
              <a:sym typeface="Calibri" panose="020F0502020204030204" pitchFamily="34" charset="0"/>
            </a:endParaRPr>
          </a:p>
          <a:p>
            <a:pPr eaLnBrk="0" hangingPunct="0">
              <a:lnSpc>
                <a:spcPct val="150000"/>
              </a:lnSpc>
            </a:pPr>
            <a:r>
              <a:rPr lang="en-US" altLang="zh-CN" sz="2400" dirty="0">
                <a:solidFill>
                  <a:schemeClr val="tx1"/>
                </a:solidFill>
                <a:latin typeface="Arial" panose="020B0604020202020204" pitchFamily="34" charset="0"/>
                <a:ea typeface="宋体" panose="02010600030101010101" pitchFamily="2" charset="-122"/>
                <a:sym typeface="Calibri" panose="020F0502020204030204" pitchFamily="34" charset="0"/>
              </a:rPr>
              <a:t> 3.</a:t>
            </a:r>
            <a:r>
              <a:rPr lang="zh-CN" altLang="en-US" sz="2400" dirty="0">
                <a:solidFill>
                  <a:schemeClr val="tx1"/>
                </a:solidFill>
                <a:latin typeface="Arial" panose="020B0604020202020204" pitchFamily="34" charset="0"/>
                <a:ea typeface="宋体" panose="02010600030101010101" pitchFamily="2" charset="-122"/>
                <a:sym typeface="Calibri" panose="020F0502020204030204" pitchFamily="34" charset="0"/>
              </a:rPr>
              <a:t>数据要求说明书</a:t>
            </a:r>
            <a:endParaRPr lang="zh-CN" altLang="en-US" sz="2400" dirty="0">
              <a:solidFill>
                <a:schemeClr val="tx1"/>
              </a:solidFill>
              <a:latin typeface="Arial" panose="020B0604020202020204" pitchFamily="34" charset="0"/>
              <a:ea typeface="宋体" panose="02010600030101010101" pitchFamily="2" charset="-122"/>
              <a:sym typeface="Calibri" panose="020F0502020204030204" pitchFamily="34" charset="0"/>
            </a:endParaRPr>
          </a:p>
          <a:p>
            <a:pPr eaLnBrk="0" hangingPunct="0">
              <a:lnSpc>
                <a:spcPct val="150000"/>
              </a:lnSpc>
            </a:pPr>
            <a:r>
              <a:rPr lang="en-US" altLang="zh-CN" sz="2400" dirty="0">
                <a:solidFill>
                  <a:schemeClr val="tx1"/>
                </a:solidFill>
                <a:latin typeface="Arial" panose="020B0604020202020204" pitchFamily="34" charset="0"/>
                <a:ea typeface="宋体" panose="02010600030101010101" pitchFamily="2" charset="-122"/>
                <a:sym typeface="Calibri" panose="020F0502020204030204" pitchFamily="34" charset="0"/>
              </a:rPr>
              <a:t> 4.</a:t>
            </a:r>
            <a:r>
              <a:rPr lang="zh-CN" altLang="en-US" sz="2400" dirty="0">
                <a:solidFill>
                  <a:schemeClr val="tx1"/>
                </a:solidFill>
                <a:latin typeface="Arial" panose="020B0604020202020204" pitchFamily="34" charset="0"/>
                <a:ea typeface="宋体" panose="02010600030101010101" pitchFamily="2" charset="-122"/>
                <a:sym typeface="Calibri" panose="020F0502020204030204" pitchFamily="34" charset="0"/>
              </a:rPr>
              <a:t>软件需求说明书（软件规格说明书）</a:t>
            </a:r>
            <a:endParaRPr lang="en-US" altLang="zh-CN" sz="2400" dirty="0">
              <a:solidFill>
                <a:schemeClr val="tx1"/>
              </a:solidFill>
              <a:latin typeface="Arial" panose="020B0604020202020204" pitchFamily="34" charset="0"/>
              <a:ea typeface="宋体" panose="02010600030101010101" pitchFamily="2" charset="-122"/>
              <a:sym typeface="Calibri" panose="020F0502020204030204" pitchFamily="34" charset="0"/>
            </a:endParaRPr>
          </a:p>
          <a:p>
            <a:pPr eaLnBrk="0" hangingPunct="0">
              <a:lnSpc>
                <a:spcPct val="150000"/>
              </a:lnSpc>
            </a:pPr>
            <a:r>
              <a:rPr lang="en-US" altLang="zh-CN" sz="2400" dirty="0">
                <a:solidFill>
                  <a:schemeClr val="tx1"/>
                </a:solidFill>
                <a:latin typeface="Arial" panose="020B0604020202020204" pitchFamily="34" charset="0"/>
                <a:ea typeface="宋体" panose="02010600030101010101" pitchFamily="2" charset="-122"/>
                <a:sym typeface="Calibri" panose="020F0502020204030204" pitchFamily="34" charset="0"/>
              </a:rPr>
              <a:t> 5.</a:t>
            </a:r>
            <a:r>
              <a:rPr lang="zh-CN" altLang="en-US" sz="2400" dirty="0">
                <a:solidFill>
                  <a:schemeClr val="tx1"/>
                </a:solidFill>
                <a:latin typeface="Arial" panose="020B0604020202020204" pitchFamily="34" charset="0"/>
                <a:ea typeface="宋体" panose="02010600030101010101" pitchFamily="2" charset="-122"/>
                <a:sym typeface="Calibri" panose="020F0502020204030204" pitchFamily="34" charset="0"/>
              </a:rPr>
              <a:t>用户手册概要</a:t>
            </a:r>
            <a:endParaRPr lang="en-US" altLang="zh-CN" sz="2400" dirty="0">
              <a:solidFill>
                <a:schemeClr val="tx1"/>
              </a:solidFill>
              <a:latin typeface="Arial" panose="020B0604020202020204" pitchFamily="34" charset="0"/>
              <a:ea typeface="宋体" panose="02010600030101010101" pitchFamily="2" charset="-122"/>
              <a:sym typeface="Calibri" panose="020F0502020204030204" pitchFamily="34" charset="0"/>
            </a:endParaRPr>
          </a:p>
          <a:p>
            <a:pPr eaLnBrk="0" hangingPunct="0">
              <a:lnSpc>
                <a:spcPct val="150000"/>
              </a:lnSpc>
            </a:pPr>
            <a:r>
              <a:rPr lang="en-US" altLang="zh-CN" sz="2400" dirty="0">
                <a:solidFill>
                  <a:schemeClr val="tx1"/>
                </a:solidFill>
                <a:latin typeface="Arial" panose="020B0604020202020204" pitchFamily="34" charset="0"/>
                <a:ea typeface="宋体" panose="02010600030101010101" pitchFamily="2" charset="-122"/>
                <a:sym typeface="Calibri" panose="020F0502020204030204" pitchFamily="34" charset="0"/>
              </a:rPr>
              <a:t> 6.</a:t>
            </a:r>
            <a:r>
              <a:rPr lang="zh-CN" altLang="en-US" sz="2400" dirty="0">
                <a:solidFill>
                  <a:schemeClr val="tx1"/>
                </a:solidFill>
                <a:latin typeface="Arial" panose="020B0604020202020204" pitchFamily="34" charset="0"/>
                <a:ea typeface="宋体" panose="02010600030101010101" pitchFamily="2" charset="-122"/>
                <a:sym typeface="Calibri" panose="020F0502020204030204" pitchFamily="34" charset="0"/>
              </a:rPr>
              <a:t>概要设计说明书</a:t>
            </a:r>
            <a:endParaRPr lang="en-US" altLang="zh-CN" sz="2400" dirty="0">
              <a:solidFill>
                <a:schemeClr val="tx1"/>
              </a:solidFill>
              <a:latin typeface="Arial" panose="020B0604020202020204" pitchFamily="34" charset="0"/>
              <a:ea typeface="宋体" panose="02010600030101010101" pitchFamily="2" charset="-122"/>
              <a:sym typeface="Calibri" panose="020F0502020204030204" pitchFamily="34" charset="0"/>
            </a:endParaRPr>
          </a:p>
          <a:p>
            <a:pPr eaLnBrk="0" hangingPunct="0">
              <a:lnSpc>
                <a:spcPct val="150000"/>
              </a:lnSpc>
            </a:pPr>
            <a:r>
              <a:rPr lang="en-US" altLang="zh-CN" sz="2400" dirty="0">
                <a:solidFill>
                  <a:schemeClr val="tx1"/>
                </a:solidFill>
                <a:latin typeface="Arial" panose="020B0604020202020204" pitchFamily="34" charset="0"/>
                <a:ea typeface="宋体" panose="02010600030101010101" pitchFamily="2" charset="-122"/>
                <a:sym typeface="Calibri" panose="020F0502020204030204" pitchFamily="34" charset="0"/>
              </a:rPr>
              <a:t> 7.</a:t>
            </a:r>
            <a:r>
              <a:rPr lang="zh-CN" altLang="en-US" sz="2400" dirty="0">
                <a:solidFill>
                  <a:schemeClr val="tx1"/>
                </a:solidFill>
                <a:latin typeface="Arial" panose="020B0604020202020204" pitchFamily="34" charset="0"/>
                <a:ea typeface="宋体" panose="02010600030101010101" pitchFamily="2" charset="-122"/>
                <a:sym typeface="Calibri" panose="020F0502020204030204" pitchFamily="34" charset="0"/>
              </a:rPr>
              <a:t>数据库设计说明书</a:t>
            </a:r>
            <a:endParaRPr lang="en-US" altLang="zh-CN" sz="2400" dirty="0">
              <a:solidFill>
                <a:schemeClr val="tx1"/>
              </a:solidFill>
              <a:latin typeface="Arial" panose="020B0604020202020204" pitchFamily="34" charset="0"/>
              <a:ea typeface="宋体" panose="02010600030101010101" pitchFamily="2" charset="-122"/>
              <a:sym typeface="Calibri" panose="020F0502020204030204" pitchFamily="34" charset="0"/>
            </a:endParaRPr>
          </a:p>
          <a:p>
            <a:pPr eaLnBrk="0" hangingPunct="0">
              <a:lnSpc>
                <a:spcPct val="150000"/>
              </a:lnSpc>
            </a:pPr>
            <a:r>
              <a:rPr lang="en-US" altLang="zh-CN" sz="2400" dirty="0">
                <a:solidFill>
                  <a:schemeClr val="tx1"/>
                </a:solidFill>
                <a:latin typeface="Arial" panose="020B0604020202020204" pitchFamily="34" charset="0"/>
                <a:ea typeface="宋体" panose="02010600030101010101" pitchFamily="2" charset="-122"/>
                <a:sym typeface="Calibri" panose="020F0502020204030204" pitchFamily="34" charset="0"/>
              </a:rPr>
              <a:t> </a:t>
            </a:r>
            <a:endParaRPr lang="en-US" altLang="zh-CN" sz="2400" dirty="0">
              <a:solidFill>
                <a:schemeClr val="tx1"/>
              </a:solidFill>
              <a:latin typeface="Arial" panose="020B0604020202020204" pitchFamily="34" charset="0"/>
              <a:ea typeface="宋体" panose="02010600030101010101" pitchFamily="2" charset="-122"/>
              <a:sym typeface="Calibri" panose="020F0502020204030204" pitchFamily="34" charset="0"/>
            </a:endParaRPr>
          </a:p>
        </p:txBody>
      </p:sp>
      <p:sp>
        <p:nvSpPr>
          <p:cNvPr id="14341" name="矩形 8"/>
          <p:cNvSpPr/>
          <p:nvPr/>
        </p:nvSpPr>
        <p:spPr>
          <a:xfrm>
            <a:off x="6555105" y="1343660"/>
            <a:ext cx="3873500" cy="3969385"/>
          </a:xfrm>
          <a:prstGeom prst="rect">
            <a:avLst/>
          </a:prstGeom>
          <a:noFill/>
          <a:ln w="9525">
            <a:noFill/>
          </a:ln>
        </p:spPr>
        <p:txBody>
          <a:bodyPr anchor="t">
            <a:spAutoFit/>
          </a:bodyPr>
          <a:p>
            <a:pPr eaLnBrk="0" hangingPunct="0">
              <a:lnSpc>
                <a:spcPct val="150000"/>
              </a:lnSpc>
            </a:pPr>
            <a:r>
              <a:rPr lang="en-US" altLang="zh-CN" sz="2400" dirty="0">
                <a:solidFill>
                  <a:schemeClr val="tx1"/>
                </a:solidFill>
                <a:latin typeface="Arial" panose="020B0604020202020204" pitchFamily="34" charset="0"/>
                <a:ea typeface="宋体" panose="02010600030101010101" pitchFamily="2" charset="-122"/>
                <a:sym typeface="Calibri" panose="020F0502020204030204" pitchFamily="34" charset="0"/>
              </a:rPr>
              <a:t> 8.</a:t>
            </a:r>
            <a:r>
              <a:rPr lang="zh-CN" altLang="en-US" sz="2400" dirty="0">
                <a:solidFill>
                  <a:schemeClr val="tx1"/>
                </a:solidFill>
                <a:latin typeface="Arial" panose="020B0604020202020204" pitchFamily="34" charset="0"/>
                <a:ea typeface="宋体" panose="02010600030101010101" pitchFamily="2" charset="-122"/>
                <a:sym typeface="Calibri" panose="020F0502020204030204" pitchFamily="34" charset="0"/>
              </a:rPr>
              <a:t>组装测试计划</a:t>
            </a:r>
            <a:endParaRPr lang="en-US" altLang="zh-CN" sz="2400" dirty="0">
              <a:solidFill>
                <a:schemeClr val="tx1"/>
              </a:solidFill>
              <a:latin typeface="Arial" panose="020B0604020202020204" pitchFamily="34" charset="0"/>
              <a:ea typeface="宋体" panose="02010600030101010101" pitchFamily="2" charset="-122"/>
              <a:sym typeface="Calibri" panose="020F0502020204030204" pitchFamily="34" charset="0"/>
            </a:endParaRPr>
          </a:p>
          <a:p>
            <a:pPr eaLnBrk="0" hangingPunct="0">
              <a:lnSpc>
                <a:spcPct val="150000"/>
              </a:lnSpc>
            </a:pPr>
            <a:r>
              <a:rPr lang="en-US" altLang="zh-CN" sz="2400" dirty="0">
                <a:solidFill>
                  <a:schemeClr val="tx1"/>
                </a:solidFill>
                <a:latin typeface="Arial" panose="020B0604020202020204" pitchFamily="34" charset="0"/>
                <a:ea typeface="宋体" panose="02010600030101010101" pitchFamily="2" charset="-122"/>
                <a:sym typeface="Calibri" panose="020F0502020204030204" pitchFamily="34" charset="0"/>
              </a:rPr>
              <a:t> 9.</a:t>
            </a:r>
            <a:r>
              <a:rPr lang="zh-CN" altLang="en-US" sz="2400" dirty="0">
                <a:solidFill>
                  <a:schemeClr val="tx1"/>
                </a:solidFill>
                <a:latin typeface="Arial" panose="020B0604020202020204" pitchFamily="34" charset="0"/>
                <a:ea typeface="宋体" panose="02010600030101010101" pitchFamily="2" charset="-122"/>
                <a:sym typeface="Calibri" panose="020F0502020204030204" pitchFamily="34" charset="0"/>
              </a:rPr>
              <a:t>详细设计说明</a:t>
            </a:r>
            <a:endParaRPr lang="en-US" altLang="zh-CN" sz="2400" dirty="0">
              <a:solidFill>
                <a:schemeClr val="tx1"/>
              </a:solidFill>
              <a:latin typeface="Arial" panose="020B0604020202020204" pitchFamily="34" charset="0"/>
              <a:ea typeface="宋体" panose="02010600030101010101" pitchFamily="2" charset="-122"/>
              <a:sym typeface="Calibri" panose="020F0502020204030204" pitchFamily="34" charset="0"/>
            </a:endParaRPr>
          </a:p>
          <a:p>
            <a:pPr eaLnBrk="0" hangingPunct="0">
              <a:lnSpc>
                <a:spcPct val="150000"/>
              </a:lnSpc>
            </a:pPr>
            <a:r>
              <a:rPr lang="en-US" altLang="zh-CN" sz="2400" dirty="0">
                <a:solidFill>
                  <a:schemeClr val="tx1"/>
                </a:solidFill>
                <a:latin typeface="Arial" panose="020B0604020202020204" pitchFamily="34" charset="0"/>
                <a:ea typeface="宋体" panose="02010600030101010101" pitchFamily="2" charset="-122"/>
                <a:sym typeface="Calibri" panose="020F0502020204030204" pitchFamily="34" charset="0"/>
              </a:rPr>
              <a:t>10.</a:t>
            </a:r>
            <a:r>
              <a:rPr lang="zh-CN" altLang="en-US" sz="2400" dirty="0">
                <a:solidFill>
                  <a:schemeClr val="tx1"/>
                </a:solidFill>
                <a:latin typeface="Arial" panose="020B0604020202020204" pitchFamily="34" charset="0"/>
                <a:ea typeface="宋体" panose="02010600030101010101" pitchFamily="2" charset="-122"/>
                <a:sym typeface="Calibri" panose="020F0502020204030204" pitchFamily="34" charset="0"/>
              </a:rPr>
              <a:t>模块开发说明</a:t>
            </a:r>
            <a:endParaRPr lang="en-US" altLang="zh-CN" sz="2400" dirty="0">
              <a:solidFill>
                <a:schemeClr val="tx1"/>
              </a:solidFill>
              <a:latin typeface="Arial" panose="020B0604020202020204" pitchFamily="34" charset="0"/>
              <a:ea typeface="宋体" panose="02010600030101010101" pitchFamily="2" charset="-122"/>
              <a:sym typeface="Calibri" panose="020F0502020204030204" pitchFamily="34" charset="0"/>
            </a:endParaRPr>
          </a:p>
          <a:p>
            <a:pPr eaLnBrk="0" hangingPunct="0">
              <a:lnSpc>
                <a:spcPct val="150000"/>
              </a:lnSpc>
            </a:pPr>
            <a:r>
              <a:rPr lang="en-US" altLang="zh-CN" sz="2400" dirty="0">
                <a:solidFill>
                  <a:schemeClr val="tx1"/>
                </a:solidFill>
                <a:latin typeface="Arial" panose="020B0604020202020204" pitchFamily="34" charset="0"/>
                <a:ea typeface="宋体" panose="02010600030101010101" pitchFamily="2" charset="-122"/>
                <a:sym typeface="Calibri" panose="020F0502020204030204" pitchFamily="34" charset="0"/>
              </a:rPr>
              <a:t>11.</a:t>
            </a:r>
            <a:r>
              <a:rPr lang="zh-CN" altLang="en-US" sz="2400" dirty="0">
                <a:solidFill>
                  <a:schemeClr val="tx1"/>
                </a:solidFill>
                <a:latin typeface="Arial" panose="020B0604020202020204" pitchFamily="34" charset="0"/>
                <a:ea typeface="宋体" panose="02010600030101010101" pitchFamily="2" charset="-122"/>
                <a:sym typeface="Calibri" panose="020F0502020204030204" pitchFamily="34" charset="0"/>
              </a:rPr>
              <a:t>测试用例</a:t>
            </a:r>
            <a:endParaRPr lang="en-US" altLang="zh-CN" sz="2400" dirty="0">
              <a:solidFill>
                <a:schemeClr val="tx1"/>
              </a:solidFill>
              <a:latin typeface="Arial" panose="020B0604020202020204" pitchFamily="34" charset="0"/>
              <a:ea typeface="宋体" panose="02010600030101010101" pitchFamily="2" charset="-122"/>
              <a:sym typeface="Calibri" panose="020F0502020204030204" pitchFamily="34" charset="0"/>
            </a:endParaRPr>
          </a:p>
          <a:p>
            <a:pPr eaLnBrk="0" hangingPunct="0">
              <a:lnSpc>
                <a:spcPct val="150000"/>
              </a:lnSpc>
            </a:pPr>
            <a:r>
              <a:rPr lang="en-US" altLang="zh-CN" sz="2400" dirty="0">
                <a:solidFill>
                  <a:schemeClr val="tx1"/>
                </a:solidFill>
                <a:latin typeface="Arial" panose="020B0604020202020204" pitchFamily="34" charset="0"/>
                <a:ea typeface="宋体" panose="02010600030101010101" pitchFamily="2" charset="-122"/>
                <a:sym typeface="Calibri" panose="020F0502020204030204" pitchFamily="34" charset="0"/>
              </a:rPr>
              <a:t>12.</a:t>
            </a:r>
            <a:r>
              <a:rPr lang="zh-CN" altLang="en-US" sz="2400" dirty="0">
                <a:solidFill>
                  <a:schemeClr val="tx1"/>
                </a:solidFill>
                <a:latin typeface="Arial" panose="020B0604020202020204" pitchFamily="34" charset="0"/>
                <a:ea typeface="宋体" panose="02010600030101010101" pitchFamily="2" charset="-122"/>
                <a:sym typeface="Calibri" panose="020F0502020204030204" pitchFamily="34" charset="0"/>
              </a:rPr>
              <a:t>系统测试报告</a:t>
            </a:r>
            <a:endParaRPr lang="en-US" altLang="zh-CN" sz="2400" dirty="0">
              <a:solidFill>
                <a:schemeClr val="tx1"/>
              </a:solidFill>
              <a:latin typeface="Arial" panose="020B0604020202020204" pitchFamily="34" charset="0"/>
              <a:ea typeface="宋体" panose="02010600030101010101" pitchFamily="2" charset="-122"/>
              <a:sym typeface="Calibri" panose="020F0502020204030204" pitchFamily="34" charset="0"/>
            </a:endParaRPr>
          </a:p>
          <a:p>
            <a:pPr eaLnBrk="0" hangingPunct="0">
              <a:lnSpc>
                <a:spcPct val="150000"/>
              </a:lnSpc>
            </a:pPr>
            <a:r>
              <a:rPr lang="en-US" altLang="zh-CN" sz="2400" dirty="0">
                <a:solidFill>
                  <a:schemeClr val="tx1"/>
                </a:solidFill>
                <a:latin typeface="Arial" panose="020B0604020202020204" pitchFamily="34" charset="0"/>
                <a:ea typeface="宋体" panose="02010600030101010101" pitchFamily="2" charset="-122"/>
                <a:sym typeface="Calibri" panose="020F0502020204030204" pitchFamily="34" charset="0"/>
              </a:rPr>
              <a:t>13.</a:t>
            </a:r>
            <a:r>
              <a:rPr lang="zh-CN" altLang="en-US" sz="2400" dirty="0">
                <a:solidFill>
                  <a:schemeClr val="tx1"/>
                </a:solidFill>
                <a:latin typeface="Arial" panose="020B0604020202020204" pitchFamily="34" charset="0"/>
                <a:ea typeface="宋体" panose="02010600030101010101" pitchFamily="2" charset="-122"/>
                <a:sym typeface="Calibri" panose="020F0502020204030204" pitchFamily="34" charset="0"/>
              </a:rPr>
              <a:t>项目开发总结报告</a:t>
            </a:r>
            <a:endParaRPr lang="en-US" altLang="zh-CN" sz="2400" dirty="0">
              <a:solidFill>
                <a:schemeClr val="tx1"/>
              </a:solidFill>
              <a:latin typeface="Arial" panose="020B0604020202020204" pitchFamily="34" charset="0"/>
              <a:ea typeface="宋体" panose="02010600030101010101" pitchFamily="2" charset="-122"/>
              <a:sym typeface="Calibri" panose="020F0502020204030204" pitchFamily="34" charset="0"/>
            </a:endParaRPr>
          </a:p>
          <a:p>
            <a:pPr eaLnBrk="0" hangingPunct="0">
              <a:lnSpc>
                <a:spcPct val="150000"/>
              </a:lnSpc>
            </a:pPr>
            <a:r>
              <a:rPr lang="en-US" altLang="zh-CN" sz="2400" dirty="0">
                <a:solidFill>
                  <a:schemeClr val="tx1"/>
                </a:solidFill>
                <a:latin typeface="Arial" panose="020B0604020202020204" pitchFamily="34" charset="0"/>
                <a:ea typeface="宋体" panose="02010600030101010101" pitchFamily="2" charset="-122"/>
                <a:sym typeface="Calibri" panose="020F0502020204030204" pitchFamily="34" charset="0"/>
              </a:rPr>
              <a:t>14.</a:t>
            </a:r>
            <a:r>
              <a:rPr lang="zh-CN" altLang="en-US" sz="2400" dirty="0">
                <a:solidFill>
                  <a:schemeClr val="tx1"/>
                </a:solidFill>
                <a:latin typeface="Arial" panose="020B0604020202020204" pitchFamily="34" charset="0"/>
                <a:ea typeface="宋体" panose="02010600030101010101" pitchFamily="2" charset="-122"/>
                <a:sym typeface="Calibri" panose="020F0502020204030204" pitchFamily="34" charset="0"/>
              </a:rPr>
              <a:t>源程序</a:t>
            </a:r>
            <a:endParaRPr lang="zh-CN" altLang="en-US" sz="2400" dirty="0">
              <a:solidFill>
                <a:schemeClr val="tx1"/>
              </a:solidFill>
              <a:latin typeface="Arial" panose="020B0604020202020204" pitchFamily="34" charset="0"/>
              <a:ea typeface="宋体" panose="02010600030101010101" pitchFamily="2" charset="-122"/>
              <a:sym typeface="Calibri" panose="020F0502020204030204" pitchFamily="34" charset="0"/>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decel="5330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000" fill="hold"/>
                                        <p:tgtEl>
                                          <p:spTgt spid="4"/>
                                        </p:tgtEl>
                                        <p:attrNameLst>
                                          <p:attrName>ppt_x</p:attrName>
                                        </p:attrNameLst>
                                      </p:cBhvr>
                                      <p:tavLst>
                                        <p:tav tm="0">
                                          <p:val>
                                            <p:strVal val="1+#ppt_w/2"/>
                                          </p:val>
                                        </p:tav>
                                        <p:tav tm="100000">
                                          <p:val>
                                            <p:strVal val="#ppt_x"/>
                                          </p:val>
                                        </p:tav>
                                      </p:tavLst>
                                    </p:anim>
                                    <p:anim calcmode="lin" valueType="num">
                                      <p:cBhvr additive="base">
                                        <p:cTn id="12" dur="10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56" presetClass="entr" presetSubtype="0" fill="hold" grpId="0" nodeType="afterEffect">
                                  <p:stCondLst>
                                    <p:cond delay="0"/>
                                  </p:stCondLst>
                                  <p:iterate type="lt">
                                    <p:tmPct val="10000"/>
                                  </p:iterate>
                                  <p:childTnLst>
                                    <p:set>
                                      <p:cBhvr>
                                        <p:cTn id="15" dur="1" fill="hold">
                                          <p:stCondLst>
                                            <p:cond delay="0"/>
                                          </p:stCondLst>
                                        </p:cTn>
                                        <p:tgtEl>
                                          <p:spTgt spid="5"/>
                                        </p:tgtEl>
                                        <p:attrNameLst>
                                          <p:attrName>style.visibility</p:attrName>
                                        </p:attrNameLst>
                                      </p:cBhvr>
                                      <p:to>
                                        <p:strVal val="visible"/>
                                      </p:to>
                                    </p:set>
                                    <p:anim by="(-#ppt_w*2)" calcmode="lin" valueType="num">
                                      <p:cBhvr rctx="PPT">
                                        <p:cTn id="16" dur="500" autoRev="1" fill="hold">
                                          <p:stCondLst>
                                            <p:cond delay="0"/>
                                          </p:stCondLst>
                                        </p:cTn>
                                        <p:tgtEl>
                                          <p:spTgt spid="5"/>
                                        </p:tgtEl>
                                        <p:attrNameLst>
                                          <p:attrName>ppt_w</p:attrName>
                                        </p:attrNameLst>
                                      </p:cBhvr>
                                    </p:anim>
                                    <p:anim by="(#ppt_w*0.50)" calcmode="lin" valueType="num">
                                      <p:cBhvr>
                                        <p:cTn id="17" dur="500" decel="50000" autoRev="1" fill="hold">
                                          <p:stCondLst>
                                            <p:cond delay="0"/>
                                          </p:stCondLst>
                                        </p:cTn>
                                        <p:tgtEl>
                                          <p:spTgt spid="5"/>
                                        </p:tgtEl>
                                        <p:attrNameLst>
                                          <p:attrName>ppt_x</p:attrName>
                                        </p:attrNameLst>
                                      </p:cBhvr>
                                    </p:anim>
                                    <p:anim from="(-#ppt_h/2)" to="(#ppt_y)" calcmode="lin" valueType="num">
                                      <p:cBhvr>
                                        <p:cTn id="18" dur="1000" fill="hold">
                                          <p:stCondLst>
                                            <p:cond delay="0"/>
                                          </p:stCondLst>
                                        </p:cTn>
                                        <p:tgtEl>
                                          <p:spTgt spid="5"/>
                                        </p:tgtEl>
                                        <p:attrNameLst>
                                          <p:attrName>ppt_y</p:attrName>
                                        </p:attrNameLst>
                                      </p:cBhvr>
                                    </p:anim>
                                    <p:animRot by="21600000">
                                      <p:cBhvr>
                                        <p:cTn id="19" dur="1000" fill="hold">
                                          <p:stCondLst>
                                            <p:cond delay="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五边形 2"/>
          <p:cNvSpPr/>
          <p:nvPr/>
        </p:nvSpPr>
        <p:spPr>
          <a:xfrm>
            <a:off x="0" y="122238"/>
            <a:ext cx="10198100" cy="684212"/>
          </a:xfrm>
          <a:prstGeom prst="homePlate">
            <a:avLst>
              <a:gd name="adj" fmla="val 68103"/>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ndParaRPr>
          </a:p>
        </p:txBody>
      </p:sp>
      <p:sp>
        <p:nvSpPr>
          <p:cNvPr id="4" name="五边形 3"/>
          <p:cNvSpPr/>
          <p:nvPr/>
        </p:nvSpPr>
        <p:spPr>
          <a:xfrm flipH="1">
            <a:off x="10198100" y="122238"/>
            <a:ext cx="1993900" cy="684212"/>
          </a:xfrm>
          <a:prstGeom prst="homePlate">
            <a:avLst>
              <a:gd name="adj" fmla="val 6392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ndParaRPr>
          </a:p>
        </p:txBody>
      </p:sp>
      <p:sp>
        <p:nvSpPr>
          <p:cNvPr id="5" name="TextBox 48"/>
          <p:cNvSpPr txBox="1"/>
          <p:nvPr/>
        </p:nvSpPr>
        <p:spPr>
          <a:xfrm>
            <a:off x="263525" y="71438"/>
            <a:ext cx="2334895" cy="737235"/>
          </a:xfrm>
          <a:prstGeom prst="rect">
            <a:avLst/>
          </a:prstGeom>
          <a:noFill/>
        </p:spPr>
        <p:txBody>
          <a:bodyPr wrap="none">
            <a:spAutoFit/>
          </a:bodyPr>
          <a:lstStyle/>
          <a:p>
            <a:pPr fontAlgn="auto">
              <a:lnSpc>
                <a:spcPct val="150000"/>
              </a:lnSpc>
              <a:spcBef>
                <a:spcPts val="0"/>
              </a:spcBef>
              <a:spcAft>
                <a:spcPts val="0"/>
              </a:spcAft>
              <a:defRPr/>
            </a:pPr>
            <a:r>
              <a:rPr lang="en-US" altLang="zh-CN" sz="2800" spc="120" dirty="0">
                <a:solidFill>
                  <a:srgbClr val="FFFFFF"/>
                </a:solidFill>
                <a:latin typeface="微软雅黑" panose="020B0503020204020204" pitchFamily="34" charset="-122"/>
                <a:ea typeface="微软雅黑" panose="020B0503020204020204" pitchFamily="34" charset="-122"/>
              </a:rPr>
              <a:t>2.4 </a:t>
            </a:r>
            <a:r>
              <a:rPr lang="zh-CN" sz="2800" spc="120" dirty="0">
                <a:solidFill>
                  <a:srgbClr val="FFFFFF"/>
                </a:solidFill>
                <a:latin typeface="微软雅黑" panose="020B0503020204020204" pitchFamily="34" charset="-122"/>
                <a:ea typeface="微软雅黑" panose="020B0503020204020204" pitchFamily="34" charset="-122"/>
              </a:rPr>
              <a:t>验收标准</a:t>
            </a:r>
            <a:endParaRPr lang="zh-CN" sz="2800" spc="120" dirty="0">
              <a:solidFill>
                <a:srgbClr val="FFFFFF"/>
              </a:solidFill>
              <a:latin typeface="微软雅黑" panose="020B0503020204020204" pitchFamily="34" charset="-122"/>
              <a:ea typeface="微软雅黑" panose="020B0503020204020204" pitchFamily="34" charset="-122"/>
            </a:endParaRPr>
          </a:p>
        </p:txBody>
      </p:sp>
      <p:sp>
        <p:nvSpPr>
          <p:cNvPr id="15364" name="文本框 1"/>
          <p:cNvSpPr txBox="1"/>
          <p:nvPr/>
        </p:nvSpPr>
        <p:spPr>
          <a:xfrm>
            <a:off x="991235" y="1067435"/>
            <a:ext cx="10064750" cy="2861310"/>
          </a:xfrm>
          <a:prstGeom prst="rect">
            <a:avLst/>
          </a:prstGeom>
          <a:noFill/>
          <a:ln w="9525">
            <a:noFill/>
          </a:ln>
        </p:spPr>
        <p:txBody>
          <a:bodyPr wrap="square" anchor="t">
            <a:spAutoFit/>
          </a:bodyPr>
          <a:p>
            <a:pPr eaLnBrk="0" hangingPunct="0"/>
            <a:r>
              <a:rPr lang="en-US" altLang="zh-CN" sz="2000" dirty="0">
                <a:latin typeface="华文楷体" panose="02010600040101010101" charset="-122"/>
                <a:ea typeface="华文楷体" panose="02010600040101010101" charset="-122"/>
                <a:cs typeface="华文楷体" panose="02010600040101010101" charset="-122"/>
                <a:sym typeface="Calibri" panose="020F0502020204030204" pitchFamily="34" charset="0"/>
              </a:rPr>
              <a:t>2.4.1</a:t>
            </a:r>
            <a:r>
              <a:rPr lang="zh-CN" altLang="en-US" sz="2000" dirty="0">
                <a:latin typeface="华文楷体" panose="02010600040101010101" charset="-122"/>
                <a:ea typeface="华文楷体" panose="02010600040101010101" charset="-122"/>
                <a:cs typeface="华文楷体" panose="02010600040101010101" charset="-122"/>
                <a:sym typeface="Calibri" panose="020F0502020204030204" pitchFamily="34" charset="0"/>
              </a:rPr>
              <a:t>代码的验收</a:t>
            </a:r>
            <a:endParaRPr lang="zh-CN" altLang="en-US" sz="2000" dirty="0">
              <a:latin typeface="华文楷体" panose="02010600040101010101" charset="-122"/>
              <a:ea typeface="华文楷体" panose="02010600040101010101" charset="-122"/>
              <a:cs typeface="华文楷体" panose="02010600040101010101" charset="-122"/>
              <a:sym typeface="Calibri" panose="020F0502020204030204" pitchFamily="34" charset="0"/>
            </a:endParaRPr>
          </a:p>
          <a:p>
            <a:pPr eaLnBrk="0" hangingPunct="0"/>
            <a:r>
              <a:rPr lang="zh-CN" altLang="en-US" sz="2000" dirty="0">
                <a:latin typeface="华文楷体" panose="02010600040101010101" charset="-122"/>
                <a:ea typeface="华文楷体" panose="02010600040101010101" charset="-122"/>
                <a:cs typeface="华文楷体" panose="02010600040101010101" charset="-122"/>
                <a:sym typeface="Calibri" panose="020F0502020204030204" pitchFamily="34" charset="0"/>
              </a:rPr>
              <a:t>       最后在交付之前进行小组内评审，与文档说明保持一致，代码书写风格统一，采用标准规范。</a:t>
            </a:r>
            <a:endParaRPr lang="en-US" altLang="zh-CN" sz="2000" dirty="0">
              <a:latin typeface="华文楷体" panose="02010600040101010101" charset="-122"/>
              <a:ea typeface="华文楷体" panose="02010600040101010101" charset="-122"/>
              <a:cs typeface="华文楷体" panose="02010600040101010101" charset="-122"/>
              <a:sym typeface="Calibri" panose="020F0502020204030204" pitchFamily="34" charset="0"/>
            </a:endParaRPr>
          </a:p>
          <a:p>
            <a:pPr eaLnBrk="0" hangingPunct="0"/>
            <a:endParaRPr lang="en-US" altLang="zh-CN" sz="2000" dirty="0">
              <a:latin typeface="华文楷体" panose="02010600040101010101" charset="-122"/>
              <a:ea typeface="华文楷体" panose="02010600040101010101" charset="-122"/>
              <a:cs typeface="华文楷体" panose="02010600040101010101" charset="-122"/>
              <a:sym typeface="Calibri" panose="020F0502020204030204" pitchFamily="34" charset="0"/>
            </a:endParaRPr>
          </a:p>
          <a:p>
            <a:pPr eaLnBrk="0" hangingPunct="0"/>
            <a:r>
              <a:rPr lang="en-US" altLang="zh-CN" sz="2000" dirty="0">
                <a:latin typeface="华文楷体" panose="02010600040101010101" charset="-122"/>
                <a:ea typeface="华文楷体" panose="02010600040101010101" charset="-122"/>
                <a:cs typeface="华文楷体" panose="02010600040101010101" charset="-122"/>
                <a:sym typeface="Calibri" panose="020F0502020204030204" pitchFamily="34" charset="0"/>
              </a:rPr>
              <a:t>2.4.2 </a:t>
            </a:r>
            <a:r>
              <a:rPr lang="zh-CN" altLang="en-US" sz="2000" dirty="0">
                <a:latin typeface="华文楷体" panose="02010600040101010101" charset="-122"/>
                <a:ea typeface="华文楷体" panose="02010600040101010101" charset="-122"/>
                <a:cs typeface="华文楷体" panose="02010600040101010101" charset="-122"/>
                <a:sym typeface="Calibri" panose="020F0502020204030204" pitchFamily="34" charset="0"/>
              </a:rPr>
              <a:t>文档验收</a:t>
            </a:r>
            <a:endParaRPr lang="zh-CN" altLang="en-US" sz="2000" dirty="0">
              <a:latin typeface="华文楷体" panose="02010600040101010101" charset="-122"/>
              <a:ea typeface="华文楷体" panose="02010600040101010101" charset="-122"/>
              <a:cs typeface="华文楷体" panose="02010600040101010101" charset="-122"/>
              <a:sym typeface="Calibri" panose="020F0502020204030204" pitchFamily="34" charset="0"/>
            </a:endParaRPr>
          </a:p>
          <a:p>
            <a:pPr eaLnBrk="0" hangingPunct="0"/>
            <a:r>
              <a:rPr lang="en-US" altLang="zh-CN" sz="2000" dirty="0">
                <a:latin typeface="华文楷体" panose="02010600040101010101" charset="-122"/>
                <a:ea typeface="华文楷体" panose="02010600040101010101" charset="-122"/>
                <a:cs typeface="华文楷体" panose="02010600040101010101" charset="-122"/>
                <a:sym typeface="Calibri" panose="020F0502020204030204" pitchFamily="34" charset="0"/>
              </a:rPr>
              <a:t>       </a:t>
            </a:r>
            <a:r>
              <a:rPr lang="zh-CN" altLang="en-US" sz="2000" dirty="0">
                <a:latin typeface="华文楷体" panose="02010600040101010101" charset="-122"/>
                <a:ea typeface="华文楷体" panose="02010600040101010101" charset="-122"/>
                <a:cs typeface="华文楷体" panose="02010600040101010101" charset="-122"/>
                <a:sym typeface="Calibri" panose="020F0502020204030204" pitchFamily="34" charset="0"/>
              </a:rPr>
              <a:t>最后在交付客户之前进行小组内评审，清晰易读，没有语病与歧义。同时项目组按计划完成项目，通过由杨枨老师及其他各位用户组成的验收人员根据项目组的答辩与评价和需求功能的实现情况进行验收评价。</a:t>
            </a:r>
            <a:endParaRPr lang="zh-CN" altLang="en-US" sz="2000" dirty="0">
              <a:latin typeface="华文楷体" panose="02010600040101010101" charset="-122"/>
              <a:ea typeface="华文楷体" panose="02010600040101010101" charset="-122"/>
              <a:cs typeface="华文楷体" panose="02010600040101010101" charset="-122"/>
              <a:sym typeface="Calibri" panose="020F0502020204030204" pitchFamily="34" charset="0"/>
            </a:endParaRPr>
          </a:p>
          <a:p>
            <a:pPr eaLnBrk="0" hangingPunct="0"/>
            <a:endParaRPr lang="zh-CN" altLang="en-US" sz="2000" dirty="0">
              <a:latin typeface="华文楷体" panose="02010600040101010101" charset="-122"/>
              <a:ea typeface="华文楷体" panose="02010600040101010101" charset="-122"/>
              <a:cs typeface="华文楷体" panose="02010600040101010101" charset="-122"/>
              <a:sym typeface="Calibri" panose="020F0502020204030204" pitchFamily="34" charset="0"/>
            </a:endParaRPr>
          </a:p>
        </p:txBody>
      </p:sp>
      <p:sp>
        <p:nvSpPr>
          <p:cNvPr id="2" name="TextBox 48"/>
          <p:cNvSpPr txBox="1"/>
          <p:nvPr/>
        </p:nvSpPr>
        <p:spPr>
          <a:xfrm>
            <a:off x="263525" y="3649663"/>
            <a:ext cx="4189095" cy="737235"/>
          </a:xfrm>
          <a:prstGeom prst="rect">
            <a:avLst/>
          </a:prstGeom>
          <a:noFill/>
        </p:spPr>
        <p:txBody>
          <a:bodyPr wrap="none">
            <a:spAutoFit/>
          </a:bodyPr>
          <a:p>
            <a:pPr fontAlgn="auto">
              <a:lnSpc>
                <a:spcPct val="150000"/>
              </a:lnSpc>
              <a:spcBef>
                <a:spcPts val="0"/>
              </a:spcBef>
              <a:spcAft>
                <a:spcPts val="0"/>
              </a:spcAft>
              <a:defRPr/>
            </a:pPr>
            <a:r>
              <a:rPr lang="en-US" altLang="zh-CN" sz="2800" spc="120" dirty="0">
                <a:solidFill>
                  <a:schemeClr val="accent2">
                    <a:lumMod val="75000"/>
                  </a:schemeClr>
                </a:solidFill>
                <a:latin typeface="微软雅黑" panose="020B0503020204020204" pitchFamily="34" charset="-122"/>
                <a:ea typeface="微软雅黑" panose="020B0503020204020204" pitchFamily="34" charset="-122"/>
              </a:rPr>
              <a:t>2.5 </a:t>
            </a:r>
            <a:r>
              <a:rPr lang="zh-CN" altLang="en-US" sz="2800" spc="120" dirty="0">
                <a:solidFill>
                  <a:schemeClr val="accent2">
                    <a:lumMod val="75000"/>
                  </a:schemeClr>
                </a:solidFill>
                <a:latin typeface="微软雅黑" panose="020B0503020204020204" pitchFamily="34" charset="-122"/>
                <a:ea typeface="微软雅黑" panose="020B0503020204020204" pitchFamily="34" charset="-122"/>
              </a:rPr>
              <a:t>完成项目的最迟期限</a:t>
            </a:r>
            <a:endParaRPr lang="zh-CN" altLang="en-US" sz="2800" spc="120"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6" name="TextBox 48"/>
          <p:cNvSpPr txBox="1"/>
          <p:nvPr/>
        </p:nvSpPr>
        <p:spPr>
          <a:xfrm>
            <a:off x="263525" y="4998403"/>
            <a:ext cx="5301615" cy="737235"/>
          </a:xfrm>
          <a:prstGeom prst="rect">
            <a:avLst/>
          </a:prstGeom>
          <a:noFill/>
        </p:spPr>
        <p:txBody>
          <a:bodyPr wrap="none">
            <a:spAutoFit/>
          </a:bodyPr>
          <a:p>
            <a:pPr fontAlgn="auto">
              <a:lnSpc>
                <a:spcPct val="150000"/>
              </a:lnSpc>
              <a:spcBef>
                <a:spcPts val="0"/>
              </a:spcBef>
              <a:spcAft>
                <a:spcPts val="0"/>
              </a:spcAft>
              <a:defRPr/>
            </a:pPr>
            <a:r>
              <a:rPr lang="en-US" altLang="zh-CN" sz="2800" spc="120" dirty="0">
                <a:solidFill>
                  <a:schemeClr val="accent2">
                    <a:lumMod val="75000"/>
                  </a:schemeClr>
                </a:solidFill>
                <a:latin typeface="微软雅黑" panose="020B0503020204020204" pitchFamily="34" charset="-122"/>
                <a:ea typeface="微软雅黑" panose="020B0503020204020204" pitchFamily="34" charset="-122"/>
              </a:rPr>
              <a:t>2.6 </a:t>
            </a:r>
            <a:r>
              <a:rPr lang="zh-CN" altLang="en-US" sz="2800" spc="120" dirty="0">
                <a:solidFill>
                  <a:schemeClr val="accent2">
                    <a:lumMod val="75000"/>
                  </a:schemeClr>
                </a:solidFill>
                <a:latin typeface="微软雅黑" panose="020B0503020204020204" pitchFamily="34" charset="-122"/>
                <a:ea typeface="微软雅黑" panose="020B0503020204020204" pitchFamily="34" charset="-122"/>
              </a:rPr>
              <a:t>本计划的批准者和批准日期</a:t>
            </a:r>
            <a:endParaRPr lang="zh-CN" altLang="en-US" sz="2800" spc="120"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991235" y="4493260"/>
            <a:ext cx="4733290" cy="460375"/>
          </a:xfrm>
          <a:prstGeom prst="rect">
            <a:avLst/>
          </a:prstGeom>
          <a:noFill/>
        </p:spPr>
        <p:txBody>
          <a:bodyPr wrap="square" rtlCol="0">
            <a:spAutoFit/>
          </a:bodyPr>
          <a:p>
            <a:r>
              <a:rPr lang="en-US" altLang="zh-CN" sz="2400">
                <a:latin typeface="华文楷体" panose="02010600040101010101" charset="-122"/>
                <a:ea typeface="华文楷体" panose="02010600040101010101" charset="-122"/>
              </a:rPr>
              <a:t>2018.6.20</a:t>
            </a:r>
            <a:endParaRPr lang="en-US" altLang="zh-CN" sz="2400">
              <a:latin typeface="华文楷体" panose="02010600040101010101" charset="-122"/>
              <a:ea typeface="华文楷体" panose="02010600040101010101" charset="-122"/>
            </a:endParaRPr>
          </a:p>
        </p:txBody>
      </p:sp>
      <p:graphicFrame>
        <p:nvGraphicFramePr>
          <p:cNvPr id="8" name="表格 7"/>
          <p:cNvGraphicFramePr/>
          <p:nvPr/>
        </p:nvGraphicFramePr>
        <p:xfrm>
          <a:off x="991235" y="5735320"/>
          <a:ext cx="5410200" cy="839470"/>
        </p:xfrm>
        <a:graphic>
          <a:graphicData uri="http://schemas.openxmlformats.org/drawingml/2006/table">
            <a:tbl>
              <a:tblPr firstRow="1" bandRow="1">
                <a:tableStyleId>{5940675A-B579-460E-94D1-54222C63F5DA}</a:tableStyleId>
              </a:tblPr>
              <a:tblGrid>
                <a:gridCol w="1457325"/>
                <a:gridCol w="3952875"/>
              </a:tblGrid>
              <a:tr h="419735">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批准者</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7D7D7"/>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  杨枨</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19735">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批准日期</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7D7D7"/>
                    </a:solidFill>
                  </a:tcPr>
                </a:tc>
                <a:tc>
                  <a:txBody>
                    <a:bodyPr/>
                    <a:p>
                      <a:pPr indent="0">
                        <a:buNone/>
                      </a:pP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decel="5330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000" fill="hold"/>
                                        <p:tgtEl>
                                          <p:spTgt spid="4"/>
                                        </p:tgtEl>
                                        <p:attrNameLst>
                                          <p:attrName>ppt_x</p:attrName>
                                        </p:attrNameLst>
                                      </p:cBhvr>
                                      <p:tavLst>
                                        <p:tav tm="0">
                                          <p:val>
                                            <p:strVal val="1+#ppt_w/2"/>
                                          </p:val>
                                        </p:tav>
                                        <p:tav tm="100000">
                                          <p:val>
                                            <p:strVal val="#ppt_x"/>
                                          </p:val>
                                        </p:tav>
                                      </p:tavLst>
                                    </p:anim>
                                    <p:anim calcmode="lin" valueType="num">
                                      <p:cBhvr additive="base">
                                        <p:cTn id="12" dur="10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56" presetClass="entr" presetSubtype="0" fill="hold" grpId="0" nodeType="afterEffect">
                                  <p:stCondLst>
                                    <p:cond delay="0"/>
                                  </p:stCondLst>
                                  <p:iterate type="lt">
                                    <p:tmPct val="10000"/>
                                  </p:iterate>
                                  <p:childTnLst>
                                    <p:set>
                                      <p:cBhvr>
                                        <p:cTn id="15" dur="1" fill="hold">
                                          <p:stCondLst>
                                            <p:cond delay="0"/>
                                          </p:stCondLst>
                                        </p:cTn>
                                        <p:tgtEl>
                                          <p:spTgt spid="5"/>
                                        </p:tgtEl>
                                        <p:attrNameLst>
                                          <p:attrName>style.visibility</p:attrName>
                                        </p:attrNameLst>
                                      </p:cBhvr>
                                      <p:to>
                                        <p:strVal val="visible"/>
                                      </p:to>
                                    </p:set>
                                    <p:anim by="(-#ppt_w*2)" calcmode="lin" valueType="num">
                                      <p:cBhvr rctx="PPT">
                                        <p:cTn id="16" dur="500" autoRev="1" fill="hold">
                                          <p:stCondLst>
                                            <p:cond delay="0"/>
                                          </p:stCondLst>
                                        </p:cTn>
                                        <p:tgtEl>
                                          <p:spTgt spid="5"/>
                                        </p:tgtEl>
                                        <p:attrNameLst>
                                          <p:attrName>ppt_w</p:attrName>
                                        </p:attrNameLst>
                                      </p:cBhvr>
                                    </p:anim>
                                    <p:anim by="(#ppt_w*0.50)" calcmode="lin" valueType="num">
                                      <p:cBhvr>
                                        <p:cTn id="17" dur="500" decel="50000" autoRev="1" fill="hold">
                                          <p:stCondLst>
                                            <p:cond delay="0"/>
                                          </p:stCondLst>
                                        </p:cTn>
                                        <p:tgtEl>
                                          <p:spTgt spid="5"/>
                                        </p:tgtEl>
                                        <p:attrNameLst>
                                          <p:attrName>ppt_x</p:attrName>
                                        </p:attrNameLst>
                                      </p:cBhvr>
                                    </p:anim>
                                    <p:anim from="(-#ppt_h/2)" to="(#ppt_y)" calcmode="lin" valueType="num">
                                      <p:cBhvr>
                                        <p:cTn id="18" dur="1000" fill="hold">
                                          <p:stCondLst>
                                            <p:cond delay="0"/>
                                          </p:stCondLst>
                                        </p:cTn>
                                        <p:tgtEl>
                                          <p:spTgt spid="5"/>
                                        </p:tgtEl>
                                        <p:attrNameLst>
                                          <p:attrName>ppt_y</p:attrName>
                                        </p:attrNameLst>
                                      </p:cBhvr>
                                    </p:anim>
                                    <p:animRot by="21600000">
                                      <p:cBhvr>
                                        <p:cTn id="19" dur="1000" fill="hold">
                                          <p:stCondLst>
                                            <p:cond delay="0"/>
                                          </p:stCondLst>
                                        </p:cTn>
                                        <p:tgtEl>
                                          <p:spTgt spid="5"/>
                                        </p:tgtEl>
                                        <p:attrNameLst>
                                          <p:attrName>r</p:attrName>
                                        </p:attrNameLst>
                                      </p:cBhvr>
                                    </p:animRot>
                                  </p:childTnLst>
                                </p:cTn>
                              </p:par>
                            </p:childTnLst>
                          </p:cTn>
                        </p:par>
                        <p:par>
                          <p:cTn id="20" fill="hold">
                            <p:stCondLst>
                              <p:cond delay="2700"/>
                            </p:stCondLst>
                            <p:childTnLst>
                              <p:par>
                                <p:cTn id="21" presetID="56" presetClass="entr" presetSubtype="0" fill="hold" grpId="0" nodeType="afterEffect">
                                  <p:stCondLst>
                                    <p:cond delay="0"/>
                                  </p:stCondLst>
                                  <p:iterate type="lt">
                                    <p:tmPct val="10000"/>
                                  </p:iterate>
                                  <p:childTnLst>
                                    <p:set>
                                      <p:cBhvr>
                                        <p:cTn id="22" dur="1" fill="hold">
                                          <p:stCondLst>
                                            <p:cond delay="0"/>
                                          </p:stCondLst>
                                        </p:cTn>
                                        <p:tgtEl>
                                          <p:spTgt spid="2"/>
                                        </p:tgtEl>
                                        <p:attrNameLst>
                                          <p:attrName>style.visibility</p:attrName>
                                        </p:attrNameLst>
                                      </p:cBhvr>
                                      <p:to>
                                        <p:strVal val="visible"/>
                                      </p:to>
                                    </p:set>
                                    <p:anim by="(-#ppt_w*2)" calcmode="lin" valueType="num">
                                      <p:cBhvr rctx="PPT">
                                        <p:cTn id="23" dur="500" autoRev="1" fill="hold">
                                          <p:stCondLst>
                                            <p:cond delay="0"/>
                                          </p:stCondLst>
                                        </p:cTn>
                                        <p:tgtEl>
                                          <p:spTgt spid="2"/>
                                        </p:tgtEl>
                                        <p:attrNameLst>
                                          <p:attrName>ppt_w</p:attrName>
                                        </p:attrNameLst>
                                      </p:cBhvr>
                                    </p:anim>
                                    <p:anim by="(#ppt_w*0.50)" calcmode="lin" valueType="num">
                                      <p:cBhvr>
                                        <p:cTn id="24" dur="500" decel="50000" autoRev="1" fill="hold">
                                          <p:stCondLst>
                                            <p:cond delay="0"/>
                                          </p:stCondLst>
                                        </p:cTn>
                                        <p:tgtEl>
                                          <p:spTgt spid="2"/>
                                        </p:tgtEl>
                                        <p:attrNameLst>
                                          <p:attrName>ppt_x</p:attrName>
                                        </p:attrNameLst>
                                      </p:cBhvr>
                                    </p:anim>
                                    <p:anim from="(-#ppt_h/2)" to="(#ppt_y)" calcmode="lin" valueType="num">
                                      <p:cBhvr>
                                        <p:cTn id="25" dur="1000" fill="hold">
                                          <p:stCondLst>
                                            <p:cond delay="0"/>
                                          </p:stCondLst>
                                        </p:cTn>
                                        <p:tgtEl>
                                          <p:spTgt spid="2"/>
                                        </p:tgtEl>
                                        <p:attrNameLst>
                                          <p:attrName>ppt_y</p:attrName>
                                        </p:attrNameLst>
                                      </p:cBhvr>
                                    </p:anim>
                                    <p:animRot by="21600000">
                                      <p:cBhvr>
                                        <p:cTn id="26" dur="1000" fill="hold">
                                          <p:stCondLst>
                                            <p:cond delay="0"/>
                                          </p:stCondLst>
                                        </p:cTn>
                                        <p:tgtEl>
                                          <p:spTgt spid="2"/>
                                        </p:tgtEl>
                                        <p:attrNameLst>
                                          <p:attrName>r</p:attrName>
                                        </p:attrNameLst>
                                      </p:cBhvr>
                                    </p:animRot>
                                  </p:childTnLst>
                                </p:cTn>
                              </p:par>
                            </p:childTnLst>
                          </p:cTn>
                        </p:par>
                        <p:par>
                          <p:cTn id="27" fill="hold">
                            <p:stCondLst>
                              <p:cond delay="4900"/>
                            </p:stCondLst>
                            <p:childTnLst>
                              <p:par>
                                <p:cTn id="28" presetID="56" presetClass="entr" presetSubtype="0" fill="hold" grpId="0" nodeType="afterEffect">
                                  <p:stCondLst>
                                    <p:cond delay="0"/>
                                  </p:stCondLst>
                                  <p:iterate type="lt">
                                    <p:tmPct val="10000"/>
                                  </p:iterate>
                                  <p:childTnLst>
                                    <p:set>
                                      <p:cBhvr>
                                        <p:cTn id="29" dur="1" fill="hold">
                                          <p:stCondLst>
                                            <p:cond delay="0"/>
                                          </p:stCondLst>
                                        </p:cTn>
                                        <p:tgtEl>
                                          <p:spTgt spid="6"/>
                                        </p:tgtEl>
                                        <p:attrNameLst>
                                          <p:attrName>style.visibility</p:attrName>
                                        </p:attrNameLst>
                                      </p:cBhvr>
                                      <p:to>
                                        <p:strVal val="visible"/>
                                      </p:to>
                                    </p:set>
                                    <p:anim by="(-#ppt_w*2)" calcmode="lin" valueType="num">
                                      <p:cBhvr rctx="PPT">
                                        <p:cTn id="30" dur="500" autoRev="1" fill="hold">
                                          <p:stCondLst>
                                            <p:cond delay="0"/>
                                          </p:stCondLst>
                                        </p:cTn>
                                        <p:tgtEl>
                                          <p:spTgt spid="6"/>
                                        </p:tgtEl>
                                        <p:attrNameLst>
                                          <p:attrName>ppt_w</p:attrName>
                                        </p:attrNameLst>
                                      </p:cBhvr>
                                    </p:anim>
                                    <p:anim by="(#ppt_w*0.50)" calcmode="lin" valueType="num">
                                      <p:cBhvr>
                                        <p:cTn id="31" dur="500" decel="50000" autoRev="1" fill="hold">
                                          <p:stCondLst>
                                            <p:cond delay="0"/>
                                          </p:stCondLst>
                                        </p:cTn>
                                        <p:tgtEl>
                                          <p:spTgt spid="6"/>
                                        </p:tgtEl>
                                        <p:attrNameLst>
                                          <p:attrName>ppt_x</p:attrName>
                                        </p:attrNameLst>
                                      </p:cBhvr>
                                    </p:anim>
                                    <p:anim from="(-#ppt_h/2)" to="(#ppt_y)" calcmode="lin" valueType="num">
                                      <p:cBhvr>
                                        <p:cTn id="32" dur="1000" fill="hold">
                                          <p:stCondLst>
                                            <p:cond delay="0"/>
                                          </p:stCondLst>
                                        </p:cTn>
                                        <p:tgtEl>
                                          <p:spTgt spid="6"/>
                                        </p:tgtEl>
                                        <p:attrNameLst>
                                          <p:attrName>ppt_y</p:attrName>
                                        </p:attrNameLst>
                                      </p:cBhvr>
                                    </p:anim>
                                    <p:animRot by="21600000">
                                      <p:cBhvr>
                                        <p:cTn id="33" dur="1000" fill="hold">
                                          <p:stCondLst>
                                            <p:cond delay="0"/>
                                          </p:stCondLst>
                                        </p:cTn>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P spid="5" grpId="0"/>
      <p:bldP spid="2"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五边形 2"/>
          <p:cNvSpPr/>
          <p:nvPr/>
        </p:nvSpPr>
        <p:spPr>
          <a:xfrm>
            <a:off x="0" y="122238"/>
            <a:ext cx="10198100" cy="684212"/>
          </a:xfrm>
          <a:prstGeom prst="homePlate">
            <a:avLst>
              <a:gd name="adj" fmla="val 68103"/>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ndParaRPr>
          </a:p>
        </p:txBody>
      </p:sp>
      <p:sp>
        <p:nvSpPr>
          <p:cNvPr id="4" name="五边形 3"/>
          <p:cNvSpPr/>
          <p:nvPr/>
        </p:nvSpPr>
        <p:spPr>
          <a:xfrm flipH="1">
            <a:off x="10198100" y="122238"/>
            <a:ext cx="1993900" cy="684212"/>
          </a:xfrm>
          <a:prstGeom prst="homePlate">
            <a:avLst>
              <a:gd name="adj" fmla="val 6392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ndParaRPr>
          </a:p>
        </p:txBody>
      </p:sp>
      <p:pic>
        <p:nvPicPr>
          <p:cNvPr id="17" name="图片 17" descr="C:\Users\Yuusha\AppData\Local\Microsoft\Windows\INetCache\Content.Word\WBS工作组织分解结构.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a:xfrm>
            <a:off x="1011555" y="936625"/>
            <a:ext cx="10363200" cy="5824220"/>
          </a:xfrm>
          <a:prstGeom prst="rect">
            <a:avLst/>
          </a:prstGeom>
          <a:noFill/>
          <a:ln>
            <a:noFill/>
          </a:ln>
        </p:spPr>
      </p:pic>
      <p:sp>
        <p:nvSpPr>
          <p:cNvPr id="2" name="文本框 1"/>
          <p:cNvSpPr txBox="1"/>
          <p:nvPr/>
        </p:nvSpPr>
        <p:spPr>
          <a:xfrm>
            <a:off x="336550" y="203200"/>
            <a:ext cx="3505835" cy="521970"/>
          </a:xfrm>
          <a:prstGeom prst="rect">
            <a:avLst/>
          </a:prstGeom>
          <a:noFill/>
        </p:spPr>
        <p:txBody>
          <a:bodyPr wrap="square" rtlCol="0">
            <a:spAutoFit/>
          </a:bodyPr>
          <a:p>
            <a:r>
              <a:rPr lang="en-US" altLang="zh-CN" sz="2800">
                <a:solidFill>
                  <a:schemeClr val="bg1"/>
                </a:solidFill>
                <a:latin typeface="微软雅黑" panose="020B0503020204020204" pitchFamily="34" charset="-122"/>
                <a:ea typeface="微软雅黑" panose="020B0503020204020204" pitchFamily="34" charset="-122"/>
              </a:rPr>
              <a:t>3.1 </a:t>
            </a:r>
            <a:r>
              <a:rPr lang="zh-CN" altLang="en-US" sz="2800">
                <a:solidFill>
                  <a:schemeClr val="bg1"/>
                </a:solidFill>
                <a:latin typeface="微软雅黑" panose="020B0503020204020204" pitchFamily="34" charset="-122"/>
                <a:ea typeface="微软雅黑" panose="020B0503020204020204" pitchFamily="34" charset="-122"/>
              </a:rPr>
              <a:t>工作任务分解</a:t>
            </a:r>
            <a:endParaRPr lang="zh-CN" altLang="en-US" sz="280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decel="5330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000" fill="hold"/>
                                        <p:tgtEl>
                                          <p:spTgt spid="4"/>
                                        </p:tgtEl>
                                        <p:attrNameLst>
                                          <p:attrName>ppt_x</p:attrName>
                                        </p:attrNameLst>
                                      </p:cBhvr>
                                      <p:tavLst>
                                        <p:tav tm="0">
                                          <p:val>
                                            <p:strVal val="1+#ppt_w/2"/>
                                          </p:val>
                                        </p:tav>
                                        <p:tav tm="100000">
                                          <p:val>
                                            <p:strVal val="#ppt_x"/>
                                          </p:val>
                                        </p:tav>
                                      </p:tavLst>
                                    </p:anim>
                                    <p:anim calcmode="lin" valueType="num">
                                      <p:cBhvr additive="base">
                                        <p:cTn id="12" dur="1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五边形 2"/>
          <p:cNvSpPr/>
          <p:nvPr/>
        </p:nvSpPr>
        <p:spPr>
          <a:xfrm>
            <a:off x="0" y="122238"/>
            <a:ext cx="10198100" cy="684212"/>
          </a:xfrm>
          <a:prstGeom prst="homePlate">
            <a:avLst>
              <a:gd name="adj" fmla="val 68103"/>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ndParaRPr>
          </a:p>
        </p:txBody>
      </p:sp>
      <p:sp>
        <p:nvSpPr>
          <p:cNvPr id="4" name="五边形 3"/>
          <p:cNvSpPr/>
          <p:nvPr/>
        </p:nvSpPr>
        <p:spPr>
          <a:xfrm flipH="1">
            <a:off x="10198100" y="122238"/>
            <a:ext cx="1993900" cy="684212"/>
          </a:xfrm>
          <a:prstGeom prst="homePlate">
            <a:avLst>
              <a:gd name="adj" fmla="val 6392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ndParaRPr>
          </a:p>
        </p:txBody>
      </p:sp>
      <p:sp>
        <p:nvSpPr>
          <p:cNvPr id="2" name="文本框 1"/>
          <p:cNvSpPr txBox="1"/>
          <p:nvPr/>
        </p:nvSpPr>
        <p:spPr>
          <a:xfrm>
            <a:off x="336550" y="203200"/>
            <a:ext cx="3756025" cy="521970"/>
          </a:xfrm>
          <a:prstGeom prst="rect">
            <a:avLst/>
          </a:prstGeom>
          <a:noFill/>
        </p:spPr>
        <p:txBody>
          <a:bodyPr wrap="square" rtlCol="0">
            <a:spAutoFit/>
          </a:bodyPr>
          <a:p>
            <a:r>
              <a:rPr lang="en-US" altLang="zh-CN" sz="2800">
                <a:solidFill>
                  <a:schemeClr val="bg1"/>
                </a:solidFill>
                <a:latin typeface="微软雅黑" panose="020B0503020204020204" pitchFamily="34" charset="-122"/>
                <a:ea typeface="微软雅黑" panose="020B0503020204020204" pitchFamily="34" charset="-122"/>
              </a:rPr>
              <a:t>3.1 </a:t>
            </a:r>
            <a:r>
              <a:rPr lang="zh-CN" altLang="en-US" sz="2800">
                <a:solidFill>
                  <a:schemeClr val="bg1"/>
                </a:solidFill>
                <a:latin typeface="微软雅黑" panose="020B0503020204020204" pitchFamily="34" charset="-122"/>
                <a:ea typeface="微软雅黑" panose="020B0503020204020204" pitchFamily="34" charset="-122"/>
              </a:rPr>
              <a:t>人员组织分解图</a:t>
            </a:r>
            <a:endParaRPr lang="zh-CN" altLang="en-US" sz="2800">
              <a:solidFill>
                <a:schemeClr val="bg1"/>
              </a:solidFill>
              <a:latin typeface="微软雅黑" panose="020B0503020204020204" pitchFamily="34" charset="-122"/>
              <a:ea typeface="微软雅黑" panose="020B0503020204020204" pitchFamily="34" charset="-122"/>
            </a:endParaRPr>
          </a:p>
        </p:txBody>
      </p:sp>
      <p:pic>
        <p:nvPicPr>
          <p:cNvPr id="12" name="图片 12" descr="../Pictures/1.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1103630" y="987425"/>
            <a:ext cx="9984740" cy="5711190"/>
          </a:xfrm>
          <a:prstGeom prst="rect">
            <a:avLst/>
          </a:prstGeom>
          <a:noFill/>
          <a:ln>
            <a:noFill/>
          </a:ln>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decel="5330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000" fill="hold"/>
                                        <p:tgtEl>
                                          <p:spTgt spid="4"/>
                                        </p:tgtEl>
                                        <p:attrNameLst>
                                          <p:attrName>ppt_x</p:attrName>
                                        </p:attrNameLst>
                                      </p:cBhvr>
                                      <p:tavLst>
                                        <p:tav tm="0">
                                          <p:val>
                                            <p:strVal val="1+#ppt_w/2"/>
                                          </p:val>
                                        </p:tav>
                                        <p:tav tm="100000">
                                          <p:val>
                                            <p:strVal val="#ppt_x"/>
                                          </p:val>
                                        </p:tav>
                                      </p:tavLst>
                                    </p:anim>
                                    <p:anim calcmode="lin" valueType="num">
                                      <p:cBhvr additive="base">
                                        <p:cTn id="12" dur="1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五边形 2"/>
          <p:cNvSpPr/>
          <p:nvPr/>
        </p:nvSpPr>
        <p:spPr>
          <a:xfrm>
            <a:off x="0" y="122238"/>
            <a:ext cx="10198100" cy="684212"/>
          </a:xfrm>
          <a:prstGeom prst="homePlate">
            <a:avLst>
              <a:gd name="adj" fmla="val 68103"/>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ndParaRPr>
          </a:p>
        </p:txBody>
      </p:sp>
      <p:sp>
        <p:nvSpPr>
          <p:cNvPr id="4" name="五边形 3"/>
          <p:cNvSpPr/>
          <p:nvPr/>
        </p:nvSpPr>
        <p:spPr>
          <a:xfrm flipH="1">
            <a:off x="10198100" y="122238"/>
            <a:ext cx="1993900" cy="684212"/>
          </a:xfrm>
          <a:prstGeom prst="homePlate">
            <a:avLst>
              <a:gd name="adj" fmla="val 6392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ndParaRPr>
          </a:p>
        </p:txBody>
      </p:sp>
      <p:sp>
        <p:nvSpPr>
          <p:cNvPr id="5" name="TextBox 48"/>
          <p:cNvSpPr txBox="1"/>
          <p:nvPr/>
        </p:nvSpPr>
        <p:spPr>
          <a:xfrm>
            <a:off x="263525" y="0"/>
            <a:ext cx="3076575" cy="737235"/>
          </a:xfrm>
          <a:prstGeom prst="rect">
            <a:avLst/>
          </a:prstGeom>
          <a:noFill/>
        </p:spPr>
        <p:txBody>
          <a:bodyPr wrap="none">
            <a:spAutoFit/>
          </a:bodyPr>
          <a:lstStyle/>
          <a:p>
            <a:pPr fontAlgn="auto">
              <a:lnSpc>
                <a:spcPct val="150000"/>
              </a:lnSpc>
              <a:spcBef>
                <a:spcPts val="0"/>
              </a:spcBef>
              <a:spcAft>
                <a:spcPts val="0"/>
              </a:spcAft>
              <a:defRPr/>
            </a:pPr>
            <a:r>
              <a:rPr lang="en-US" altLang="zh-CN" sz="2800" spc="120" dirty="0">
                <a:solidFill>
                  <a:srgbClr val="FFFFFF"/>
                </a:solidFill>
                <a:latin typeface="微软雅黑" panose="020B0503020204020204" pitchFamily="34" charset="-122"/>
                <a:ea typeface="微软雅黑" panose="020B0503020204020204" pitchFamily="34" charset="-122"/>
              </a:rPr>
              <a:t>3.2 </a:t>
            </a:r>
            <a:r>
              <a:rPr lang="zh-CN" sz="2800" spc="120" dirty="0">
                <a:solidFill>
                  <a:srgbClr val="FFFFFF"/>
                </a:solidFill>
                <a:latin typeface="微软雅黑" panose="020B0503020204020204" pitchFamily="34" charset="-122"/>
                <a:ea typeface="微软雅黑" panose="020B0503020204020204" pitchFamily="34" charset="-122"/>
              </a:rPr>
              <a:t>项目计划进度</a:t>
            </a:r>
            <a:endParaRPr lang="zh-CN" sz="2800" spc="120" dirty="0">
              <a:solidFill>
                <a:srgbClr val="FFFFFF"/>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stretch>
            <a:fillRect/>
          </a:stretch>
        </p:blipFill>
        <p:spPr>
          <a:xfrm>
            <a:off x="354330" y="883285"/>
            <a:ext cx="11483340" cy="5870575"/>
          </a:xfrm>
          <a:prstGeom prst="rect">
            <a:avLst/>
          </a:prstGeom>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decel="5330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000" fill="hold"/>
                                        <p:tgtEl>
                                          <p:spTgt spid="4"/>
                                        </p:tgtEl>
                                        <p:attrNameLst>
                                          <p:attrName>ppt_x</p:attrName>
                                        </p:attrNameLst>
                                      </p:cBhvr>
                                      <p:tavLst>
                                        <p:tav tm="0">
                                          <p:val>
                                            <p:strVal val="1+#ppt_w/2"/>
                                          </p:val>
                                        </p:tav>
                                        <p:tav tm="100000">
                                          <p:val>
                                            <p:strVal val="#ppt_x"/>
                                          </p:val>
                                        </p:tav>
                                      </p:tavLst>
                                    </p:anim>
                                    <p:anim calcmode="lin" valueType="num">
                                      <p:cBhvr additive="base">
                                        <p:cTn id="12" dur="10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56" presetClass="entr" presetSubtype="0" fill="hold" grpId="0" nodeType="afterEffect">
                                  <p:stCondLst>
                                    <p:cond delay="0"/>
                                  </p:stCondLst>
                                  <p:iterate type="lt">
                                    <p:tmPct val="10000"/>
                                  </p:iterate>
                                  <p:childTnLst>
                                    <p:set>
                                      <p:cBhvr>
                                        <p:cTn id="15" dur="1" fill="hold">
                                          <p:stCondLst>
                                            <p:cond delay="0"/>
                                          </p:stCondLst>
                                        </p:cTn>
                                        <p:tgtEl>
                                          <p:spTgt spid="5"/>
                                        </p:tgtEl>
                                        <p:attrNameLst>
                                          <p:attrName>style.visibility</p:attrName>
                                        </p:attrNameLst>
                                      </p:cBhvr>
                                      <p:to>
                                        <p:strVal val="visible"/>
                                      </p:to>
                                    </p:set>
                                    <p:anim by="(-#ppt_w*2)" calcmode="lin" valueType="num">
                                      <p:cBhvr rctx="PPT">
                                        <p:cTn id="16" dur="500" autoRev="1" fill="hold">
                                          <p:stCondLst>
                                            <p:cond delay="0"/>
                                          </p:stCondLst>
                                        </p:cTn>
                                        <p:tgtEl>
                                          <p:spTgt spid="5"/>
                                        </p:tgtEl>
                                        <p:attrNameLst>
                                          <p:attrName>ppt_w</p:attrName>
                                        </p:attrNameLst>
                                      </p:cBhvr>
                                    </p:anim>
                                    <p:anim by="(#ppt_w*0.50)" calcmode="lin" valueType="num">
                                      <p:cBhvr>
                                        <p:cTn id="17" dur="500" decel="50000" autoRev="1" fill="hold">
                                          <p:stCondLst>
                                            <p:cond delay="0"/>
                                          </p:stCondLst>
                                        </p:cTn>
                                        <p:tgtEl>
                                          <p:spTgt spid="5"/>
                                        </p:tgtEl>
                                        <p:attrNameLst>
                                          <p:attrName>ppt_x</p:attrName>
                                        </p:attrNameLst>
                                      </p:cBhvr>
                                    </p:anim>
                                    <p:anim from="(-#ppt_h/2)" to="(#ppt_y)" calcmode="lin" valueType="num">
                                      <p:cBhvr>
                                        <p:cTn id="18" dur="1000" fill="hold">
                                          <p:stCondLst>
                                            <p:cond delay="0"/>
                                          </p:stCondLst>
                                        </p:cTn>
                                        <p:tgtEl>
                                          <p:spTgt spid="5"/>
                                        </p:tgtEl>
                                        <p:attrNameLst>
                                          <p:attrName>ppt_y</p:attrName>
                                        </p:attrNameLst>
                                      </p:cBhvr>
                                    </p:anim>
                                    <p:animRot by="21600000">
                                      <p:cBhvr>
                                        <p:cTn id="19" dur="1000" fill="hold">
                                          <p:stCondLst>
                                            <p:cond delay="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五边形 2"/>
          <p:cNvSpPr/>
          <p:nvPr/>
        </p:nvSpPr>
        <p:spPr>
          <a:xfrm>
            <a:off x="0" y="122238"/>
            <a:ext cx="10198100" cy="684212"/>
          </a:xfrm>
          <a:prstGeom prst="homePlate">
            <a:avLst>
              <a:gd name="adj" fmla="val 68103"/>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ndParaRPr>
          </a:p>
        </p:txBody>
      </p:sp>
      <p:sp>
        <p:nvSpPr>
          <p:cNvPr id="4" name="五边形 3"/>
          <p:cNvSpPr/>
          <p:nvPr/>
        </p:nvSpPr>
        <p:spPr>
          <a:xfrm flipH="1">
            <a:off x="10198100" y="122238"/>
            <a:ext cx="1993900" cy="684212"/>
          </a:xfrm>
          <a:prstGeom prst="homePlate">
            <a:avLst>
              <a:gd name="adj" fmla="val 6392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ndParaRPr>
          </a:p>
        </p:txBody>
      </p:sp>
      <p:sp>
        <p:nvSpPr>
          <p:cNvPr id="5" name="TextBox 48"/>
          <p:cNvSpPr txBox="1"/>
          <p:nvPr/>
        </p:nvSpPr>
        <p:spPr>
          <a:xfrm>
            <a:off x="263525" y="0"/>
            <a:ext cx="3076575" cy="737235"/>
          </a:xfrm>
          <a:prstGeom prst="rect">
            <a:avLst/>
          </a:prstGeom>
          <a:noFill/>
        </p:spPr>
        <p:txBody>
          <a:bodyPr wrap="none">
            <a:spAutoFit/>
          </a:bodyPr>
          <a:lstStyle/>
          <a:p>
            <a:pPr fontAlgn="auto">
              <a:lnSpc>
                <a:spcPct val="150000"/>
              </a:lnSpc>
              <a:spcBef>
                <a:spcPts val="0"/>
              </a:spcBef>
              <a:spcAft>
                <a:spcPts val="0"/>
              </a:spcAft>
              <a:defRPr/>
            </a:pPr>
            <a:r>
              <a:rPr lang="en-US" altLang="zh-CN" sz="2800" spc="120" dirty="0">
                <a:solidFill>
                  <a:srgbClr val="FFFFFF"/>
                </a:solidFill>
                <a:latin typeface="微软雅黑" panose="020B0503020204020204" pitchFamily="34" charset="-122"/>
                <a:ea typeface="微软雅黑" panose="020B0503020204020204" pitchFamily="34" charset="-122"/>
              </a:rPr>
              <a:t>3.2 </a:t>
            </a:r>
            <a:r>
              <a:rPr lang="zh-CN" sz="2800" spc="120" dirty="0">
                <a:solidFill>
                  <a:srgbClr val="FFFFFF"/>
                </a:solidFill>
                <a:latin typeface="微软雅黑" panose="020B0503020204020204" pitchFamily="34" charset="-122"/>
                <a:ea typeface="微软雅黑" panose="020B0503020204020204" pitchFamily="34" charset="-122"/>
              </a:rPr>
              <a:t>项目计划进度</a:t>
            </a:r>
            <a:endParaRPr lang="zh-CN" sz="2800" spc="120" dirty="0">
              <a:solidFill>
                <a:srgbClr val="FFFFFF"/>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stretch>
            <a:fillRect/>
          </a:stretch>
        </p:blipFill>
        <p:spPr>
          <a:xfrm>
            <a:off x="267970" y="1448435"/>
            <a:ext cx="11656060" cy="4613275"/>
          </a:xfrm>
          <a:prstGeom prst="rect">
            <a:avLst/>
          </a:prstGeom>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decel="5330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000" fill="hold"/>
                                        <p:tgtEl>
                                          <p:spTgt spid="4"/>
                                        </p:tgtEl>
                                        <p:attrNameLst>
                                          <p:attrName>ppt_x</p:attrName>
                                        </p:attrNameLst>
                                      </p:cBhvr>
                                      <p:tavLst>
                                        <p:tav tm="0">
                                          <p:val>
                                            <p:strVal val="1+#ppt_w/2"/>
                                          </p:val>
                                        </p:tav>
                                        <p:tav tm="100000">
                                          <p:val>
                                            <p:strVal val="#ppt_x"/>
                                          </p:val>
                                        </p:tav>
                                      </p:tavLst>
                                    </p:anim>
                                    <p:anim calcmode="lin" valueType="num">
                                      <p:cBhvr additive="base">
                                        <p:cTn id="12" dur="10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56" presetClass="entr" presetSubtype="0" fill="hold" grpId="0" nodeType="afterEffect">
                                  <p:stCondLst>
                                    <p:cond delay="0"/>
                                  </p:stCondLst>
                                  <p:iterate type="lt">
                                    <p:tmPct val="10000"/>
                                  </p:iterate>
                                  <p:childTnLst>
                                    <p:set>
                                      <p:cBhvr>
                                        <p:cTn id="15" dur="1" fill="hold">
                                          <p:stCondLst>
                                            <p:cond delay="0"/>
                                          </p:stCondLst>
                                        </p:cTn>
                                        <p:tgtEl>
                                          <p:spTgt spid="5"/>
                                        </p:tgtEl>
                                        <p:attrNameLst>
                                          <p:attrName>style.visibility</p:attrName>
                                        </p:attrNameLst>
                                      </p:cBhvr>
                                      <p:to>
                                        <p:strVal val="visible"/>
                                      </p:to>
                                    </p:set>
                                    <p:anim by="(-#ppt_w*2)" calcmode="lin" valueType="num">
                                      <p:cBhvr rctx="PPT">
                                        <p:cTn id="16" dur="500" autoRev="1" fill="hold">
                                          <p:stCondLst>
                                            <p:cond delay="0"/>
                                          </p:stCondLst>
                                        </p:cTn>
                                        <p:tgtEl>
                                          <p:spTgt spid="5"/>
                                        </p:tgtEl>
                                        <p:attrNameLst>
                                          <p:attrName>ppt_w</p:attrName>
                                        </p:attrNameLst>
                                      </p:cBhvr>
                                    </p:anim>
                                    <p:anim by="(#ppt_w*0.50)" calcmode="lin" valueType="num">
                                      <p:cBhvr>
                                        <p:cTn id="17" dur="500" decel="50000" autoRev="1" fill="hold">
                                          <p:stCondLst>
                                            <p:cond delay="0"/>
                                          </p:stCondLst>
                                        </p:cTn>
                                        <p:tgtEl>
                                          <p:spTgt spid="5"/>
                                        </p:tgtEl>
                                        <p:attrNameLst>
                                          <p:attrName>ppt_x</p:attrName>
                                        </p:attrNameLst>
                                      </p:cBhvr>
                                    </p:anim>
                                    <p:anim from="(-#ppt_h/2)" to="(#ppt_y)" calcmode="lin" valueType="num">
                                      <p:cBhvr>
                                        <p:cTn id="18" dur="1000" fill="hold">
                                          <p:stCondLst>
                                            <p:cond delay="0"/>
                                          </p:stCondLst>
                                        </p:cTn>
                                        <p:tgtEl>
                                          <p:spTgt spid="5"/>
                                        </p:tgtEl>
                                        <p:attrNameLst>
                                          <p:attrName>ppt_y</p:attrName>
                                        </p:attrNameLst>
                                      </p:cBhvr>
                                    </p:anim>
                                    <p:animRot by="21600000">
                                      <p:cBhvr>
                                        <p:cTn id="19" dur="1000" fill="hold">
                                          <p:stCondLst>
                                            <p:cond delay="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429260" y="880745"/>
            <a:ext cx="11333480" cy="3564890"/>
          </a:xfrm>
          <a:prstGeom prst="rect">
            <a:avLst/>
          </a:prstGeom>
        </p:spPr>
      </p:pic>
      <p:pic>
        <p:nvPicPr>
          <p:cNvPr id="8" name="图片 7"/>
          <p:cNvPicPr>
            <a:picLocks noChangeAspect="1"/>
          </p:cNvPicPr>
          <p:nvPr/>
        </p:nvPicPr>
        <p:blipFill>
          <a:blip r:embed="rId1"/>
          <a:stretch>
            <a:fillRect/>
          </a:stretch>
        </p:blipFill>
        <p:spPr>
          <a:xfrm>
            <a:off x="429260" y="120015"/>
            <a:ext cx="11333480" cy="3564890"/>
          </a:xfrm>
          <a:prstGeom prst="rect">
            <a:avLst/>
          </a:prstGeom>
        </p:spPr>
      </p:pic>
      <p:pic>
        <p:nvPicPr>
          <p:cNvPr id="9" name="图片 8"/>
          <p:cNvPicPr>
            <a:picLocks noChangeAspect="1"/>
          </p:cNvPicPr>
          <p:nvPr/>
        </p:nvPicPr>
        <p:blipFill>
          <a:blip r:embed="rId2"/>
          <a:stretch>
            <a:fillRect/>
          </a:stretch>
        </p:blipFill>
        <p:spPr>
          <a:xfrm>
            <a:off x="429260" y="3684905"/>
            <a:ext cx="11334115" cy="3017520"/>
          </a:xfrm>
          <a:prstGeom prst="rect">
            <a:avLst/>
          </a:prstGeom>
        </p:spPr>
      </p:pic>
    </p:spTree>
  </p:cSld>
  <p:clrMapOvr>
    <a:masterClrMapping/>
  </p:clrMapOvr>
  <p:transition spd="slow">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五边形 2"/>
          <p:cNvSpPr/>
          <p:nvPr/>
        </p:nvSpPr>
        <p:spPr>
          <a:xfrm>
            <a:off x="0" y="122238"/>
            <a:ext cx="10198100" cy="684212"/>
          </a:xfrm>
          <a:prstGeom prst="homePlate">
            <a:avLst>
              <a:gd name="adj" fmla="val 68103"/>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ndParaRPr>
          </a:p>
        </p:txBody>
      </p:sp>
      <p:sp>
        <p:nvSpPr>
          <p:cNvPr id="4" name="五边形 3"/>
          <p:cNvSpPr/>
          <p:nvPr/>
        </p:nvSpPr>
        <p:spPr>
          <a:xfrm flipH="1">
            <a:off x="10198100" y="122238"/>
            <a:ext cx="1993900" cy="684212"/>
          </a:xfrm>
          <a:prstGeom prst="homePlate">
            <a:avLst>
              <a:gd name="adj" fmla="val 6392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ndParaRPr>
          </a:p>
        </p:txBody>
      </p:sp>
      <p:sp>
        <p:nvSpPr>
          <p:cNvPr id="5" name="TextBox 48"/>
          <p:cNvSpPr txBox="1">
            <a:spLocks noChangeArrowheads="1"/>
          </p:cNvSpPr>
          <p:nvPr/>
        </p:nvSpPr>
        <p:spPr bwMode="auto">
          <a:xfrm>
            <a:off x="263525" y="71438"/>
            <a:ext cx="3279775" cy="737235"/>
          </a:xfrm>
          <a:prstGeom prst="rect">
            <a:avLst/>
          </a:prstGeom>
          <a:noFill/>
          <a:ln w="9525">
            <a:noFill/>
            <a:miter lim="800000"/>
          </a:ln>
        </p:spPr>
        <p:txBody>
          <a:bodyPr wrap="none">
            <a:spAutoFit/>
          </a:bodyPr>
          <a:lstStyle/>
          <a:p>
            <a:pPr>
              <a:lnSpc>
                <a:spcPct val="150000"/>
              </a:lnSpc>
            </a:pPr>
            <a:r>
              <a:rPr lang="en-US" altLang="zh-CN" sz="2800">
                <a:solidFill>
                  <a:srgbClr val="FFFFFF"/>
                </a:solidFill>
                <a:latin typeface="微软雅黑" panose="020B0503020204020204" pitchFamily="34" charset="-122"/>
                <a:ea typeface="微软雅黑" panose="020B0503020204020204" pitchFamily="34" charset="-122"/>
              </a:rPr>
              <a:t>3.3 </a:t>
            </a:r>
            <a:r>
              <a:rPr lang="zh-CN" altLang="en-US" sz="2800">
                <a:solidFill>
                  <a:srgbClr val="FFFFFF"/>
                </a:solidFill>
                <a:latin typeface="微软雅黑" panose="020B0503020204020204" pitchFamily="34" charset="-122"/>
                <a:ea typeface="微软雅黑" panose="020B0503020204020204" pitchFamily="34" charset="-122"/>
              </a:rPr>
              <a:t>项目可行性分析</a:t>
            </a:r>
            <a:endParaRPr lang="zh-CN" altLang="en-US" sz="2800">
              <a:solidFill>
                <a:srgbClr val="FFFFFF"/>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70205" y="1431925"/>
            <a:ext cx="11353800" cy="4707890"/>
          </a:xfrm>
          <a:prstGeom prst="rect">
            <a:avLst/>
          </a:prstGeom>
          <a:noFill/>
        </p:spPr>
        <p:txBody>
          <a:bodyPr wrap="square" rtlCol="0">
            <a:spAutoFit/>
          </a:bodyPr>
          <a:p>
            <a:r>
              <a:rPr lang="en-US" altLang="zh-CN" sz="2000"/>
              <a:t>       </a:t>
            </a:r>
            <a:r>
              <a:rPr lang="zh-CN" altLang="en-US" sz="2000"/>
              <a:t>我们要对玩家的要求做到充分的理解，理解到位，那么团队对项目的目标便是明确的，对后期的项目制作很有帮助。</a:t>
            </a:r>
            <a:endParaRPr lang="zh-CN" altLang="en-US" sz="2000"/>
          </a:p>
          <a:p>
            <a:r>
              <a:rPr lang="zh-CN" altLang="en-US" sz="2000"/>
              <a:t>       明确自身方向，有针对性收集数据，获取当前玩家的喜好。提前熟悉开发流程，探索必须的准备工作，以及未来制作完成之后的工作流程。</a:t>
            </a:r>
            <a:endParaRPr lang="zh-CN" altLang="en-US" sz="2000"/>
          </a:p>
          <a:p>
            <a:endParaRPr lang="zh-CN" altLang="en-US" sz="2000"/>
          </a:p>
          <a:p>
            <a:endParaRPr lang="zh-CN" altLang="en-US" sz="2000"/>
          </a:p>
          <a:p>
            <a:r>
              <a:rPr lang="zh-CN" altLang="en-US" sz="2000"/>
              <a:t>        通过多种沙盒游戏和资料增加对沙盒游戏的认知，在传统沙盒游戏的基础上进行游戏性的创新。</a:t>
            </a:r>
            <a:endParaRPr lang="zh-CN" altLang="en-US" sz="2000"/>
          </a:p>
          <a:p>
            <a:r>
              <a:rPr lang="zh-CN" altLang="en-US" sz="2000"/>
              <a:t>        沙盒游戏通过传统棋盘游戏演变而来，打破了传统四方棋盘的地图，增加了棋子的自身属性。而我们再根据战局因素进行进一步人性化上的创新，给沙盒游戏玩家更好的体验。</a:t>
            </a:r>
            <a:endParaRPr lang="zh-CN" altLang="en-US" sz="2000"/>
          </a:p>
          <a:p>
            <a:endParaRPr lang="zh-CN" altLang="en-US" sz="2000"/>
          </a:p>
          <a:p>
            <a:endParaRPr lang="zh-CN" altLang="en-US" sz="2000"/>
          </a:p>
          <a:p>
            <a:r>
              <a:rPr lang="zh-CN" altLang="en-US" sz="2000"/>
              <a:t>       本项目对时间的要求很严格，开始时间为2018年3月15日，截止时间为2018年6月21日。</a:t>
            </a:r>
            <a:endParaRPr lang="zh-CN" altLang="en-US" sz="2000"/>
          </a:p>
          <a:p>
            <a:r>
              <a:rPr lang="zh-CN" altLang="en-US" sz="2000"/>
              <a:t>       游戏</a:t>
            </a:r>
            <a:r>
              <a:rPr lang="en-US" altLang="zh-CN" sz="2000"/>
              <a:t>ui</a:t>
            </a:r>
            <a:r>
              <a:rPr lang="zh-CN" altLang="en-US" sz="2000"/>
              <a:t>和动画立绘将采用原创设计，使得游戏设计更贴近最初构想。</a:t>
            </a:r>
            <a:endParaRPr lang="zh-CN" altLang="en-US" sz="2000"/>
          </a:p>
          <a:p>
            <a:r>
              <a:rPr lang="zh-CN" altLang="en-US" sz="2000"/>
              <a:t>       项目编程人员有比较好的编程基础，并且组员拥有美术功底，可以设计素材并且对立绘进行绘画制作。</a:t>
            </a:r>
            <a:endParaRPr lang="zh-CN" altLang="en-US" sz="2000"/>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decel="5330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000" fill="hold"/>
                                        <p:tgtEl>
                                          <p:spTgt spid="4"/>
                                        </p:tgtEl>
                                        <p:attrNameLst>
                                          <p:attrName>ppt_x</p:attrName>
                                        </p:attrNameLst>
                                      </p:cBhvr>
                                      <p:tavLst>
                                        <p:tav tm="0">
                                          <p:val>
                                            <p:strVal val="1+#ppt_w/2"/>
                                          </p:val>
                                        </p:tav>
                                        <p:tav tm="100000">
                                          <p:val>
                                            <p:strVal val="#ppt_x"/>
                                          </p:val>
                                        </p:tav>
                                      </p:tavLst>
                                    </p:anim>
                                    <p:anim calcmode="lin" valueType="num">
                                      <p:cBhvr additive="base">
                                        <p:cTn id="12" dur="10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56" presetClass="entr" presetSubtype="0" fill="hold" grpId="0" nodeType="afterEffect">
                                  <p:stCondLst>
                                    <p:cond delay="0"/>
                                  </p:stCondLst>
                                  <p:iterate type="lt">
                                    <p:tmPct val="10000"/>
                                  </p:iterate>
                                  <p:childTnLst>
                                    <p:set>
                                      <p:cBhvr>
                                        <p:cTn id="15" dur="1" fill="hold">
                                          <p:stCondLst>
                                            <p:cond delay="0"/>
                                          </p:stCondLst>
                                        </p:cTn>
                                        <p:tgtEl>
                                          <p:spTgt spid="5"/>
                                        </p:tgtEl>
                                        <p:attrNameLst>
                                          <p:attrName>style.visibility</p:attrName>
                                        </p:attrNameLst>
                                      </p:cBhvr>
                                      <p:to>
                                        <p:strVal val="visible"/>
                                      </p:to>
                                    </p:set>
                                    <p:anim by="(-#ppt_w*2)" calcmode="lin" valueType="num">
                                      <p:cBhvr rctx="PPT">
                                        <p:cTn id="16" dur="500" autoRev="1" fill="hold">
                                          <p:stCondLst>
                                            <p:cond delay="0"/>
                                          </p:stCondLst>
                                        </p:cTn>
                                        <p:tgtEl>
                                          <p:spTgt spid="5"/>
                                        </p:tgtEl>
                                        <p:attrNameLst>
                                          <p:attrName>ppt_w</p:attrName>
                                        </p:attrNameLst>
                                      </p:cBhvr>
                                    </p:anim>
                                    <p:anim by="(#ppt_w*0.50)" calcmode="lin" valueType="num">
                                      <p:cBhvr>
                                        <p:cTn id="17" dur="500" decel="50000" autoRev="1" fill="hold">
                                          <p:stCondLst>
                                            <p:cond delay="0"/>
                                          </p:stCondLst>
                                        </p:cTn>
                                        <p:tgtEl>
                                          <p:spTgt spid="5"/>
                                        </p:tgtEl>
                                        <p:attrNameLst>
                                          <p:attrName>ppt_x</p:attrName>
                                        </p:attrNameLst>
                                      </p:cBhvr>
                                    </p:anim>
                                    <p:anim from="(-#ppt_h/2)" to="(#ppt_y)" calcmode="lin" valueType="num">
                                      <p:cBhvr>
                                        <p:cTn id="18" dur="1000" fill="hold">
                                          <p:stCondLst>
                                            <p:cond delay="0"/>
                                          </p:stCondLst>
                                        </p:cTn>
                                        <p:tgtEl>
                                          <p:spTgt spid="5"/>
                                        </p:tgtEl>
                                        <p:attrNameLst>
                                          <p:attrName>ppt_y</p:attrName>
                                        </p:attrNameLst>
                                      </p:cBhvr>
                                    </p:anim>
                                    <p:animRot by="21600000">
                                      <p:cBhvr>
                                        <p:cTn id="19" dur="1000" fill="hold">
                                          <p:stCondLst>
                                            <p:cond delay="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五边形 2"/>
          <p:cNvSpPr/>
          <p:nvPr/>
        </p:nvSpPr>
        <p:spPr>
          <a:xfrm>
            <a:off x="0" y="122238"/>
            <a:ext cx="10198100" cy="684212"/>
          </a:xfrm>
          <a:prstGeom prst="homePlate">
            <a:avLst>
              <a:gd name="adj" fmla="val 68103"/>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ndParaRPr>
          </a:p>
        </p:txBody>
      </p:sp>
      <p:sp>
        <p:nvSpPr>
          <p:cNvPr id="4" name="五边形 3"/>
          <p:cNvSpPr/>
          <p:nvPr/>
        </p:nvSpPr>
        <p:spPr>
          <a:xfrm flipH="1">
            <a:off x="10198100" y="122238"/>
            <a:ext cx="1993900" cy="684212"/>
          </a:xfrm>
          <a:prstGeom prst="homePlate">
            <a:avLst>
              <a:gd name="adj" fmla="val 6392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ndParaRPr>
          </a:p>
        </p:txBody>
      </p:sp>
      <p:sp>
        <p:nvSpPr>
          <p:cNvPr id="5" name="TextBox 48"/>
          <p:cNvSpPr txBox="1"/>
          <p:nvPr/>
        </p:nvSpPr>
        <p:spPr>
          <a:xfrm>
            <a:off x="263525" y="71438"/>
            <a:ext cx="4142740" cy="737235"/>
          </a:xfrm>
          <a:prstGeom prst="rect">
            <a:avLst/>
          </a:prstGeom>
          <a:noFill/>
        </p:spPr>
        <p:txBody>
          <a:bodyPr wrap="none">
            <a:spAutoFit/>
          </a:bodyPr>
          <a:lstStyle/>
          <a:p>
            <a:pPr fontAlgn="auto">
              <a:lnSpc>
                <a:spcPct val="150000"/>
              </a:lnSpc>
              <a:spcBef>
                <a:spcPts val="0"/>
              </a:spcBef>
              <a:spcAft>
                <a:spcPts val="0"/>
              </a:spcAft>
              <a:defRPr/>
            </a:pPr>
            <a:r>
              <a:rPr lang="en-US" altLang="zh-CN" sz="2800" spc="120" dirty="0">
                <a:solidFill>
                  <a:srgbClr val="FFFFFF"/>
                </a:solidFill>
                <a:latin typeface="微软雅黑" panose="020B0503020204020204" pitchFamily="34" charset="-122"/>
                <a:ea typeface="微软雅黑" panose="020B0503020204020204" pitchFamily="34" charset="-122"/>
              </a:rPr>
              <a:t>3.4.1 </a:t>
            </a:r>
            <a:r>
              <a:rPr lang="zh-CN" altLang="en-US" sz="2800" spc="120" dirty="0">
                <a:solidFill>
                  <a:srgbClr val="FFFFFF"/>
                </a:solidFill>
                <a:latin typeface="微软雅黑" panose="020B0503020204020204" pitchFamily="34" charset="-122"/>
                <a:ea typeface="微软雅黑" panose="020B0503020204020204" pitchFamily="34" charset="-122"/>
              </a:rPr>
              <a:t>系统非功能性需求</a:t>
            </a:r>
            <a:endParaRPr lang="zh-CN" altLang="en-US" sz="2800" spc="120" dirty="0">
              <a:solidFill>
                <a:srgbClr val="FFFFFF"/>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86995" y="916305"/>
            <a:ext cx="12018010" cy="5631180"/>
          </a:xfrm>
          <a:prstGeom prst="rect">
            <a:avLst/>
          </a:prstGeom>
          <a:noFill/>
        </p:spPr>
        <p:txBody>
          <a:bodyPr wrap="square" rtlCol="0">
            <a:spAutoFit/>
          </a:bodyPr>
          <a:p>
            <a:r>
              <a:rPr lang="zh-CN" altLang="en-US" sz="2000"/>
              <a:t>可玩性：系统中的游戏剧情需要符合玩家能够理解的剧情过程，基本操作的教程简单易懂。并且根据玩家设置可以进行快捷操作；</a:t>
            </a:r>
            <a:endParaRPr lang="zh-CN" altLang="en-US" sz="2000"/>
          </a:p>
          <a:p>
            <a:endParaRPr lang="zh-CN" altLang="en-US" sz="2000"/>
          </a:p>
          <a:p>
            <a:r>
              <a:rPr lang="zh-CN" altLang="en-US" sz="2000"/>
              <a:t>可用性：系统具备十分简单的操作特点，好记易学、实用高效、令人满意；</a:t>
            </a:r>
            <a:endParaRPr lang="zh-CN" altLang="en-US" sz="2000"/>
          </a:p>
          <a:p>
            <a:endParaRPr lang="zh-CN" altLang="en-US" sz="2000"/>
          </a:p>
          <a:p>
            <a:r>
              <a:rPr lang="zh-CN" altLang="en-US" sz="2000"/>
              <a:t>可靠性：系统应经过完善的设计和充分的测试运行，具备在较长时间内连续无故障的运行能力；</a:t>
            </a:r>
            <a:endParaRPr lang="zh-CN" altLang="en-US" sz="2000"/>
          </a:p>
          <a:p>
            <a:endParaRPr lang="zh-CN" altLang="en-US" sz="2000"/>
          </a:p>
          <a:p>
            <a:r>
              <a:rPr lang="zh-CN" altLang="en-US" sz="2000"/>
              <a:t>健壮性：系统应具备数据恢复与稳定运行的能力；</a:t>
            </a:r>
            <a:endParaRPr lang="zh-CN" altLang="en-US" sz="2000"/>
          </a:p>
          <a:p>
            <a:endParaRPr lang="zh-CN" altLang="en-US" sz="2000"/>
          </a:p>
          <a:p>
            <a:r>
              <a:rPr lang="zh-CN" altLang="en-US" sz="2000"/>
              <a:t>性能：系统在响应时间、数据吞吐量等方面提供一般性能的数据处理和查询服务；</a:t>
            </a:r>
            <a:endParaRPr lang="zh-CN" altLang="en-US" sz="2000"/>
          </a:p>
          <a:p>
            <a:endParaRPr lang="zh-CN" altLang="en-US" sz="2000"/>
          </a:p>
          <a:p>
            <a:r>
              <a:rPr lang="zh-CN" altLang="en-US" sz="2000"/>
              <a:t>扩展性：系统应易于扩展和升级，能够根据具体需求快速、方便地定制、扩展原系统的功能，以更好地满足档案管理的新增和变更的需求；</a:t>
            </a:r>
            <a:endParaRPr lang="zh-CN" altLang="en-US" sz="2000"/>
          </a:p>
          <a:p>
            <a:endParaRPr lang="zh-CN" altLang="en-US" sz="2000"/>
          </a:p>
          <a:p>
            <a:r>
              <a:rPr lang="zh-CN" altLang="en-US" sz="2000"/>
              <a:t>开放性：系统应具备开放的标准化体系结构，可方便地与蓝牙系统衔接。</a:t>
            </a:r>
            <a:endParaRPr lang="zh-CN" altLang="en-US" sz="2000"/>
          </a:p>
          <a:p>
            <a:endParaRPr lang="zh-CN" altLang="en-US" sz="2000"/>
          </a:p>
          <a:p>
            <a:r>
              <a:rPr lang="zh-CN" altLang="en-US" sz="2000"/>
              <a:t>先进性：系统应采用业界先进、主流的档案数据管理、网络管理及信息安全技术，具备较强的可用性、可靠性、健壮性、性能、安全性、扩展性和开放性。</a:t>
            </a:r>
            <a:endParaRPr lang="zh-CN" altLang="en-US" sz="2000"/>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decel="5330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000" fill="hold"/>
                                        <p:tgtEl>
                                          <p:spTgt spid="4"/>
                                        </p:tgtEl>
                                        <p:attrNameLst>
                                          <p:attrName>ppt_x</p:attrName>
                                        </p:attrNameLst>
                                      </p:cBhvr>
                                      <p:tavLst>
                                        <p:tav tm="0">
                                          <p:val>
                                            <p:strVal val="1+#ppt_w/2"/>
                                          </p:val>
                                        </p:tav>
                                        <p:tav tm="100000">
                                          <p:val>
                                            <p:strVal val="#ppt_x"/>
                                          </p:val>
                                        </p:tav>
                                      </p:tavLst>
                                    </p:anim>
                                    <p:anim calcmode="lin" valueType="num">
                                      <p:cBhvr additive="base">
                                        <p:cTn id="12" dur="10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56" presetClass="entr" presetSubtype="0" fill="hold" grpId="0" nodeType="afterEffect">
                                  <p:stCondLst>
                                    <p:cond delay="0"/>
                                  </p:stCondLst>
                                  <p:iterate type="lt">
                                    <p:tmPct val="10000"/>
                                  </p:iterate>
                                  <p:childTnLst>
                                    <p:set>
                                      <p:cBhvr>
                                        <p:cTn id="15" dur="1" fill="hold">
                                          <p:stCondLst>
                                            <p:cond delay="0"/>
                                          </p:stCondLst>
                                        </p:cTn>
                                        <p:tgtEl>
                                          <p:spTgt spid="5"/>
                                        </p:tgtEl>
                                        <p:attrNameLst>
                                          <p:attrName>style.visibility</p:attrName>
                                        </p:attrNameLst>
                                      </p:cBhvr>
                                      <p:to>
                                        <p:strVal val="visible"/>
                                      </p:to>
                                    </p:set>
                                    <p:anim by="(-#ppt_w*2)" calcmode="lin" valueType="num">
                                      <p:cBhvr rctx="PPT">
                                        <p:cTn id="16" dur="500" autoRev="1" fill="hold">
                                          <p:stCondLst>
                                            <p:cond delay="0"/>
                                          </p:stCondLst>
                                        </p:cTn>
                                        <p:tgtEl>
                                          <p:spTgt spid="5"/>
                                        </p:tgtEl>
                                        <p:attrNameLst>
                                          <p:attrName>ppt_w</p:attrName>
                                        </p:attrNameLst>
                                      </p:cBhvr>
                                    </p:anim>
                                    <p:anim by="(#ppt_w*0.50)" calcmode="lin" valueType="num">
                                      <p:cBhvr>
                                        <p:cTn id="17" dur="500" decel="50000" autoRev="1" fill="hold">
                                          <p:stCondLst>
                                            <p:cond delay="0"/>
                                          </p:stCondLst>
                                        </p:cTn>
                                        <p:tgtEl>
                                          <p:spTgt spid="5"/>
                                        </p:tgtEl>
                                        <p:attrNameLst>
                                          <p:attrName>ppt_x</p:attrName>
                                        </p:attrNameLst>
                                      </p:cBhvr>
                                    </p:anim>
                                    <p:anim from="(-#ppt_h/2)" to="(#ppt_y)" calcmode="lin" valueType="num">
                                      <p:cBhvr>
                                        <p:cTn id="18" dur="1000" fill="hold">
                                          <p:stCondLst>
                                            <p:cond delay="0"/>
                                          </p:stCondLst>
                                        </p:cTn>
                                        <p:tgtEl>
                                          <p:spTgt spid="5"/>
                                        </p:tgtEl>
                                        <p:attrNameLst>
                                          <p:attrName>ppt_y</p:attrName>
                                        </p:attrNameLst>
                                      </p:cBhvr>
                                    </p:anim>
                                    <p:animRot by="21600000">
                                      <p:cBhvr>
                                        <p:cTn id="19" dur="1000" fill="hold">
                                          <p:stCondLst>
                                            <p:cond delay="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学论网-矩形 11"/>
          <p:cNvSpPr/>
          <p:nvPr/>
        </p:nvSpPr>
        <p:spPr>
          <a:xfrm>
            <a:off x="0" y="0"/>
            <a:ext cx="12192000" cy="6858000"/>
          </a:xfrm>
          <a:prstGeom prst="rect">
            <a:avLst/>
          </a:prstGeom>
          <a:solidFill>
            <a:srgbClr val="2D549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 name="单圆角矩形 1"/>
          <p:cNvSpPr/>
          <p:nvPr/>
        </p:nvSpPr>
        <p:spPr>
          <a:xfrm>
            <a:off x="1466850" y="1982788"/>
            <a:ext cx="3028950" cy="3028950"/>
          </a:xfrm>
          <a:prstGeom prst="round1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单圆角矩形 2"/>
          <p:cNvSpPr/>
          <p:nvPr/>
        </p:nvSpPr>
        <p:spPr>
          <a:xfrm>
            <a:off x="1314450" y="2087563"/>
            <a:ext cx="3028950" cy="3028950"/>
          </a:xfrm>
          <a:prstGeom prst="round1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 name="文本框 3"/>
          <p:cNvSpPr txBox="1">
            <a:spLocks noChangeArrowheads="1"/>
          </p:cNvSpPr>
          <p:nvPr/>
        </p:nvSpPr>
        <p:spPr bwMode="auto">
          <a:xfrm>
            <a:off x="1403350" y="2678113"/>
            <a:ext cx="2940050" cy="769937"/>
          </a:xfrm>
          <a:prstGeom prst="rect">
            <a:avLst/>
          </a:prstGeom>
          <a:noFill/>
          <a:ln w="9525">
            <a:noFill/>
            <a:miter lim="800000"/>
          </a:ln>
        </p:spPr>
        <p:txBody>
          <a:bodyPr>
            <a:spAutoFit/>
          </a:bodyPr>
          <a:lstStyle/>
          <a:p>
            <a:pPr algn="ctr"/>
            <a:r>
              <a:rPr lang="zh-CN" altLang="en-US" sz="4400">
                <a:solidFill>
                  <a:schemeClr val="bg1"/>
                </a:solidFill>
                <a:latin typeface="微软雅黑" panose="020B0503020204020204" pitchFamily="34" charset="-122"/>
                <a:ea typeface="微软雅黑" panose="020B0503020204020204" pitchFamily="34" charset="-122"/>
              </a:rPr>
              <a:t>目 录</a:t>
            </a:r>
            <a:endParaRPr lang="zh-CN" altLang="en-US" sz="4400">
              <a:solidFill>
                <a:schemeClr val="bg1"/>
              </a:solidFill>
              <a:latin typeface="微软雅黑" panose="020B0503020204020204" pitchFamily="34" charset="-122"/>
              <a:ea typeface="微软雅黑" panose="020B0503020204020204" pitchFamily="34" charset="-122"/>
            </a:endParaRPr>
          </a:p>
        </p:txBody>
      </p:sp>
      <p:sp>
        <p:nvSpPr>
          <p:cNvPr id="5" name="文本框 4"/>
          <p:cNvSpPr txBox="1">
            <a:spLocks noChangeArrowheads="1"/>
          </p:cNvSpPr>
          <p:nvPr/>
        </p:nvSpPr>
        <p:spPr bwMode="auto">
          <a:xfrm>
            <a:off x="1014413" y="3646488"/>
            <a:ext cx="3717925" cy="585787"/>
          </a:xfrm>
          <a:prstGeom prst="rect">
            <a:avLst/>
          </a:prstGeom>
          <a:noFill/>
          <a:ln w="9525">
            <a:noFill/>
            <a:miter lim="800000"/>
          </a:ln>
        </p:spPr>
        <p:txBody>
          <a:bodyPr>
            <a:spAutoFit/>
          </a:bodyPr>
          <a:lstStyle/>
          <a:p>
            <a:pPr algn="ctr"/>
            <a:r>
              <a:rPr lang="en-US" altLang="zh-CN" sz="3200">
                <a:solidFill>
                  <a:schemeClr val="bg1"/>
                </a:solidFill>
                <a:latin typeface="微软雅黑" panose="020B0503020204020204" pitchFamily="34" charset="-122"/>
                <a:ea typeface="微软雅黑" panose="020B0503020204020204" pitchFamily="34" charset="-122"/>
              </a:rPr>
              <a:t>CONTENTS</a:t>
            </a:r>
            <a:endParaRPr lang="zh-CN" altLang="en-US" sz="3200">
              <a:solidFill>
                <a:schemeClr val="bg1"/>
              </a:solidFill>
              <a:latin typeface="微软雅黑" panose="020B0503020204020204" pitchFamily="34" charset="-122"/>
              <a:ea typeface="微软雅黑" panose="020B0503020204020204" pitchFamily="34" charset="-122"/>
            </a:endParaRPr>
          </a:p>
        </p:txBody>
      </p:sp>
      <p:sp>
        <p:nvSpPr>
          <p:cNvPr id="6" name="泪滴形 5"/>
          <p:cNvSpPr/>
          <p:nvPr/>
        </p:nvSpPr>
        <p:spPr>
          <a:xfrm>
            <a:off x="6438900" y="561023"/>
            <a:ext cx="723900" cy="723900"/>
          </a:xfrm>
          <a:prstGeom prst="teardrop">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fontAlgn="auto">
              <a:spcBef>
                <a:spcPts val="0"/>
              </a:spcBef>
              <a:spcAft>
                <a:spcPts val="0"/>
              </a:spcAft>
              <a:defRPr/>
            </a:pPr>
            <a:r>
              <a:rPr lang="en-US" altLang="zh-CN" sz="2800" dirty="0">
                <a:solidFill>
                  <a:schemeClr val="bg1"/>
                </a:solidFill>
                <a:latin typeface="微软雅黑" panose="020B0503020204020204" pitchFamily="34" charset="-122"/>
                <a:ea typeface="微软雅黑" panose="020B0503020204020204" pitchFamily="34" charset="-122"/>
              </a:rPr>
              <a:t>01</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7" name="泪滴形 6"/>
          <p:cNvSpPr/>
          <p:nvPr/>
        </p:nvSpPr>
        <p:spPr>
          <a:xfrm>
            <a:off x="6418580" y="2648903"/>
            <a:ext cx="723900" cy="723900"/>
          </a:xfrm>
          <a:prstGeom prst="teardrop">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fontAlgn="auto">
              <a:spcBef>
                <a:spcPts val="0"/>
              </a:spcBef>
              <a:spcAft>
                <a:spcPts val="0"/>
              </a:spcAft>
              <a:defRPr/>
            </a:pPr>
            <a:r>
              <a:rPr lang="en-US" altLang="zh-CN" sz="2800" dirty="0">
                <a:solidFill>
                  <a:schemeClr val="bg1"/>
                </a:solidFill>
                <a:latin typeface="微软雅黑" panose="020B0503020204020204" pitchFamily="34" charset="-122"/>
                <a:ea typeface="微软雅黑" panose="020B0503020204020204" pitchFamily="34" charset="-122"/>
              </a:rPr>
              <a:t>03</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8" name="泪滴形 7"/>
          <p:cNvSpPr/>
          <p:nvPr/>
        </p:nvSpPr>
        <p:spPr>
          <a:xfrm>
            <a:off x="6438900" y="3669983"/>
            <a:ext cx="723900" cy="723900"/>
          </a:xfrm>
          <a:prstGeom prst="teardrop">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fontAlgn="auto">
              <a:spcBef>
                <a:spcPts val="0"/>
              </a:spcBef>
              <a:spcAft>
                <a:spcPts val="0"/>
              </a:spcAft>
              <a:defRPr/>
            </a:pPr>
            <a:r>
              <a:rPr lang="en-US" altLang="zh-CN" sz="2800" dirty="0">
                <a:solidFill>
                  <a:schemeClr val="bg1"/>
                </a:solidFill>
                <a:latin typeface="微软雅黑" panose="020B0503020204020204" pitchFamily="34" charset="-122"/>
                <a:ea typeface="微软雅黑" panose="020B0503020204020204" pitchFamily="34" charset="-122"/>
              </a:rPr>
              <a:t>04</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9" name="泪滴形 8"/>
          <p:cNvSpPr/>
          <p:nvPr/>
        </p:nvSpPr>
        <p:spPr>
          <a:xfrm>
            <a:off x="6438900" y="4752023"/>
            <a:ext cx="723900" cy="723900"/>
          </a:xfrm>
          <a:prstGeom prst="teardrop">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fontAlgn="auto">
              <a:spcBef>
                <a:spcPts val="0"/>
              </a:spcBef>
              <a:spcAft>
                <a:spcPts val="0"/>
              </a:spcAft>
              <a:defRPr/>
            </a:pPr>
            <a:r>
              <a:rPr lang="en-US" altLang="zh-CN" sz="2800" dirty="0">
                <a:solidFill>
                  <a:schemeClr val="bg1"/>
                </a:solidFill>
                <a:latin typeface="微软雅黑" panose="020B0503020204020204" pitchFamily="34" charset="-122"/>
                <a:ea typeface="微软雅黑" panose="020B0503020204020204" pitchFamily="34" charset="-122"/>
              </a:rPr>
              <a:t>05</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a:spLocks noChangeArrowheads="1"/>
          </p:cNvSpPr>
          <p:nvPr/>
        </p:nvSpPr>
        <p:spPr bwMode="auto">
          <a:xfrm>
            <a:off x="7503160" y="624840"/>
            <a:ext cx="3374390" cy="583565"/>
          </a:xfrm>
          <a:prstGeom prst="rect">
            <a:avLst/>
          </a:prstGeom>
          <a:noFill/>
          <a:ln w="9525">
            <a:noFill/>
            <a:miter lim="800000"/>
          </a:ln>
        </p:spPr>
        <p:txBody>
          <a:bodyPr wrap="square">
            <a:spAutoFit/>
          </a:bodyPr>
          <a:lstStyle/>
          <a:p>
            <a:pPr marL="0" lvl="1"/>
            <a:r>
              <a:rPr lang="zh-CN" altLang="en-US" sz="3200">
                <a:solidFill>
                  <a:schemeClr val="bg1"/>
                </a:solidFill>
                <a:latin typeface="微软雅黑" panose="020B0503020204020204" pitchFamily="34" charset="-122"/>
                <a:ea typeface="微软雅黑" panose="020B0503020204020204" pitchFamily="34" charset="-122"/>
              </a:rPr>
              <a:t>引言</a:t>
            </a:r>
            <a:endParaRPr lang="zh-CN" altLang="en-US" sz="3200">
              <a:solidFill>
                <a:schemeClr val="bg1"/>
              </a:solidFill>
              <a:latin typeface="微软雅黑" panose="020B0503020204020204" pitchFamily="34" charset="-122"/>
              <a:ea typeface="微软雅黑" panose="020B0503020204020204" pitchFamily="34" charset="-122"/>
            </a:endParaRPr>
          </a:p>
        </p:txBody>
      </p:sp>
      <p:sp>
        <p:nvSpPr>
          <p:cNvPr id="11" name="文本框 9"/>
          <p:cNvSpPr txBox="1">
            <a:spLocks noChangeArrowheads="1"/>
          </p:cNvSpPr>
          <p:nvPr/>
        </p:nvSpPr>
        <p:spPr bwMode="auto">
          <a:xfrm>
            <a:off x="7481570" y="2720340"/>
            <a:ext cx="4043680" cy="583565"/>
          </a:xfrm>
          <a:prstGeom prst="rect">
            <a:avLst/>
          </a:prstGeom>
          <a:noFill/>
          <a:ln w="9525">
            <a:noFill/>
            <a:miter lim="800000"/>
          </a:ln>
        </p:spPr>
        <p:txBody>
          <a:bodyPr wrap="square">
            <a:spAutoFit/>
          </a:bodyPr>
          <a:lstStyle/>
          <a:p>
            <a:pPr marL="0" lvl="1"/>
            <a:r>
              <a:rPr lang="zh-CN" altLang="en-US" sz="3200">
                <a:solidFill>
                  <a:schemeClr val="bg1"/>
                </a:solidFill>
                <a:latin typeface="微软雅黑" panose="020B0503020204020204" pitchFamily="34" charset="-122"/>
                <a:ea typeface="微软雅黑" panose="020B0503020204020204" pitchFamily="34" charset="-122"/>
              </a:rPr>
              <a:t>实施计划及技术分析</a:t>
            </a:r>
            <a:endParaRPr lang="zh-CN" altLang="en-US" sz="3200">
              <a:solidFill>
                <a:schemeClr val="bg1"/>
              </a:solidFill>
              <a:latin typeface="微软雅黑" panose="020B0503020204020204" pitchFamily="34" charset="-122"/>
              <a:ea typeface="微软雅黑" panose="020B0503020204020204" pitchFamily="34" charset="-122"/>
            </a:endParaRPr>
          </a:p>
        </p:txBody>
      </p:sp>
      <p:sp>
        <p:nvSpPr>
          <p:cNvPr id="12" name="文本框 9"/>
          <p:cNvSpPr txBox="1">
            <a:spLocks noChangeArrowheads="1"/>
          </p:cNvSpPr>
          <p:nvPr/>
        </p:nvSpPr>
        <p:spPr bwMode="auto">
          <a:xfrm>
            <a:off x="7575550" y="3747770"/>
            <a:ext cx="3110230" cy="583565"/>
          </a:xfrm>
          <a:prstGeom prst="rect">
            <a:avLst/>
          </a:prstGeom>
          <a:noFill/>
          <a:ln w="9525">
            <a:noFill/>
            <a:miter lim="800000"/>
          </a:ln>
        </p:spPr>
        <p:txBody>
          <a:bodyPr wrap="square">
            <a:spAutoFit/>
          </a:bodyPr>
          <a:lstStyle/>
          <a:p>
            <a:pPr marL="0" lvl="1"/>
            <a:r>
              <a:rPr lang="zh-CN" altLang="en-US" sz="3200">
                <a:solidFill>
                  <a:schemeClr val="bg1"/>
                </a:solidFill>
                <a:latin typeface="微软雅黑" panose="020B0503020204020204" pitchFamily="34" charset="-122"/>
                <a:ea typeface="微软雅黑" panose="020B0503020204020204" pitchFamily="34" charset="-122"/>
              </a:rPr>
              <a:t>支持条件</a:t>
            </a:r>
            <a:endParaRPr lang="zh-CN" altLang="en-US" sz="3200">
              <a:solidFill>
                <a:schemeClr val="bg1"/>
              </a:solidFill>
              <a:latin typeface="微软雅黑" panose="020B0503020204020204" pitchFamily="34" charset="-122"/>
              <a:ea typeface="微软雅黑" panose="020B0503020204020204" pitchFamily="34" charset="-122"/>
            </a:endParaRPr>
          </a:p>
        </p:txBody>
      </p:sp>
      <p:sp>
        <p:nvSpPr>
          <p:cNvPr id="15" name="学论网-矩形 11"/>
          <p:cNvSpPr/>
          <p:nvPr/>
        </p:nvSpPr>
        <p:spPr>
          <a:xfrm>
            <a:off x="0" y="6675438"/>
            <a:ext cx="12192000" cy="18256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3" name="泪滴形 22"/>
          <p:cNvSpPr/>
          <p:nvPr/>
        </p:nvSpPr>
        <p:spPr>
          <a:xfrm>
            <a:off x="6423660" y="1602423"/>
            <a:ext cx="723900" cy="723900"/>
          </a:xfrm>
          <a:prstGeom prst="teardrop">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anchor="ctr"/>
          <a:p>
            <a:pPr algn="ctr" fontAlgn="auto">
              <a:spcBef>
                <a:spcPts val="0"/>
              </a:spcBef>
              <a:spcAft>
                <a:spcPts val="0"/>
              </a:spcAft>
              <a:defRPr/>
            </a:pPr>
            <a:r>
              <a:rPr lang="en-US" altLang="zh-CN" sz="2800" dirty="0">
                <a:solidFill>
                  <a:schemeClr val="bg1"/>
                </a:solidFill>
                <a:latin typeface="微软雅黑" panose="020B0503020204020204" pitchFamily="34" charset="-122"/>
                <a:ea typeface="微软雅黑" panose="020B0503020204020204" pitchFamily="34" charset="-122"/>
              </a:rPr>
              <a:t>02</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24" name="文本框 23"/>
          <p:cNvSpPr txBox="1">
            <a:spLocks noChangeArrowheads="1"/>
          </p:cNvSpPr>
          <p:nvPr/>
        </p:nvSpPr>
        <p:spPr bwMode="auto">
          <a:xfrm>
            <a:off x="7492365" y="1673225"/>
            <a:ext cx="3380740" cy="583565"/>
          </a:xfrm>
          <a:prstGeom prst="rect">
            <a:avLst/>
          </a:prstGeom>
          <a:noFill/>
          <a:ln w="9525">
            <a:noFill/>
            <a:miter lim="800000"/>
          </a:ln>
        </p:spPr>
        <p:txBody>
          <a:bodyPr wrap="square">
            <a:spAutoFit/>
          </a:bodyPr>
          <a:p>
            <a:pPr marL="0" lvl="1"/>
            <a:r>
              <a:rPr lang="zh-CN" altLang="en-US" sz="3200">
                <a:solidFill>
                  <a:schemeClr val="bg1"/>
                </a:solidFill>
                <a:latin typeface="微软雅黑" panose="020B0503020204020204" pitchFamily="34" charset="-122"/>
                <a:ea typeface="微软雅黑" panose="020B0503020204020204" pitchFamily="34" charset="-122"/>
              </a:rPr>
              <a:t>项目概述</a:t>
            </a:r>
            <a:endParaRPr lang="zh-CN" altLang="en-US" sz="320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7575550" y="4818380"/>
            <a:ext cx="2804795" cy="583565"/>
          </a:xfrm>
          <a:prstGeom prst="rect">
            <a:avLst/>
          </a:prstGeom>
          <a:noFill/>
        </p:spPr>
        <p:txBody>
          <a:bodyPr wrap="square" rtlCol="0">
            <a:spAutoFit/>
          </a:bodyPr>
          <a:p>
            <a:r>
              <a:rPr lang="zh-CN" altLang="en-US" sz="3200">
                <a:solidFill>
                  <a:schemeClr val="bg1"/>
                </a:solidFill>
                <a:latin typeface="微软雅黑" panose="020B0503020204020204" pitchFamily="34" charset="-122"/>
                <a:ea typeface="微软雅黑" panose="020B0503020204020204" pitchFamily="34" charset="-122"/>
              </a:rPr>
              <a:t>专题计划要点</a:t>
            </a:r>
            <a:endParaRPr lang="zh-CN" altLang="en-US" sz="3200">
              <a:solidFill>
                <a:schemeClr val="bg1"/>
              </a:solidFill>
              <a:latin typeface="微软雅黑" panose="020B0503020204020204" pitchFamily="34" charset="-122"/>
              <a:ea typeface="微软雅黑" panose="020B0503020204020204" pitchFamily="34" charset="-122"/>
            </a:endParaRPr>
          </a:p>
        </p:txBody>
      </p:sp>
      <p:sp>
        <p:nvSpPr>
          <p:cNvPr id="26" name="泪滴形 25"/>
          <p:cNvSpPr/>
          <p:nvPr/>
        </p:nvSpPr>
        <p:spPr>
          <a:xfrm>
            <a:off x="6464300" y="5762943"/>
            <a:ext cx="723900" cy="723900"/>
          </a:xfrm>
          <a:prstGeom prst="teardrop">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anchor="ctr"/>
          <a:p>
            <a:pPr algn="ctr" fontAlgn="auto">
              <a:spcBef>
                <a:spcPts val="0"/>
              </a:spcBef>
              <a:spcAft>
                <a:spcPts val="0"/>
              </a:spcAft>
              <a:defRPr/>
            </a:pPr>
            <a:r>
              <a:rPr lang="en-US" altLang="zh-CN" sz="2800" dirty="0">
                <a:solidFill>
                  <a:schemeClr val="bg1"/>
                </a:solidFill>
                <a:latin typeface="微软雅黑" panose="020B0503020204020204" pitchFamily="34" charset="-122"/>
                <a:ea typeface="微软雅黑" panose="020B0503020204020204" pitchFamily="34" charset="-122"/>
              </a:rPr>
              <a:t>06</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7575550" y="5829300"/>
            <a:ext cx="2367915" cy="583565"/>
          </a:xfrm>
          <a:prstGeom prst="rect">
            <a:avLst/>
          </a:prstGeom>
          <a:noFill/>
        </p:spPr>
        <p:txBody>
          <a:bodyPr wrap="square" rtlCol="0">
            <a:spAutoFit/>
          </a:bodyPr>
          <a:p>
            <a:r>
              <a:rPr lang="zh-CN" altLang="en-US" sz="3200">
                <a:solidFill>
                  <a:schemeClr val="bg1"/>
                </a:solidFill>
                <a:latin typeface="微软雅黑" panose="020B0503020204020204" pitchFamily="34" charset="-122"/>
                <a:ea typeface="微软雅黑" panose="020B0503020204020204" pitchFamily="34" charset="-122"/>
              </a:rPr>
              <a:t>项目总结</a:t>
            </a:r>
            <a:endParaRPr lang="zh-CN" altLang="en-US" sz="3200">
              <a:solidFill>
                <a:schemeClr val="bg1"/>
              </a:solidFill>
              <a:latin typeface="微软雅黑" panose="020B0503020204020204" pitchFamily="34" charset="-122"/>
              <a:ea typeface="微软雅黑" panose="020B0503020204020204" pitchFamily="34" charset="-122"/>
            </a:endParaRPr>
          </a:p>
        </p:txBody>
      </p:sp>
      <p:sp>
        <p:nvSpPr>
          <p:cNvPr id="28" name="泪滴形 27"/>
          <p:cNvSpPr/>
          <p:nvPr/>
        </p:nvSpPr>
        <p:spPr>
          <a:xfrm>
            <a:off x="6428740" y="3683318"/>
            <a:ext cx="723900" cy="723900"/>
          </a:xfrm>
          <a:prstGeom prst="teardrop">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anchor="ctr"/>
          <a:p>
            <a:pPr algn="ctr" fontAlgn="auto">
              <a:spcBef>
                <a:spcPts val="0"/>
              </a:spcBef>
              <a:spcAft>
                <a:spcPts val="0"/>
              </a:spcAft>
              <a:defRPr/>
            </a:pPr>
            <a:r>
              <a:rPr lang="en-US" altLang="zh-CN" sz="2800" dirty="0">
                <a:solidFill>
                  <a:schemeClr val="bg1"/>
                </a:solidFill>
                <a:latin typeface="微软雅黑" panose="020B0503020204020204" pitchFamily="34" charset="-122"/>
                <a:ea typeface="微软雅黑" panose="020B0503020204020204" pitchFamily="34" charset="-122"/>
              </a:rPr>
              <a:t>04</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path" presetSubtype="0" accel="50000" decel="50000" fill="hold" nodeType="withEffect">
                                  <p:stCondLst>
                                    <p:cond delay="0"/>
                                  </p:stCondLst>
                                  <p:childTnLst>
                                    <p:animMotion origin="layout" path="M -1.66667E-6 -1.11111E-6 L 0.18164 -0.40602 " pathEditMode="relative" rAng="0" ptsTypes="AA">
                                      <p:cBhvr>
                                        <p:cTn id="9" dur="1250" spd="-100000" fill="hold"/>
                                        <p:tgtEl>
                                          <p:spTgt spid="2"/>
                                        </p:tgtEl>
                                        <p:attrNameLst>
                                          <p:attrName>ppt_x</p:attrName>
                                          <p:attrName>ppt_y</p:attrName>
                                        </p:attrNameLst>
                                      </p:cBhvr>
                                      <p:rCtr x="9076" y="-20301"/>
                                    </p:animMotion>
                                  </p:childTnLst>
                                </p:cTn>
                              </p:par>
                              <p:par>
                                <p:cTn id="10" presetID="10"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42" presetClass="path" presetSubtype="0" accel="50000" decel="50000" fill="hold" nodeType="withEffect">
                                  <p:stCondLst>
                                    <p:cond delay="0"/>
                                  </p:stCondLst>
                                  <p:childTnLst>
                                    <p:animMotion origin="layout" path="M -2.08333E-6 0 L -0.20195 0.39907 " pathEditMode="relative" rAng="0" ptsTypes="AA">
                                      <p:cBhvr>
                                        <p:cTn id="14" dur="1250" spd="-100000" fill="hold"/>
                                        <p:tgtEl>
                                          <p:spTgt spid="3"/>
                                        </p:tgtEl>
                                        <p:attrNameLst>
                                          <p:attrName>ppt_x</p:attrName>
                                          <p:attrName>ppt_y</p:attrName>
                                        </p:attrNameLst>
                                      </p:cBhvr>
                                      <p:rCtr x="-10104" y="19954"/>
                                    </p:animMotion>
                                  </p:childTnLst>
                                </p:cTn>
                              </p:par>
                            </p:childTnLst>
                          </p:cTn>
                        </p:par>
                        <p:par>
                          <p:cTn id="15" fill="hold">
                            <p:stCondLst>
                              <p:cond delay="500"/>
                            </p:stCondLst>
                            <p:childTnLst>
                              <p:par>
                                <p:cTn id="16" presetID="47" presetClass="entr" presetSubtype="0" fill="hold" grpId="0" nodeType="afterEffect">
                                  <p:stCondLst>
                                    <p:cond delay="0"/>
                                  </p:stCondLst>
                                  <p:iterate type="lt">
                                    <p:tmPct val="20000"/>
                                  </p:iterate>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anim calcmode="lin" valueType="num">
                                      <p:cBhvr>
                                        <p:cTn id="19" dur="500" fill="hold"/>
                                        <p:tgtEl>
                                          <p:spTgt spid="4"/>
                                        </p:tgtEl>
                                        <p:attrNameLst>
                                          <p:attrName>ppt_x</p:attrName>
                                        </p:attrNameLst>
                                      </p:cBhvr>
                                      <p:tavLst>
                                        <p:tav tm="0">
                                          <p:val>
                                            <p:strVal val="#ppt_x"/>
                                          </p:val>
                                        </p:tav>
                                        <p:tav tm="100000">
                                          <p:val>
                                            <p:strVal val="#ppt_x"/>
                                          </p:val>
                                        </p:tav>
                                      </p:tavLst>
                                    </p:anim>
                                    <p:anim calcmode="lin" valueType="num">
                                      <p:cBhvr>
                                        <p:cTn id="20" dur="500" fill="hold"/>
                                        <p:tgtEl>
                                          <p:spTgt spid="4"/>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iterate type="lt">
                                    <p:tmPct val="20000"/>
                                  </p:iterate>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anim calcmode="lin" valueType="num">
                                      <p:cBhvr>
                                        <p:cTn id="24" dur="500" fill="hold"/>
                                        <p:tgtEl>
                                          <p:spTgt spid="5"/>
                                        </p:tgtEl>
                                        <p:attrNameLst>
                                          <p:attrName>ppt_x</p:attrName>
                                        </p:attrNameLst>
                                      </p:cBhvr>
                                      <p:tavLst>
                                        <p:tav tm="0">
                                          <p:val>
                                            <p:strVal val="#ppt_x"/>
                                          </p:val>
                                        </p:tav>
                                        <p:tav tm="100000">
                                          <p:val>
                                            <p:strVal val="#ppt_x"/>
                                          </p:val>
                                        </p:tav>
                                      </p:tavLst>
                                    </p:anim>
                                    <p:anim calcmode="lin" valueType="num">
                                      <p:cBhvr>
                                        <p:cTn id="25" dur="500" fill="hold"/>
                                        <p:tgtEl>
                                          <p:spTgt spid="5"/>
                                        </p:tgtEl>
                                        <p:attrNameLst>
                                          <p:attrName>ppt_y</p:attrName>
                                        </p:attrNameLst>
                                      </p:cBhvr>
                                      <p:tavLst>
                                        <p:tav tm="0">
                                          <p:val>
                                            <p:strVal val="#ppt_y+.1"/>
                                          </p:val>
                                        </p:tav>
                                        <p:tav tm="100000">
                                          <p:val>
                                            <p:strVal val="#ppt_y"/>
                                          </p:val>
                                        </p:tav>
                                      </p:tavLst>
                                    </p:anim>
                                  </p:childTnLst>
                                </p:cTn>
                              </p:par>
                            </p:childTnLst>
                          </p:cTn>
                        </p:par>
                        <p:par>
                          <p:cTn id="26" fill="hold">
                            <p:stCondLst>
                              <p:cond delay="2450"/>
                            </p:stCondLst>
                            <p:childTnLst>
                              <p:par>
                                <p:cTn id="27" presetID="53" presetClass="entr" presetSubtype="16" fill="hold" grpId="0" nodeType="after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p:cTn id="29" dur="500" fill="hold"/>
                                        <p:tgtEl>
                                          <p:spTgt spid="6"/>
                                        </p:tgtEl>
                                        <p:attrNameLst>
                                          <p:attrName>ppt_w</p:attrName>
                                        </p:attrNameLst>
                                      </p:cBhvr>
                                      <p:tavLst>
                                        <p:tav tm="0">
                                          <p:val>
                                            <p:fltVal val="0"/>
                                          </p:val>
                                        </p:tav>
                                        <p:tav tm="100000">
                                          <p:val>
                                            <p:strVal val="#ppt_w"/>
                                          </p:val>
                                        </p:tav>
                                      </p:tavLst>
                                    </p:anim>
                                    <p:anim calcmode="lin" valueType="num">
                                      <p:cBhvr>
                                        <p:cTn id="30" dur="500" fill="hold"/>
                                        <p:tgtEl>
                                          <p:spTgt spid="6"/>
                                        </p:tgtEl>
                                        <p:attrNameLst>
                                          <p:attrName>ppt_h</p:attrName>
                                        </p:attrNameLst>
                                      </p:cBhvr>
                                      <p:tavLst>
                                        <p:tav tm="0">
                                          <p:val>
                                            <p:fltVal val="0"/>
                                          </p:val>
                                        </p:tav>
                                        <p:tav tm="100000">
                                          <p:val>
                                            <p:strVal val="#ppt_h"/>
                                          </p:val>
                                        </p:tav>
                                      </p:tavLst>
                                    </p:anim>
                                    <p:animEffect transition="in" filter="fade">
                                      <p:cBhvr>
                                        <p:cTn id="31" dur="500"/>
                                        <p:tgtEl>
                                          <p:spTgt spid="6"/>
                                        </p:tgtEl>
                                      </p:cBhvr>
                                    </p:animEffect>
                                  </p:childTnLst>
                                </p:cTn>
                              </p:par>
                            </p:childTnLst>
                          </p:cTn>
                        </p:par>
                        <p:par>
                          <p:cTn id="32" fill="hold">
                            <p:stCondLst>
                              <p:cond delay="2950"/>
                            </p:stCondLst>
                            <p:childTnLst>
                              <p:par>
                                <p:cTn id="33" presetID="2" presetClass="entr" presetSubtype="2"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1+#ppt_w/2"/>
                                          </p:val>
                                        </p:tav>
                                        <p:tav tm="100000">
                                          <p:val>
                                            <p:strVal val="#ppt_x"/>
                                          </p:val>
                                        </p:tav>
                                      </p:tavLst>
                                    </p:anim>
                                    <p:anim calcmode="lin" valueType="num">
                                      <p:cBhvr additive="base">
                                        <p:cTn id="36" dur="500" fill="hold"/>
                                        <p:tgtEl>
                                          <p:spTgt spid="10"/>
                                        </p:tgtEl>
                                        <p:attrNameLst>
                                          <p:attrName>ppt_y</p:attrName>
                                        </p:attrNameLst>
                                      </p:cBhvr>
                                      <p:tavLst>
                                        <p:tav tm="0">
                                          <p:val>
                                            <p:strVal val="#ppt_y"/>
                                          </p:val>
                                        </p:tav>
                                        <p:tav tm="100000">
                                          <p:val>
                                            <p:strVal val="#ppt_y"/>
                                          </p:val>
                                        </p:tav>
                                      </p:tavLst>
                                    </p:anim>
                                  </p:childTnLst>
                                </p:cTn>
                              </p:par>
                            </p:childTnLst>
                          </p:cTn>
                        </p:par>
                        <p:par>
                          <p:cTn id="37" fill="hold">
                            <p:stCondLst>
                              <p:cond delay="3450"/>
                            </p:stCondLst>
                            <p:childTnLst>
                              <p:par>
                                <p:cTn id="38" presetID="53" presetClass="entr" presetSubtype="16" fill="hold" grpId="0" nodeType="afterEffect">
                                  <p:stCondLst>
                                    <p:cond delay="0"/>
                                  </p:stCondLst>
                                  <p:childTnLst>
                                    <p:set>
                                      <p:cBhvr>
                                        <p:cTn id="39" dur="1" fill="hold">
                                          <p:stCondLst>
                                            <p:cond delay="0"/>
                                          </p:stCondLst>
                                        </p:cTn>
                                        <p:tgtEl>
                                          <p:spTgt spid="7"/>
                                        </p:tgtEl>
                                        <p:attrNameLst>
                                          <p:attrName>style.visibility</p:attrName>
                                        </p:attrNameLst>
                                      </p:cBhvr>
                                      <p:to>
                                        <p:strVal val="visible"/>
                                      </p:to>
                                    </p:set>
                                    <p:anim calcmode="lin" valueType="num">
                                      <p:cBhvr>
                                        <p:cTn id="40" dur="500" fill="hold"/>
                                        <p:tgtEl>
                                          <p:spTgt spid="7"/>
                                        </p:tgtEl>
                                        <p:attrNameLst>
                                          <p:attrName>ppt_w</p:attrName>
                                        </p:attrNameLst>
                                      </p:cBhvr>
                                      <p:tavLst>
                                        <p:tav tm="0">
                                          <p:val>
                                            <p:fltVal val="0"/>
                                          </p:val>
                                        </p:tav>
                                        <p:tav tm="100000">
                                          <p:val>
                                            <p:strVal val="#ppt_w"/>
                                          </p:val>
                                        </p:tav>
                                      </p:tavLst>
                                    </p:anim>
                                    <p:anim calcmode="lin" valueType="num">
                                      <p:cBhvr>
                                        <p:cTn id="41" dur="500" fill="hold"/>
                                        <p:tgtEl>
                                          <p:spTgt spid="7"/>
                                        </p:tgtEl>
                                        <p:attrNameLst>
                                          <p:attrName>ppt_h</p:attrName>
                                        </p:attrNameLst>
                                      </p:cBhvr>
                                      <p:tavLst>
                                        <p:tav tm="0">
                                          <p:val>
                                            <p:fltVal val="0"/>
                                          </p:val>
                                        </p:tav>
                                        <p:tav tm="100000">
                                          <p:val>
                                            <p:strVal val="#ppt_h"/>
                                          </p:val>
                                        </p:tav>
                                      </p:tavLst>
                                    </p:anim>
                                    <p:animEffect transition="in" filter="fade">
                                      <p:cBhvr>
                                        <p:cTn id="42" dur="500"/>
                                        <p:tgtEl>
                                          <p:spTgt spid="7"/>
                                        </p:tgtEl>
                                      </p:cBhvr>
                                    </p:animEffect>
                                  </p:childTnLst>
                                </p:cTn>
                              </p:par>
                            </p:childTnLst>
                          </p:cTn>
                        </p:par>
                        <p:par>
                          <p:cTn id="43" fill="hold">
                            <p:stCondLst>
                              <p:cond delay="3950"/>
                            </p:stCondLst>
                            <p:childTnLst>
                              <p:par>
                                <p:cTn id="44" presetID="2" presetClass="entr" presetSubtype="2" fill="hold" grpId="0" nodeType="afterEffect">
                                  <p:stCondLst>
                                    <p:cond delay="0"/>
                                  </p:stCondLst>
                                  <p:childTnLst>
                                    <p:set>
                                      <p:cBhvr>
                                        <p:cTn id="45" dur="1" fill="hold">
                                          <p:stCondLst>
                                            <p:cond delay="0"/>
                                          </p:stCondLst>
                                        </p:cTn>
                                        <p:tgtEl>
                                          <p:spTgt spid="11"/>
                                        </p:tgtEl>
                                        <p:attrNameLst>
                                          <p:attrName>style.visibility</p:attrName>
                                        </p:attrNameLst>
                                      </p:cBhvr>
                                      <p:to>
                                        <p:strVal val="visible"/>
                                      </p:to>
                                    </p:set>
                                    <p:anim calcmode="lin" valueType="num">
                                      <p:cBhvr additive="base">
                                        <p:cTn id="46" dur="500" fill="hold"/>
                                        <p:tgtEl>
                                          <p:spTgt spid="11"/>
                                        </p:tgtEl>
                                        <p:attrNameLst>
                                          <p:attrName>ppt_x</p:attrName>
                                        </p:attrNameLst>
                                      </p:cBhvr>
                                      <p:tavLst>
                                        <p:tav tm="0">
                                          <p:val>
                                            <p:strVal val="1+#ppt_w/2"/>
                                          </p:val>
                                        </p:tav>
                                        <p:tav tm="100000">
                                          <p:val>
                                            <p:strVal val="#ppt_x"/>
                                          </p:val>
                                        </p:tav>
                                      </p:tavLst>
                                    </p:anim>
                                    <p:anim calcmode="lin" valueType="num">
                                      <p:cBhvr additive="base">
                                        <p:cTn id="47" dur="500" fill="hold"/>
                                        <p:tgtEl>
                                          <p:spTgt spid="11"/>
                                        </p:tgtEl>
                                        <p:attrNameLst>
                                          <p:attrName>ppt_y</p:attrName>
                                        </p:attrNameLst>
                                      </p:cBhvr>
                                      <p:tavLst>
                                        <p:tav tm="0">
                                          <p:val>
                                            <p:strVal val="#ppt_y"/>
                                          </p:val>
                                        </p:tav>
                                        <p:tav tm="100000">
                                          <p:val>
                                            <p:strVal val="#ppt_y"/>
                                          </p:val>
                                        </p:tav>
                                      </p:tavLst>
                                    </p:anim>
                                  </p:childTnLst>
                                </p:cTn>
                              </p:par>
                            </p:childTnLst>
                          </p:cTn>
                        </p:par>
                        <p:par>
                          <p:cTn id="48" fill="hold">
                            <p:stCondLst>
                              <p:cond delay="4450"/>
                            </p:stCondLst>
                            <p:childTnLst>
                              <p:par>
                                <p:cTn id="49" presetID="53" presetClass="entr" presetSubtype="16" fill="hold" grpId="0" nodeType="afterEffect">
                                  <p:stCondLst>
                                    <p:cond delay="0"/>
                                  </p:stCondLst>
                                  <p:childTnLst>
                                    <p:set>
                                      <p:cBhvr>
                                        <p:cTn id="50" dur="1" fill="hold">
                                          <p:stCondLst>
                                            <p:cond delay="0"/>
                                          </p:stCondLst>
                                        </p:cTn>
                                        <p:tgtEl>
                                          <p:spTgt spid="8"/>
                                        </p:tgtEl>
                                        <p:attrNameLst>
                                          <p:attrName>style.visibility</p:attrName>
                                        </p:attrNameLst>
                                      </p:cBhvr>
                                      <p:to>
                                        <p:strVal val="visible"/>
                                      </p:to>
                                    </p:set>
                                    <p:anim calcmode="lin" valueType="num">
                                      <p:cBhvr>
                                        <p:cTn id="51" dur="500" fill="hold"/>
                                        <p:tgtEl>
                                          <p:spTgt spid="8"/>
                                        </p:tgtEl>
                                        <p:attrNameLst>
                                          <p:attrName>ppt_w</p:attrName>
                                        </p:attrNameLst>
                                      </p:cBhvr>
                                      <p:tavLst>
                                        <p:tav tm="0">
                                          <p:val>
                                            <p:fltVal val="0"/>
                                          </p:val>
                                        </p:tav>
                                        <p:tav tm="100000">
                                          <p:val>
                                            <p:strVal val="#ppt_w"/>
                                          </p:val>
                                        </p:tav>
                                      </p:tavLst>
                                    </p:anim>
                                    <p:anim calcmode="lin" valueType="num">
                                      <p:cBhvr>
                                        <p:cTn id="52" dur="500" fill="hold"/>
                                        <p:tgtEl>
                                          <p:spTgt spid="8"/>
                                        </p:tgtEl>
                                        <p:attrNameLst>
                                          <p:attrName>ppt_h</p:attrName>
                                        </p:attrNameLst>
                                      </p:cBhvr>
                                      <p:tavLst>
                                        <p:tav tm="0">
                                          <p:val>
                                            <p:fltVal val="0"/>
                                          </p:val>
                                        </p:tav>
                                        <p:tav tm="100000">
                                          <p:val>
                                            <p:strVal val="#ppt_h"/>
                                          </p:val>
                                        </p:tav>
                                      </p:tavLst>
                                    </p:anim>
                                    <p:animEffect transition="in" filter="fade">
                                      <p:cBhvr>
                                        <p:cTn id="53" dur="500"/>
                                        <p:tgtEl>
                                          <p:spTgt spid="8"/>
                                        </p:tgtEl>
                                      </p:cBhvr>
                                    </p:animEffect>
                                  </p:childTnLst>
                                </p:cTn>
                              </p:par>
                            </p:childTnLst>
                          </p:cTn>
                        </p:par>
                        <p:par>
                          <p:cTn id="54" fill="hold">
                            <p:stCondLst>
                              <p:cond delay="4950"/>
                            </p:stCondLst>
                            <p:childTnLst>
                              <p:par>
                                <p:cTn id="55" presetID="2" presetClass="entr" presetSubtype="2" fill="hold" grpId="0" nodeType="afterEffect">
                                  <p:stCondLst>
                                    <p:cond delay="0"/>
                                  </p:stCondLst>
                                  <p:childTnLst>
                                    <p:set>
                                      <p:cBhvr>
                                        <p:cTn id="56" dur="1" fill="hold">
                                          <p:stCondLst>
                                            <p:cond delay="0"/>
                                          </p:stCondLst>
                                        </p:cTn>
                                        <p:tgtEl>
                                          <p:spTgt spid="12"/>
                                        </p:tgtEl>
                                        <p:attrNameLst>
                                          <p:attrName>style.visibility</p:attrName>
                                        </p:attrNameLst>
                                      </p:cBhvr>
                                      <p:to>
                                        <p:strVal val="visible"/>
                                      </p:to>
                                    </p:set>
                                    <p:anim calcmode="lin" valueType="num">
                                      <p:cBhvr additive="base">
                                        <p:cTn id="57" dur="500" fill="hold"/>
                                        <p:tgtEl>
                                          <p:spTgt spid="12"/>
                                        </p:tgtEl>
                                        <p:attrNameLst>
                                          <p:attrName>ppt_x</p:attrName>
                                        </p:attrNameLst>
                                      </p:cBhvr>
                                      <p:tavLst>
                                        <p:tav tm="0">
                                          <p:val>
                                            <p:strVal val="1+#ppt_w/2"/>
                                          </p:val>
                                        </p:tav>
                                        <p:tav tm="100000">
                                          <p:val>
                                            <p:strVal val="#ppt_x"/>
                                          </p:val>
                                        </p:tav>
                                      </p:tavLst>
                                    </p:anim>
                                    <p:anim calcmode="lin" valueType="num">
                                      <p:cBhvr additive="base">
                                        <p:cTn id="58" dur="500" fill="hold"/>
                                        <p:tgtEl>
                                          <p:spTgt spid="12"/>
                                        </p:tgtEl>
                                        <p:attrNameLst>
                                          <p:attrName>ppt_y</p:attrName>
                                        </p:attrNameLst>
                                      </p:cBhvr>
                                      <p:tavLst>
                                        <p:tav tm="0">
                                          <p:val>
                                            <p:strVal val="#ppt_y"/>
                                          </p:val>
                                        </p:tav>
                                        <p:tav tm="100000">
                                          <p:val>
                                            <p:strVal val="#ppt_y"/>
                                          </p:val>
                                        </p:tav>
                                      </p:tavLst>
                                    </p:anim>
                                  </p:childTnLst>
                                </p:cTn>
                              </p:par>
                            </p:childTnLst>
                          </p:cTn>
                        </p:par>
                        <p:par>
                          <p:cTn id="59" fill="hold">
                            <p:stCondLst>
                              <p:cond delay="5450"/>
                            </p:stCondLst>
                            <p:childTnLst>
                              <p:par>
                                <p:cTn id="60" presetID="53" presetClass="entr" presetSubtype="16" fill="hold" grpId="0" nodeType="afterEffect">
                                  <p:stCondLst>
                                    <p:cond delay="0"/>
                                  </p:stCondLst>
                                  <p:childTnLst>
                                    <p:set>
                                      <p:cBhvr>
                                        <p:cTn id="61" dur="1" fill="hold">
                                          <p:stCondLst>
                                            <p:cond delay="0"/>
                                          </p:stCondLst>
                                        </p:cTn>
                                        <p:tgtEl>
                                          <p:spTgt spid="9"/>
                                        </p:tgtEl>
                                        <p:attrNameLst>
                                          <p:attrName>style.visibility</p:attrName>
                                        </p:attrNameLst>
                                      </p:cBhvr>
                                      <p:to>
                                        <p:strVal val="visible"/>
                                      </p:to>
                                    </p:set>
                                    <p:anim calcmode="lin" valueType="num">
                                      <p:cBhvr>
                                        <p:cTn id="62" dur="500" fill="hold"/>
                                        <p:tgtEl>
                                          <p:spTgt spid="9"/>
                                        </p:tgtEl>
                                        <p:attrNameLst>
                                          <p:attrName>ppt_w</p:attrName>
                                        </p:attrNameLst>
                                      </p:cBhvr>
                                      <p:tavLst>
                                        <p:tav tm="0">
                                          <p:val>
                                            <p:fltVal val="0"/>
                                          </p:val>
                                        </p:tav>
                                        <p:tav tm="100000">
                                          <p:val>
                                            <p:strVal val="#ppt_w"/>
                                          </p:val>
                                        </p:tav>
                                      </p:tavLst>
                                    </p:anim>
                                    <p:anim calcmode="lin" valueType="num">
                                      <p:cBhvr>
                                        <p:cTn id="63" dur="500" fill="hold"/>
                                        <p:tgtEl>
                                          <p:spTgt spid="9"/>
                                        </p:tgtEl>
                                        <p:attrNameLst>
                                          <p:attrName>ppt_h</p:attrName>
                                        </p:attrNameLst>
                                      </p:cBhvr>
                                      <p:tavLst>
                                        <p:tav tm="0">
                                          <p:val>
                                            <p:fltVal val="0"/>
                                          </p:val>
                                        </p:tav>
                                        <p:tav tm="100000">
                                          <p:val>
                                            <p:strVal val="#ppt_h"/>
                                          </p:val>
                                        </p:tav>
                                      </p:tavLst>
                                    </p:anim>
                                    <p:animEffect transition="in" filter="fade">
                                      <p:cBhvr>
                                        <p:cTn id="64" dur="500"/>
                                        <p:tgtEl>
                                          <p:spTgt spid="9"/>
                                        </p:tgtEl>
                                      </p:cBhvr>
                                    </p:animEffect>
                                  </p:childTnLst>
                                </p:cTn>
                              </p:par>
                            </p:childTnLst>
                          </p:cTn>
                        </p:par>
                        <p:par>
                          <p:cTn id="65" fill="hold">
                            <p:stCondLst>
                              <p:cond delay="5950"/>
                            </p:stCondLst>
                            <p:childTnLst>
                              <p:par>
                                <p:cTn id="66" presetID="16" presetClass="entr" presetSubtype="21" fill="hold" grpId="0" nodeType="afterEffect">
                                  <p:stCondLst>
                                    <p:cond delay="0"/>
                                  </p:stCondLst>
                                  <p:childTnLst>
                                    <p:set>
                                      <p:cBhvr>
                                        <p:cTn id="67" dur="1" fill="hold">
                                          <p:stCondLst>
                                            <p:cond delay="0"/>
                                          </p:stCondLst>
                                        </p:cTn>
                                        <p:tgtEl>
                                          <p:spTgt spid="15"/>
                                        </p:tgtEl>
                                        <p:attrNameLst>
                                          <p:attrName>style.visibility</p:attrName>
                                        </p:attrNameLst>
                                      </p:cBhvr>
                                      <p:to>
                                        <p:strVal val="visible"/>
                                      </p:to>
                                    </p:set>
                                    <p:animEffect transition="in" filter="barn(inVertical)">
                                      <p:cBhvr>
                                        <p:cTn id="68" dur="750"/>
                                        <p:tgtEl>
                                          <p:spTgt spid="15"/>
                                        </p:tgtEl>
                                      </p:cBhvr>
                                    </p:animEffect>
                                  </p:childTnLst>
                                </p:cTn>
                              </p:par>
                            </p:childTnLst>
                          </p:cTn>
                        </p:par>
                        <p:par>
                          <p:cTn id="69" fill="hold">
                            <p:stCondLst>
                              <p:cond delay="6950"/>
                            </p:stCondLst>
                            <p:childTnLst>
                              <p:par>
                                <p:cTn id="70" presetID="53" presetClass="entr" presetSubtype="16" fill="hold" grpId="0" nodeType="afterEffect">
                                  <p:stCondLst>
                                    <p:cond delay="0"/>
                                  </p:stCondLst>
                                  <p:childTnLst>
                                    <p:set>
                                      <p:cBhvr>
                                        <p:cTn id="71" dur="1" fill="hold">
                                          <p:stCondLst>
                                            <p:cond delay="0"/>
                                          </p:stCondLst>
                                        </p:cTn>
                                        <p:tgtEl>
                                          <p:spTgt spid="23"/>
                                        </p:tgtEl>
                                        <p:attrNameLst>
                                          <p:attrName>style.visibility</p:attrName>
                                        </p:attrNameLst>
                                      </p:cBhvr>
                                      <p:to>
                                        <p:strVal val="visible"/>
                                      </p:to>
                                    </p:set>
                                    <p:anim calcmode="lin" valueType="num">
                                      <p:cBhvr>
                                        <p:cTn id="72" dur="500" fill="hold"/>
                                        <p:tgtEl>
                                          <p:spTgt spid="23"/>
                                        </p:tgtEl>
                                        <p:attrNameLst>
                                          <p:attrName>ppt_w</p:attrName>
                                        </p:attrNameLst>
                                      </p:cBhvr>
                                      <p:tavLst>
                                        <p:tav tm="0">
                                          <p:val>
                                            <p:fltVal val="0"/>
                                          </p:val>
                                        </p:tav>
                                        <p:tav tm="100000">
                                          <p:val>
                                            <p:strVal val="#ppt_w"/>
                                          </p:val>
                                        </p:tav>
                                      </p:tavLst>
                                    </p:anim>
                                    <p:anim calcmode="lin" valueType="num">
                                      <p:cBhvr>
                                        <p:cTn id="73" dur="500" fill="hold"/>
                                        <p:tgtEl>
                                          <p:spTgt spid="23"/>
                                        </p:tgtEl>
                                        <p:attrNameLst>
                                          <p:attrName>ppt_h</p:attrName>
                                        </p:attrNameLst>
                                      </p:cBhvr>
                                      <p:tavLst>
                                        <p:tav tm="0">
                                          <p:val>
                                            <p:fltVal val="0"/>
                                          </p:val>
                                        </p:tav>
                                        <p:tav tm="100000">
                                          <p:val>
                                            <p:strVal val="#ppt_h"/>
                                          </p:val>
                                        </p:tav>
                                      </p:tavLst>
                                    </p:anim>
                                    <p:animEffect transition="in" filter="fade">
                                      <p:cBhvr>
                                        <p:cTn id="74" dur="500"/>
                                        <p:tgtEl>
                                          <p:spTgt spid="23"/>
                                        </p:tgtEl>
                                      </p:cBhvr>
                                    </p:animEffect>
                                  </p:childTnLst>
                                </p:cTn>
                              </p:par>
                            </p:childTnLst>
                          </p:cTn>
                        </p:par>
                        <p:par>
                          <p:cTn id="75" fill="hold">
                            <p:stCondLst>
                              <p:cond delay="7450"/>
                            </p:stCondLst>
                            <p:childTnLst>
                              <p:par>
                                <p:cTn id="76" presetID="2" presetClass="entr" presetSubtype="2" fill="hold" grpId="0" nodeType="afterEffect">
                                  <p:stCondLst>
                                    <p:cond delay="0"/>
                                  </p:stCondLst>
                                  <p:childTnLst>
                                    <p:set>
                                      <p:cBhvr>
                                        <p:cTn id="77" dur="1" fill="hold">
                                          <p:stCondLst>
                                            <p:cond delay="0"/>
                                          </p:stCondLst>
                                        </p:cTn>
                                        <p:tgtEl>
                                          <p:spTgt spid="24"/>
                                        </p:tgtEl>
                                        <p:attrNameLst>
                                          <p:attrName>style.visibility</p:attrName>
                                        </p:attrNameLst>
                                      </p:cBhvr>
                                      <p:to>
                                        <p:strVal val="visible"/>
                                      </p:to>
                                    </p:set>
                                    <p:anim calcmode="lin" valueType="num">
                                      <p:cBhvr additive="base">
                                        <p:cTn id="78" dur="500" fill="hold"/>
                                        <p:tgtEl>
                                          <p:spTgt spid="24"/>
                                        </p:tgtEl>
                                        <p:attrNameLst>
                                          <p:attrName>ppt_x</p:attrName>
                                        </p:attrNameLst>
                                      </p:cBhvr>
                                      <p:tavLst>
                                        <p:tav tm="0">
                                          <p:val>
                                            <p:strVal val="1+#ppt_w/2"/>
                                          </p:val>
                                        </p:tav>
                                        <p:tav tm="100000">
                                          <p:val>
                                            <p:strVal val="#ppt_x"/>
                                          </p:val>
                                        </p:tav>
                                      </p:tavLst>
                                    </p:anim>
                                    <p:anim calcmode="lin" valueType="num">
                                      <p:cBhvr additive="base">
                                        <p:cTn id="79" dur="500" fill="hold"/>
                                        <p:tgtEl>
                                          <p:spTgt spid="24"/>
                                        </p:tgtEl>
                                        <p:attrNameLst>
                                          <p:attrName>ppt_y</p:attrName>
                                        </p:attrNameLst>
                                      </p:cBhvr>
                                      <p:tavLst>
                                        <p:tav tm="0">
                                          <p:val>
                                            <p:strVal val="#ppt_y"/>
                                          </p:val>
                                        </p:tav>
                                        <p:tav tm="100000">
                                          <p:val>
                                            <p:strVal val="#ppt_y"/>
                                          </p:val>
                                        </p:tav>
                                      </p:tavLst>
                                    </p:anim>
                                  </p:childTnLst>
                                </p:cTn>
                              </p:par>
                            </p:childTnLst>
                          </p:cTn>
                        </p:par>
                        <p:par>
                          <p:cTn id="80" fill="hold">
                            <p:stCondLst>
                              <p:cond delay="7950"/>
                            </p:stCondLst>
                            <p:childTnLst>
                              <p:par>
                                <p:cTn id="81" presetID="53" presetClass="entr" presetSubtype="16" fill="hold" grpId="0" nodeType="afterEffect">
                                  <p:stCondLst>
                                    <p:cond delay="0"/>
                                  </p:stCondLst>
                                  <p:childTnLst>
                                    <p:set>
                                      <p:cBhvr>
                                        <p:cTn id="82" dur="1" fill="hold">
                                          <p:stCondLst>
                                            <p:cond delay="0"/>
                                          </p:stCondLst>
                                        </p:cTn>
                                        <p:tgtEl>
                                          <p:spTgt spid="26"/>
                                        </p:tgtEl>
                                        <p:attrNameLst>
                                          <p:attrName>style.visibility</p:attrName>
                                        </p:attrNameLst>
                                      </p:cBhvr>
                                      <p:to>
                                        <p:strVal val="visible"/>
                                      </p:to>
                                    </p:set>
                                    <p:anim calcmode="lin" valueType="num">
                                      <p:cBhvr>
                                        <p:cTn id="83" dur="500" fill="hold"/>
                                        <p:tgtEl>
                                          <p:spTgt spid="26"/>
                                        </p:tgtEl>
                                        <p:attrNameLst>
                                          <p:attrName>ppt_w</p:attrName>
                                        </p:attrNameLst>
                                      </p:cBhvr>
                                      <p:tavLst>
                                        <p:tav tm="0">
                                          <p:val>
                                            <p:fltVal val="0"/>
                                          </p:val>
                                        </p:tav>
                                        <p:tav tm="100000">
                                          <p:val>
                                            <p:strVal val="#ppt_w"/>
                                          </p:val>
                                        </p:tav>
                                      </p:tavLst>
                                    </p:anim>
                                    <p:anim calcmode="lin" valueType="num">
                                      <p:cBhvr>
                                        <p:cTn id="84" dur="500" fill="hold"/>
                                        <p:tgtEl>
                                          <p:spTgt spid="26"/>
                                        </p:tgtEl>
                                        <p:attrNameLst>
                                          <p:attrName>ppt_h</p:attrName>
                                        </p:attrNameLst>
                                      </p:cBhvr>
                                      <p:tavLst>
                                        <p:tav tm="0">
                                          <p:val>
                                            <p:fltVal val="0"/>
                                          </p:val>
                                        </p:tav>
                                        <p:tav tm="100000">
                                          <p:val>
                                            <p:strVal val="#ppt_h"/>
                                          </p:val>
                                        </p:tav>
                                      </p:tavLst>
                                    </p:anim>
                                    <p:animEffect transition="in" filter="fade">
                                      <p:cBhvr>
                                        <p:cTn id="85" dur="500"/>
                                        <p:tgtEl>
                                          <p:spTgt spid="26"/>
                                        </p:tgtEl>
                                      </p:cBhvr>
                                    </p:animEffect>
                                  </p:childTnLst>
                                </p:cTn>
                              </p:par>
                            </p:childTnLst>
                          </p:cTn>
                        </p:par>
                        <p:par>
                          <p:cTn id="86" fill="hold">
                            <p:stCondLst>
                              <p:cond delay="8450"/>
                            </p:stCondLst>
                            <p:childTnLst>
                              <p:par>
                                <p:cTn id="87" presetID="53" presetClass="entr" presetSubtype="16" fill="hold" grpId="0" nodeType="afterEffect">
                                  <p:stCondLst>
                                    <p:cond delay="0"/>
                                  </p:stCondLst>
                                  <p:childTnLst>
                                    <p:set>
                                      <p:cBhvr>
                                        <p:cTn id="88" dur="1" fill="hold">
                                          <p:stCondLst>
                                            <p:cond delay="0"/>
                                          </p:stCondLst>
                                        </p:cTn>
                                        <p:tgtEl>
                                          <p:spTgt spid="28"/>
                                        </p:tgtEl>
                                        <p:attrNameLst>
                                          <p:attrName>style.visibility</p:attrName>
                                        </p:attrNameLst>
                                      </p:cBhvr>
                                      <p:to>
                                        <p:strVal val="visible"/>
                                      </p:to>
                                    </p:set>
                                    <p:anim calcmode="lin" valueType="num">
                                      <p:cBhvr>
                                        <p:cTn id="89" dur="500" fill="hold"/>
                                        <p:tgtEl>
                                          <p:spTgt spid="28"/>
                                        </p:tgtEl>
                                        <p:attrNameLst>
                                          <p:attrName>ppt_w</p:attrName>
                                        </p:attrNameLst>
                                      </p:cBhvr>
                                      <p:tavLst>
                                        <p:tav tm="0">
                                          <p:val>
                                            <p:fltVal val="0"/>
                                          </p:val>
                                        </p:tav>
                                        <p:tav tm="100000">
                                          <p:val>
                                            <p:strVal val="#ppt_w"/>
                                          </p:val>
                                        </p:tav>
                                      </p:tavLst>
                                    </p:anim>
                                    <p:anim calcmode="lin" valueType="num">
                                      <p:cBhvr>
                                        <p:cTn id="90" dur="500" fill="hold"/>
                                        <p:tgtEl>
                                          <p:spTgt spid="28"/>
                                        </p:tgtEl>
                                        <p:attrNameLst>
                                          <p:attrName>ppt_h</p:attrName>
                                        </p:attrNameLst>
                                      </p:cBhvr>
                                      <p:tavLst>
                                        <p:tav tm="0">
                                          <p:val>
                                            <p:fltVal val="0"/>
                                          </p:val>
                                        </p:tav>
                                        <p:tav tm="100000">
                                          <p:val>
                                            <p:strVal val="#ppt_h"/>
                                          </p:val>
                                        </p:tav>
                                      </p:tavLst>
                                    </p:anim>
                                    <p:animEffect transition="in" filter="fade">
                                      <p:cBhvr>
                                        <p:cTn id="9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bldLvl="0" animBg="1"/>
      <p:bldP spid="7" grpId="0" bldLvl="0" animBg="1"/>
      <p:bldP spid="8" grpId="0" bldLvl="0" animBg="1"/>
      <p:bldP spid="9" grpId="0" bldLvl="0" animBg="1"/>
      <p:bldP spid="10" grpId="0"/>
      <p:bldP spid="11" grpId="0"/>
      <p:bldP spid="12" grpId="0"/>
      <p:bldP spid="15" grpId="0" animBg="1"/>
      <p:bldP spid="23" grpId="0" bldLvl="0" animBg="1"/>
      <p:bldP spid="24" grpId="0"/>
      <p:bldP spid="26" grpId="0" bldLvl="0" animBg="1"/>
      <p:bldP spid="28"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五边形 2"/>
          <p:cNvSpPr/>
          <p:nvPr/>
        </p:nvSpPr>
        <p:spPr>
          <a:xfrm>
            <a:off x="0" y="122238"/>
            <a:ext cx="10198100" cy="684212"/>
          </a:xfrm>
          <a:prstGeom prst="homePlate">
            <a:avLst>
              <a:gd name="adj" fmla="val 68103"/>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ndParaRPr>
          </a:p>
        </p:txBody>
      </p:sp>
      <p:sp>
        <p:nvSpPr>
          <p:cNvPr id="4" name="五边形 3"/>
          <p:cNvSpPr/>
          <p:nvPr/>
        </p:nvSpPr>
        <p:spPr>
          <a:xfrm flipH="1">
            <a:off x="10198100" y="122238"/>
            <a:ext cx="1993900" cy="684212"/>
          </a:xfrm>
          <a:prstGeom prst="homePlate">
            <a:avLst>
              <a:gd name="adj" fmla="val 6392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ndParaRPr>
          </a:p>
        </p:txBody>
      </p:sp>
      <p:sp>
        <p:nvSpPr>
          <p:cNvPr id="5" name="TextBox 48"/>
          <p:cNvSpPr txBox="1"/>
          <p:nvPr/>
        </p:nvSpPr>
        <p:spPr>
          <a:xfrm>
            <a:off x="263525" y="71438"/>
            <a:ext cx="3401060" cy="737235"/>
          </a:xfrm>
          <a:prstGeom prst="rect">
            <a:avLst/>
          </a:prstGeom>
          <a:noFill/>
        </p:spPr>
        <p:txBody>
          <a:bodyPr wrap="none">
            <a:spAutoFit/>
          </a:bodyPr>
          <a:lstStyle/>
          <a:p>
            <a:pPr fontAlgn="auto">
              <a:lnSpc>
                <a:spcPct val="150000"/>
              </a:lnSpc>
              <a:spcBef>
                <a:spcPts val="0"/>
              </a:spcBef>
              <a:spcAft>
                <a:spcPts val="0"/>
              </a:spcAft>
              <a:defRPr/>
            </a:pPr>
            <a:r>
              <a:rPr lang="en-US" altLang="zh-CN" sz="2800" spc="120" dirty="0">
                <a:solidFill>
                  <a:srgbClr val="FFFFFF"/>
                </a:solidFill>
                <a:latin typeface="微软雅黑" panose="020B0503020204020204" pitchFamily="34" charset="-122"/>
                <a:ea typeface="微软雅黑" panose="020B0503020204020204" pitchFamily="34" charset="-122"/>
              </a:rPr>
              <a:t>3.4.2 </a:t>
            </a:r>
            <a:r>
              <a:rPr lang="zh-CN" altLang="en-US" sz="2800" spc="120" dirty="0">
                <a:solidFill>
                  <a:srgbClr val="FFFFFF"/>
                </a:solidFill>
                <a:latin typeface="微软雅黑" panose="020B0503020204020204" pitchFamily="34" charset="-122"/>
                <a:ea typeface="微软雅黑" panose="020B0503020204020204" pitchFamily="34" charset="-122"/>
              </a:rPr>
              <a:t>系统逻辑结构</a:t>
            </a:r>
            <a:endParaRPr lang="zh-CN" sz="2800" spc="120" dirty="0">
              <a:solidFill>
                <a:srgbClr val="FFFFFF"/>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1"/>
          <a:stretch>
            <a:fillRect/>
          </a:stretch>
        </p:blipFill>
        <p:spPr>
          <a:xfrm>
            <a:off x="1176020" y="1473835"/>
            <a:ext cx="9707880" cy="4819650"/>
          </a:xfrm>
          <a:prstGeom prst="rect">
            <a:avLst/>
          </a:prstGeom>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decel="5330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000" fill="hold"/>
                                        <p:tgtEl>
                                          <p:spTgt spid="4"/>
                                        </p:tgtEl>
                                        <p:attrNameLst>
                                          <p:attrName>ppt_x</p:attrName>
                                        </p:attrNameLst>
                                      </p:cBhvr>
                                      <p:tavLst>
                                        <p:tav tm="0">
                                          <p:val>
                                            <p:strVal val="1+#ppt_w/2"/>
                                          </p:val>
                                        </p:tav>
                                        <p:tav tm="100000">
                                          <p:val>
                                            <p:strVal val="#ppt_x"/>
                                          </p:val>
                                        </p:tav>
                                      </p:tavLst>
                                    </p:anim>
                                    <p:anim calcmode="lin" valueType="num">
                                      <p:cBhvr additive="base">
                                        <p:cTn id="12" dur="10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56" presetClass="entr" presetSubtype="0" fill="hold" grpId="0" nodeType="afterEffect">
                                  <p:stCondLst>
                                    <p:cond delay="0"/>
                                  </p:stCondLst>
                                  <p:iterate type="lt">
                                    <p:tmPct val="10000"/>
                                  </p:iterate>
                                  <p:childTnLst>
                                    <p:set>
                                      <p:cBhvr>
                                        <p:cTn id="15" dur="1" fill="hold">
                                          <p:stCondLst>
                                            <p:cond delay="0"/>
                                          </p:stCondLst>
                                        </p:cTn>
                                        <p:tgtEl>
                                          <p:spTgt spid="5"/>
                                        </p:tgtEl>
                                        <p:attrNameLst>
                                          <p:attrName>style.visibility</p:attrName>
                                        </p:attrNameLst>
                                      </p:cBhvr>
                                      <p:to>
                                        <p:strVal val="visible"/>
                                      </p:to>
                                    </p:set>
                                    <p:anim by="(-#ppt_w*2)" calcmode="lin" valueType="num">
                                      <p:cBhvr rctx="PPT">
                                        <p:cTn id="16" dur="500" autoRev="1" fill="hold">
                                          <p:stCondLst>
                                            <p:cond delay="0"/>
                                          </p:stCondLst>
                                        </p:cTn>
                                        <p:tgtEl>
                                          <p:spTgt spid="5"/>
                                        </p:tgtEl>
                                        <p:attrNameLst>
                                          <p:attrName>ppt_w</p:attrName>
                                        </p:attrNameLst>
                                      </p:cBhvr>
                                    </p:anim>
                                    <p:anim by="(#ppt_w*0.50)" calcmode="lin" valueType="num">
                                      <p:cBhvr>
                                        <p:cTn id="17" dur="500" decel="50000" autoRev="1" fill="hold">
                                          <p:stCondLst>
                                            <p:cond delay="0"/>
                                          </p:stCondLst>
                                        </p:cTn>
                                        <p:tgtEl>
                                          <p:spTgt spid="5"/>
                                        </p:tgtEl>
                                        <p:attrNameLst>
                                          <p:attrName>ppt_x</p:attrName>
                                        </p:attrNameLst>
                                      </p:cBhvr>
                                    </p:anim>
                                    <p:anim from="(-#ppt_h/2)" to="(#ppt_y)" calcmode="lin" valueType="num">
                                      <p:cBhvr>
                                        <p:cTn id="18" dur="1000" fill="hold">
                                          <p:stCondLst>
                                            <p:cond delay="0"/>
                                          </p:stCondLst>
                                        </p:cTn>
                                        <p:tgtEl>
                                          <p:spTgt spid="5"/>
                                        </p:tgtEl>
                                        <p:attrNameLst>
                                          <p:attrName>ppt_y</p:attrName>
                                        </p:attrNameLst>
                                      </p:cBhvr>
                                    </p:anim>
                                    <p:animRot by="21600000">
                                      <p:cBhvr>
                                        <p:cTn id="19" dur="1000" fill="hold">
                                          <p:stCondLst>
                                            <p:cond delay="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五边形 2"/>
          <p:cNvSpPr/>
          <p:nvPr/>
        </p:nvSpPr>
        <p:spPr>
          <a:xfrm>
            <a:off x="0" y="122238"/>
            <a:ext cx="10198100" cy="684212"/>
          </a:xfrm>
          <a:prstGeom prst="homePlate">
            <a:avLst>
              <a:gd name="adj" fmla="val 68103"/>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ndParaRPr>
          </a:p>
        </p:txBody>
      </p:sp>
      <p:sp>
        <p:nvSpPr>
          <p:cNvPr id="4" name="五边形 3"/>
          <p:cNvSpPr/>
          <p:nvPr/>
        </p:nvSpPr>
        <p:spPr>
          <a:xfrm flipH="1">
            <a:off x="10198100" y="122238"/>
            <a:ext cx="1993900" cy="684212"/>
          </a:xfrm>
          <a:prstGeom prst="homePlate">
            <a:avLst>
              <a:gd name="adj" fmla="val 6392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ndParaRPr>
          </a:p>
        </p:txBody>
      </p:sp>
      <p:sp>
        <p:nvSpPr>
          <p:cNvPr id="5" name="TextBox 48"/>
          <p:cNvSpPr txBox="1"/>
          <p:nvPr/>
        </p:nvSpPr>
        <p:spPr>
          <a:xfrm>
            <a:off x="263525" y="71438"/>
            <a:ext cx="3076575" cy="737235"/>
          </a:xfrm>
          <a:prstGeom prst="rect">
            <a:avLst/>
          </a:prstGeom>
          <a:noFill/>
        </p:spPr>
        <p:txBody>
          <a:bodyPr wrap="none">
            <a:spAutoFit/>
          </a:bodyPr>
          <a:lstStyle/>
          <a:p>
            <a:pPr fontAlgn="auto">
              <a:lnSpc>
                <a:spcPct val="150000"/>
              </a:lnSpc>
              <a:spcBef>
                <a:spcPts val="0"/>
              </a:spcBef>
              <a:spcAft>
                <a:spcPts val="0"/>
              </a:spcAft>
              <a:defRPr/>
            </a:pPr>
            <a:r>
              <a:rPr lang="en-US" altLang="zh-CN" sz="2800" spc="120" dirty="0">
                <a:solidFill>
                  <a:srgbClr val="FFFFFF"/>
                </a:solidFill>
                <a:latin typeface="微软雅黑" panose="020B0503020204020204" pitchFamily="34" charset="-122"/>
                <a:ea typeface="微软雅黑" panose="020B0503020204020204" pitchFamily="34" charset="-122"/>
              </a:rPr>
              <a:t>3.5 </a:t>
            </a:r>
            <a:r>
              <a:rPr lang="zh-CN" altLang="en-US" sz="2800" spc="120" dirty="0">
                <a:solidFill>
                  <a:srgbClr val="FFFFFF"/>
                </a:solidFill>
                <a:latin typeface="微软雅黑" panose="020B0503020204020204" pitchFamily="34" charset="-122"/>
                <a:ea typeface="微软雅黑" panose="020B0503020204020204" pitchFamily="34" charset="-122"/>
              </a:rPr>
              <a:t>项目</a:t>
            </a:r>
            <a:r>
              <a:rPr lang="zh-CN" sz="2800" spc="120" dirty="0">
                <a:solidFill>
                  <a:srgbClr val="FFFFFF"/>
                </a:solidFill>
                <a:latin typeface="微软雅黑" panose="020B0503020204020204" pitchFamily="34" charset="-122"/>
                <a:ea typeface="微软雅黑" panose="020B0503020204020204" pitchFamily="34" charset="-122"/>
              </a:rPr>
              <a:t>关键技术</a:t>
            </a:r>
            <a:endParaRPr lang="zh-CN" sz="2800" spc="120" dirty="0">
              <a:solidFill>
                <a:srgbClr val="FFFFFF"/>
              </a:solidFill>
              <a:latin typeface="微软雅黑" panose="020B0503020204020204" pitchFamily="34" charset="-122"/>
              <a:ea typeface="微软雅黑" panose="020B0503020204020204" pitchFamily="34" charset="-122"/>
            </a:endParaRPr>
          </a:p>
        </p:txBody>
      </p:sp>
      <p:sp>
        <p:nvSpPr>
          <p:cNvPr id="6" name="Freeform 5"/>
          <p:cNvSpPr>
            <a:spLocks noEditPoints="1"/>
          </p:cNvSpPr>
          <p:nvPr/>
        </p:nvSpPr>
        <p:spPr bwMode="auto">
          <a:xfrm>
            <a:off x="8237220" y="1391920"/>
            <a:ext cx="3032125" cy="4447540"/>
          </a:xfrm>
          <a:custGeom>
            <a:avLst/>
            <a:gdLst>
              <a:gd name="T0" fmla="*/ 2147483647 w 987"/>
              <a:gd name="T1" fmla="*/ 2147483647 h 1646"/>
              <a:gd name="T2" fmla="*/ 2147483647 w 987"/>
              <a:gd name="T3" fmla="*/ 2147483647 h 1646"/>
              <a:gd name="T4" fmla="*/ 2147483647 w 987"/>
              <a:gd name="T5" fmla="*/ 2147483647 h 1646"/>
              <a:gd name="T6" fmla="*/ 2147483647 w 987"/>
              <a:gd name="T7" fmla="*/ 2147483647 h 1646"/>
              <a:gd name="T8" fmla="*/ 0 w 987"/>
              <a:gd name="T9" fmla="*/ 2147483647 h 1646"/>
              <a:gd name="T10" fmla="*/ 2147483647 w 987"/>
              <a:gd name="T11" fmla="*/ 2147483647 h 1646"/>
              <a:gd name="T12" fmla="*/ 2147483647 w 987"/>
              <a:gd name="T13" fmla="*/ 2147483647 h 1646"/>
              <a:gd name="T14" fmla="*/ 2147483647 w 987"/>
              <a:gd name="T15" fmla="*/ 2147483647 h 1646"/>
              <a:gd name="T16" fmla="*/ 2147483647 w 987"/>
              <a:gd name="T17" fmla="*/ 2147483647 h 1646"/>
              <a:gd name="T18" fmla="*/ 2147483647 w 987"/>
              <a:gd name="T19" fmla="*/ 2147483647 h 1646"/>
              <a:gd name="T20" fmla="*/ 2147483647 w 987"/>
              <a:gd name="T21" fmla="*/ 2147483647 h 1646"/>
              <a:gd name="T22" fmla="*/ 2147483647 w 987"/>
              <a:gd name="T23" fmla="*/ 2147483647 h 1646"/>
              <a:gd name="T24" fmla="*/ 2147483647 w 987"/>
              <a:gd name="T25" fmla="*/ 2147483647 h 1646"/>
              <a:gd name="T26" fmla="*/ 2147483647 w 987"/>
              <a:gd name="T27" fmla="*/ 2147483647 h 1646"/>
              <a:gd name="T28" fmla="*/ 2147483647 w 987"/>
              <a:gd name="T29" fmla="*/ 2147483647 h 1646"/>
              <a:gd name="T30" fmla="*/ 2147483647 w 987"/>
              <a:gd name="T31" fmla="*/ 2147483647 h 1646"/>
              <a:gd name="T32" fmla="*/ 2147483647 w 987"/>
              <a:gd name="T33" fmla="*/ 2147483647 h 1646"/>
              <a:gd name="T34" fmla="*/ 2147483647 w 987"/>
              <a:gd name="T35" fmla="*/ 2147483647 h 1646"/>
              <a:gd name="T36" fmla="*/ 2147483647 w 987"/>
              <a:gd name="T37" fmla="*/ 2147483647 h 1646"/>
              <a:gd name="T38" fmla="*/ 2147483647 w 987"/>
              <a:gd name="T39" fmla="*/ 2147483647 h 1646"/>
              <a:gd name="T40" fmla="*/ 2147483647 w 987"/>
              <a:gd name="T41" fmla="*/ 2147483647 h 1646"/>
              <a:gd name="T42" fmla="*/ 2147483647 w 987"/>
              <a:gd name="T43" fmla="*/ 2147483647 h 1646"/>
              <a:gd name="T44" fmla="*/ 2147483647 w 987"/>
              <a:gd name="T45" fmla="*/ 2147483647 h 1646"/>
              <a:gd name="T46" fmla="*/ 2147483647 w 987"/>
              <a:gd name="T47" fmla="*/ 2147483647 h 1646"/>
              <a:gd name="T48" fmla="*/ 2147483647 w 987"/>
              <a:gd name="T49" fmla="*/ 2147483647 h 1646"/>
              <a:gd name="T50" fmla="*/ 2147483647 w 987"/>
              <a:gd name="T51" fmla="*/ 2147483647 h 1646"/>
              <a:gd name="T52" fmla="*/ 2147483647 w 987"/>
              <a:gd name="T53" fmla="*/ 2147483647 h 1646"/>
              <a:gd name="T54" fmla="*/ 2147483647 w 987"/>
              <a:gd name="T55" fmla="*/ 2147483647 h 1646"/>
              <a:gd name="T56" fmla="*/ 2147483647 w 987"/>
              <a:gd name="T57" fmla="*/ 2147483647 h 1646"/>
              <a:gd name="T58" fmla="*/ 2147483647 w 987"/>
              <a:gd name="T59" fmla="*/ 2147483647 h 1646"/>
              <a:gd name="T60" fmla="*/ 2147483647 w 987"/>
              <a:gd name="T61" fmla="*/ 2147483647 h 1646"/>
              <a:gd name="T62" fmla="*/ 2147483647 w 987"/>
              <a:gd name="T63" fmla="*/ 2147483647 h 1646"/>
              <a:gd name="T64" fmla="*/ 2147483647 w 987"/>
              <a:gd name="T65" fmla="*/ 2147483647 h 1646"/>
              <a:gd name="T66" fmla="*/ 2147483647 w 987"/>
              <a:gd name="T67" fmla="*/ 2147483647 h 1646"/>
              <a:gd name="T68" fmla="*/ 2147483647 w 987"/>
              <a:gd name="T69" fmla="*/ 2147483647 h 1646"/>
              <a:gd name="T70" fmla="*/ 2147483647 w 987"/>
              <a:gd name="T71" fmla="*/ 2147483647 h 1646"/>
              <a:gd name="T72" fmla="*/ 2147483647 w 987"/>
              <a:gd name="T73" fmla="*/ 2147483647 h 1646"/>
              <a:gd name="T74" fmla="*/ 2147483647 w 987"/>
              <a:gd name="T75" fmla="*/ 2147483647 h 1646"/>
              <a:gd name="T76" fmla="*/ 2147483647 w 987"/>
              <a:gd name="T77" fmla="*/ 2147483647 h 1646"/>
              <a:gd name="T78" fmla="*/ 2147483647 w 987"/>
              <a:gd name="T79" fmla="*/ 2147483647 h 1646"/>
              <a:gd name="T80" fmla="*/ 2147483647 w 987"/>
              <a:gd name="T81" fmla="*/ 2147483647 h 1646"/>
              <a:gd name="T82" fmla="*/ 2147483647 w 987"/>
              <a:gd name="T83" fmla="*/ 2147483647 h 1646"/>
              <a:gd name="T84" fmla="*/ 2147483647 w 987"/>
              <a:gd name="T85" fmla="*/ 2147483647 h 1646"/>
              <a:gd name="T86" fmla="*/ 2147483647 w 987"/>
              <a:gd name="T87" fmla="*/ 2147483647 h 1646"/>
              <a:gd name="T88" fmla="*/ 2147483647 w 987"/>
              <a:gd name="T89" fmla="*/ 2147483647 h 1646"/>
              <a:gd name="T90" fmla="*/ 2147483647 w 987"/>
              <a:gd name="T91" fmla="*/ 2147483647 h 1646"/>
              <a:gd name="T92" fmla="*/ 2147483647 w 987"/>
              <a:gd name="T93" fmla="*/ 2147483647 h 1646"/>
              <a:gd name="T94" fmla="*/ 2147483647 w 987"/>
              <a:gd name="T95" fmla="*/ 2147483647 h 1646"/>
              <a:gd name="T96" fmla="*/ 2147483647 w 987"/>
              <a:gd name="T97" fmla="*/ 2147483647 h 1646"/>
              <a:gd name="T98" fmla="*/ 2147483647 w 987"/>
              <a:gd name="T99" fmla="*/ 2147483647 h 1646"/>
              <a:gd name="T100" fmla="*/ 2147483647 w 987"/>
              <a:gd name="T101" fmla="*/ 2147483647 h 1646"/>
              <a:gd name="T102" fmla="*/ 2147483647 w 987"/>
              <a:gd name="T103" fmla="*/ 2147483647 h 1646"/>
              <a:gd name="T104" fmla="*/ 2147483647 w 987"/>
              <a:gd name="T105" fmla="*/ 2147483647 h 1646"/>
              <a:gd name="T106" fmla="*/ 2147483647 w 987"/>
              <a:gd name="T107" fmla="*/ 2147483647 h 1646"/>
              <a:gd name="T108" fmla="*/ 2147483647 w 987"/>
              <a:gd name="T109" fmla="*/ 2147483647 h 1646"/>
              <a:gd name="T110" fmla="*/ 2147483647 w 987"/>
              <a:gd name="T111" fmla="*/ 2147483647 h 1646"/>
              <a:gd name="T112" fmla="*/ 2147483647 w 987"/>
              <a:gd name="T113" fmla="*/ 2147483647 h 1646"/>
              <a:gd name="T114" fmla="*/ 2147483647 w 987"/>
              <a:gd name="T115" fmla="*/ 2147483647 h 1646"/>
              <a:gd name="T116" fmla="*/ 2147483647 w 987"/>
              <a:gd name="T117" fmla="*/ 2147483647 h 1646"/>
              <a:gd name="T118" fmla="*/ 2147483647 w 987"/>
              <a:gd name="T119" fmla="*/ 2147483647 h 164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87"/>
              <a:gd name="T181" fmla="*/ 0 h 1646"/>
              <a:gd name="T182" fmla="*/ 987 w 987"/>
              <a:gd name="T183" fmla="*/ 1646 h 164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87" h="1646">
                <a:moveTo>
                  <a:pt x="800" y="109"/>
                </a:moveTo>
                <a:cubicBezTo>
                  <a:pt x="812" y="109"/>
                  <a:pt x="822" y="120"/>
                  <a:pt x="822" y="132"/>
                </a:cubicBezTo>
                <a:cubicBezTo>
                  <a:pt x="822" y="138"/>
                  <a:pt x="820" y="143"/>
                  <a:pt x="817" y="147"/>
                </a:cubicBezTo>
                <a:cubicBezTo>
                  <a:pt x="939" y="281"/>
                  <a:pt x="939" y="281"/>
                  <a:pt x="939" y="281"/>
                </a:cubicBezTo>
                <a:cubicBezTo>
                  <a:pt x="943" y="278"/>
                  <a:pt x="947" y="276"/>
                  <a:pt x="952" y="276"/>
                </a:cubicBezTo>
                <a:cubicBezTo>
                  <a:pt x="965" y="276"/>
                  <a:pt x="975" y="286"/>
                  <a:pt x="975" y="299"/>
                </a:cubicBezTo>
                <a:cubicBezTo>
                  <a:pt x="975" y="310"/>
                  <a:pt x="967" y="320"/>
                  <a:pt x="956" y="321"/>
                </a:cubicBezTo>
                <a:cubicBezTo>
                  <a:pt x="966" y="560"/>
                  <a:pt x="966" y="560"/>
                  <a:pt x="966" y="560"/>
                </a:cubicBezTo>
                <a:cubicBezTo>
                  <a:pt x="977" y="561"/>
                  <a:pt x="987" y="571"/>
                  <a:pt x="987" y="583"/>
                </a:cubicBezTo>
                <a:cubicBezTo>
                  <a:pt x="987" y="595"/>
                  <a:pt x="977" y="605"/>
                  <a:pt x="964" y="605"/>
                </a:cubicBezTo>
                <a:cubicBezTo>
                  <a:pt x="962" y="605"/>
                  <a:pt x="959" y="605"/>
                  <a:pt x="957" y="604"/>
                </a:cubicBezTo>
                <a:cubicBezTo>
                  <a:pt x="878" y="768"/>
                  <a:pt x="878" y="768"/>
                  <a:pt x="878" y="768"/>
                </a:cubicBezTo>
                <a:cubicBezTo>
                  <a:pt x="885" y="772"/>
                  <a:pt x="889" y="779"/>
                  <a:pt x="889" y="788"/>
                </a:cubicBezTo>
                <a:cubicBezTo>
                  <a:pt x="889" y="800"/>
                  <a:pt x="879" y="810"/>
                  <a:pt x="867" y="810"/>
                </a:cubicBezTo>
                <a:cubicBezTo>
                  <a:pt x="864" y="810"/>
                  <a:pt x="861" y="809"/>
                  <a:pt x="858" y="808"/>
                </a:cubicBezTo>
                <a:cubicBezTo>
                  <a:pt x="786" y="950"/>
                  <a:pt x="786" y="950"/>
                  <a:pt x="786" y="950"/>
                </a:cubicBezTo>
                <a:cubicBezTo>
                  <a:pt x="792" y="954"/>
                  <a:pt x="796" y="961"/>
                  <a:pt x="796" y="969"/>
                </a:cubicBezTo>
                <a:cubicBezTo>
                  <a:pt x="796" y="981"/>
                  <a:pt x="786" y="991"/>
                  <a:pt x="774" y="991"/>
                </a:cubicBezTo>
                <a:cubicBezTo>
                  <a:pt x="773" y="991"/>
                  <a:pt x="773" y="991"/>
                  <a:pt x="773" y="991"/>
                </a:cubicBezTo>
                <a:cubicBezTo>
                  <a:pt x="755" y="1142"/>
                  <a:pt x="755" y="1142"/>
                  <a:pt x="755" y="1142"/>
                </a:cubicBezTo>
                <a:cubicBezTo>
                  <a:pt x="765" y="1144"/>
                  <a:pt x="772" y="1153"/>
                  <a:pt x="772" y="1164"/>
                </a:cubicBezTo>
                <a:cubicBezTo>
                  <a:pt x="772" y="1177"/>
                  <a:pt x="762" y="1187"/>
                  <a:pt x="750" y="1187"/>
                </a:cubicBezTo>
                <a:cubicBezTo>
                  <a:pt x="739" y="1187"/>
                  <a:pt x="731" y="1180"/>
                  <a:pt x="728" y="1170"/>
                </a:cubicBezTo>
                <a:cubicBezTo>
                  <a:pt x="665" y="1180"/>
                  <a:pt x="665" y="1180"/>
                  <a:pt x="665" y="1180"/>
                </a:cubicBezTo>
                <a:cubicBezTo>
                  <a:pt x="665" y="1180"/>
                  <a:pt x="665" y="1180"/>
                  <a:pt x="665" y="1181"/>
                </a:cubicBezTo>
                <a:cubicBezTo>
                  <a:pt x="665" y="1193"/>
                  <a:pt x="655" y="1203"/>
                  <a:pt x="643" y="1203"/>
                </a:cubicBezTo>
                <a:cubicBezTo>
                  <a:pt x="631" y="1203"/>
                  <a:pt x="621" y="1194"/>
                  <a:pt x="620" y="1183"/>
                </a:cubicBezTo>
                <a:cubicBezTo>
                  <a:pt x="524" y="1183"/>
                  <a:pt x="524" y="1183"/>
                  <a:pt x="524" y="1183"/>
                </a:cubicBezTo>
                <a:cubicBezTo>
                  <a:pt x="523" y="1194"/>
                  <a:pt x="514" y="1203"/>
                  <a:pt x="502" y="1203"/>
                </a:cubicBezTo>
                <a:cubicBezTo>
                  <a:pt x="493" y="1203"/>
                  <a:pt x="485" y="1198"/>
                  <a:pt x="482" y="1191"/>
                </a:cubicBezTo>
                <a:cubicBezTo>
                  <a:pt x="336" y="1244"/>
                  <a:pt x="336" y="1244"/>
                  <a:pt x="336" y="1244"/>
                </a:cubicBezTo>
                <a:cubicBezTo>
                  <a:pt x="336" y="1246"/>
                  <a:pt x="337" y="1248"/>
                  <a:pt x="337" y="1250"/>
                </a:cubicBezTo>
                <a:cubicBezTo>
                  <a:pt x="337" y="1262"/>
                  <a:pt x="327" y="1273"/>
                  <a:pt x="314" y="1273"/>
                </a:cubicBezTo>
                <a:cubicBezTo>
                  <a:pt x="302" y="1273"/>
                  <a:pt x="292" y="1262"/>
                  <a:pt x="292" y="1250"/>
                </a:cubicBezTo>
                <a:cubicBezTo>
                  <a:pt x="292" y="1244"/>
                  <a:pt x="294" y="1238"/>
                  <a:pt x="298" y="1234"/>
                </a:cubicBezTo>
                <a:cubicBezTo>
                  <a:pt x="264" y="1194"/>
                  <a:pt x="264" y="1194"/>
                  <a:pt x="264" y="1194"/>
                </a:cubicBezTo>
                <a:cubicBezTo>
                  <a:pt x="260" y="1196"/>
                  <a:pt x="256" y="1197"/>
                  <a:pt x="251" y="1197"/>
                </a:cubicBezTo>
                <a:cubicBezTo>
                  <a:pt x="239" y="1197"/>
                  <a:pt x="228" y="1187"/>
                  <a:pt x="228" y="1175"/>
                </a:cubicBezTo>
                <a:cubicBezTo>
                  <a:pt x="228" y="1165"/>
                  <a:pt x="235" y="1156"/>
                  <a:pt x="245" y="1153"/>
                </a:cubicBezTo>
                <a:cubicBezTo>
                  <a:pt x="225" y="1046"/>
                  <a:pt x="225" y="1046"/>
                  <a:pt x="225" y="1046"/>
                </a:cubicBezTo>
                <a:cubicBezTo>
                  <a:pt x="224" y="1046"/>
                  <a:pt x="224" y="1046"/>
                  <a:pt x="223" y="1046"/>
                </a:cubicBezTo>
                <a:cubicBezTo>
                  <a:pt x="211" y="1046"/>
                  <a:pt x="200" y="1036"/>
                  <a:pt x="200" y="1024"/>
                </a:cubicBezTo>
                <a:cubicBezTo>
                  <a:pt x="200" y="1015"/>
                  <a:pt x="205" y="1008"/>
                  <a:pt x="211" y="1004"/>
                </a:cubicBezTo>
                <a:cubicBezTo>
                  <a:pt x="92" y="749"/>
                  <a:pt x="92" y="749"/>
                  <a:pt x="92" y="749"/>
                </a:cubicBezTo>
                <a:cubicBezTo>
                  <a:pt x="90" y="750"/>
                  <a:pt x="87" y="750"/>
                  <a:pt x="85" y="750"/>
                </a:cubicBezTo>
                <a:cubicBezTo>
                  <a:pt x="72" y="750"/>
                  <a:pt x="62" y="740"/>
                  <a:pt x="62" y="728"/>
                </a:cubicBezTo>
                <a:cubicBezTo>
                  <a:pt x="62" y="718"/>
                  <a:pt x="69" y="709"/>
                  <a:pt x="78" y="706"/>
                </a:cubicBezTo>
                <a:cubicBezTo>
                  <a:pt x="25" y="440"/>
                  <a:pt x="25" y="440"/>
                  <a:pt x="25" y="440"/>
                </a:cubicBezTo>
                <a:cubicBezTo>
                  <a:pt x="24" y="441"/>
                  <a:pt x="23" y="441"/>
                  <a:pt x="23" y="441"/>
                </a:cubicBezTo>
                <a:cubicBezTo>
                  <a:pt x="10" y="441"/>
                  <a:pt x="0" y="430"/>
                  <a:pt x="0" y="418"/>
                </a:cubicBezTo>
                <a:cubicBezTo>
                  <a:pt x="0" y="406"/>
                  <a:pt x="10" y="396"/>
                  <a:pt x="23" y="396"/>
                </a:cubicBezTo>
                <a:cubicBezTo>
                  <a:pt x="25" y="396"/>
                  <a:pt x="27" y="396"/>
                  <a:pt x="29" y="397"/>
                </a:cubicBezTo>
                <a:cubicBezTo>
                  <a:pt x="102" y="226"/>
                  <a:pt x="102" y="226"/>
                  <a:pt x="102" y="226"/>
                </a:cubicBezTo>
                <a:cubicBezTo>
                  <a:pt x="96" y="222"/>
                  <a:pt x="91" y="214"/>
                  <a:pt x="91" y="206"/>
                </a:cubicBezTo>
                <a:cubicBezTo>
                  <a:pt x="91" y="193"/>
                  <a:pt x="101" y="183"/>
                  <a:pt x="113" y="183"/>
                </a:cubicBezTo>
                <a:cubicBezTo>
                  <a:pt x="120" y="183"/>
                  <a:pt x="125" y="186"/>
                  <a:pt x="129" y="190"/>
                </a:cubicBezTo>
                <a:cubicBezTo>
                  <a:pt x="247" y="96"/>
                  <a:pt x="247" y="96"/>
                  <a:pt x="247" y="96"/>
                </a:cubicBezTo>
                <a:cubicBezTo>
                  <a:pt x="245" y="93"/>
                  <a:pt x="243" y="89"/>
                  <a:pt x="243" y="84"/>
                </a:cubicBezTo>
                <a:cubicBezTo>
                  <a:pt x="243" y="72"/>
                  <a:pt x="253" y="62"/>
                  <a:pt x="266" y="62"/>
                </a:cubicBezTo>
                <a:cubicBezTo>
                  <a:pt x="276" y="62"/>
                  <a:pt x="284" y="68"/>
                  <a:pt x="287" y="77"/>
                </a:cubicBezTo>
                <a:cubicBezTo>
                  <a:pt x="520" y="25"/>
                  <a:pt x="520" y="25"/>
                  <a:pt x="520" y="25"/>
                </a:cubicBezTo>
                <a:cubicBezTo>
                  <a:pt x="520" y="24"/>
                  <a:pt x="520" y="23"/>
                  <a:pt x="520" y="22"/>
                </a:cubicBezTo>
                <a:cubicBezTo>
                  <a:pt x="520" y="10"/>
                  <a:pt x="530" y="0"/>
                  <a:pt x="542" y="0"/>
                </a:cubicBezTo>
                <a:cubicBezTo>
                  <a:pt x="555" y="0"/>
                  <a:pt x="565" y="10"/>
                  <a:pt x="565" y="22"/>
                </a:cubicBezTo>
                <a:cubicBezTo>
                  <a:pt x="565" y="25"/>
                  <a:pt x="565" y="27"/>
                  <a:pt x="564" y="29"/>
                </a:cubicBezTo>
                <a:cubicBezTo>
                  <a:pt x="780" y="121"/>
                  <a:pt x="780" y="121"/>
                  <a:pt x="780" y="121"/>
                </a:cubicBezTo>
                <a:cubicBezTo>
                  <a:pt x="784" y="114"/>
                  <a:pt x="791" y="109"/>
                  <a:pt x="800" y="109"/>
                </a:cubicBezTo>
                <a:close/>
                <a:moveTo>
                  <a:pt x="419" y="269"/>
                </a:moveTo>
                <a:cubicBezTo>
                  <a:pt x="279" y="103"/>
                  <a:pt x="279" y="103"/>
                  <a:pt x="279" y="103"/>
                </a:cubicBezTo>
                <a:cubicBezTo>
                  <a:pt x="275" y="105"/>
                  <a:pt x="271" y="107"/>
                  <a:pt x="267" y="107"/>
                </a:cubicBezTo>
                <a:cubicBezTo>
                  <a:pt x="253" y="379"/>
                  <a:pt x="253" y="379"/>
                  <a:pt x="253" y="379"/>
                </a:cubicBezTo>
                <a:cubicBezTo>
                  <a:pt x="258" y="380"/>
                  <a:pt x="264" y="383"/>
                  <a:pt x="267" y="388"/>
                </a:cubicBezTo>
                <a:cubicBezTo>
                  <a:pt x="415" y="295"/>
                  <a:pt x="415" y="295"/>
                  <a:pt x="415" y="295"/>
                </a:cubicBezTo>
                <a:cubicBezTo>
                  <a:pt x="413" y="292"/>
                  <a:pt x="413" y="288"/>
                  <a:pt x="413" y="285"/>
                </a:cubicBezTo>
                <a:cubicBezTo>
                  <a:pt x="413" y="278"/>
                  <a:pt x="415" y="273"/>
                  <a:pt x="419" y="269"/>
                </a:cubicBezTo>
                <a:close/>
                <a:moveTo>
                  <a:pt x="235" y="384"/>
                </a:moveTo>
                <a:cubicBezTo>
                  <a:pt x="124" y="226"/>
                  <a:pt x="124" y="226"/>
                  <a:pt x="124" y="226"/>
                </a:cubicBezTo>
                <a:cubicBezTo>
                  <a:pt x="121" y="227"/>
                  <a:pt x="117" y="228"/>
                  <a:pt x="113" y="228"/>
                </a:cubicBezTo>
                <a:cubicBezTo>
                  <a:pt x="111" y="228"/>
                  <a:pt x="109" y="228"/>
                  <a:pt x="107" y="227"/>
                </a:cubicBezTo>
                <a:cubicBezTo>
                  <a:pt x="34" y="398"/>
                  <a:pt x="34" y="398"/>
                  <a:pt x="34" y="398"/>
                </a:cubicBezTo>
                <a:cubicBezTo>
                  <a:pt x="39" y="402"/>
                  <a:pt x="44" y="407"/>
                  <a:pt x="45" y="414"/>
                </a:cubicBezTo>
                <a:cubicBezTo>
                  <a:pt x="227" y="401"/>
                  <a:pt x="227" y="401"/>
                  <a:pt x="227" y="401"/>
                </a:cubicBezTo>
                <a:cubicBezTo>
                  <a:pt x="227" y="394"/>
                  <a:pt x="230" y="388"/>
                  <a:pt x="235" y="384"/>
                </a:cubicBezTo>
                <a:close/>
                <a:moveTo>
                  <a:pt x="128" y="223"/>
                </a:moveTo>
                <a:cubicBezTo>
                  <a:pt x="238" y="382"/>
                  <a:pt x="238" y="382"/>
                  <a:pt x="238" y="382"/>
                </a:cubicBezTo>
                <a:cubicBezTo>
                  <a:pt x="241" y="380"/>
                  <a:pt x="245" y="379"/>
                  <a:pt x="248" y="379"/>
                </a:cubicBezTo>
                <a:cubicBezTo>
                  <a:pt x="262" y="107"/>
                  <a:pt x="262" y="107"/>
                  <a:pt x="262" y="107"/>
                </a:cubicBezTo>
                <a:cubicBezTo>
                  <a:pt x="258" y="106"/>
                  <a:pt x="253" y="103"/>
                  <a:pt x="250" y="100"/>
                </a:cubicBezTo>
                <a:cubicBezTo>
                  <a:pt x="132" y="194"/>
                  <a:pt x="132" y="194"/>
                  <a:pt x="132" y="194"/>
                </a:cubicBezTo>
                <a:cubicBezTo>
                  <a:pt x="135" y="197"/>
                  <a:pt x="136" y="201"/>
                  <a:pt x="136" y="206"/>
                </a:cubicBezTo>
                <a:cubicBezTo>
                  <a:pt x="136" y="213"/>
                  <a:pt x="133" y="219"/>
                  <a:pt x="128" y="223"/>
                </a:cubicBezTo>
                <a:close/>
                <a:moveTo>
                  <a:pt x="282" y="100"/>
                </a:moveTo>
                <a:cubicBezTo>
                  <a:pt x="422" y="266"/>
                  <a:pt x="422" y="266"/>
                  <a:pt x="422" y="266"/>
                </a:cubicBezTo>
                <a:cubicBezTo>
                  <a:pt x="426" y="263"/>
                  <a:pt x="430" y="262"/>
                  <a:pt x="435" y="262"/>
                </a:cubicBezTo>
                <a:cubicBezTo>
                  <a:pt x="437" y="262"/>
                  <a:pt x="440" y="262"/>
                  <a:pt x="442" y="263"/>
                </a:cubicBezTo>
                <a:cubicBezTo>
                  <a:pt x="532" y="42"/>
                  <a:pt x="532" y="42"/>
                  <a:pt x="532" y="42"/>
                </a:cubicBezTo>
                <a:cubicBezTo>
                  <a:pt x="527" y="40"/>
                  <a:pt x="523" y="35"/>
                  <a:pt x="521" y="29"/>
                </a:cubicBezTo>
                <a:cubicBezTo>
                  <a:pt x="288" y="82"/>
                  <a:pt x="288" y="82"/>
                  <a:pt x="288" y="82"/>
                </a:cubicBezTo>
                <a:cubicBezTo>
                  <a:pt x="288" y="82"/>
                  <a:pt x="288" y="83"/>
                  <a:pt x="288" y="84"/>
                </a:cubicBezTo>
                <a:cubicBezTo>
                  <a:pt x="288" y="90"/>
                  <a:pt x="286" y="96"/>
                  <a:pt x="282" y="100"/>
                </a:cubicBezTo>
                <a:close/>
                <a:moveTo>
                  <a:pt x="184" y="526"/>
                </a:moveTo>
                <a:cubicBezTo>
                  <a:pt x="265" y="499"/>
                  <a:pt x="265" y="499"/>
                  <a:pt x="265" y="499"/>
                </a:cubicBezTo>
                <a:cubicBezTo>
                  <a:pt x="265" y="498"/>
                  <a:pt x="265" y="496"/>
                  <a:pt x="265" y="494"/>
                </a:cubicBezTo>
                <a:cubicBezTo>
                  <a:pt x="265" y="493"/>
                  <a:pt x="265" y="492"/>
                  <a:pt x="265" y="490"/>
                </a:cubicBezTo>
                <a:cubicBezTo>
                  <a:pt x="206" y="473"/>
                  <a:pt x="206" y="473"/>
                  <a:pt x="206" y="473"/>
                </a:cubicBezTo>
                <a:cubicBezTo>
                  <a:pt x="177" y="517"/>
                  <a:pt x="177" y="517"/>
                  <a:pt x="177" y="517"/>
                </a:cubicBezTo>
                <a:cubicBezTo>
                  <a:pt x="180" y="519"/>
                  <a:pt x="183" y="522"/>
                  <a:pt x="184" y="526"/>
                </a:cubicBezTo>
                <a:close/>
                <a:moveTo>
                  <a:pt x="309" y="490"/>
                </a:moveTo>
                <a:cubicBezTo>
                  <a:pt x="467" y="473"/>
                  <a:pt x="467" y="473"/>
                  <a:pt x="467" y="473"/>
                </a:cubicBezTo>
                <a:cubicBezTo>
                  <a:pt x="467" y="473"/>
                  <a:pt x="467" y="473"/>
                  <a:pt x="467" y="473"/>
                </a:cubicBezTo>
                <a:cubicBezTo>
                  <a:pt x="467" y="471"/>
                  <a:pt x="468" y="470"/>
                  <a:pt x="468" y="469"/>
                </a:cubicBezTo>
                <a:cubicBezTo>
                  <a:pt x="270" y="410"/>
                  <a:pt x="270" y="410"/>
                  <a:pt x="270" y="410"/>
                </a:cubicBezTo>
                <a:cubicBezTo>
                  <a:pt x="268" y="415"/>
                  <a:pt x="264" y="419"/>
                  <a:pt x="260" y="421"/>
                </a:cubicBezTo>
                <a:cubicBezTo>
                  <a:pt x="281" y="473"/>
                  <a:pt x="281" y="473"/>
                  <a:pt x="281" y="473"/>
                </a:cubicBezTo>
                <a:cubicBezTo>
                  <a:pt x="283" y="472"/>
                  <a:pt x="285" y="472"/>
                  <a:pt x="287" y="472"/>
                </a:cubicBezTo>
                <a:cubicBezTo>
                  <a:pt x="298" y="472"/>
                  <a:pt x="307" y="479"/>
                  <a:pt x="309" y="490"/>
                </a:cubicBezTo>
                <a:close/>
                <a:moveTo>
                  <a:pt x="536" y="44"/>
                </a:moveTo>
                <a:cubicBezTo>
                  <a:pt x="446" y="265"/>
                  <a:pt x="446" y="265"/>
                  <a:pt x="446" y="265"/>
                </a:cubicBezTo>
                <a:cubicBezTo>
                  <a:pt x="451" y="268"/>
                  <a:pt x="456" y="273"/>
                  <a:pt x="457" y="280"/>
                </a:cubicBezTo>
                <a:cubicBezTo>
                  <a:pt x="587" y="264"/>
                  <a:pt x="587" y="264"/>
                  <a:pt x="587" y="264"/>
                </a:cubicBezTo>
                <a:cubicBezTo>
                  <a:pt x="587" y="263"/>
                  <a:pt x="587" y="263"/>
                  <a:pt x="587" y="263"/>
                </a:cubicBezTo>
                <a:cubicBezTo>
                  <a:pt x="587" y="254"/>
                  <a:pt x="593" y="245"/>
                  <a:pt x="601" y="242"/>
                </a:cubicBezTo>
                <a:cubicBezTo>
                  <a:pt x="546" y="45"/>
                  <a:pt x="546" y="45"/>
                  <a:pt x="546" y="45"/>
                </a:cubicBezTo>
                <a:cubicBezTo>
                  <a:pt x="545" y="45"/>
                  <a:pt x="544" y="45"/>
                  <a:pt x="542" y="45"/>
                </a:cubicBezTo>
                <a:cubicBezTo>
                  <a:pt x="540" y="45"/>
                  <a:pt x="538" y="45"/>
                  <a:pt x="536" y="44"/>
                </a:cubicBezTo>
                <a:close/>
                <a:moveTo>
                  <a:pt x="600" y="284"/>
                </a:moveTo>
                <a:cubicBezTo>
                  <a:pt x="503" y="454"/>
                  <a:pt x="503" y="454"/>
                  <a:pt x="503" y="454"/>
                </a:cubicBezTo>
                <a:cubicBezTo>
                  <a:pt x="507" y="457"/>
                  <a:pt x="510" y="461"/>
                  <a:pt x="511" y="466"/>
                </a:cubicBezTo>
                <a:cubicBezTo>
                  <a:pt x="674" y="430"/>
                  <a:pt x="674" y="430"/>
                  <a:pt x="674" y="430"/>
                </a:cubicBezTo>
                <a:cubicBezTo>
                  <a:pt x="615" y="285"/>
                  <a:pt x="615" y="285"/>
                  <a:pt x="615" y="285"/>
                </a:cubicBezTo>
                <a:cubicBezTo>
                  <a:pt x="613" y="285"/>
                  <a:pt x="611" y="286"/>
                  <a:pt x="609" y="286"/>
                </a:cubicBezTo>
                <a:cubicBezTo>
                  <a:pt x="606" y="286"/>
                  <a:pt x="603" y="285"/>
                  <a:pt x="600" y="284"/>
                </a:cubicBezTo>
                <a:close/>
                <a:moveTo>
                  <a:pt x="468" y="477"/>
                </a:moveTo>
                <a:cubicBezTo>
                  <a:pt x="310" y="494"/>
                  <a:pt x="310" y="494"/>
                  <a:pt x="310" y="494"/>
                </a:cubicBezTo>
                <a:cubicBezTo>
                  <a:pt x="310" y="494"/>
                  <a:pt x="310" y="494"/>
                  <a:pt x="310" y="494"/>
                </a:cubicBezTo>
                <a:cubicBezTo>
                  <a:pt x="310" y="505"/>
                  <a:pt x="303" y="513"/>
                  <a:pt x="293" y="516"/>
                </a:cubicBezTo>
                <a:cubicBezTo>
                  <a:pt x="307" y="596"/>
                  <a:pt x="307" y="596"/>
                  <a:pt x="307" y="596"/>
                </a:cubicBezTo>
                <a:cubicBezTo>
                  <a:pt x="308" y="596"/>
                  <a:pt x="308" y="596"/>
                  <a:pt x="309" y="596"/>
                </a:cubicBezTo>
                <a:cubicBezTo>
                  <a:pt x="315" y="596"/>
                  <a:pt x="321" y="598"/>
                  <a:pt x="325" y="602"/>
                </a:cubicBezTo>
                <a:cubicBezTo>
                  <a:pt x="471" y="485"/>
                  <a:pt x="471" y="485"/>
                  <a:pt x="471" y="485"/>
                </a:cubicBezTo>
                <a:cubicBezTo>
                  <a:pt x="470" y="483"/>
                  <a:pt x="469" y="480"/>
                  <a:pt x="468" y="477"/>
                </a:cubicBezTo>
                <a:close/>
                <a:moveTo>
                  <a:pt x="267" y="503"/>
                </a:moveTo>
                <a:cubicBezTo>
                  <a:pt x="185" y="530"/>
                  <a:pt x="185" y="530"/>
                  <a:pt x="185" y="530"/>
                </a:cubicBezTo>
                <a:cubicBezTo>
                  <a:pt x="186" y="532"/>
                  <a:pt x="186" y="533"/>
                  <a:pt x="186" y="535"/>
                </a:cubicBezTo>
                <a:cubicBezTo>
                  <a:pt x="186" y="538"/>
                  <a:pt x="185" y="541"/>
                  <a:pt x="184" y="544"/>
                </a:cubicBezTo>
                <a:cubicBezTo>
                  <a:pt x="290" y="605"/>
                  <a:pt x="290" y="605"/>
                  <a:pt x="290" y="605"/>
                </a:cubicBezTo>
                <a:cubicBezTo>
                  <a:pt x="293" y="601"/>
                  <a:pt x="298" y="598"/>
                  <a:pt x="303" y="597"/>
                </a:cubicBezTo>
                <a:cubicBezTo>
                  <a:pt x="289" y="517"/>
                  <a:pt x="289" y="517"/>
                  <a:pt x="289" y="517"/>
                </a:cubicBezTo>
                <a:cubicBezTo>
                  <a:pt x="288" y="517"/>
                  <a:pt x="288" y="517"/>
                  <a:pt x="287" y="517"/>
                </a:cubicBezTo>
                <a:cubicBezTo>
                  <a:pt x="278" y="517"/>
                  <a:pt x="270" y="511"/>
                  <a:pt x="267" y="503"/>
                </a:cubicBezTo>
                <a:close/>
                <a:moveTo>
                  <a:pt x="271" y="406"/>
                </a:moveTo>
                <a:cubicBezTo>
                  <a:pt x="469" y="464"/>
                  <a:pt x="469" y="464"/>
                  <a:pt x="469" y="464"/>
                </a:cubicBezTo>
                <a:cubicBezTo>
                  <a:pt x="471" y="459"/>
                  <a:pt x="476" y="454"/>
                  <a:pt x="482" y="452"/>
                </a:cubicBezTo>
                <a:cubicBezTo>
                  <a:pt x="439" y="307"/>
                  <a:pt x="439" y="307"/>
                  <a:pt x="439" y="307"/>
                </a:cubicBezTo>
                <a:cubicBezTo>
                  <a:pt x="438" y="307"/>
                  <a:pt x="437" y="307"/>
                  <a:pt x="435" y="307"/>
                </a:cubicBezTo>
                <a:cubicBezTo>
                  <a:pt x="428" y="307"/>
                  <a:pt x="421" y="304"/>
                  <a:pt x="417" y="298"/>
                </a:cubicBezTo>
                <a:cubicBezTo>
                  <a:pt x="269" y="391"/>
                  <a:pt x="269" y="391"/>
                  <a:pt x="269" y="391"/>
                </a:cubicBezTo>
                <a:cubicBezTo>
                  <a:pt x="271" y="394"/>
                  <a:pt x="272" y="398"/>
                  <a:pt x="272" y="401"/>
                </a:cubicBezTo>
                <a:cubicBezTo>
                  <a:pt x="272" y="403"/>
                  <a:pt x="272" y="404"/>
                  <a:pt x="271" y="406"/>
                </a:cubicBezTo>
                <a:close/>
                <a:moveTo>
                  <a:pt x="587" y="268"/>
                </a:moveTo>
                <a:cubicBezTo>
                  <a:pt x="458" y="284"/>
                  <a:pt x="458" y="284"/>
                  <a:pt x="458" y="284"/>
                </a:cubicBezTo>
                <a:cubicBezTo>
                  <a:pt x="458" y="285"/>
                  <a:pt x="458" y="285"/>
                  <a:pt x="458" y="285"/>
                </a:cubicBezTo>
                <a:cubicBezTo>
                  <a:pt x="458" y="294"/>
                  <a:pt x="452" y="302"/>
                  <a:pt x="444" y="305"/>
                </a:cubicBezTo>
                <a:cubicBezTo>
                  <a:pt x="486" y="451"/>
                  <a:pt x="486" y="451"/>
                  <a:pt x="486" y="451"/>
                </a:cubicBezTo>
                <a:cubicBezTo>
                  <a:pt x="487" y="450"/>
                  <a:pt x="489" y="450"/>
                  <a:pt x="490" y="450"/>
                </a:cubicBezTo>
                <a:cubicBezTo>
                  <a:pt x="493" y="450"/>
                  <a:pt x="496" y="451"/>
                  <a:pt x="499" y="452"/>
                </a:cubicBezTo>
                <a:cubicBezTo>
                  <a:pt x="596" y="281"/>
                  <a:pt x="596" y="281"/>
                  <a:pt x="596" y="281"/>
                </a:cubicBezTo>
                <a:cubicBezTo>
                  <a:pt x="592" y="278"/>
                  <a:pt x="588" y="274"/>
                  <a:pt x="587" y="268"/>
                </a:cubicBezTo>
                <a:close/>
                <a:moveTo>
                  <a:pt x="814" y="404"/>
                </a:moveTo>
                <a:cubicBezTo>
                  <a:pt x="680" y="433"/>
                  <a:pt x="680" y="433"/>
                  <a:pt x="680" y="433"/>
                </a:cubicBezTo>
                <a:cubicBezTo>
                  <a:pt x="698" y="477"/>
                  <a:pt x="698" y="477"/>
                  <a:pt x="698" y="477"/>
                </a:cubicBezTo>
                <a:cubicBezTo>
                  <a:pt x="700" y="477"/>
                  <a:pt x="702" y="477"/>
                  <a:pt x="705" y="477"/>
                </a:cubicBezTo>
                <a:cubicBezTo>
                  <a:pt x="711" y="477"/>
                  <a:pt x="717" y="479"/>
                  <a:pt x="721" y="484"/>
                </a:cubicBezTo>
                <a:cubicBezTo>
                  <a:pt x="817" y="409"/>
                  <a:pt x="817" y="409"/>
                  <a:pt x="817" y="409"/>
                </a:cubicBezTo>
                <a:cubicBezTo>
                  <a:pt x="816" y="407"/>
                  <a:pt x="815" y="405"/>
                  <a:pt x="814" y="404"/>
                </a:cubicBezTo>
                <a:close/>
                <a:moveTo>
                  <a:pt x="676" y="434"/>
                </a:moveTo>
                <a:cubicBezTo>
                  <a:pt x="512" y="470"/>
                  <a:pt x="512" y="470"/>
                  <a:pt x="512" y="470"/>
                </a:cubicBezTo>
                <a:cubicBezTo>
                  <a:pt x="512" y="471"/>
                  <a:pt x="513" y="472"/>
                  <a:pt x="513" y="473"/>
                </a:cubicBezTo>
                <a:cubicBezTo>
                  <a:pt x="513" y="473"/>
                  <a:pt x="513" y="473"/>
                  <a:pt x="513" y="473"/>
                </a:cubicBezTo>
                <a:cubicBezTo>
                  <a:pt x="683" y="494"/>
                  <a:pt x="683" y="494"/>
                  <a:pt x="683" y="494"/>
                </a:cubicBezTo>
                <a:cubicBezTo>
                  <a:pt x="684" y="488"/>
                  <a:pt x="688" y="482"/>
                  <a:pt x="694" y="479"/>
                </a:cubicBezTo>
                <a:cubicBezTo>
                  <a:pt x="676" y="434"/>
                  <a:pt x="676" y="434"/>
                  <a:pt x="676" y="434"/>
                </a:cubicBezTo>
                <a:close/>
                <a:moveTo>
                  <a:pt x="474" y="489"/>
                </a:moveTo>
                <a:cubicBezTo>
                  <a:pt x="328" y="606"/>
                  <a:pt x="328" y="606"/>
                  <a:pt x="328" y="606"/>
                </a:cubicBezTo>
                <a:cubicBezTo>
                  <a:pt x="328" y="607"/>
                  <a:pt x="329" y="608"/>
                  <a:pt x="330" y="610"/>
                </a:cubicBezTo>
                <a:cubicBezTo>
                  <a:pt x="490" y="561"/>
                  <a:pt x="490" y="561"/>
                  <a:pt x="490" y="561"/>
                </a:cubicBezTo>
                <a:cubicBezTo>
                  <a:pt x="488" y="495"/>
                  <a:pt x="488" y="495"/>
                  <a:pt x="488" y="495"/>
                </a:cubicBezTo>
                <a:cubicBezTo>
                  <a:pt x="483" y="495"/>
                  <a:pt x="478" y="492"/>
                  <a:pt x="474" y="489"/>
                </a:cubicBezTo>
                <a:close/>
                <a:moveTo>
                  <a:pt x="679" y="429"/>
                </a:moveTo>
                <a:cubicBezTo>
                  <a:pt x="813" y="399"/>
                  <a:pt x="813" y="399"/>
                  <a:pt x="813" y="399"/>
                </a:cubicBezTo>
                <a:cubicBezTo>
                  <a:pt x="813" y="398"/>
                  <a:pt x="813" y="397"/>
                  <a:pt x="813" y="397"/>
                </a:cubicBezTo>
                <a:cubicBezTo>
                  <a:pt x="813" y="393"/>
                  <a:pt x="814" y="390"/>
                  <a:pt x="815" y="387"/>
                </a:cubicBezTo>
                <a:cubicBezTo>
                  <a:pt x="627" y="276"/>
                  <a:pt x="627" y="276"/>
                  <a:pt x="627" y="276"/>
                </a:cubicBezTo>
                <a:cubicBezTo>
                  <a:pt x="625" y="279"/>
                  <a:pt x="623" y="281"/>
                  <a:pt x="620" y="283"/>
                </a:cubicBezTo>
                <a:cubicBezTo>
                  <a:pt x="679" y="429"/>
                  <a:pt x="679" y="429"/>
                  <a:pt x="679" y="429"/>
                </a:cubicBezTo>
                <a:close/>
                <a:moveTo>
                  <a:pt x="632" y="263"/>
                </a:moveTo>
                <a:cubicBezTo>
                  <a:pt x="930" y="294"/>
                  <a:pt x="930" y="294"/>
                  <a:pt x="930" y="294"/>
                </a:cubicBezTo>
                <a:cubicBezTo>
                  <a:pt x="931" y="290"/>
                  <a:pt x="933" y="287"/>
                  <a:pt x="936" y="284"/>
                </a:cubicBezTo>
                <a:cubicBezTo>
                  <a:pt x="813" y="150"/>
                  <a:pt x="813" y="150"/>
                  <a:pt x="813" y="150"/>
                </a:cubicBezTo>
                <a:cubicBezTo>
                  <a:pt x="810" y="153"/>
                  <a:pt x="805" y="154"/>
                  <a:pt x="800" y="154"/>
                </a:cubicBezTo>
                <a:cubicBezTo>
                  <a:pt x="793" y="154"/>
                  <a:pt x="787" y="151"/>
                  <a:pt x="783" y="147"/>
                </a:cubicBezTo>
                <a:cubicBezTo>
                  <a:pt x="629" y="252"/>
                  <a:pt x="629" y="252"/>
                  <a:pt x="629" y="252"/>
                </a:cubicBezTo>
                <a:cubicBezTo>
                  <a:pt x="631" y="255"/>
                  <a:pt x="632" y="259"/>
                  <a:pt x="632" y="263"/>
                </a:cubicBezTo>
                <a:cubicBezTo>
                  <a:pt x="632" y="263"/>
                  <a:pt x="632" y="263"/>
                  <a:pt x="632" y="263"/>
                </a:cubicBezTo>
                <a:close/>
                <a:moveTo>
                  <a:pt x="930" y="299"/>
                </a:moveTo>
                <a:cubicBezTo>
                  <a:pt x="631" y="268"/>
                  <a:pt x="631" y="268"/>
                  <a:pt x="631" y="268"/>
                </a:cubicBezTo>
                <a:cubicBezTo>
                  <a:pt x="631" y="269"/>
                  <a:pt x="630" y="271"/>
                  <a:pt x="630" y="273"/>
                </a:cubicBezTo>
                <a:cubicBezTo>
                  <a:pt x="817" y="383"/>
                  <a:pt x="817" y="383"/>
                  <a:pt x="817" y="383"/>
                </a:cubicBezTo>
                <a:cubicBezTo>
                  <a:pt x="822" y="378"/>
                  <a:pt x="828" y="374"/>
                  <a:pt x="836" y="374"/>
                </a:cubicBezTo>
                <a:cubicBezTo>
                  <a:pt x="842" y="374"/>
                  <a:pt x="847" y="376"/>
                  <a:pt x="851" y="380"/>
                </a:cubicBezTo>
                <a:cubicBezTo>
                  <a:pt x="934" y="311"/>
                  <a:pt x="934" y="311"/>
                  <a:pt x="934" y="311"/>
                </a:cubicBezTo>
                <a:cubicBezTo>
                  <a:pt x="931" y="308"/>
                  <a:pt x="930" y="304"/>
                  <a:pt x="930" y="299"/>
                </a:cubicBezTo>
                <a:cubicBezTo>
                  <a:pt x="930" y="299"/>
                  <a:pt x="930" y="299"/>
                  <a:pt x="930" y="299"/>
                </a:cubicBezTo>
                <a:close/>
                <a:moveTo>
                  <a:pt x="551" y="43"/>
                </a:moveTo>
                <a:cubicBezTo>
                  <a:pt x="605" y="241"/>
                  <a:pt x="605" y="241"/>
                  <a:pt x="605" y="241"/>
                </a:cubicBezTo>
                <a:cubicBezTo>
                  <a:pt x="607" y="241"/>
                  <a:pt x="608" y="241"/>
                  <a:pt x="609" y="241"/>
                </a:cubicBezTo>
                <a:cubicBezTo>
                  <a:pt x="616" y="241"/>
                  <a:pt x="622" y="244"/>
                  <a:pt x="626" y="249"/>
                </a:cubicBezTo>
                <a:cubicBezTo>
                  <a:pt x="780" y="143"/>
                  <a:pt x="780" y="143"/>
                  <a:pt x="780" y="143"/>
                </a:cubicBezTo>
                <a:cubicBezTo>
                  <a:pt x="778" y="140"/>
                  <a:pt x="777" y="136"/>
                  <a:pt x="777" y="132"/>
                </a:cubicBezTo>
                <a:cubicBezTo>
                  <a:pt x="777" y="130"/>
                  <a:pt x="778" y="127"/>
                  <a:pt x="778" y="125"/>
                </a:cubicBezTo>
                <a:cubicBezTo>
                  <a:pt x="562" y="33"/>
                  <a:pt x="562" y="33"/>
                  <a:pt x="562" y="33"/>
                </a:cubicBezTo>
                <a:cubicBezTo>
                  <a:pt x="560" y="38"/>
                  <a:pt x="556" y="41"/>
                  <a:pt x="551" y="43"/>
                </a:cubicBezTo>
                <a:close/>
                <a:moveTo>
                  <a:pt x="961" y="560"/>
                </a:moveTo>
                <a:cubicBezTo>
                  <a:pt x="951" y="321"/>
                  <a:pt x="951" y="321"/>
                  <a:pt x="951" y="321"/>
                </a:cubicBezTo>
                <a:cubicBezTo>
                  <a:pt x="946" y="321"/>
                  <a:pt x="940" y="319"/>
                  <a:pt x="937" y="315"/>
                </a:cubicBezTo>
                <a:cubicBezTo>
                  <a:pt x="854" y="384"/>
                  <a:pt x="854" y="384"/>
                  <a:pt x="854" y="384"/>
                </a:cubicBezTo>
                <a:cubicBezTo>
                  <a:pt x="857" y="388"/>
                  <a:pt x="858" y="392"/>
                  <a:pt x="858" y="397"/>
                </a:cubicBezTo>
                <a:cubicBezTo>
                  <a:pt x="858" y="403"/>
                  <a:pt x="855" y="410"/>
                  <a:pt x="850" y="414"/>
                </a:cubicBezTo>
                <a:cubicBezTo>
                  <a:pt x="953" y="563"/>
                  <a:pt x="953" y="563"/>
                  <a:pt x="953" y="563"/>
                </a:cubicBezTo>
                <a:cubicBezTo>
                  <a:pt x="956" y="562"/>
                  <a:pt x="958" y="561"/>
                  <a:pt x="961" y="560"/>
                </a:cubicBezTo>
                <a:close/>
                <a:moveTo>
                  <a:pt x="145" y="522"/>
                </a:moveTo>
                <a:cubicBezTo>
                  <a:pt x="39" y="434"/>
                  <a:pt x="39" y="434"/>
                  <a:pt x="39" y="434"/>
                </a:cubicBezTo>
                <a:cubicBezTo>
                  <a:pt x="36" y="437"/>
                  <a:pt x="33" y="438"/>
                  <a:pt x="29" y="440"/>
                </a:cubicBezTo>
                <a:cubicBezTo>
                  <a:pt x="83" y="706"/>
                  <a:pt x="83" y="706"/>
                  <a:pt x="83" y="706"/>
                </a:cubicBezTo>
                <a:cubicBezTo>
                  <a:pt x="83" y="705"/>
                  <a:pt x="84" y="705"/>
                  <a:pt x="85" y="705"/>
                </a:cubicBezTo>
                <a:cubicBezTo>
                  <a:pt x="87" y="705"/>
                  <a:pt x="89" y="706"/>
                  <a:pt x="91" y="706"/>
                </a:cubicBezTo>
                <a:cubicBezTo>
                  <a:pt x="153" y="555"/>
                  <a:pt x="153" y="555"/>
                  <a:pt x="153" y="555"/>
                </a:cubicBezTo>
                <a:cubicBezTo>
                  <a:pt x="146" y="551"/>
                  <a:pt x="141" y="543"/>
                  <a:pt x="141" y="535"/>
                </a:cubicBezTo>
                <a:cubicBezTo>
                  <a:pt x="141" y="530"/>
                  <a:pt x="142" y="526"/>
                  <a:pt x="145" y="522"/>
                </a:cubicBezTo>
                <a:close/>
                <a:moveTo>
                  <a:pt x="45" y="422"/>
                </a:moveTo>
                <a:cubicBezTo>
                  <a:pt x="204" y="468"/>
                  <a:pt x="204" y="468"/>
                  <a:pt x="204" y="468"/>
                </a:cubicBezTo>
                <a:cubicBezTo>
                  <a:pt x="235" y="419"/>
                  <a:pt x="235" y="419"/>
                  <a:pt x="235" y="419"/>
                </a:cubicBezTo>
                <a:cubicBezTo>
                  <a:pt x="231" y="416"/>
                  <a:pt x="228" y="411"/>
                  <a:pt x="227" y="405"/>
                </a:cubicBezTo>
                <a:cubicBezTo>
                  <a:pt x="45" y="419"/>
                  <a:pt x="45" y="419"/>
                  <a:pt x="45" y="419"/>
                </a:cubicBezTo>
                <a:cubicBezTo>
                  <a:pt x="45" y="420"/>
                  <a:pt x="45" y="421"/>
                  <a:pt x="45" y="422"/>
                </a:cubicBezTo>
                <a:close/>
                <a:moveTo>
                  <a:pt x="208" y="469"/>
                </a:moveTo>
                <a:cubicBezTo>
                  <a:pt x="266" y="486"/>
                  <a:pt x="266" y="486"/>
                  <a:pt x="266" y="486"/>
                </a:cubicBezTo>
                <a:cubicBezTo>
                  <a:pt x="268" y="481"/>
                  <a:pt x="272" y="477"/>
                  <a:pt x="277" y="474"/>
                </a:cubicBezTo>
                <a:cubicBezTo>
                  <a:pt x="256" y="423"/>
                  <a:pt x="256" y="423"/>
                  <a:pt x="256" y="423"/>
                </a:cubicBezTo>
                <a:cubicBezTo>
                  <a:pt x="254" y="424"/>
                  <a:pt x="251" y="424"/>
                  <a:pt x="249" y="424"/>
                </a:cubicBezTo>
                <a:cubicBezTo>
                  <a:pt x="246" y="424"/>
                  <a:pt x="242" y="423"/>
                  <a:pt x="239" y="421"/>
                </a:cubicBezTo>
                <a:cubicBezTo>
                  <a:pt x="208" y="469"/>
                  <a:pt x="208" y="469"/>
                  <a:pt x="208" y="469"/>
                </a:cubicBezTo>
                <a:close/>
                <a:moveTo>
                  <a:pt x="201" y="472"/>
                </a:moveTo>
                <a:cubicBezTo>
                  <a:pt x="44" y="426"/>
                  <a:pt x="44" y="426"/>
                  <a:pt x="44" y="426"/>
                </a:cubicBezTo>
                <a:cubicBezTo>
                  <a:pt x="43" y="428"/>
                  <a:pt x="42" y="429"/>
                  <a:pt x="41" y="431"/>
                </a:cubicBezTo>
                <a:cubicBezTo>
                  <a:pt x="148" y="519"/>
                  <a:pt x="148" y="519"/>
                  <a:pt x="148" y="519"/>
                </a:cubicBezTo>
                <a:cubicBezTo>
                  <a:pt x="152" y="515"/>
                  <a:pt x="157" y="512"/>
                  <a:pt x="163" y="512"/>
                </a:cubicBezTo>
                <a:cubicBezTo>
                  <a:pt x="167" y="512"/>
                  <a:pt x="171" y="513"/>
                  <a:pt x="174" y="515"/>
                </a:cubicBezTo>
                <a:cubicBezTo>
                  <a:pt x="201" y="472"/>
                  <a:pt x="201" y="472"/>
                  <a:pt x="201" y="472"/>
                </a:cubicBezTo>
                <a:close/>
                <a:moveTo>
                  <a:pt x="288" y="609"/>
                </a:moveTo>
                <a:cubicBezTo>
                  <a:pt x="182" y="548"/>
                  <a:pt x="182" y="548"/>
                  <a:pt x="182" y="548"/>
                </a:cubicBezTo>
                <a:cubicBezTo>
                  <a:pt x="178" y="554"/>
                  <a:pt x="171" y="557"/>
                  <a:pt x="163" y="557"/>
                </a:cubicBezTo>
                <a:cubicBezTo>
                  <a:pt x="161" y="557"/>
                  <a:pt x="159" y="557"/>
                  <a:pt x="157" y="556"/>
                </a:cubicBezTo>
                <a:cubicBezTo>
                  <a:pt x="95" y="708"/>
                  <a:pt x="95" y="708"/>
                  <a:pt x="95" y="708"/>
                </a:cubicBezTo>
                <a:cubicBezTo>
                  <a:pt x="99" y="710"/>
                  <a:pt x="102" y="713"/>
                  <a:pt x="104" y="716"/>
                </a:cubicBezTo>
                <a:cubicBezTo>
                  <a:pt x="288" y="626"/>
                  <a:pt x="288" y="626"/>
                  <a:pt x="288" y="626"/>
                </a:cubicBezTo>
                <a:cubicBezTo>
                  <a:pt x="287" y="624"/>
                  <a:pt x="286" y="621"/>
                  <a:pt x="286" y="618"/>
                </a:cubicBezTo>
                <a:cubicBezTo>
                  <a:pt x="286" y="615"/>
                  <a:pt x="287" y="612"/>
                  <a:pt x="288" y="609"/>
                </a:cubicBezTo>
                <a:close/>
                <a:moveTo>
                  <a:pt x="684" y="508"/>
                </a:moveTo>
                <a:cubicBezTo>
                  <a:pt x="537" y="552"/>
                  <a:pt x="537" y="552"/>
                  <a:pt x="537" y="552"/>
                </a:cubicBezTo>
                <a:cubicBezTo>
                  <a:pt x="614" y="688"/>
                  <a:pt x="614" y="688"/>
                  <a:pt x="614" y="688"/>
                </a:cubicBezTo>
                <a:cubicBezTo>
                  <a:pt x="617" y="687"/>
                  <a:pt x="620" y="686"/>
                  <a:pt x="623" y="686"/>
                </a:cubicBezTo>
                <a:cubicBezTo>
                  <a:pt x="626" y="686"/>
                  <a:pt x="628" y="687"/>
                  <a:pt x="629" y="687"/>
                </a:cubicBezTo>
                <a:cubicBezTo>
                  <a:pt x="694" y="519"/>
                  <a:pt x="694" y="519"/>
                  <a:pt x="694" y="519"/>
                </a:cubicBezTo>
                <a:cubicBezTo>
                  <a:pt x="690" y="517"/>
                  <a:pt x="686" y="513"/>
                  <a:pt x="684" y="508"/>
                </a:cubicBezTo>
                <a:close/>
                <a:moveTo>
                  <a:pt x="533" y="553"/>
                </a:moveTo>
                <a:cubicBezTo>
                  <a:pt x="495" y="565"/>
                  <a:pt x="495" y="565"/>
                  <a:pt x="495" y="565"/>
                </a:cubicBezTo>
                <a:cubicBezTo>
                  <a:pt x="499" y="691"/>
                  <a:pt x="499" y="691"/>
                  <a:pt x="499" y="691"/>
                </a:cubicBezTo>
                <a:cubicBezTo>
                  <a:pt x="509" y="692"/>
                  <a:pt x="518" y="700"/>
                  <a:pt x="519" y="711"/>
                </a:cubicBezTo>
                <a:cubicBezTo>
                  <a:pt x="601" y="707"/>
                  <a:pt x="601" y="707"/>
                  <a:pt x="601" y="707"/>
                </a:cubicBezTo>
                <a:cubicBezTo>
                  <a:pt x="601" y="700"/>
                  <a:pt x="605" y="694"/>
                  <a:pt x="610" y="690"/>
                </a:cubicBezTo>
                <a:cubicBezTo>
                  <a:pt x="533" y="553"/>
                  <a:pt x="533" y="553"/>
                  <a:pt x="533" y="553"/>
                </a:cubicBezTo>
                <a:close/>
                <a:moveTo>
                  <a:pt x="490" y="566"/>
                </a:moveTo>
                <a:cubicBezTo>
                  <a:pt x="331" y="614"/>
                  <a:pt x="331" y="614"/>
                  <a:pt x="331" y="614"/>
                </a:cubicBezTo>
                <a:cubicBezTo>
                  <a:pt x="331" y="615"/>
                  <a:pt x="331" y="617"/>
                  <a:pt x="331" y="618"/>
                </a:cubicBezTo>
                <a:cubicBezTo>
                  <a:pt x="331" y="621"/>
                  <a:pt x="331" y="624"/>
                  <a:pt x="330" y="626"/>
                </a:cubicBezTo>
                <a:cubicBezTo>
                  <a:pt x="478" y="702"/>
                  <a:pt x="478" y="702"/>
                  <a:pt x="478" y="702"/>
                </a:cubicBezTo>
                <a:cubicBezTo>
                  <a:pt x="482" y="696"/>
                  <a:pt x="487" y="692"/>
                  <a:pt x="494" y="691"/>
                </a:cubicBezTo>
                <a:cubicBezTo>
                  <a:pt x="490" y="566"/>
                  <a:pt x="490" y="566"/>
                  <a:pt x="490" y="566"/>
                </a:cubicBezTo>
                <a:close/>
                <a:moveTo>
                  <a:pt x="495" y="560"/>
                </a:moveTo>
                <a:cubicBezTo>
                  <a:pt x="531" y="549"/>
                  <a:pt x="531" y="549"/>
                  <a:pt x="531" y="549"/>
                </a:cubicBezTo>
                <a:cubicBezTo>
                  <a:pt x="499" y="493"/>
                  <a:pt x="499" y="493"/>
                  <a:pt x="499" y="493"/>
                </a:cubicBezTo>
                <a:cubicBezTo>
                  <a:pt x="497" y="494"/>
                  <a:pt x="495" y="495"/>
                  <a:pt x="493" y="495"/>
                </a:cubicBezTo>
                <a:cubicBezTo>
                  <a:pt x="495" y="560"/>
                  <a:pt x="495" y="560"/>
                  <a:pt x="495" y="560"/>
                </a:cubicBezTo>
                <a:close/>
                <a:moveTo>
                  <a:pt x="535" y="548"/>
                </a:moveTo>
                <a:cubicBezTo>
                  <a:pt x="682" y="503"/>
                  <a:pt x="682" y="503"/>
                  <a:pt x="682" y="503"/>
                </a:cubicBezTo>
                <a:cubicBezTo>
                  <a:pt x="682" y="502"/>
                  <a:pt x="682" y="501"/>
                  <a:pt x="682" y="499"/>
                </a:cubicBezTo>
                <a:cubicBezTo>
                  <a:pt x="682" y="499"/>
                  <a:pt x="682" y="499"/>
                  <a:pt x="682" y="499"/>
                </a:cubicBezTo>
                <a:cubicBezTo>
                  <a:pt x="512" y="478"/>
                  <a:pt x="512" y="478"/>
                  <a:pt x="512" y="478"/>
                </a:cubicBezTo>
                <a:cubicBezTo>
                  <a:pt x="511" y="483"/>
                  <a:pt x="507" y="488"/>
                  <a:pt x="503" y="491"/>
                </a:cubicBezTo>
                <a:cubicBezTo>
                  <a:pt x="535" y="548"/>
                  <a:pt x="535" y="548"/>
                  <a:pt x="535" y="548"/>
                </a:cubicBezTo>
                <a:close/>
                <a:moveTo>
                  <a:pt x="950" y="565"/>
                </a:moveTo>
                <a:cubicBezTo>
                  <a:pt x="847" y="416"/>
                  <a:pt x="847" y="416"/>
                  <a:pt x="847" y="416"/>
                </a:cubicBezTo>
                <a:cubicBezTo>
                  <a:pt x="843" y="418"/>
                  <a:pt x="840" y="419"/>
                  <a:pt x="836" y="419"/>
                </a:cubicBezTo>
                <a:cubicBezTo>
                  <a:pt x="834" y="419"/>
                  <a:pt x="832" y="419"/>
                  <a:pt x="830" y="418"/>
                </a:cubicBezTo>
                <a:cubicBezTo>
                  <a:pt x="750" y="653"/>
                  <a:pt x="750" y="653"/>
                  <a:pt x="750" y="653"/>
                </a:cubicBezTo>
                <a:cubicBezTo>
                  <a:pt x="754" y="655"/>
                  <a:pt x="758" y="658"/>
                  <a:pt x="760" y="663"/>
                </a:cubicBezTo>
                <a:cubicBezTo>
                  <a:pt x="943" y="589"/>
                  <a:pt x="943" y="589"/>
                  <a:pt x="943" y="589"/>
                </a:cubicBezTo>
                <a:cubicBezTo>
                  <a:pt x="942" y="587"/>
                  <a:pt x="942" y="585"/>
                  <a:pt x="942" y="583"/>
                </a:cubicBezTo>
                <a:cubicBezTo>
                  <a:pt x="942" y="576"/>
                  <a:pt x="945" y="569"/>
                  <a:pt x="950" y="565"/>
                </a:cubicBezTo>
                <a:close/>
                <a:moveTo>
                  <a:pt x="734" y="652"/>
                </a:moveTo>
                <a:cubicBezTo>
                  <a:pt x="707" y="521"/>
                  <a:pt x="707" y="521"/>
                  <a:pt x="707" y="521"/>
                </a:cubicBezTo>
                <a:cubicBezTo>
                  <a:pt x="706" y="522"/>
                  <a:pt x="705" y="522"/>
                  <a:pt x="705" y="522"/>
                </a:cubicBezTo>
                <a:cubicBezTo>
                  <a:pt x="702" y="522"/>
                  <a:pt x="700" y="521"/>
                  <a:pt x="699" y="521"/>
                </a:cubicBezTo>
                <a:cubicBezTo>
                  <a:pt x="634" y="689"/>
                  <a:pt x="634" y="689"/>
                  <a:pt x="634" y="689"/>
                </a:cubicBezTo>
                <a:cubicBezTo>
                  <a:pt x="638" y="691"/>
                  <a:pt x="642" y="695"/>
                  <a:pt x="644" y="700"/>
                </a:cubicBezTo>
                <a:cubicBezTo>
                  <a:pt x="718" y="678"/>
                  <a:pt x="718" y="678"/>
                  <a:pt x="718" y="678"/>
                </a:cubicBezTo>
                <a:cubicBezTo>
                  <a:pt x="718" y="676"/>
                  <a:pt x="718" y="675"/>
                  <a:pt x="718" y="673"/>
                </a:cubicBezTo>
                <a:cubicBezTo>
                  <a:pt x="718" y="663"/>
                  <a:pt x="724" y="654"/>
                  <a:pt x="734" y="652"/>
                </a:cubicBezTo>
                <a:close/>
                <a:moveTo>
                  <a:pt x="819" y="412"/>
                </a:moveTo>
                <a:cubicBezTo>
                  <a:pt x="724" y="487"/>
                  <a:pt x="724" y="487"/>
                  <a:pt x="724" y="487"/>
                </a:cubicBezTo>
                <a:cubicBezTo>
                  <a:pt x="726" y="491"/>
                  <a:pt x="727" y="495"/>
                  <a:pt x="727" y="499"/>
                </a:cubicBezTo>
                <a:cubicBezTo>
                  <a:pt x="727" y="509"/>
                  <a:pt x="720" y="518"/>
                  <a:pt x="711" y="521"/>
                </a:cubicBezTo>
                <a:cubicBezTo>
                  <a:pt x="738" y="651"/>
                  <a:pt x="738" y="651"/>
                  <a:pt x="738" y="651"/>
                </a:cubicBezTo>
                <a:cubicBezTo>
                  <a:pt x="739" y="651"/>
                  <a:pt x="740" y="651"/>
                  <a:pt x="740" y="651"/>
                </a:cubicBezTo>
                <a:cubicBezTo>
                  <a:pt x="742" y="651"/>
                  <a:pt x="744" y="651"/>
                  <a:pt x="745" y="651"/>
                </a:cubicBezTo>
                <a:cubicBezTo>
                  <a:pt x="826" y="417"/>
                  <a:pt x="826" y="417"/>
                  <a:pt x="826" y="417"/>
                </a:cubicBezTo>
                <a:cubicBezTo>
                  <a:pt x="824" y="416"/>
                  <a:pt x="821" y="414"/>
                  <a:pt x="819" y="412"/>
                </a:cubicBezTo>
                <a:close/>
                <a:moveTo>
                  <a:pt x="660" y="873"/>
                </a:moveTo>
                <a:cubicBezTo>
                  <a:pt x="687" y="803"/>
                  <a:pt x="687" y="803"/>
                  <a:pt x="687" y="803"/>
                </a:cubicBezTo>
                <a:cubicBezTo>
                  <a:pt x="642" y="807"/>
                  <a:pt x="642" y="807"/>
                  <a:pt x="642" y="807"/>
                </a:cubicBezTo>
                <a:cubicBezTo>
                  <a:pt x="653" y="872"/>
                  <a:pt x="653" y="872"/>
                  <a:pt x="653" y="872"/>
                </a:cubicBezTo>
                <a:cubicBezTo>
                  <a:pt x="653" y="872"/>
                  <a:pt x="654" y="872"/>
                  <a:pt x="654" y="872"/>
                </a:cubicBezTo>
                <a:cubicBezTo>
                  <a:pt x="657" y="872"/>
                  <a:pt x="659" y="873"/>
                  <a:pt x="660" y="873"/>
                </a:cubicBezTo>
                <a:close/>
                <a:moveTo>
                  <a:pt x="689" y="799"/>
                </a:moveTo>
                <a:cubicBezTo>
                  <a:pt x="730" y="693"/>
                  <a:pt x="730" y="693"/>
                  <a:pt x="730" y="693"/>
                </a:cubicBezTo>
                <a:cubicBezTo>
                  <a:pt x="725" y="691"/>
                  <a:pt x="722" y="687"/>
                  <a:pt x="720" y="682"/>
                </a:cubicBezTo>
                <a:cubicBezTo>
                  <a:pt x="646" y="704"/>
                  <a:pt x="646" y="704"/>
                  <a:pt x="646" y="704"/>
                </a:cubicBezTo>
                <a:cubicBezTo>
                  <a:pt x="646" y="706"/>
                  <a:pt x="646" y="707"/>
                  <a:pt x="646" y="709"/>
                </a:cubicBezTo>
                <a:cubicBezTo>
                  <a:pt x="646" y="719"/>
                  <a:pt x="639" y="728"/>
                  <a:pt x="629" y="731"/>
                </a:cubicBezTo>
                <a:cubicBezTo>
                  <a:pt x="641" y="802"/>
                  <a:pt x="641" y="802"/>
                  <a:pt x="641" y="802"/>
                </a:cubicBezTo>
                <a:cubicBezTo>
                  <a:pt x="689" y="799"/>
                  <a:pt x="689" y="799"/>
                  <a:pt x="689" y="799"/>
                </a:cubicBezTo>
                <a:close/>
                <a:moveTo>
                  <a:pt x="758" y="686"/>
                </a:moveTo>
                <a:cubicBezTo>
                  <a:pt x="852" y="771"/>
                  <a:pt x="852" y="771"/>
                  <a:pt x="852" y="771"/>
                </a:cubicBezTo>
                <a:cubicBezTo>
                  <a:pt x="856" y="767"/>
                  <a:pt x="861" y="765"/>
                  <a:pt x="867" y="765"/>
                </a:cubicBezTo>
                <a:cubicBezTo>
                  <a:pt x="869" y="765"/>
                  <a:pt x="872" y="765"/>
                  <a:pt x="874" y="766"/>
                </a:cubicBezTo>
                <a:cubicBezTo>
                  <a:pt x="953" y="602"/>
                  <a:pt x="953" y="602"/>
                  <a:pt x="953" y="602"/>
                </a:cubicBezTo>
                <a:cubicBezTo>
                  <a:pt x="949" y="600"/>
                  <a:pt x="946" y="597"/>
                  <a:pt x="944" y="593"/>
                </a:cubicBezTo>
                <a:cubicBezTo>
                  <a:pt x="762" y="667"/>
                  <a:pt x="762" y="667"/>
                  <a:pt x="762" y="667"/>
                </a:cubicBezTo>
                <a:cubicBezTo>
                  <a:pt x="763" y="669"/>
                  <a:pt x="763" y="671"/>
                  <a:pt x="763" y="673"/>
                </a:cubicBezTo>
                <a:cubicBezTo>
                  <a:pt x="763" y="678"/>
                  <a:pt x="761" y="683"/>
                  <a:pt x="758" y="686"/>
                </a:cubicBezTo>
                <a:close/>
                <a:moveTo>
                  <a:pt x="849" y="774"/>
                </a:moveTo>
                <a:cubicBezTo>
                  <a:pt x="755" y="690"/>
                  <a:pt x="755" y="690"/>
                  <a:pt x="755" y="690"/>
                </a:cubicBezTo>
                <a:cubicBezTo>
                  <a:pt x="751" y="693"/>
                  <a:pt x="746" y="696"/>
                  <a:pt x="740" y="696"/>
                </a:cubicBezTo>
                <a:cubicBezTo>
                  <a:pt x="738" y="696"/>
                  <a:pt x="736" y="695"/>
                  <a:pt x="734" y="695"/>
                </a:cubicBezTo>
                <a:cubicBezTo>
                  <a:pt x="694" y="798"/>
                  <a:pt x="694" y="798"/>
                  <a:pt x="694" y="798"/>
                </a:cubicBezTo>
                <a:cubicBezTo>
                  <a:pt x="844" y="787"/>
                  <a:pt x="844" y="787"/>
                  <a:pt x="844" y="787"/>
                </a:cubicBezTo>
                <a:cubicBezTo>
                  <a:pt x="844" y="782"/>
                  <a:pt x="846" y="778"/>
                  <a:pt x="849" y="774"/>
                </a:cubicBezTo>
                <a:close/>
                <a:moveTo>
                  <a:pt x="692" y="803"/>
                </a:moveTo>
                <a:cubicBezTo>
                  <a:pt x="665" y="875"/>
                  <a:pt x="665" y="875"/>
                  <a:pt x="665" y="875"/>
                </a:cubicBezTo>
                <a:cubicBezTo>
                  <a:pt x="668" y="877"/>
                  <a:pt x="671" y="879"/>
                  <a:pt x="673" y="883"/>
                </a:cubicBezTo>
                <a:cubicBezTo>
                  <a:pt x="846" y="796"/>
                  <a:pt x="846" y="796"/>
                  <a:pt x="846" y="796"/>
                </a:cubicBezTo>
                <a:cubicBezTo>
                  <a:pt x="845" y="794"/>
                  <a:pt x="845" y="793"/>
                  <a:pt x="844" y="791"/>
                </a:cubicBezTo>
                <a:cubicBezTo>
                  <a:pt x="692" y="803"/>
                  <a:pt x="692" y="803"/>
                  <a:pt x="692" y="803"/>
                </a:cubicBezTo>
                <a:close/>
                <a:moveTo>
                  <a:pt x="649" y="873"/>
                </a:moveTo>
                <a:cubicBezTo>
                  <a:pt x="638" y="807"/>
                  <a:pt x="638" y="807"/>
                  <a:pt x="638" y="807"/>
                </a:cubicBezTo>
                <a:cubicBezTo>
                  <a:pt x="547" y="814"/>
                  <a:pt x="547" y="814"/>
                  <a:pt x="547" y="814"/>
                </a:cubicBezTo>
                <a:cubicBezTo>
                  <a:pt x="517" y="854"/>
                  <a:pt x="517" y="854"/>
                  <a:pt x="517" y="854"/>
                </a:cubicBezTo>
                <a:cubicBezTo>
                  <a:pt x="522" y="858"/>
                  <a:pt x="524" y="864"/>
                  <a:pt x="524" y="871"/>
                </a:cubicBezTo>
                <a:cubicBezTo>
                  <a:pt x="524" y="871"/>
                  <a:pt x="524" y="872"/>
                  <a:pt x="524" y="872"/>
                </a:cubicBezTo>
                <a:cubicBezTo>
                  <a:pt x="633" y="889"/>
                  <a:pt x="633" y="889"/>
                  <a:pt x="633" y="889"/>
                </a:cubicBezTo>
                <a:cubicBezTo>
                  <a:pt x="635" y="881"/>
                  <a:pt x="641" y="875"/>
                  <a:pt x="649" y="873"/>
                </a:cubicBezTo>
                <a:close/>
                <a:moveTo>
                  <a:pt x="637" y="803"/>
                </a:moveTo>
                <a:cubicBezTo>
                  <a:pt x="625" y="731"/>
                  <a:pt x="625" y="731"/>
                  <a:pt x="625" y="731"/>
                </a:cubicBezTo>
                <a:cubicBezTo>
                  <a:pt x="624" y="731"/>
                  <a:pt x="624" y="731"/>
                  <a:pt x="623" y="731"/>
                </a:cubicBezTo>
                <a:cubicBezTo>
                  <a:pt x="619" y="731"/>
                  <a:pt x="615" y="730"/>
                  <a:pt x="612" y="728"/>
                </a:cubicBezTo>
                <a:cubicBezTo>
                  <a:pt x="551" y="809"/>
                  <a:pt x="551" y="809"/>
                  <a:pt x="551" y="809"/>
                </a:cubicBezTo>
                <a:cubicBezTo>
                  <a:pt x="637" y="803"/>
                  <a:pt x="637" y="803"/>
                  <a:pt x="637" y="803"/>
                </a:cubicBezTo>
                <a:close/>
                <a:moveTo>
                  <a:pt x="500" y="736"/>
                </a:moveTo>
                <a:cubicBezTo>
                  <a:pt x="502" y="813"/>
                  <a:pt x="502" y="813"/>
                  <a:pt x="502" y="813"/>
                </a:cubicBezTo>
                <a:cubicBezTo>
                  <a:pt x="545" y="810"/>
                  <a:pt x="545" y="810"/>
                  <a:pt x="545" y="810"/>
                </a:cubicBezTo>
                <a:cubicBezTo>
                  <a:pt x="608" y="725"/>
                  <a:pt x="608" y="725"/>
                  <a:pt x="608" y="725"/>
                </a:cubicBezTo>
                <a:cubicBezTo>
                  <a:pt x="604" y="722"/>
                  <a:pt x="602" y="717"/>
                  <a:pt x="601" y="712"/>
                </a:cubicBezTo>
                <a:cubicBezTo>
                  <a:pt x="520" y="715"/>
                  <a:pt x="520" y="715"/>
                  <a:pt x="520" y="715"/>
                </a:cubicBezTo>
                <a:cubicBezTo>
                  <a:pt x="519" y="726"/>
                  <a:pt x="511" y="735"/>
                  <a:pt x="500" y="736"/>
                </a:cubicBezTo>
                <a:close/>
                <a:moveTo>
                  <a:pt x="503" y="817"/>
                </a:moveTo>
                <a:cubicBezTo>
                  <a:pt x="503" y="848"/>
                  <a:pt x="503" y="848"/>
                  <a:pt x="503" y="848"/>
                </a:cubicBezTo>
                <a:cubicBezTo>
                  <a:pt x="507" y="849"/>
                  <a:pt x="511" y="850"/>
                  <a:pt x="514" y="852"/>
                </a:cubicBezTo>
                <a:cubicBezTo>
                  <a:pt x="541" y="814"/>
                  <a:pt x="541" y="814"/>
                  <a:pt x="541" y="814"/>
                </a:cubicBezTo>
                <a:cubicBezTo>
                  <a:pt x="503" y="817"/>
                  <a:pt x="503" y="817"/>
                  <a:pt x="503" y="817"/>
                </a:cubicBezTo>
                <a:close/>
                <a:moveTo>
                  <a:pt x="499" y="849"/>
                </a:moveTo>
                <a:cubicBezTo>
                  <a:pt x="498" y="818"/>
                  <a:pt x="498" y="818"/>
                  <a:pt x="498" y="818"/>
                </a:cubicBezTo>
                <a:cubicBezTo>
                  <a:pt x="466" y="820"/>
                  <a:pt x="466" y="820"/>
                  <a:pt x="466" y="820"/>
                </a:cubicBezTo>
                <a:cubicBezTo>
                  <a:pt x="490" y="852"/>
                  <a:pt x="490" y="852"/>
                  <a:pt x="490" y="852"/>
                </a:cubicBezTo>
                <a:cubicBezTo>
                  <a:pt x="493" y="850"/>
                  <a:pt x="496" y="849"/>
                  <a:pt x="499" y="849"/>
                </a:cubicBezTo>
                <a:close/>
                <a:moveTo>
                  <a:pt x="498" y="813"/>
                </a:moveTo>
                <a:cubicBezTo>
                  <a:pt x="496" y="736"/>
                  <a:pt x="496" y="736"/>
                  <a:pt x="496" y="736"/>
                </a:cubicBezTo>
                <a:cubicBezTo>
                  <a:pt x="489" y="736"/>
                  <a:pt x="484" y="733"/>
                  <a:pt x="480" y="728"/>
                </a:cubicBezTo>
                <a:cubicBezTo>
                  <a:pt x="425" y="767"/>
                  <a:pt x="425" y="767"/>
                  <a:pt x="425" y="767"/>
                </a:cubicBezTo>
                <a:cubicBezTo>
                  <a:pt x="463" y="816"/>
                  <a:pt x="463" y="816"/>
                  <a:pt x="463" y="816"/>
                </a:cubicBezTo>
                <a:cubicBezTo>
                  <a:pt x="498" y="813"/>
                  <a:pt x="498" y="813"/>
                  <a:pt x="498" y="813"/>
                </a:cubicBezTo>
                <a:close/>
                <a:moveTo>
                  <a:pt x="476" y="706"/>
                </a:moveTo>
                <a:cubicBezTo>
                  <a:pt x="328" y="630"/>
                  <a:pt x="328" y="630"/>
                  <a:pt x="328" y="630"/>
                </a:cubicBezTo>
                <a:cubicBezTo>
                  <a:pt x="327" y="632"/>
                  <a:pt x="326" y="633"/>
                  <a:pt x="324" y="635"/>
                </a:cubicBezTo>
                <a:cubicBezTo>
                  <a:pt x="422" y="763"/>
                  <a:pt x="422" y="763"/>
                  <a:pt x="422" y="763"/>
                </a:cubicBezTo>
                <a:cubicBezTo>
                  <a:pt x="477" y="725"/>
                  <a:pt x="477" y="725"/>
                  <a:pt x="477" y="725"/>
                </a:cubicBezTo>
                <a:cubicBezTo>
                  <a:pt x="476" y="721"/>
                  <a:pt x="475" y="718"/>
                  <a:pt x="475" y="714"/>
                </a:cubicBezTo>
                <a:cubicBezTo>
                  <a:pt x="475" y="711"/>
                  <a:pt x="475" y="708"/>
                  <a:pt x="476" y="706"/>
                </a:cubicBezTo>
                <a:close/>
                <a:moveTo>
                  <a:pt x="782" y="948"/>
                </a:moveTo>
                <a:cubicBezTo>
                  <a:pt x="854" y="806"/>
                  <a:pt x="854" y="806"/>
                  <a:pt x="854" y="806"/>
                </a:cubicBezTo>
                <a:cubicBezTo>
                  <a:pt x="852" y="805"/>
                  <a:pt x="849" y="802"/>
                  <a:pt x="848" y="800"/>
                </a:cubicBezTo>
                <a:cubicBezTo>
                  <a:pt x="675" y="887"/>
                  <a:pt x="675" y="887"/>
                  <a:pt x="675" y="887"/>
                </a:cubicBezTo>
                <a:cubicBezTo>
                  <a:pt x="676" y="889"/>
                  <a:pt x="677" y="892"/>
                  <a:pt x="677" y="895"/>
                </a:cubicBezTo>
                <a:cubicBezTo>
                  <a:pt x="677" y="898"/>
                  <a:pt x="676" y="902"/>
                  <a:pt x="675" y="905"/>
                </a:cubicBezTo>
                <a:cubicBezTo>
                  <a:pt x="756" y="955"/>
                  <a:pt x="756" y="955"/>
                  <a:pt x="756" y="955"/>
                </a:cubicBezTo>
                <a:cubicBezTo>
                  <a:pt x="760" y="950"/>
                  <a:pt x="766" y="946"/>
                  <a:pt x="774" y="946"/>
                </a:cubicBezTo>
                <a:cubicBezTo>
                  <a:pt x="777" y="946"/>
                  <a:pt x="779" y="947"/>
                  <a:pt x="782" y="948"/>
                </a:cubicBezTo>
                <a:close/>
                <a:moveTo>
                  <a:pt x="461" y="821"/>
                </a:moveTo>
                <a:cubicBezTo>
                  <a:pt x="355" y="829"/>
                  <a:pt x="355" y="829"/>
                  <a:pt x="355" y="829"/>
                </a:cubicBezTo>
                <a:cubicBezTo>
                  <a:pt x="355" y="830"/>
                  <a:pt x="355" y="830"/>
                  <a:pt x="355" y="831"/>
                </a:cubicBezTo>
                <a:cubicBezTo>
                  <a:pt x="481" y="863"/>
                  <a:pt x="481" y="863"/>
                  <a:pt x="481" y="863"/>
                </a:cubicBezTo>
                <a:cubicBezTo>
                  <a:pt x="482" y="860"/>
                  <a:pt x="484" y="857"/>
                  <a:pt x="487" y="855"/>
                </a:cubicBezTo>
                <a:cubicBezTo>
                  <a:pt x="461" y="821"/>
                  <a:pt x="461" y="821"/>
                  <a:pt x="461" y="821"/>
                </a:cubicBezTo>
                <a:close/>
                <a:moveTo>
                  <a:pt x="350" y="813"/>
                </a:moveTo>
                <a:cubicBezTo>
                  <a:pt x="419" y="766"/>
                  <a:pt x="419" y="766"/>
                  <a:pt x="419" y="766"/>
                </a:cubicBezTo>
                <a:cubicBezTo>
                  <a:pt x="321" y="637"/>
                  <a:pt x="321" y="637"/>
                  <a:pt x="321" y="637"/>
                </a:cubicBezTo>
                <a:cubicBezTo>
                  <a:pt x="318" y="639"/>
                  <a:pt x="316" y="640"/>
                  <a:pt x="314" y="640"/>
                </a:cubicBezTo>
                <a:cubicBezTo>
                  <a:pt x="332" y="806"/>
                  <a:pt x="332" y="806"/>
                  <a:pt x="332" y="806"/>
                </a:cubicBezTo>
                <a:cubicBezTo>
                  <a:pt x="333" y="806"/>
                  <a:pt x="333" y="806"/>
                  <a:pt x="333" y="806"/>
                </a:cubicBezTo>
                <a:cubicBezTo>
                  <a:pt x="339" y="806"/>
                  <a:pt x="346" y="809"/>
                  <a:pt x="350" y="813"/>
                </a:cubicBezTo>
                <a:close/>
                <a:moveTo>
                  <a:pt x="421" y="769"/>
                </a:moveTo>
                <a:cubicBezTo>
                  <a:pt x="352" y="817"/>
                  <a:pt x="352" y="817"/>
                  <a:pt x="352" y="817"/>
                </a:cubicBezTo>
                <a:cubicBezTo>
                  <a:pt x="354" y="819"/>
                  <a:pt x="354" y="822"/>
                  <a:pt x="355" y="824"/>
                </a:cubicBezTo>
                <a:cubicBezTo>
                  <a:pt x="457" y="816"/>
                  <a:pt x="457" y="816"/>
                  <a:pt x="457" y="816"/>
                </a:cubicBezTo>
                <a:cubicBezTo>
                  <a:pt x="421" y="769"/>
                  <a:pt x="421" y="769"/>
                  <a:pt x="421" y="769"/>
                </a:cubicBezTo>
                <a:close/>
                <a:moveTo>
                  <a:pt x="328" y="806"/>
                </a:moveTo>
                <a:cubicBezTo>
                  <a:pt x="309" y="641"/>
                  <a:pt x="309" y="641"/>
                  <a:pt x="309" y="641"/>
                </a:cubicBezTo>
                <a:cubicBezTo>
                  <a:pt x="309" y="641"/>
                  <a:pt x="309" y="641"/>
                  <a:pt x="309" y="641"/>
                </a:cubicBezTo>
                <a:cubicBezTo>
                  <a:pt x="301" y="641"/>
                  <a:pt x="294" y="637"/>
                  <a:pt x="290" y="630"/>
                </a:cubicBezTo>
                <a:cubicBezTo>
                  <a:pt x="106" y="720"/>
                  <a:pt x="106" y="720"/>
                  <a:pt x="106" y="720"/>
                </a:cubicBezTo>
                <a:cubicBezTo>
                  <a:pt x="107" y="723"/>
                  <a:pt x="107" y="725"/>
                  <a:pt x="107" y="728"/>
                </a:cubicBezTo>
                <a:cubicBezTo>
                  <a:pt x="107" y="730"/>
                  <a:pt x="107" y="732"/>
                  <a:pt x="106" y="734"/>
                </a:cubicBezTo>
                <a:cubicBezTo>
                  <a:pt x="313" y="818"/>
                  <a:pt x="313" y="818"/>
                  <a:pt x="313" y="818"/>
                </a:cubicBezTo>
                <a:cubicBezTo>
                  <a:pt x="316" y="812"/>
                  <a:pt x="321" y="807"/>
                  <a:pt x="328" y="806"/>
                </a:cubicBezTo>
                <a:close/>
                <a:moveTo>
                  <a:pt x="311" y="822"/>
                </a:moveTo>
                <a:cubicBezTo>
                  <a:pt x="105" y="738"/>
                  <a:pt x="105" y="738"/>
                  <a:pt x="105" y="738"/>
                </a:cubicBezTo>
                <a:cubicBezTo>
                  <a:pt x="103" y="742"/>
                  <a:pt x="100" y="745"/>
                  <a:pt x="96" y="747"/>
                </a:cubicBezTo>
                <a:cubicBezTo>
                  <a:pt x="216" y="1002"/>
                  <a:pt x="216" y="1002"/>
                  <a:pt x="216" y="1002"/>
                </a:cubicBezTo>
                <a:cubicBezTo>
                  <a:pt x="218" y="1001"/>
                  <a:pt x="220" y="1001"/>
                  <a:pt x="223" y="1001"/>
                </a:cubicBezTo>
                <a:cubicBezTo>
                  <a:pt x="226" y="1001"/>
                  <a:pt x="229" y="1002"/>
                  <a:pt x="232" y="1003"/>
                </a:cubicBezTo>
                <a:cubicBezTo>
                  <a:pt x="320" y="847"/>
                  <a:pt x="320" y="847"/>
                  <a:pt x="320" y="847"/>
                </a:cubicBezTo>
                <a:cubicBezTo>
                  <a:pt x="314" y="842"/>
                  <a:pt x="310" y="836"/>
                  <a:pt x="310" y="828"/>
                </a:cubicBezTo>
                <a:cubicBezTo>
                  <a:pt x="310" y="826"/>
                  <a:pt x="310" y="824"/>
                  <a:pt x="311" y="822"/>
                </a:cubicBezTo>
                <a:close/>
                <a:moveTo>
                  <a:pt x="632" y="894"/>
                </a:moveTo>
                <a:cubicBezTo>
                  <a:pt x="524" y="877"/>
                  <a:pt x="524" y="877"/>
                  <a:pt x="524" y="877"/>
                </a:cubicBezTo>
                <a:cubicBezTo>
                  <a:pt x="523" y="881"/>
                  <a:pt x="521" y="884"/>
                  <a:pt x="518" y="887"/>
                </a:cubicBezTo>
                <a:cubicBezTo>
                  <a:pt x="647" y="1043"/>
                  <a:pt x="647" y="1043"/>
                  <a:pt x="647" y="1043"/>
                </a:cubicBezTo>
                <a:cubicBezTo>
                  <a:pt x="650" y="1041"/>
                  <a:pt x="653" y="1040"/>
                  <a:pt x="656" y="1039"/>
                </a:cubicBezTo>
                <a:cubicBezTo>
                  <a:pt x="653" y="917"/>
                  <a:pt x="653" y="917"/>
                  <a:pt x="653" y="917"/>
                </a:cubicBezTo>
                <a:cubicBezTo>
                  <a:pt x="641" y="916"/>
                  <a:pt x="632" y="907"/>
                  <a:pt x="632" y="895"/>
                </a:cubicBezTo>
                <a:cubicBezTo>
                  <a:pt x="632" y="894"/>
                  <a:pt x="632" y="894"/>
                  <a:pt x="632" y="894"/>
                </a:cubicBezTo>
                <a:close/>
                <a:moveTo>
                  <a:pt x="753" y="959"/>
                </a:moveTo>
                <a:cubicBezTo>
                  <a:pt x="672" y="909"/>
                  <a:pt x="672" y="909"/>
                  <a:pt x="672" y="909"/>
                </a:cubicBezTo>
                <a:cubicBezTo>
                  <a:pt x="669" y="913"/>
                  <a:pt x="663" y="916"/>
                  <a:pt x="657" y="917"/>
                </a:cubicBezTo>
                <a:cubicBezTo>
                  <a:pt x="661" y="1039"/>
                  <a:pt x="661" y="1039"/>
                  <a:pt x="661" y="1039"/>
                </a:cubicBezTo>
                <a:cubicBezTo>
                  <a:pt x="666" y="1040"/>
                  <a:pt x="671" y="1042"/>
                  <a:pt x="675" y="1046"/>
                </a:cubicBezTo>
                <a:cubicBezTo>
                  <a:pt x="755" y="981"/>
                  <a:pt x="755" y="981"/>
                  <a:pt x="755" y="981"/>
                </a:cubicBezTo>
                <a:cubicBezTo>
                  <a:pt x="752" y="978"/>
                  <a:pt x="751" y="973"/>
                  <a:pt x="751" y="969"/>
                </a:cubicBezTo>
                <a:cubicBezTo>
                  <a:pt x="751" y="965"/>
                  <a:pt x="752" y="962"/>
                  <a:pt x="753" y="959"/>
                </a:cubicBezTo>
                <a:close/>
                <a:moveTo>
                  <a:pt x="750" y="1142"/>
                </a:moveTo>
                <a:cubicBezTo>
                  <a:pt x="769" y="991"/>
                  <a:pt x="769" y="991"/>
                  <a:pt x="769" y="991"/>
                </a:cubicBezTo>
                <a:cubicBezTo>
                  <a:pt x="764" y="990"/>
                  <a:pt x="761" y="988"/>
                  <a:pt x="758" y="985"/>
                </a:cubicBezTo>
                <a:cubicBezTo>
                  <a:pt x="678" y="1049"/>
                  <a:pt x="678" y="1049"/>
                  <a:pt x="678" y="1049"/>
                </a:cubicBezTo>
                <a:cubicBezTo>
                  <a:pt x="680" y="1053"/>
                  <a:pt x="682" y="1057"/>
                  <a:pt x="682" y="1062"/>
                </a:cubicBezTo>
                <a:cubicBezTo>
                  <a:pt x="682" y="1068"/>
                  <a:pt x="679" y="1073"/>
                  <a:pt x="676" y="1077"/>
                </a:cubicBezTo>
                <a:cubicBezTo>
                  <a:pt x="737" y="1146"/>
                  <a:pt x="737" y="1146"/>
                  <a:pt x="737" y="1146"/>
                </a:cubicBezTo>
                <a:cubicBezTo>
                  <a:pt x="740" y="1143"/>
                  <a:pt x="745" y="1142"/>
                  <a:pt x="750" y="1142"/>
                </a:cubicBezTo>
                <a:cubicBezTo>
                  <a:pt x="750" y="1142"/>
                  <a:pt x="750" y="1142"/>
                  <a:pt x="750" y="1142"/>
                </a:cubicBezTo>
                <a:close/>
                <a:moveTo>
                  <a:pt x="420" y="1042"/>
                </a:moveTo>
                <a:cubicBezTo>
                  <a:pt x="500" y="1048"/>
                  <a:pt x="500" y="1048"/>
                  <a:pt x="500" y="1048"/>
                </a:cubicBezTo>
                <a:cubicBezTo>
                  <a:pt x="500" y="893"/>
                  <a:pt x="500" y="893"/>
                  <a:pt x="500" y="893"/>
                </a:cubicBezTo>
                <a:cubicBezTo>
                  <a:pt x="497" y="893"/>
                  <a:pt x="494" y="892"/>
                  <a:pt x="492" y="891"/>
                </a:cubicBezTo>
                <a:cubicBezTo>
                  <a:pt x="411" y="1025"/>
                  <a:pt x="411" y="1025"/>
                  <a:pt x="411" y="1025"/>
                </a:cubicBezTo>
                <a:cubicBezTo>
                  <a:pt x="416" y="1029"/>
                  <a:pt x="419" y="1035"/>
                  <a:pt x="420" y="1042"/>
                </a:cubicBezTo>
                <a:close/>
                <a:moveTo>
                  <a:pt x="504" y="893"/>
                </a:moveTo>
                <a:cubicBezTo>
                  <a:pt x="504" y="1048"/>
                  <a:pt x="504" y="1048"/>
                  <a:pt x="504" y="1048"/>
                </a:cubicBezTo>
                <a:cubicBezTo>
                  <a:pt x="637" y="1058"/>
                  <a:pt x="637" y="1058"/>
                  <a:pt x="637" y="1058"/>
                </a:cubicBezTo>
                <a:cubicBezTo>
                  <a:pt x="638" y="1053"/>
                  <a:pt x="640" y="1049"/>
                  <a:pt x="643" y="1046"/>
                </a:cubicBezTo>
                <a:cubicBezTo>
                  <a:pt x="514" y="890"/>
                  <a:pt x="514" y="890"/>
                  <a:pt x="514" y="890"/>
                </a:cubicBezTo>
                <a:cubicBezTo>
                  <a:pt x="511" y="892"/>
                  <a:pt x="508" y="893"/>
                  <a:pt x="504" y="893"/>
                </a:cubicBezTo>
                <a:close/>
                <a:moveTo>
                  <a:pt x="643" y="1077"/>
                </a:moveTo>
                <a:cubicBezTo>
                  <a:pt x="521" y="1169"/>
                  <a:pt x="521" y="1169"/>
                  <a:pt x="521" y="1169"/>
                </a:cubicBezTo>
                <a:cubicBezTo>
                  <a:pt x="523" y="1172"/>
                  <a:pt x="524" y="1175"/>
                  <a:pt x="524" y="1179"/>
                </a:cubicBezTo>
                <a:cubicBezTo>
                  <a:pt x="620" y="1179"/>
                  <a:pt x="620" y="1179"/>
                  <a:pt x="620" y="1179"/>
                </a:cubicBezTo>
                <a:cubicBezTo>
                  <a:pt x="621" y="1167"/>
                  <a:pt x="631" y="1158"/>
                  <a:pt x="643" y="1158"/>
                </a:cubicBezTo>
                <a:cubicBezTo>
                  <a:pt x="643" y="1158"/>
                  <a:pt x="643" y="1158"/>
                  <a:pt x="643" y="1158"/>
                </a:cubicBezTo>
                <a:cubicBezTo>
                  <a:pt x="654" y="1084"/>
                  <a:pt x="654" y="1084"/>
                  <a:pt x="654" y="1084"/>
                </a:cubicBezTo>
                <a:cubicBezTo>
                  <a:pt x="650" y="1082"/>
                  <a:pt x="646" y="1080"/>
                  <a:pt x="643" y="1077"/>
                </a:cubicBezTo>
                <a:close/>
                <a:moveTo>
                  <a:pt x="500" y="1158"/>
                </a:moveTo>
                <a:cubicBezTo>
                  <a:pt x="500" y="1052"/>
                  <a:pt x="500" y="1052"/>
                  <a:pt x="500" y="1052"/>
                </a:cubicBezTo>
                <a:cubicBezTo>
                  <a:pt x="419" y="1046"/>
                  <a:pt x="419" y="1046"/>
                  <a:pt x="419" y="1046"/>
                </a:cubicBezTo>
                <a:cubicBezTo>
                  <a:pt x="418" y="1051"/>
                  <a:pt x="416" y="1056"/>
                  <a:pt x="412" y="1059"/>
                </a:cubicBezTo>
                <a:cubicBezTo>
                  <a:pt x="490" y="1162"/>
                  <a:pt x="490" y="1162"/>
                  <a:pt x="490" y="1162"/>
                </a:cubicBezTo>
                <a:cubicBezTo>
                  <a:pt x="493" y="1160"/>
                  <a:pt x="496" y="1159"/>
                  <a:pt x="500" y="1158"/>
                </a:cubicBezTo>
                <a:close/>
                <a:moveTo>
                  <a:pt x="637" y="1062"/>
                </a:moveTo>
                <a:cubicBezTo>
                  <a:pt x="504" y="1053"/>
                  <a:pt x="504" y="1053"/>
                  <a:pt x="504" y="1053"/>
                </a:cubicBezTo>
                <a:cubicBezTo>
                  <a:pt x="504" y="1158"/>
                  <a:pt x="504" y="1158"/>
                  <a:pt x="504" y="1158"/>
                </a:cubicBezTo>
                <a:cubicBezTo>
                  <a:pt x="510" y="1159"/>
                  <a:pt x="515" y="1162"/>
                  <a:pt x="518" y="1166"/>
                </a:cubicBezTo>
                <a:cubicBezTo>
                  <a:pt x="640" y="1073"/>
                  <a:pt x="640" y="1073"/>
                  <a:pt x="640" y="1073"/>
                </a:cubicBezTo>
                <a:cubicBezTo>
                  <a:pt x="638" y="1070"/>
                  <a:pt x="637" y="1066"/>
                  <a:pt x="637" y="1062"/>
                </a:cubicBezTo>
                <a:close/>
                <a:moveTo>
                  <a:pt x="242" y="1011"/>
                </a:moveTo>
                <a:cubicBezTo>
                  <a:pt x="365" y="943"/>
                  <a:pt x="365" y="943"/>
                  <a:pt x="365" y="943"/>
                </a:cubicBezTo>
                <a:cubicBezTo>
                  <a:pt x="337" y="850"/>
                  <a:pt x="337" y="850"/>
                  <a:pt x="337" y="850"/>
                </a:cubicBezTo>
                <a:cubicBezTo>
                  <a:pt x="336" y="850"/>
                  <a:pt x="334" y="851"/>
                  <a:pt x="333" y="851"/>
                </a:cubicBezTo>
                <a:cubicBezTo>
                  <a:pt x="329" y="851"/>
                  <a:pt x="326" y="850"/>
                  <a:pt x="324" y="849"/>
                </a:cubicBezTo>
                <a:cubicBezTo>
                  <a:pt x="236" y="1005"/>
                  <a:pt x="236" y="1005"/>
                  <a:pt x="236" y="1005"/>
                </a:cubicBezTo>
                <a:cubicBezTo>
                  <a:pt x="238" y="1007"/>
                  <a:pt x="240" y="1009"/>
                  <a:pt x="242" y="1011"/>
                </a:cubicBezTo>
                <a:close/>
                <a:moveTo>
                  <a:pt x="369" y="941"/>
                </a:moveTo>
                <a:cubicBezTo>
                  <a:pt x="481" y="880"/>
                  <a:pt x="481" y="880"/>
                  <a:pt x="481" y="880"/>
                </a:cubicBezTo>
                <a:cubicBezTo>
                  <a:pt x="480" y="877"/>
                  <a:pt x="479" y="874"/>
                  <a:pt x="479" y="871"/>
                </a:cubicBezTo>
                <a:cubicBezTo>
                  <a:pt x="479" y="870"/>
                  <a:pt x="479" y="869"/>
                  <a:pt x="480" y="868"/>
                </a:cubicBezTo>
                <a:cubicBezTo>
                  <a:pt x="354" y="836"/>
                  <a:pt x="354" y="836"/>
                  <a:pt x="354" y="836"/>
                </a:cubicBezTo>
                <a:cubicBezTo>
                  <a:pt x="352" y="842"/>
                  <a:pt x="347" y="846"/>
                  <a:pt x="341" y="849"/>
                </a:cubicBezTo>
                <a:cubicBezTo>
                  <a:pt x="369" y="941"/>
                  <a:pt x="369" y="941"/>
                  <a:pt x="369" y="941"/>
                </a:cubicBezTo>
                <a:close/>
                <a:moveTo>
                  <a:pt x="658" y="1084"/>
                </a:moveTo>
                <a:cubicBezTo>
                  <a:pt x="648" y="1159"/>
                  <a:pt x="648" y="1159"/>
                  <a:pt x="648" y="1159"/>
                </a:cubicBezTo>
                <a:cubicBezTo>
                  <a:pt x="656" y="1161"/>
                  <a:pt x="662" y="1167"/>
                  <a:pt x="664" y="1175"/>
                </a:cubicBezTo>
                <a:cubicBezTo>
                  <a:pt x="727" y="1165"/>
                  <a:pt x="727" y="1165"/>
                  <a:pt x="727" y="1165"/>
                </a:cubicBezTo>
                <a:cubicBezTo>
                  <a:pt x="727" y="1165"/>
                  <a:pt x="727" y="1165"/>
                  <a:pt x="727" y="1164"/>
                </a:cubicBezTo>
                <a:cubicBezTo>
                  <a:pt x="727" y="1158"/>
                  <a:pt x="730" y="1153"/>
                  <a:pt x="733" y="1149"/>
                </a:cubicBezTo>
                <a:cubicBezTo>
                  <a:pt x="672" y="1080"/>
                  <a:pt x="672" y="1080"/>
                  <a:pt x="672" y="1080"/>
                </a:cubicBezTo>
                <a:cubicBezTo>
                  <a:pt x="669" y="1083"/>
                  <a:pt x="664" y="1084"/>
                  <a:pt x="659" y="1084"/>
                </a:cubicBezTo>
                <a:cubicBezTo>
                  <a:pt x="658" y="1084"/>
                  <a:pt x="658" y="1084"/>
                  <a:pt x="658" y="1084"/>
                </a:cubicBezTo>
                <a:close/>
                <a:moveTo>
                  <a:pt x="483" y="884"/>
                </a:moveTo>
                <a:cubicBezTo>
                  <a:pt x="370" y="946"/>
                  <a:pt x="370" y="946"/>
                  <a:pt x="370" y="946"/>
                </a:cubicBezTo>
                <a:cubicBezTo>
                  <a:pt x="393" y="1020"/>
                  <a:pt x="393" y="1020"/>
                  <a:pt x="393" y="1020"/>
                </a:cubicBezTo>
                <a:cubicBezTo>
                  <a:pt x="394" y="1020"/>
                  <a:pt x="396" y="1020"/>
                  <a:pt x="397" y="1020"/>
                </a:cubicBezTo>
                <a:cubicBezTo>
                  <a:pt x="401" y="1020"/>
                  <a:pt x="404" y="1021"/>
                  <a:pt x="407" y="1022"/>
                </a:cubicBezTo>
                <a:cubicBezTo>
                  <a:pt x="488" y="889"/>
                  <a:pt x="488" y="889"/>
                  <a:pt x="488" y="889"/>
                </a:cubicBezTo>
                <a:cubicBezTo>
                  <a:pt x="486" y="887"/>
                  <a:pt x="485" y="886"/>
                  <a:pt x="483" y="884"/>
                </a:cubicBezTo>
                <a:close/>
                <a:moveTo>
                  <a:pt x="366" y="948"/>
                </a:moveTo>
                <a:cubicBezTo>
                  <a:pt x="244" y="1015"/>
                  <a:pt x="244" y="1015"/>
                  <a:pt x="244" y="1015"/>
                </a:cubicBezTo>
                <a:cubicBezTo>
                  <a:pt x="245" y="1017"/>
                  <a:pt x="246" y="1020"/>
                  <a:pt x="246" y="1024"/>
                </a:cubicBezTo>
                <a:cubicBezTo>
                  <a:pt x="246" y="1024"/>
                  <a:pt x="246" y="1024"/>
                  <a:pt x="246" y="1024"/>
                </a:cubicBezTo>
                <a:cubicBezTo>
                  <a:pt x="375" y="1038"/>
                  <a:pt x="375" y="1038"/>
                  <a:pt x="375" y="1038"/>
                </a:cubicBezTo>
                <a:cubicBezTo>
                  <a:pt x="377" y="1031"/>
                  <a:pt x="382" y="1025"/>
                  <a:pt x="388" y="1022"/>
                </a:cubicBezTo>
                <a:cubicBezTo>
                  <a:pt x="366" y="948"/>
                  <a:pt x="366" y="948"/>
                  <a:pt x="366" y="948"/>
                </a:cubicBezTo>
                <a:close/>
                <a:moveTo>
                  <a:pt x="374" y="1042"/>
                </a:moveTo>
                <a:cubicBezTo>
                  <a:pt x="245" y="1028"/>
                  <a:pt x="245" y="1028"/>
                  <a:pt x="245" y="1028"/>
                </a:cubicBezTo>
                <a:cubicBezTo>
                  <a:pt x="243" y="1036"/>
                  <a:pt x="237" y="1043"/>
                  <a:pt x="229" y="1045"/>
                </a:cubicBezTo>
                <a:cubicBezTo>
                  <a:pt x="249" y="1152"/>
                  <a:pt x="249" y="1152"/>
                  <a:pt x="249" y="1152"/>
                </a:cubicBezTo>
                <a:cubicBezTo>
                  <a:pt x="250" y="1152"/>
                  <a:pt x="250" y="1152"/>
                  <a:pt x="251" y="1152"/>
                </a:cubicBezTo>
                <a:cubicBezTo>
                  <a:pt x="257" y="1152"/>
                  <a:pt x="262" y="1155"/>
                  <a:pt x="266" y="1158"/>
                </a:cubicBezTo>
                <a:cubicBezTo>
                  <a:pt x="379" y="1056"/>
                  <a:pt x="379" y="1056"/>
                  <a:pt x="379" y="1056"/>
                </a:cubicBezTo>
                <a:cubicBezTo>
                  <a:pt x="376" y="1052"/>
                  <a:pt x="374" y="1048"/>
                  <a:pt x="374" y="1043"/>
                </a:cubicBezTo>
                <a:cubicBezTo>
                  <a:pt x="374" y="1042"/>
                  <a:pt x="374" y="1042"/>
                  <a:pt x="374" y="1042"/>
                </a:cubicBezTo>
                <a:close/>
                <a:moveTo>
                  <a:pt x="382" y="1059"/>
                </a:moveTo>
                <a:cubicBezTo>
                  <a:pt x="269" y="1162"/>
                  <a:pt x="269" y="1162"/>
                  <a:pt x="269" y="1162"/>
                </a:cubicBezTo>
                <a:cubicBezTo>
                  <a:pt x="272" y="1165"/>
                  <a:pt x="274" y="1170"/>
                  <a:pt x="274" y="1175"/>
                </a:cubicBezTo>
                <a:cubicBezTo>
                  <a:pt x="274" y="1181"/>
                  <a:pt x="271" y="1187"/>
                  <a:pt x="267" y="1191"/>
                </a:cubicBezTo>
                <a:cubicBezTo>
                  <a:pt x="301" y="1231"/>
                  <a:pt x="301" y="1231"/>
                  <a:pt x="301" y="1231"/>
                </a:cubicBezTo>
                <a:cubicBezTo>
                  <a:pt x="305" y="1229"/>
                  <a:pt x="309" y="1227"/>
                  <a:pt x="314" y="1227"/>
                </a:cubicBezTo>
                <a:cubicBezTo>
                  <a:pt x="316" y="1227"/>
                  <a:pt x="318" y="1228"/>
                  <a:pt x="320" y="1228"/>
                </a:cubicBezTo>
                <a:cubicBezTo>
                  <a:pt x="387" y="1063"/>
                  <a:pt x="387" y="1063"/>
                  <a:pt x="387" y="1063"/>
                </a:cubicBezTo>
                <a:cubicBezTo>
                  <a:pt x="385" y="1062"/>
                  <a:pt x="383" y="1061"/>
                  <a:pt x="382" y="1059"/>
                </a:cubicBezTo>
                <a:close/>
                <a:moveTo>
                  <a:pt x="487" y="1164"/>
                </a:moveTo>
                <a:cubicBezTo>
                  <a:pt x="409" y="1062"/>
                  <a:pt x="409" y="1062"/>
                  <a:pt x="409" y="1062"/>
                </a:cubicBezTo>
                <a:cubicBezTo>
                  <a:pt x="405" y="1064"/>
                  <a:pt x="401" y="1065"/>
                  <a:pt x="397" y="1065"/>
                </a:cubicBezTo>
                <a:cubicBezTo>
                  <a:pt x="395" y="1065"/>
                  <a:pt x="393" y="1065"/>
                  <a:pt x="391" y="1064"/>
                </a:cubicBezTo>
                <a:cubicBezTo>
                  <a:pt x="325" y="1230"/>
                  <a:pt x="325" y="1230"/>
                  <a:pt x="325" y="1230"/>
                </a:cubicBezTo>
                <a:cubicBezTo>
                  <a:pt x="329" y="1232"/>
                  <a:pt x="332" y="1236"/>
                  <a:pt x="334" y="1240"/>
                </a:cubicBezTo>
                <a:cubicBezTo>
                  <a:pt x="480" y="1186"/>
                  <a:pt x="480" y="1186"/>
                  <a:pt x="480" y="1186"/>
                </a:cubicBezTo>
                <a:cubicBezTo>
                  <a:pt x="480" y="1185"/>
                  <a:pt x="479" y="1183"/>
                  <a:pt x="479" y="1181"/>
                </a:cubicBezTo>
                <a:cubicBezTo>
                  <a:pt x="479" y="1174"/>
                  <a:pt x="482" y="1168"/>
                  <a:pt x="487" y="1164"/>
                </a:cubicBezTo>
                <a:close/>
                <a:moveTo>
                  <a:pt x="724" y="1461"/>
                </a:moveTo>
                <a:cubicBezTo>
                  <a:pt x="701" y="1567"/>
                  <a:pt x="605" y="1646"/>
                  <a:pt x="491" y="1646"/>
                </a:cubicBezTo>
                <a:cubicBezTo>
                  <a:pt x="403" y="1646"/>
                  <a:pt x="326" y="1599"/>
                  <a:pt x="284" y="1529"/>
                </a:cubicBezTo>
                <a:cubicBezTo>
                  <a:pt x="280" y="1522"/>
                  <a:pt x="280" y="1514"/>
                  <a:pt x="283" y="1506"/>
                </a:cubicBezTo>
                <a:cubicBezTo>
                  <a:pt x="287" y="1499"/>
                  <a:pt x="294" y="1494"/>
                  <a:pt x="302" y="1493"/>
                </a:cubicBezTo>
                <a:cubicBezTo>
                  <a:pt x="696" y="1432"/>
                  <a:pt x="696" y="1432"/>
                  <a:pt x="696" y="1432"/>
                </a:cubicBezTo>
                <a:cubicBezTo>
                  <a:pt x="704" y="1431"/>
                  <a:pt x="712" y="1433"/>
                  <a:pt x="718" y="1439"/>
                </a:cubicBezTo>
                <a:cubicBezTo>
                  <a:pt x="724" y="1445"/>
                  <a:pt x="726" y="1453"/>
                  <a:pt x="724" y="1461"/>
                </a:cubicBezTo>
                <a:close/>
                <a:moveTo>
                  <a:pt x="299" y="1426"/>
                </a:moveTo>
                <a:cubicBezTo>
                  <a:pt x="287" y="1428"/>
                  <a:pt x="278" y="1440"/>
                  <a:pt x="280" y="1452"/>
                </a:cubicBezTo>
                <a:cubicBezTo>
                  <a:pt x="280" y="1452"/>
                  <a:pt x="280" y="1452"/>
                  <a:pt x="280" y="1452"/>
                </a:cubicBezTo>
                <a:cubicBezTo>
                  <a:pt x="282" y="1464"/>
                  <a:pt x="294" y="1473"/>
                  <a:pt x="306" y="1471"/>
                </a:cubicBezTo>
                <a:cubicBezTo>
                  <a:pt x="706" y="1408"/>
                  <a:pt x="706" y="1408"/>
                  <a:pt x="706" y="1408"/>
                </a:cubicBezTo>
                <a:cubicBezTo>
                  <a:pt x="719" y="1406"/>
                  <a:pt x="727" y="1395"/>
                  <a:pt x="725" y="1382"/>
                </a:cubicBezTo>
                <a:cubicBezTo>
                  <a:pt x="725" y="1382"/>
                  <a:pt x="725" y="1382"/>
                  <a:pt x="725" y="1382"/>
                </a:cubicBezTo>
                <a:cubicBezTo>
                  <a:pt x="723" y="1370"/>
                  <a:pt x="712" y="1362"/>
                  <a:pt x="700" y="1364"/>
                </a:cubicBezTo>
                <a:cubicBezTo>
                  <a:pt x="299" y="1426"/>
                  <a:pt x="299" y="1426"/>
                  <a:pt x="299" y="1426"/>
                </a:cubicBezTo>
                <a:close/>
                <a:moveTo>
                  <a:pt x="299" y="1360"/>
                </a:moveTo>
                <a:cubicBezTo>
                  <a:pt x="700" y="1297"/>
                  <a:pt x="700" y="1297"/>
                  <a:pt x="700" y="1297"/>
                </a:cubicBezTo>
                <a:cubicBezTo>
                  <a:pt x="712" y="1295"/>
                  <a:pt x="723" y="1303"/>
                  <a:pt x="725" y="1316"/>
                </a:cubicBezTo>
                <a:cubicBezTo>
                  <a:pt x="725" y="1316"/>
                  <a:pt x="725" y="1316"/>
                  <a:pt x="725" y="1316"/>
                </a:cubicBezTo>
                <a:cubicBezTo>
                  <a:pt x="727" y="1328"/>
                  <a:pt x="719" y="1339"/>
                  <a:pt x="706" y="1341"/>
                </a:cubicBezTo>
                <a:cubicBezTo>
                  <a:pt x="306" y="1404"/>
                  <a:pt x="306" y="1404"/>
                  <a:pt x="306" y="1404"/>
                </a:cubicBezTo>
                <a:cubicBezTo>
                  <a:pt x="294" y="1406"/>
                  <a:pt x="282" y="1398"/>
                  <a:pt x="280" y="1385"/>
                </a:cubicBezTo>
                <a:cubicBezTo>
                  <a:pt x="280" y="1385"/>
                  <a:pt x="280" y="1385"/>
                  <a:pt x="280" y="1385"/>
                </a:cubicBezTo>
                <a:cubicBezTo>
                  <a:pt x="278" y="1373"/>
                  <a:pt x="287" y="1361"/>
                  <a:pt x="299" y="1360"/>
                </a:cubicBezTo>
                <a:close/>
                <a:moveTo>
                  <a:pt x="299" y="1293"/>
                </a:moveTo>
                <a:cubicBezTo>
                  <a:pt x="287" y="1295"/>
                  <a:pt x="278" y="1306"/>
                  <a:pt x="280" y="1319"/>
                </a:cubicBezTo>
                <a:cubicBezTo>
                  <a:pt x="280" y="1319"/>
                  <a:pt x="280" y="1319"/>
                  <a:pt x="280" y="1319"/>
                </a:cubicBezTo>
                <a:cubicBezTo>
                  <a:pt x="282" y="1331"/>
                  <a:pt x="294" y="1339"/>
                  <a:pt x="306" y="1337"/>
                </a:cubicBezTo>
                <a:cubicBezTo>
                  <a:pt x="706" y="1275"/>
                  <a:pt x="706" y="1275"/>
                  <a:pt x="706" y="1275"/>
                </a:cubicBezTo>
                <a:cubicBezTo>
                  <a:pt x="719" y="1273"/>
                  <a:pt x="727" y="1261"/>
                  <a:pt x="725" y="1249"/>
                </a:cubicBezTo>
                <a:cubicBezTo>
                  <a:pt x="725" y="1249"/>
                  <a:pt x="725" y="1249"/>
                  <a:pt x="725" y="1249"/>
                </a:cubicBezTo>
                <a:cubicBezTo>
                  <a:pt x="723" y="1237"/>
                  <a:pt x="712" y="1228"/>
                  <a:pt x="700" y="1230"/>
                </a:cubicBezTo>
                <a:lnTo>
                  <a:pt x="299" y="1293"/>
                </a:lnTo>
                <a:close/>
              </a:path>
            </a:pathLst>
          </a:custGeom>
          <a:solidFill>
            <a:srgbClr val="2D5493"/>
          </a:solidFill>
          <a:ln w="9525">
            <a:noFill/>
            <a:round/>
          </a:ln>
        </p:spPr>
        <p:txBody>
          <a:bodyPr/>
          <a:lstStyle/>
          <a:p>
            <a:endParaRPr lang="zh-CN" altLang="en-US"/>
          </a:p>
        </p:txBody>
      </p:sp>
      <p:sp>
        <p:nvSpPr>
          <p:cNvPr id="32775" name="Rectangle 21"/>
          <p:cNvSpPr>
            <a:spLocks noChangeArrowheads="1"/>
          </p:cNvSpPr>
          <p:nvPr/>
        </p:nvSpPr>
        <p:spPr bwMode="auto">
          <a:xfrm>
            <a:off x="1614488" y="1799908"/>
            <a:ext cx="519112" cy="501650"/>
          </a:xfrm>
          <a:prstGeom prst="rect">
            <a:avLst/>
          </a:prstGeom>
          <a:solidFill>
            <a:srgbClr val="00CCFF"/>
          </a:solidFill>
          <a:ln w="9525">
            <a:noFill/>
            <a:miter lim="800000"/>
          </a:ln>
        </p:spPr>
        <p:txBody>
          <a:bodyPr wrap="none" anchor="ctr"/>
          <a:lstStyle/>
          <a:p>
            <a:pPr algn="ctr"/>
            <a:r>
              <a:rPr lang="en-US" altLang="zh-CN" sz="2800">
                <a:solidFill>
                  <a:schemeClr val="bg1"/>
                </a:solidFill>
                <a:latin typeface="微软雅黑" panose="020B0503020204020204" pitchFamily="34" charset="-122"/>
                <a:ea typeface="微软雅黑" panose="020B0503020204020204" pitchFamily="34" charset="-122"/>
              </a:rPr>
              <a:t>1</a:t>
            </a:r>
            <a:endParaRPr lang="en-US" altLang="zh-CN" sz="2800">
              <a:solidFill>
                <a:schemeClr val="bg1"/>
              </a:solidFill>
              <a:latin typeface="微软雅黑" panose="020B0503020204020204" pitchFamily="34" charset="-122"/>
              <a:ea typeface="微软雅黑" panose="020B0503020204020204" pitchFamily="34" charset="-122"/>
            </a:endParaRPr>
          </a:p>
        </p:txBody>
      </p:sp>
      <p:sp>
        <p:nvSpPr>
          <p:cNvPr id="32776" name="Rectangle 23"/>
          <p:cNvSpPr>
            <a:spLocks noChangeArrowheads="1"/>
          </p:cNvSpPr>
          <p:nvPr/>
        </p:nvSpPr>
        <p:spPr bwMode="auto">
          <a:xfrm>
            <a:off x="1627188" y="3041968"/>
            <a:ext cx="519112" cy="501650"/>
          </a:xfrm>
          <a:prstGeom prst="rect">
            <a:avLst/>
          </a:prstGeom>
          <a:solidFill>
            <a:srgbClr val="00CCFF"/>
          </a:solidFill>
          <a:ln w="9525">
            <a:noFill/>
            <a:miter lim="800000"/>
          </a:ln>
        </p:spPr>
        <p:txBody>
          <a:bodyPr wrap="none" anchor="ctr"/>
          <a:lstStyle/>
          <a:p>
            <a:pPr algn="ctr"/>
            <a:r>
              <a:rPr lang="en-US" altLang="zh-CN" sz="2800">
                <a:solidFill>
                  <a:schemeClr val="bg1"/>
                </a:solidFill>
                <a:latin typeface="微软雅黑" panose="020B0503020204020204" pitchFamily="34" charset="-122"/>
                <a:ea typeface="微软雅黑" panose="020B0503020204020204" pitchFamily="34" charset="-122"/>
              </a:rPr>
              <a:t>2</a:t>
            </a:r>
            <a:endParaRPr lang="en-US" altLang="zh-CN" sz="2800">
              <a:solidFill>
                <a:schemeClr val="bg1"/>
              </a:solidFill>
              <a:latin typeface="微软雅黑" panose="020B0503020204020204" pitchFamily="34" charset="-122"/>
              <a:ea typeface="微软雅黑" panose="020B0503020204020204" pitchFamily="34" charset="-122"/>
            </a:endParaRPr>
          </a:p>
        </p:txBody>
      </p:sp>
      <p:sp>
        <p:nvSpPr>
          <p:cNvPr id="32777" name="Rectangle 24"/>
          <p:cNvSpPr>
            <a:spLocks noChangeArrowheads="1"/>
          </p:cNvSpPr>
          <p:nvPr/>
        </p:nvSpPr>
        <p:spPr bwMode="auto">
          <a:xfrm>
            <a:off x="1639888" y="5387658"/>
            <a:ext cx="519112" cy="501650"/>
          </a:xfrm>
          <a:prstGeom prst="rect">
            <a:avLst/>
          </a:prstGeom>
          <a:solidFill>
            <a:srgbClr val="00CCFF"/>
          </a:solidFill>
          <a:ln w="9525">
            <a:noFill/>
            <a:miter lim="800000"/>
          </a:ln>
        </p:spPr>
        <p:txBody>
          <a:bodyPr wrap="none" anchor="ctr"/>
          <a:lstStyle/>
          <a:p>
            <a:pPr algn="ctr"/>
            <a:r>
              <a:rPr lang="en-US" altLang="zh-CN" sz="2800">
                <a:solidFill>
                  <a:schemeClr val="bg1"/>
                </a:solidFill>
                <a:latin typeface="微软雅黑" panose="020B0503020204020204" pitchFamily="34" charset="-122"/>
                <a:ea typeface="微软雅黑" panose="020B0503020204020204" pitchFamily="34" charset="-122"/>
              </a:rPr>
              <a:t>4</a:t>
            </a:r>
            <a:endParaRPr lang="en-US" altLang="zh-CN" sz="2800">
              <a:solidFill>
                <a:schemeClr val="bg1"/>
              </a:solidFill>
              <a:latin typeface="微软雅黑" panose="020B0503020204020204" pitchFamily="34" charset="-122"/>
              <a:ea typeface="微软雅黑" panose="020B0503020204020204" pitchFamily="34" charset="-122"/>
            </a:endParaRPr>
          </a:p>
        </p:txBody>
      </p:sp>
      <p:sp>
        <p:nvSpPr>
          <p:cNvPr id="32778" name="Rectangle 25"/>
          <p:cNvSpPr>
            <a:spLocks noChangeArrowheads="1"/>
          </p:cNvSpPr>
          <p:nvPr/>
        </p:nvSpPr>
        <p:spPr bwMode="auto">
          <a:xfrm>
            <a:off x="1624013" y="4229100"/>
            <a:ext cx="519112" cy="501650"/>
          </a:xfrm>
          <a:prstGeom prst="rect">
            <a:avLst/>
          </a:prstGeom>
          <a:solidFill>
            <a:srgbClr val="00CCFF"/>
          </a:solidFill>
          <a:ln w="9525">
            <a:noFill/>
            <a:miter lim="800000"/>
          </a:ln>
        </p:spPr>
        <p:txBody>
          <a:bodyPr wrap="none" anchor="ctr"/>
          <a:lstStyle/>
          <a:p>
            <a:pPr algn="ctr"/>
            <a:r>
              <a:rPr lang="en-US" altLang="zh-CN" sz="2800">
                <a:solidFill>
                  <a:schemeClr val="bg1"/>
                </a:solidFill>
                <a:latin typeface="微软雅黑" panose="020B0503020204020204" pitchFamily="34" charset="-122"/>
                <a:ea typeface="微软雅黑" panose="020B0503020204020204" pitchFamily="34" charset="-122"/>
              </a:rPr>
              <a:t>3</a:t>
            </a:r>
            <a:endParaRPr lang="en-US" altLang="zh-CN" sz="2800">
              <a:solidFill>
                <a:schemeClr val="bg1"/>
              </a:solidFill>
              <a:latin typeface="微软雅黑" panose="020B0503020204020204" pitchFamily="34" charset="-122"/>
              <a:ea typeface="微软雅黑" panose="020B0503020204020204" pitchFamily="34" charset="-122"/>
            </a:endParaRPr>
          </a:p>
        </p:txBody>
      </p:sp>
      <p:sp>
        <p:nvSpPr>
          <p:cNvPr id="32779" name="Text Box 26"/>
          <p:cNvSpPr txBox="1">
            <a:spLocks noChangeArrowheads="1"/>
          </p:cNvSpPr>
          <p:nvPr/>
        </p:nvSpPr>
        <p:spPr bwMode="auto">
          <a:xfrm>
            <a:off x="2317433" y="1692910"/>
            <a:ext cx="3638550" cy="953135"/>
          </a:xfrm>
          <a:prstGeom prst="rect">
            <a:avLst/>
          </a:prstGeom>
          <a:noFill/>
          <a:ln w="9525">
            <a:noFill/>
            <a:miter lim="800000"/>
          </a:ln>
        </p:spPr>
        <p:txBody>
          <a:bodyPr wrap="square">
            <a:spAutoFit/>
          </a:bodyPr>
          <a:lstStyle/>
          <a:p>
            <a:pPr>
              <a:spcBef>
                <a:spcPct val="50000"/>
              </a:spcBef>
            </a:pPr>
            <a:r>
              <a:rPr sz="2800">
                <a:latin typeface="华文楷体" panose="02010600040101010101" charset="-122"/>
                <a:ea typeface="华文楷体" panose="02010600040101010101" charset="-122"/>
                <a:cs typeface="华文楷体" panose="02010600040101010101" charset="-122"/>
              </a:rPr>
              <a:t>java、c++、Android编程知识</a:t>
            </a:r>
            <a:endParaRPr lang="zh-CN" altLang="en-US" sz="2800">
              <a:latin typeface="华文楷体" panose="02010600040101010101" charset="-122"/>
              <a:ea typeface="华文楷体" panose="02010600040101010101" charset="-122"/>
              <a:cs typeface="华文楷体" panose="02010600040101010101" charset="-122"/>
            </a:endParaRPr>
          </a:p>
        </p:txBody>
      </p:sp>
      <p:sp>
        <p:nvSpPr>
          <p:cNvPr id="32780" name="Text Box 28"/>
          <p:cNvSpPr txBox="1">
            <a:spLocks noChangeArrowheads="1"/>
          </p:cNvSpPr>
          <p:nvPr/>
        </p:nvSpPr>
        <p:spPr bwMode="auto">
          <a:xfrm>
            <a:off x="2317750" y="3021648"/>
            <a:ext cx="3851275" cy="521970"/>
          </a:xfrm>
          <a:prstGeom prst="rect">
            <a:avLst/>
          </a:prstGeom>
          <a:noFill/>
          <a:ln w="9525">
            <a:noFill/>
            <a:miter lim="800000"/>
          </a:ln>
        </p:spPr>
        <p:txBody>
          <a:bodyPr>
            <a:spAutoFit/>
          </a:bodyPr>
          <a:lstStyle/>
          <a:p>
            <a:pPr>
              <a:spcBef>
                <a:spcPct val="50000"/>
              </a:spcBef>
            </a:pPr>
            <a:r>
              <a:rPr lang="zh-CN" altLang="en-US" sz="2800">
                <a:latin typeface="华文楷体" panose="02010600040101010101" charset="-122"/>
                <a:ea typeface="华文楷体" panose="02010600040101010101" charset="-122"/>
                <a:cs typeface="华文楷体" panose="02010600040101010101" charset="-122"/>
              </a:rPr>
              <a:t>Android SDK应用</a:t>
            </a:r>
            <a:endParaRPr lang="zh-CN" altLang="en-US" sz="2800">
              <a:latin typeface="华文楷体" panose="02010600040101010101" charset="-122"/>
              <a:ea typeface="华文楷体" panose="02010600040101010101" charset="-122"/>
              <a:cs typeface="华文楷体" panose="02010600040101010101" charset="-122"/>
            </a:endParaRPr>
          </a:p>
        </p:txBody>
      </p:sp>
      <p:sp>
        <p:nvSpPr>
          <p:cNvPr id="32781" name="Text Box 30"/>
          <p:cNvSpPr txBox="1">
            <a:spLocks noChangeArrowheads="1"/>
          </p:cNvSpPr>
          <p:nvPr/>
        </p:nvSpPr>
        <p:spPr bwMode="auto">
          <a:xfrm>
            <a:off x="2317750" y="4228783"/>
            <a:ext cx="4867275" cy="521970"/>
          </a:xfrm>
          <a:prstGeom prst="rect">
            <a:avLst/>
          </a:prstGeom>
          <a:noFill/>
          <a:ln w="9525">
            <a:noFill/>
            <a:miter lim="800000"/>
          </a:ln>
        </p:spPr>
        <p:txBody>
          <a:bodyPr>
            <a:spAutoFit/>
          </a:bodyPr>
          <a:lstStyle/>
          <a:p>
            <a:pPr>
              <a:spcBef>
                <a:spcPct val="50000"/>
              </a:spcBef>
            </a:pPr>
            <a:r>
              <a:rPr lang="zh-CN" altLang="en-US" sz="2800">
                <a:latin typeface="华文楷体" panose="02010600040101010101" charset="-122"/>
                <a:ea typeface="华文楷体" panose="02010600040101010101" charset="-122"/>
                <a:cs typeface="华文楷体" panose="02010600040101010101" charset="-122"/>
              </a:rPr>
              <a:t>数据库服务器SQLite</a:t>
            </a:r>
            <a:endParaRPr lang="zh-CN" altLang="en-US" sz="2800">
              <a:latin typeface="华文楷体" panose="02010600040101010101" charset="-122"/>
              <a:ea typeface="华文楷体" panose="02010600040101010101" charset="-122"/>
              <a:cs typeface="华文楷体" panose="02010600040101010101" charset="-122"/>
            </a:endParaRPr>
          </a:p>
        </p:txBody>
      </p:sp>
      <p:sp>
        <p:nvSpPr>
          <p:cNvPr id="32782" name="Text Box 32"/>
          <p:cNvSpPr txBox="1">
            <a:spLocks noChangeArrowheads="1"/>
          </p:cNvSpPr>
          <p:nvPr/>
        </p:nvSpPr>
        <p:spPr bwMode="auto">
          <a:xfrm>
            <a:off x="2317750" y="5301615"/>
            <a:ext cx="4598988" cy="521970"/>
          </a:xfrm>
          <a:prstGeom prst="rect">
            <a:avLst/>
          </a:prstGeom>
          <a:noFill/>
          <a:ln w="9525">
            <a:noFill/>
            <a:miter lim="800000"/>
          </a:ln>
        </p:spPr>
        <p:txBody>
          <a:bodyPr>
            <a:spAutoFit/>
          </a:bodyPr>
          <a:lstStyle/>
          <a:p>
            <a:r>
              <a:rPr lang="zh-CN" altLang="en-US" sz="2800">
                <a:latin typeface="华文楷体" panose="02010600040101010101" charset="-122"/>
                <a:ea typeface="华文楷体" panose="02010600040101010101" charset="-122"/>
                <a:cs typeface="华文楷体" panose="02010600040101010101" charset="-122"/>
              </a:rPr>
              <a:t>游戏引擎cocos2D-x</a:t>
            </a:r>
            <a:endParaRPr lang="zh-CN" altLang="en-US" sz="2800">
              <a:latin typeface="华文楷体" panose="02010600040101010101" charset="-122"/>
              <a:ea typeface="华文楷体" panose="02010600040101010101" charset="-122"/>
              <a:cs typeface="华文楷体" panose="02010600040101010101"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decel="5330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000" fill="hold"/>
                                        <p:tgtEl>
                                          <p:spTgt spid="4"/>
                                        </p:tgtEl>
                                        <p:attrNameLst>
                                          <p:attrName>ppt_x</p:attrName>
                                        </p:attrNameLst>
                                      </p:cBhvr>
                                      <p:tavLst>
                                        <p:tav tm="0">
                                          <p:val>
                                            <p:strVal val="1+#ppt_w/2"/>
                                          </p:val>
                                        </p:tav>
                                        <p:tav tm="100000">
                                          <p:val>
                                            <p:strVal val="#ppt_x"/>
                                          </p:val>
                                        </p:tav>
                                      </p:tavLst>
                                    </p:anim>
                                    <p:anim calcmode="lin" valueType="num">
                                      <p:cBhvr additive="base">
                                        <p:cTn id="12" dur="10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56" presetClass="entr" presetSubtype="0" fill="hold" grpId="0" nodeType="afterEffect">
                                  <p:stCondLst>
                                    <p:cond delay="0"/>
                                  </p:stCondLst>
                                  <p:iterate type="lt">
                                    <p:tmPct val="10000"/>
                                  </p:iterate>
                                  <p:childTnLst>
                                    <p:set>
                                      <p:cBhvr>
                                        <p:cTn id="15" dur="1" fill="hold">
                                          <p:stCondLst>
                                            <p:cond delay="0"/>
                                          </p:stCondLst>
                                        </p:cTn>
                                        <p:tgtEl>
                                          <p:spTgt spid="5"/>
                                        </p:tgtEl>
                                        <p:attrNameLst>
                                          <p:attrName>style.visibility</p:attrName>
                                        </p:attrNameLst>
                                      </p:cBhvr>
                                      <p:to>
                                        <p:strVal val="visible"/>
                                      </p:to>
                                    </p:set>
                                    <p:anim by="(-#ppt_w*2)" calcmode="lin" valueType="num">
                                      <p:cBhvr rctx="PPT">
                                        <p:cTn id="16" dur="500" autoRev="1" fill="hold">
                                          <p:stCondLst>
                                            <p:cond delay="0"/>
                                          </p:stCondLst>
                                        </p:cTn>
                                        <p:tgtEl>
                                          <p:spTgt spid="5"/>
                                        </p:tgtEl>
                                        <p:attrNameLst>
                                          <p:attrName>ppt_w</p:attrName>
                                        </p:attrNameLst>
                                      </p:cBhvr>
                                    </p:anim>
                                    <p:anim by="(#ppt_w*0.50)" calcmode="lin" valueType="num">
                                      <p:cBhvr>
                                        <p:cTn id="17" dur="500" decel="50000" autoRev="1" fill="hold">
                                          <p:stCondLst>
                                            <p:cond delay="0"/>
                                          </p:stCondLst>
                                        </p:cTn>
                                        <p:tgtEl>
                                          <p:spTgt spid="5"/>
                                        </p:tgtEl>
                                        <p:attrNameLst>
                                          <p:attrName>ppt_x</p:attrName>
                                        </p:attrNameLst>
                                      </p:cBhvr>
                                    </p:anim>
                                    <p:anim from="(-#ppt_h/2)" to="(#ppt_y)" calcmode="lin" valueType="num">
                                      <p:cBhvr>
                                        <p:cTn id="18" dur="1000" fill="hold">
                                          <p:stCondLst>
                                            <p:cond delay="0"/>
                                          </p:stCondLst>
                                        </p:cTn>
                                        <p:tgtEl>
                                          <p:spTgt spid="5"/>
                                        </p:tgtEl>
                                        <p:attrNameLst>
                                          <p:attrName>ppt_y</p:attrName>
                                        </p:attrNameLst>
                                      </p:cBhvr>
                                    </p:anim>
                                    <p:animRot by="21600000">
                                      <p:cBhvr>
                                        <p:cTn id="19" dur="1000" fill="hold">
                                          <p:stCondLst>
                                            <p:cond delay="0"/>
                                          </p:stCondLst>
                                        </p:cTn>
                                        <p:tgtEl>
                                          <p:spTgt spid="5"/>
                                        </p:tgtEl>
                                        <p:attrNameLst>
                                          <p:attrName>r</p:attrName>
                                        </p:attrNameLst>
                                      </p:cBhvr>
                                    </p:animRot>
                                  </p:childTnLst>
                                </p:cTn>
                              </p:par>
                            </p:childTnLst>
                          </p:cTn>
                        </p:par>
                        <p:par>
                          <p:cTn id="20" fill="hold">
                            <p:stCondLst>
                              <p:cond delay="2900"/>
                            </p:stCondLst>
                            <p:childTnLst>
                              <p:par>
                                <p:cTn id="21" presetID="42"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1000"/>
                                        <p:tgtEl>
                                          <p:spTgt spid="6"/>
                                        </p:tgtEl>
                                      </p:cBhvr>
                                    </p:animEffect>
                                    <p:anim calcmode="lin" valueType="num">
                                      <p:cBhvr>
                                        <p:cTn id="24" dur="1000" fill="hold"/>
                                        <p:tgtEl>
                                          <p:spTgt spid="6"/>
                                        </p:tgtEl>
                                        <p:attrNameLst>
                                          <p:attrName>ppt_x</p:attrName>
                                        </p:attrNameLst>
                                      </p:cBhvr>
                                      <p:tavLst>
                                        <p:tav tm="0">
                                          <p:val>
                                            <p:strVal val="#ppt_x"/>
                                          </p:val>
                                        </p:tav>
                                        <p:tav tm="100000">
                                          <p:val>
                                            <p:strVal val="#ppt_x"/>
                                          </p:val>
                                        </p:tav>
                                      </p:tavLst>
                                    </p:anim>
                                    <p:anim calcmode="lin" valueType="num">
                                      <p:cBhvr>
                                        <p:cTn id="2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p:bldP spid="6"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五边形 2"/>
          <p:cNvSpPr/>
          <p:nvPr/>
        </p:nvSpPr>
        <p:spPr>
          <a:xfrm>
            <a:off x="0" y="122238"/>
            <a:ext cx="10198100" cy="684212"/>
          </a:xfrm>
          <a:prstGeom prst="homePlate">
            <a:avLst>
              <a:gd name="adj" fmla="val 68103"/>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ndParaRPr>
          </a:p>
        </p:txBody>
      </p:sp>
      <p:sp>
        <p:nvSpPr>
          <p:cNvPr id="4" name="五边形 3"/>
          <p:cNvSpPr/>
          <p:nvPr/>
        </p:nvSpPr>
        <p:spPr>
          <a:xfrm flipH="1">
            <a:off x="10198100" y="122238"/>
            <a:ext cx="1993900" cy="684212"/>
          </a:xfrm>
          <a:prstGeom prst="homePlate">
            <a:avLst>
              <a:gd name="adj" fmla="val 6392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ndParaRPr>
          </a:p>
        </p:txBody>
      </p:sp>
      <p:sp>
        <p:nvSpPr>
          <p:cNvPr id="5" name="TextBox 48"/>
          <p:cNvSpPr txBox="1"/>
          <p:nvPr/>
        </p:nvSpPr>
        <p:spPr>
          <a:xfrm>
            <a:off x="263525" y="0"/>
            <a:ext cx="2334895" cy="737235"/>
          </a:xfrm>
          <a:prstGeom prst="rect">
            <a:avLst/>
          </a:prstGeom>
          <a:noFill/>
        </p:spPr>
        <p:txBody>
          <a:bodyPr wrap="none">
            <a:spAutoFit/>
          </a:bodyPr>
          <a:lstStyle/>
          <a:p>
            <a:pPr fontAlgn="auto">
              <a:lnSpc>
                <a:spcPct val="150000"/>
              </a:lnSpc>
              <a:spcBef>
                <a:spcPts val="0"/>
              </a:spcBef>
              <a:spcAft>
                <a:spcPts val="0"/>
              </a:spcAft>
              <a:defRPr/>
            </a:pPr>
            <a:r>
              <a:rPr lang="en-US" altLang="zh-CN" sz="2800" spc="120" dirty="0">
                <a:solidFill>
                  <a:srgbClr val="FFFFFF"/>
                </a:solidFill>
                <a:latin typeface="微软雅黑" panose="020B0503020204020204" pitchFamily="34" charset="-122"/>
                <a:ea typeface="微软雅黑" panose="020B0503020204020204" pitchFamily="34" charset="-122"/>
              </a:rPr>
              <a:t>3.6 </a:t>
            </a:r>
            <a:r>
              <a:rPr lang="zh-CN" sz="2800" spc="120" dirty="0">
                <a:solidFill>
                  <a:srgbClr val="FFFFFF"/>
                </a:solidFill>
                <a:latin typeface="微软雅黑" panose="020B0503020204020204" pitchFamily="34" charset="-122"/>
                <a:ea typeface="微软雅黑" panose="020B0503020204020204" pitchFamily="34" charset="-122"/>
              </a:rPr>
              <a:t>项目预算</a:t>
            </a:r>
            <a:endParaRPr lang="en-US" altLang="zh-CN" sz="2800" spc="120" dirty="0">
              <a:solidFill>
                <a:srgbClr val="FFFFFF"/>
              </a:solidFill>
              <a:latin typeface="微软雅黑" panose="020B0503020204020204" pitchFamily="34" charset="-122"/>
              <a:ea typeface="微软雅黑" panose="020B0503020204020204" pitchFamily="34" charset="-122"/>
            </a:endParaRPr>
          </a:p>
        </p:txBody>
      </p:sp>
      <p:pic>
        <p:nvPicPr>
          <p:cNvPr id="35" name="图片 18" descr="IMG_256"/>
          <p:cNvPicPr>
            <a:picLocks noChangeAspect="1"/>
          </p:cNvPicPr>
          <p:nvPr/>
        </p:nvPicPr>
        <p:blipFill>
          <a:blip r:embed="rId1"/>
          <a:stretch>
            <a:fillRect/>
          </a:stretch>
        </p:blipFill>
        <p:spPr>
          <a:xfrm>
            <a:off x="550545" y="1673225"/>
            <a:ext cx="11090275" cy="4265295"/>
          </a:xfrm>
          <a:prstGeom prst="rect">
            <a:avLst/>
          </a:prstGeom>
          <a:noFill/>
          <a:ln w="9525">
            <a:noFill/>
          </a:ln>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decel="5330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000" fill="hold"/>
                                        <p:tgtEl>
                                          <p:spTgt spid="4"/>
                                        </p:tgtEl>
                                        <p:attrNameLst>
                                          <p:attrName>ppt_x</p:attrName>
                                        </p:attrNameLst>
                                      </p:cBhvr>
                                      <p:tavLst>
                                        <p:tav tm="0">
                                          <p:val>
                                            <p:strVal val="1+#ppt_w/2"/>
                                          </p:val>
                                        </p:tav>
                                        <p:tav tm="100000">
                                          <p:val>
                                            <p:strVal val="#ppt_x"/>
                                          </p:val>
                                        </p:tav>
                                      </p:tavLst>
                                    </p:anim>
                                    <p:anim calcmode="lin" valueType="num">
                                      <p:cBhvr additive="base">
                                        <p:cTn id="12" dur="10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56" presetClass="entr" presetSubtype="0" fill="hold" grpId="0" nodeType="afterEffect">
                                  <p:stCondLst>
                                    <p:cond delay="0"/>
                                  </p:stCondLst>
                                  <p:iterate type="lt">
                                    <p:tmPct val="10000"/>
                                  </p:iterate>
                                  <p:childTnLst>
                                    <p:set>
                                      <p:cBhvr>
                                        <p:cTn id="15" dur="1" fill="hold">
                                          <p:stCondLst>
                                            <p:cond delay="0"/>
                                          </p:stCondLst>
                                        </p:cTn>
                                        <p:tgtEl>
                                          <p:spTgt spid="5"/>
                                        </p:tgtEl>
                                        <p:attrNameLst>
                                          <p:attrName>style.visibility</p:attrName>
                                        </p:attrNameLst>
                                      </p:cBhvr>
                                      <p:to>
                                        <p:strVal val="visible"/>
                                      </p:to>
                                    </p:set>
                                    <p:anim by="(-#ppt_w*2)" calcmode="lin" valueType="num">
                                      <p:cBhvr rctx="PPT">
                                        <p:cTn id="16" dur="500" autoRev="1" fill="hold">
                                          <p:stCondLst>
                                            <p:cond delay="0"/>
                                          </p:stCondLst>
                                        </p:cTn>
                                        <p:tgtEl>
                                          <p:spTgt spid="5"/>
                                        </p:tgtEl>
                                        <p:attrNameLst>
                                          <p:attrName>ppt_w</p:attrName>
                                        </p:attrNameLst>
                                      </p:cBhvr>
                                    </p:anim>
                                    <p:anim by="(#ppt_w*0.50)" calcmode="lin" valueType="num">
                                      <p:cBhvr>
                                        <p:cTn id="17" dur="500" decel="50000" autoRev="1" fill="hold">
                                          <p:stCondLst>
                                            <p:cond delay="0"/>
                                          </p:stCondLst>
                                        </p:cTn>
                                        <p:tgtEl>
                                          <p:spTgt spid="5"/>
                                        </p:tgtEl>
                                        <p:attrNameLst>
                                          <p:attrName>ppt_x</p:attrName>
                                        </p:attrNameLst>
                                      </p:cBhvr>
                                    </p:anim>
                                    <p:anim from="(-#ppt_h/2)" to="(#ppt_y)" calcmode="lin" valueType="num">
                                      <p:cBhvr>
                                        <p:cTn id="18" dur="1000" fill="hold">
                                          <p:stCondLst>
                                            <p:cond delay="0"/>
                                          </p:stCondLst>
                                        </p:cTn>
                                        <p:tgtEl>
                                          <p:spTgt spid="5"/>
                                        </p:tgtEl>
                                        <p:attrNameLst>
                                          <p:attrName>ppt_y</p:attrName>
                                        </p:attrNameLst>
                                      </p:cBhvr>
                                    </p:anim>
                                    <p:animRot by="21600000">
                                      <p:cBhvr>
                                        <p:cTn id="19" dur="1000" fill="hold">
                                          <p:stCondLst>
                                            <p:cond delay="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五边形 2"/>
          <p:cNvSpPr/>
          <p:nvPr/>
        </p:nvSpPr>
        <p:spPr>
          <a:xfrm>
            <a:off x="0" y="122238"/>
            <a:ext cx="10198100" cy="684212"/>
          </a:xfrm>
          <a:prstGeom prst="homePlate">
            <a:avLst>
              <a:gd name="adj" fmla="val 68103"/>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ndParaRPr>
          </a:p>
        </p:txBody>
      </p:sp>
      <p:sp>
        <p:nvSpPr>
          <p:cNvPr id="4" name="五边形 3"/>
          <p:cNvSpPr/>
          <p:nvPr/>
        </p:nvSpPr>
        <p:spPr>
          <a:xfrm flipH="1">
            <a:off x="10198100" y="122238"/>
            <a:ext cx="1993900" cy="684212"/>
          </a:xfrm>
          <a:prstGeom prst="homePlate">
            <a:avLst>
              <a:gd name="adj" fmla="val 6392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ndParaRPr>
          </a:p>
        </p:txBody>
      </p:sp>
      <p:sp>
        <p:nvSpPr>
          <p:cNvPr id="5" name="TextBox 48"/>
          <p:cNvSpPr txBox="1"/>
          <p:nvPr/>
        </p:nvSpPr>
        <p:spPr>
          <a:xfrm>
            <a:off x="263525" y="0"/>
            <a:ext cx="2334895" cy="737235"/>
          </a:xfrm>
          <a:prstGeom prst="rect">
            <a:avLst/>
          </a:prstGeom>
          <a:noFill/>
        </p:spPr>
        <p:txBody>
          <a:bodyPr wrap="none">
            <a:spAutoFit/>
          </a:bodyPr>
          <a:lstStyle/>
          <a:p>
            <a:pPr fontAlgn="auto">
              <a:lnSpc>
                <a:spcPct val="150000"/>
              </a:lnSpc>
              <a:spcBef>
                <a:spcPts val="0"/>
              </a:spcBef>
              <a:spcAft>
                <a:spcPts val="0"/>
              </a:spcAft>
              <a:defRPr/>
            </a:pPr>
            <a:r>
              <a:rPr lang="en-US" altLang="zh-CN" sz="2800" spc="120" dirty="0">
                <a:solidFill>
                  <a:srgbClr val="FFFFFF"/>
                </a:solidFill>
                <a:latin typeface="微软雅黑" panose="020B0503020204020204" pitchFamily="34" charset="-122"/>
                <a:ea typeface="微软雅黑" panose="020B0503020204020204" pitchFamily="34" charset="-122"/>
              </a:rPr>
              <a:t>3.7 </a:t>
            </a:r>
            <a:r>
              <a:rPr lang="zh-CN" altLang="en-US" sz="2800" spc="120" dirty="0">
                <a:solidFill>
                  <a:srgbClr val="FFFFFF"/>
                </a:solidFill>
                <a:latin typeface="微软雅黑" panose="020B0503020204020204" pitchFamily="34" charset="-122"/>
                <a:ea typeface="微软雅黑" panose="020B0503020204020204" pitchFamily="34" charset="-122"/>
              </a:rPr>
              <a:t>关键问题</a:t>
            </a:r>
            <a:endParaRPr lang="zh-CN" altLang="en-US" sz="2800" spc="120" dirty="0">
              <a:solidFill>
                <a:srgbClr val="FFFFFF"/>
              </a:solidFill>
              <a:latin typeface="微软雅黑" panose="020B0503020204020204" pitchFamily="34" charset="-122"/>
              <a:ea typeface="微软雅黑" panose="020B0503020204020204" pitchFamily="34" charset="-122"/>
            </a:endParaRPr>
          </a:p>
        </p:txBody>
      </p:sp>
      <p:sp>
        <p:nvSpPr>
          <p:cNvPr id="9" name="MH_Other_1"/>
          <p:cNvSpPr>
            <a:spLocks noEditPoints="1"/>
          </p:cNvSpPr>
          <p:nvPr>
            <p:custDataLst>
              <p:tags r:id="rId1"/>
            </p:custDataLst>
          </p:nvPr>
        </p:nvSpPr>
        <p:spPr bwMode="auto">
          <a:xfrm>
            <a:off x="2038668" y="1412558"/>
            <a:ext cx="1211262" cy="1200150"/>
          </a:xfrm>
          <a:custGeom>
            <a:avLst/>
            <a:gdLst>
              <a:gd name="T0" fmla="*/ 2147483646 w 165"/>
              <a:gd name="T1" fmla="*/ 2147483646 h 165"/>
              <a:gd name="T2" fmla="*/ 2147483646 w 165"/>
              <a:gd name="T3" fmla="*/ 2147483646 h 165"/>
              <a:gd name="T4" fmla="*/ 2147483646 w 165"/>
              <a:gd name="T5" fmla="*/ 2147483646 h 165"/>
              <a:gd name="T6" fmla="*/ 2147483646 w 165"/>
              <a:gd name="T7" fmla="*/ 2147483646 h 165"/>
              <a:gd name="T8" fmla="*/ 2147483646 w 165"/>
              <a:gd name="T9" fmla="*/ 2147483646 h 165"/>
              <a:gd name="T10" fmla="*/ 2147483646 w 165"/>
              <a:gd name="T11" fmla="*/ 2147483646 h 165"/>
              <a:gd name="T12" fmla="*/ 2147483646 w 165"/>
              <a:gd name="T13" fmla="*/ 2147483646 h 165"/>
              <a:gd name="T14" fmla="*/ 2147483646 w 165"/>
              <a:gd name="T15" fmla="*/ 2147483646 h 165"/>
              <a:gd name="T16" fmla="*/ 2147483646 w 165"/>
              <a:gd name="T17" fmla="*/ 2147483646 h 165"/>
              <a:gd name="T18" fmla="*/ 2147483646 w 165"/>
              <a:gd name="T19" fmla="*/ 2147483646 h 165"/>
              <a:gd name="T20" fmla="*/ 2147483646 w 165"/>
              <a:gd name="T21" fmla="*/ 2147483646 h 165"/>
              <a:gd name="T22" fmla="*/ 2147483646 w 165"/>
              <a:gd name="T23" fmla="*/ 2147483646 h 165"/>
              <a:gd name="T24" fmla="*/ 2147483646 w 165"/>
              <a:gd name="T25" fmla="*/ 2147483646 h 165"/>
              <a:gd name="T26" fmla="*/ 2147483646 w 165"/>
              <a:gd name="T27" fmla="*/ 2147483646 h 165"/>
              <a:gd name="T28" fmla="*/ 2147483646 w 165"/>
              <a:gd name="T29" fmla="*/ 2147483646 h 165"/>
              <a:gd name="T30" fmla="*/ 2147483646 w 165"/>
              <a:gd name="T31" fmla="*/ 2147483646 h 165"/>
              <a:gd name="T32" fmla="*/ 2147483646 w 165"/>
              <a:gd name="T33" fmla="*/ 2147483646 h 165"/>
              <a:gd name="T34" fmla="*/ 2147483646 w 165"/>
              <a:gd name="T35" fmla="*/ 2147483646 h 165"/>
              <a:gd name="T36" fmla="*/ 2147483646 w 165"/>
              <a:gd name="T37" fmla="*/ 2147483646 h 165"/>
              <a:gd name="T38" fmla="*/ 2147483646 w 165"/>
              <a:gd name="T39" fmla="*/ 2147483646 h 165"/>
              <a:gd name="T40" fmla="*/ 2147483646 w 165"/>
              <a:gd name="T41" fmla="*/ 2147483646 h 165"/>
              <a:gd name="T42" fmla="*/ 2147483646 w 165"/>
              <a:gd name="T43" fmla="*/ 2147483646 h 165"/>
              <a:gd name="T44" fmla="*/ 0 w 165"/>
              <a:gd name="T45" fmla="*/ 2147483646 h 165"/>
              <a:gd name="T46" fmla="*/ 2147483646 w 165"/>
              <a:gd name="T47" fmla="*/ 2147483646 h 165"/>
              <a:gd name="T48" fmla="*/ 2147483646 w 165"/>
              <a:gd name="T49" fmla="*/ 2147483646 h 165"/>
              <a:gd name="T50" fmla="*/ 2147483646 w 165"/>
              <a:gd name="T51" fmla="*/ 2147483646 h 165"/>
              <a:gd name="T52" fmla="*/ 2147483646 w 165"/>
              <a:gd name="T53" fmla="*/ 2147483646 h 165"/>
              <a:gd name="T54" fmla="*/ 2147483646 w 165"/>
              <a:gd name="T55" fmla="*/ 2147483646 h 165"/>
              <a:gd name="T56" fmla="*/ 2147483646 w 165"/>
              <a:gd name="T57" fmla="*/ 2147483646 h 165"/>
              <a:gd name="T58" fmla="*/ 2147483646 w 165"/>
              <a:gd name="T59" fmla="*/ 2147483646 h 165"/>
              <a:gd name="T60" fmla="*/ 2147483646 w 165"/>
              <a:gd name="T61" fmla="*/ 0 h 165"/>
              <a:gd name="T62" fmla="*/ 2147483646 w 165"/>
              <a:gd name="T63" fmla="*/ 2147483646 h 165"/>
              <a:gd name="T64" fmla="*/ 2147483646 w 165"/>
              <a:gd name="T65" fmla="*/ 2147483646 h 165"/>
              <a:gd name="T66" fmla="*/ 2147483646 w 165"/>
              <a:gd name="T67" fmla="*/ 2147483646 h 165"/>
              <a:gd name="T68" fmla="*/ 2147483646 w 165"/>
              <a:gd name="T69" fmla="*/ 2147483646 h 16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65" h="165">
                <a:moveTo>
                  <a:pt x="100" y="2"/>
                </a:moveTo>
                <a:cubicBezTo>
                  <a:pt x="107" y="4"/>
                  <a:pt x="107" y="4"/>
                  <a:pt x="107" y="4"/>
                </a:cubicBezTo>
                <a:cubicBezTo>
                  <a:pt x="106" y="25"/>
                  <a:pt x="106" y="25"/>
                  <a:pt x="106" y="25"/>
                </a:cubicBezTo>
                <a:cubicBezTo>
                  <a:pt x="109" y="26"/>
                  <a:pt x="111" y="27"/>
                  <a:pt x="113" y="29"/>
                </a:cubicBezTo>
                <a:cubicBezTo>
                  <a:pt x="130" y="15"/>
                  <a:pt x="130" y="15"/>
                  <a:pt x="130" y="15"/>
                </a:cubicBezTo>
                <a:cubicBezTo>
                  <a:pt x="135" y="19"/>
                  <a:pt x="135" y="19"/>
                  <a:pt x="135" y="19"/>
                </a:cubicBezTo>
                <a:cubicBezTo>
                  <a:pt x="126" y="39"/>
                  <a:pt x="126" y="39"/>
                  <a:pt x="126" y="39"/>
                </a:cubicBezTo>
                <a:cubicBezTo>
                  <a:pt x="128" y="41"/>
                  <a:pt x="130" y="43"/>
                  <a:pt x="131" y="45"/>
                </a:cubicBezTo>
                <a:cubicBezTo>
                  <a:pt x="152" y="38"/>
                  <a:pt x="152" y="38"/>
                  <a:pt x="152" y="38"/>
                </a:cubicBezTo>
                <a:cubicBezTo>
                  <a:pt x="156" y="44"/>
                  <a:pt x="156" y="44"/>
                  <a:pt x="156" y="44"/>
                </a:cubicBezTo>
                <a:cubicBezTo>
                  <a:pt x="140" y="59"/>
                  <a:pt x="140" y="59"/>
                  <a:pt x="140" y="59"/>
                </a:cubicBezTo>
                <a:cubicBezTo>
                  <a:pt x="141" y="61"/>
                  <a:pt x="142" y="64"/>
                  <a:pt x="142" y="66"/>
                </a:cubicBezTo>
                <a:cubicBezTo>
                  <a:pt x="164" y="68"/>
                  <a:pt x="164" y="68"/>
                  <a:pt x="164" y="68"/>
                </a:cubicBezTo>
                <a:cubicBezTo>
                  <a:pt x="165" y="75"/>
                  <a:pt x="165" y="75"/>
                  <a:pt x="165" y="75"/>
                </a:cubicBezTo>
                <a:cubicBezTo>
                  <a:pt x="144" y="83"/>
                  <a:pt x="144" y="83"/>
                  <a:pt x="144" y="83"/>
                </a:cubicBezTo>
                <a:cubicBezTo>
                  <a:pt x="144" y="85"/>
                  <a:pt x="144" y="88"/>
                  <a:pt x="144" y="90"/>
                </a:cubicBezTo>
                <a:cubicBezTo>
                  <a:pt x="163" y="100"/>
                  <a:pt x="163" y="100"/>
                  <a:pt x="163" y="100"/>
                </a:cubicBezTo>
                <a:cubicBezTo>
                  <a:pt x="161" y="107"/>
                  <a:pt x="161" y="107"/>
                  <a:pt x="161" y="107"/>
                </a:cubicBezTo>
                <a:cubicBezTo>
                  <a:pt x="140" y="106"/>
                  <a:pt x="140" y="106"/>
                  <a:pt x="140" y="106"/>
                </a:cubicBezTo>
                <a:cubicBezTo>
                  <a:pt x="139" y="109"/>
                  <a:pt x="138" y="111"/>
                  <a:pt x="136" y="113"/>
                </a:cubicBezTo>
                <a:cubicBezTo>
                  <a:pt x="150" y="130"/>
                  <a:pt x="150" y="130"/>
                  <a:pt x="150" y="130"/>
                </a:cubicBezTo>
                <a:cubicBezTo>
                  <a:pt x="146" y="135"/>
                  <a:pt x="146" y="135"/>
                  <a:pt x="146" y="135"/>
                </a:cubicBezTo>
                <a:cubicBezTo>
                  <a:pt x="126" y="126"/>
                  <a:pt x="126" y="126"/>
                  <a:pt x="126" y="126"/>
                </a:cubicBezTo>
                <a:cubicBezTo>
                  <a:pt x="124" y="128"/>
                  <a:pt x="122" y="130"/>
                  <a:pt x="120" y="131"/>
                </a:cubicBezTo>
                <a:cubicBezTo>
                  <a:pt x="127" y="152"/>
                  <a:pt x="127" y="152"/>
                  <a:pt x="127" y="152"/>
                </a:cubicBezTo>
                <a:cubicBezTo>
                  <a:pt x="120" y="156"/>
                  <a:pt x="120" y="156"/>
                  <a:pt x="120" y="156"/>
                </a:cubicBezTo>
                <a:cubicBezTo>
                  <a:pt x="106" y="140"/>
                  <a:pt x="106" y="140"/>
                  <a:pt x="106" y="140"/>
                </a:cubicBezTo>
                <a:cubicBezTo>
                  <a:pt x="104" y="141"/>
                  <a:pt x="101" y="142"/>
                  <a:pt x="99" y="142"/>
                </a:cubicBezTo>
                <a:cubicBezTo>
                  <a:pt x="97" y="164"/>
                  <a:pt x="97" y="164"/>
                  <a:pt x="97" y="164"/>
                </a:cubicBezTo>
                <a:cubicBezTo>
                  <a:pt x="90" y="165"/>
                  <a:pt x="90" y="165"/>
                  <a:pt x="90" y="165"/>
                </a:cubicBezTo>
                <a:cubicBezTo>
                  <a:pt x="82" y="144"/>
                  <a:pt x="82" y="144"/>
                  <a:pt x="82" y="144"/>
                </a:cubicBezTo>
                <a:cubicBezTo>
                  <a:pt x="80" y="144"/>
                  <a:pt x="77" y="144"/>
                  <a:pt x="75" y="144"/>
                </a:cubicBezTo>
                <a:cubicBezTo>
                  <a:pt x="65" y="163"/>
                  <a:pt x="65" y="163"/>
                  <a:pt x="65" y="163"/>
                </a:cubicBezTo>
                <a:cubicBezTo>
                  <a:pt x="58" y="161"/>
                  <a:pt x="58" y="161"/>
                  <a:pt x="58" y="161"/>
                </a:cubicBezTo>
                <a:cubicBezTo>
                  <a:pt x="59" y="140"/>
                  <a:pt x="59" y="140"/>
                  <a:pt x="59" y="140"/>
                </a:cubicBezTo>
                <a:cubicBezTo>
                  <a:pt x="56" y="139"/>
                  <a:pt x="54" y="137"/>
                  <a:pt x="52" y="136"/>
                </a:cubicBezTo>
                <a:cubicBezTo>
                  <a:pt x="35" y="150"/>
                  <a:pt x="35" y="150"/>
                  <a:pt x="35" y="150"/>
                </a:cubicBezTo>
                <a:cubicBezTo>
                  <a:pt x="29" y="146"/>
                  <a:pt x="29" y="146"/>
                  <a:pt x="29" y="146"/>
                </a:cubicBezTo>
                <a:cubicBezTo>
                  <a:pt x="39" y="126"/>
                  <a:pt x="39" y="126"/>
                  <a:pt x="39" y="126"/>
                </a:cubicBezTo>
                <a:cubicBezTo>
                  <a:pt x="37" y="124"/>
                  <a:pt x="35" y="122"/>
                  <a:pt x="33" y="120"/>
                </a:cubicBezTo>
                <a:cubicBezTo>
                  <a:pt x="13" y="127"/>
                  <a:pt x="13" y="127"/>
                  <a:pt x="13" y="127"/>
                </a:cubicBezTo>
                <a:cubicBezTo>
                  <a:pt x="9" y="120"/>
                  <a:pt x="9" y="120"/>
                  <a:pt x="9" y="120"/>
                </a:cubicBezTo>
                <a:cubicBezTo>
                  <a:pt x="25" y="106"/>
                  <a:pt x="25" y="106"/>
                  <a:pt x="25" y="106"/>
                </a:cubicBezTo>
                <a:cubicBezTo>
                  <a:pt x="24" y="104"/>
                  <a:pt x="23" y="101"/>
                  <a:pt x="23" y="99"/>
                </a:cubicBezTo>
                <a:cubicBezTo>
                  <a:pt x="1" y="97"/>
                  <a:pt x="1" y="97"/>
                  <a:pt x="1" y="97"/>
                </a:cubicBezTo>
                <a:cubicBezTo>
                  <a:pt x="0" y="90"/>
                  <a:pt x="0" y="90"/>
                  <a:pt x="0" y="90"/>
                </a:cubicBezTo>
                <a:cubicBezTo>
                  <a:pt x="21" y="82"/>
                  <a:pt x="21" y="82"/>
                  <a:pt x="21" y="82"/>
                </a:cubicBezTo>
                <a:cubicBezTo>
                  <a:pt x="20" y="80"/>
                  <a:pt x="21" y="77"/>
                  <a:pt x="21" y="74"/>
                </a:cubicBezTo>
                <a:cubicBezTo>
                  <a:pt x="2" y="65"/>
                  <a:pt x="2" y="65"/>
                  <a:pt x="2" y="65"/>
                </a:cubicBezTo>
                <a:cubicBezTo>
                  <a:pt x="4" y="58"/>
                  <a:pt x="4" y="58"/>
                  <a:pt x="4" y="58"/>
                </a:cubicBezTo>
                <a:cubicBezTo>
                  <a:pt x="25" y="59"/>
                  <a:pt x="25" y="59"/>
                  <a:pt x="25" y="59"/>
                </a:cubicBezTo>
                <a:cubicBezTo>
                  <a:pt x="26" y="56"/>
                  <a:pt x="27" y="54"/>
                  <a:pt x="29" y="52"/>
                </a:cubicBezTo>
                <a:cubicBezTo>
                  <a:pt x="15" y="35"/>
                  <a:pt x="15" y="35"/>
                  <a:pt x="15" y="35"/>
                </a:cubicBezTo>
                <a:cubicBezTo>
                  <a:pt x="19" y="29"/>
                  <a:pt x="19" y="29"/>
                  <a:pt x="19" y="29"/>
                </a:cubicBezTo>
                <a:cubicBezTo>
                  <a:pt x="39" y="39"/>
                  <a:pt x="39" y="39"/>
                  <a:pt x="39" y="39"/>
                </a:cubicBezTo>
                <a:cubicBezTo>
                  <a:pt x="41" y="37"/>
                  <a:pt x="43" y="35"/>
                  <a:pt x="45" y="33"/>
                </a:cubicBezTo>
                <a:cubicBezTo>
                  <a:pt x="38" y="13"/>
                  <a:pt x="38" y="13"/>
                  <a:pt x="38" y="13"/>
                </a:cubicBezTo>
                <a:cubicBezTo>
                  <a:pt x="44" y="9"/>
                  <a:pt x="44" y="9"/>
                  <a:pt x="44" y="9"/>
                </a:cubicBezTo>
                <a:cubicBezTo>
                  <a:pt x="59" y="25"/>
                  <a:pt x="59" y="25"/>
                  <a:pt x="59" y="25"/>
                </a:cubicBezTo>
                <a:cubicBezTo>
                  <a:pt x="61" y="24"/>
                  <a:pt x="64" y="23"/>
                  <a:pt x="66" y="23"/>
                </a:cubicBezTo>
                <a:cubicBezTo>
                  <a:pt x="68" y="1"/>
                  <a:pt x="68" y="1"/>
                  <a:pt x="68" y="1"/>
                </a:cubicBezTo>
                <a:cubicBezTo>
                  <a:pt x="75" y="0"/>
                  <a:pt x="75" y="0"/>
                  <a:pt x="75" y="0"/>
                </a:cubicBezTo>
                <a:cubicBezTo>
                  <a:pt x="83" y="21"/>
                  <a:pt x="83" y="21"/>
                  <a:pt x="83" y="21"/>
                </a:cubicBezTo>
                <a:cubicBezTo>
                  <a:pt x="85" y="20"/>
                  <a:pt x="88" y="21"/>
                  <a:pt x="90" y="21"/>
                </a:cubicBezTo>
                <a:cubicBezTo>
                  <a:pt x="100" y="2"/>
                  <a:pt x="100" y="2"/>
                  <a:pt x="100" y="2"/>
                </a:cubicBezTo>
                <a:close/>
                <a:moveTo>
                  <a:pt x="95" y="35"/>
                </a:moveTo>
                <a:cubicBezTo>
                  <a:pt x="121" y="42"/>
                  <a:pt x="137" y="69"/>
                  <a:pt x="130" y="95"/>
                </a:cubicBezTo>
                <a:cubicBezTo>
                  <a:pt x="123" y="121"/>
                  <a:pt x="96" y="137"/>
                  <a:pt x="70" y="130"/>
                </a:cubicBezTo>
                <a:cubicBezTo>
                  <a:pt x="44" y="123"/>
                  <a:pt x="28" y="96"/>
                  <a:pt x="35" y="69"/>
                </a:cubicBezTo>
                <a:cubicBezTo>
                  <a:pt x="42" y="43"/>
                  <a:pt x="69" y="28"/>
                  <a:pt x="95" y="35"/>
                </a:cubicBezTo>
                <a:close/>
              </a:path>
            </a:pathLst>
          </a:custGeom>
          <a:noFill/>
          <a:ln w="9525">
            <a:solidFill>
              <a:schemeClr val="accent2">
                <a:lumMod val="75000"/>
              </a:schemeClr>
            </a:solidFill>
            <a:round/>
          </a:ln>
        </p:spPr>
        <p:txBody>
          <a:bodyPr anchor="ctr"/>
          <a:p>
            <a:pPr algn="ctr" fontAlgn="auto">
              <a:spcBef>
                <a:spcPts val="0"/>
              </a:spcBef>
              <a:spcAft>
                <a:spcPts val="0"/>
              </a:spcAft>
              <a:defRPr/>
            </a:pPr>
            <a:endParaRPr lang="zh-CN" altLang="en-US" dirty="0">
              <a:solidFill>
                <a:srgbClr val="FFFFFF"/>
              </a:solidFill>
              <a:latin typeface="等线" panose="02010600030101010101" pitchFamily="2" charset="-122"/>
              <a:ea typeface="等线" panose="02010600030101010101" pitchFamily="2" charset="-122"/>
            </a:endParaRPr>
          </a:p>
        </p:txBody>
      </p:sp>
      <p:sp>
        <p:nvSpPr>
          <p:cNvPr id="10" name="MH_Other_1"/>
          <p:cNvSpPr>
            <a:spLocks noEditPoints="1"/>
          </p:cNvSpPr>
          <p:nvPr>
            <p:custDataLst>
              <p:tags r:id="rId2"/>
            </p:custDataLst>
          </p:nvPr>
        </p:nvSpPr>
        <p:spPr bwMode="auto">
          <a:xfrm>
            <a:off x="2295843" y="2641283"/>
            <a:ext cx="1211262" cy="1200150"/>
          </a:xfrm>
          <a:custGeom>
            <a:avLst/>
            <a:gdLst>
              <a:gd name="T0" fmla="*/ 2147483646 w 165"/>
              <a:gd name="T1" fmla="*/ 2147483646 h 165"/>
              <a:gd name="T2" fmla="*/ 2147483646 w 165"/>
              <a:gd name="T3" fmla="*/ 2147483646 h 165"/>
              <a:gd name="T4" fmla="*/ 2147483646 w 165"/>
              <a:gd name="T5" fmla="*/ 2147483646 h 165"/>
              <a:gd name="T6" fmla="*/ 2147483646 w 165"/>
              <a:gd name="T7" fmla="*/ 2147483646 h 165"/>
              <a:gd name="T8" fmla="*/ 2147483646 w 165"/>
              <a:gd name="T9" fmla="*/ 2147483646 h 165"/>
              <a:gd name="T10" fmla="*/ 2147483646 w 165"/>
              <a:gd name="T11" fmla="*/ 2147483646 h 165"/>
              <a:gd name="T12" fmla="*/ 2147483646 w 165"/>
              <a:gd name="T13" fmla="*/ 2147483646 h 165"/>
              <a:gd name="T14" fmla="*/ 2147483646 w 165"/>
              <a:gd name="T15" fmla="*/ 2147483646 h 165"/>
              <a:gd name="T16" fmla="*/ 2147483646 w 165"/>
              <a:gd name="T17" fmla="*/ 2147483646 h 165"/>
              <a:gd name="T18" fmla="*/ 2147483646 w 165"/>
              <a:gd name="T19" fmla="*/ 2147483646 h 165"/>
              <a:gd name="T20" fmla="*/ 2147483646 w 165"/>
              <a:gd name="T21" fmla="*/ 2147483646 h 165"/>
              <a:gd name="T22" fmla="*/ 2147483646 w 165"/>
              <a:gd name="T23" fmla="*/ 2147483646 h 165"/>
              <a:gd name="T24" fmla="*/ 2147483646 w 165"/>
              <a:gd name="T25" fmla="*/ 2147483646 h 165"/>
              <a:gd name="T26" fmla="*/ 2147483646 w 165"/>
              <a:gd name="T27" fmla="*/ 2147483646 h 165"/>
              <a:gd name="T28" fmla="*/ 2147483646 w 165"/>
              <a:gd name="T29" fmla="*/ 2147483646 h 165"/>
              <a:gd name="T30" fmla="*/ 2147483646 w 165"/>
              <a:gd name="T31" fmla="*/ 2147483646 h 165"/>
              <a:gd name="T32" fmla="*/ 2147483646 w 165"/>
              <a:gd name="T33" fmla="*/ 2147483646 h 165"/>
              <a:gd name="T34" fmla="*/ 2147483646 w 165"/>
              <a:gd name="T35" fmla="*/ 2147483646 h 165"/>
              <a:gd name="T36" fmla="*/ 2147483646 w 165"/>
              <a:gd name="T37" fmla="*/ 2147483646 h 165"/>
              <a:gd name="T38" fmla="*/ 2147483646 w 165"/>
              <a:gd name="T39" fmla="*/ 2147483646 h 165"/>
              <a:gd name="T40" fmla="*/ 2147483646 w 165"/>
              <a:gd name="T41" fmla="*/ 2147483646 h 165"/>
              <a:gd name="T42" fmla="*/ 2147483646 w 165"/>
              <a:gd name="T43" fmla="*/ 2147483646 h 165"/>
              <a:gd name="T44" fmla="*/ 0 w 165"/>
              <a:gd name="T45" fmla="*/ 2147483646 h 165"/>
              <a:gd name="T46" fmla="*/ 2147483646 w 165"/>
              <a:gd name="T47" fmla="*/ 2147483646 h 165"/>
              <a:gd name="T48" fmla="*/ 2147483646 w 165"/>
              <a:gd name="T49" fmla="*/ 2147483646 h 165"/>
              <a:gd name="T50" fmla="*/ 2147483646 w 165"/>
              <a:gd name="T51" fmla="*/ 2147483646 h 165"/>
              <a:gd name="T52" fmla="*/ 2147483646 w 165"/>
              <a:gd name="T53" fmla="*/ 2147483646 h 165"/>
              <a:gd name="T54" fmla="*/ 2147483646 w 165"/>
              <a:gd name="T55" fmla="*/ 2147483646 h 165"/>
              <a:gd name="T56" fmla="*/ 2147483646 w 165"/>
              <a:gd name="T57" fmla="*/ 2147483646 h 165"/>
              <a:gd name="T58" fmla="*/ 2147483646 w 165"/>
              <a:gd name="T59" fmla="*/ 2147483646 h 165"/>
              <a:gd name="T60" fmla="*/ 2147483646 w 165"/>
              <a:gd name="T61" fmla="*/ 0 h 165"/>
              <a:gd name="T62" fmla="*/ 2147483646 w 165"/>
              <a:gd name="T63" fmla="*/ 2147483646 h 165"/>
              <a:gd name="T64" fmla="*/ 2147483646 w 165"/>
              <a:gd name="T65" fmla="*/ 2147483646 h 165"/>
              <a:gd name="T66" fmla="*/ 2147483646 w 165"/>
              <a:gd name="T67" fmla="*/ 2147483646 h 165"/>
              <a:gd name="T68" fmla="*/ 2147483646 w 165"/>
              <a:gd name="T69" fmla="*/ 2147483646 h 16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65" h="165">
                <a:moveTo>
                  <a:pt x="100" y="2"/>
                </a:moveTo>
                <a:cubicBezTo>
                  <a:pt x="107" y="4"/>
                  <a:pt x="107" y="4"/>
                  <a:pt x="107" y="4"/>
                </a:cubicBezTo>
                <a:cubicBezTo>
                  <a:pt x="106" y="25"/>
                  <a:pt x="106" y="25"/>
                  <a:pt x="106" y="25"/>
                </a:cubicBezTo>
                <a:cubicBezTo>
                  <a:pt x="109" y="26"/>
                  <a:pt x="111" y="27"/>
                  <a:pt x="113" y="29"/>
                </a:cubicBezTo>
                <a:cubicBezTo>
                  <a:pt x="130" y="15"/>
                  <a:pt x="130" y="15"/>
                  <a:pt x="130" y="15"/>
                </a:cubicBezTo>
                <a:cubicBezTo>
                  <a:pt x="135" y="19"/>
                  <a:pt x="135" y="19"/>
                  <a:pt x="135" y="19"/>
                </a:cubicBezTo>
                <a:cubicBezTo>
                  <a:pt x="126" y="39"/>
                  <a:pt x="126" y="39"/>
                  <a:pt x="126" y="39"/>
                </a:cubicBezTo>
                <a:cubicBezTo>
                  <a:pt x="128" y="41"/>
                  <a:pt x="130" y="43"/>
                  <a:pt x="131" y="45"/>
                </a:cubicBezTo>
                <a:cubicBezTo>
                  <a:pt x="152" y="38"/>
                  <a:pt x="152" y="38"/>
                  <a:pt x="152" y="38"/>
                </a:cubicBezTo>
                <a:cubicBezTo>
                  <a:pt x="156" y="44"/>
                  <a:pt x="156" y="44"/>
                  <a:pt x="156" y="44"/>
                </a:cubicBezTo>
                <a:cubicBezTo>
                  <a:pt x="140" y="59"/>
                  <a:pt x="140" y="59"/>
                  <a:pt x="140" y="59"/>
                </a:cubicBezTo>
                <a:cubicBezTo>
                  <a:pt x="141" y="61"/>
                  <a:pt x="142" y="64"/>
                  <a:pt x="142" y="66"/>
                </a:cubicBezTo>
                <a:cubicBezTo>
                  <a:pt x="164" y="68"/>
                  <a:pt x="164" y="68"/>
                  <a:pt x="164" y="68"/>
                </a:cubicBezTo>
                <a:cubicBezTo>
                  <a:pt x="165" y="75"/>
                  <a:pt x="165" y="75"/>
                  <a:pt x="165" y="75"/>
                </a:cubicBezTo>
                <a:cubicBezTo>
                  <a:pt x="144" y="83"/>
                  <a:pt x="144" y="83"/>
                  <a:pt x="144" y="83"/>
                </a:cubicBezTo>
                <a:cubicBezTo>
                  <a:pt x="144" y="85"/>
                  <a:pt x="144" y="88"/>
                  <a:pt x="144" y="90"/>
                </a:cubicBezTo>
                <a:cubicBezTo>
                  <a:pt x="163" y="100"/>
                  <a:pt x="163" y="100"/>
                  <a:pt x="163" y="100"/>
                </a:cubicBezTo>
                <a:cubicBezTo>
                  <a:pt x="161" y="107"/>
                  <a:pt x="161" y="107"/>
                  <a:pt x="161" y="107"/>
                </a:cubicBezTo>
                <a:cubicBezTo>
                  <a:pt x="140" y="106"/>
                  <a:pt x="140" y="106"/>
                  <a:pt x="140" y="106"/>
                </a:cubicBezTo>
                <a:cubicBezTo>
                  <a:pt x="139" y="109"/>
                  <a:pt x="138" y="111"/>
                  <a:pt x="136" y="113"/>
                </a:cubicBezTo>
                <a:cubicBezTo>
                  <a:pt x="150" y="130"/>
                  <a:pt x="150" y="130"/>
                  <a:pt x="150" y="130"/>
                </a:cubicBezTo>
                <a:cubicBezTo>
                  <a:pt x="146" y="135"/>
                  <a:pt x="146" y="135"/>
                  <a:pt x="146" y="135"/>
                </a:cubicBezTo>
                <a:cubicBezTo>
                  <a:pt x="126" y="126"/>
                  <a:pt x="126" y="126"/>
                  <a:pt x="126" y="126"/>
                </a:cubicBezTo>
                <a:cubicBezTo>
                  <a:pt x="124" y="128"/>
                  <a:pt x="122" y="130"/>
                  <a:pt x="120" y="131"/>
                </a:cubicBezTo>
                <a:cubicBezTo>
                  <a:pt x="127" y="152"/>
                  <a:pt x="127" y="152"/>
                  <a:pt x="127" y="152"/>
                </a:cubicBezTo>
                <a:cubicBezTo>
                  <a:pt x="120" y="156"/>
                  <a:pt x="120" y="156"/>
                  <a:pt x="120" y="156"/>
                </a:cubicBezTo>
                <a:cubicBezTo>
                  <a:pt x="106" y="140"/>
                  <a:pt x="106" y="140"/>
                  <a:pt x="106" y="140"/>
                </a:cubicBezTo>
                <a:cubicBezTo>
                  <a:pt x="104" y="141"/>
                  <a:pt x="101" y="142"/>
                  <a:pt x="99" y="142"/>
                </a:cubicBezTo>
                <a:cubicBezTo>
                  <a:pt x="97" y="164"/>
                  <a:pt x="97" y="164"/>
                  <a:pt x="97" y="164"/>
                </a:cubicBezTo>
                <a:cubicBezTo>
                  <a:pt x="90" y="165"/>
                  <a:pt x="90" y="165"/>
                  <a:pt x="90" y="165"/>
                </a:cubicBezTo>
                <a:cubicBezTo>
                  <a:pt x="82" y="144"/>
                  <a:pt x="82" y="144"/>
                  <a:pt x="82" y="144"/>
                </a:cubicBezTo>
                <a:cubicBezTo>
                  <a:pt x="80" y="144"/>
                  <a:pt x="77" y="144"/>
                  <a:pt x="75" y="144"/>
                </a:cubicBezTo>
                <a:cubicBezTo>
                  <a:pt x="65" y="163"/>
                  <a:pt x="65" y="163"/>
                  <a:pt x="65" y="163"/>
                </a:cubicBezTo>
                <a:cubicBezTo>
                  <a:pt x="58" y="161"/>
                  <a:pt x="58" y="161"/>
                  <a:pt x="58" y="161"/>
                </a:cubicBezTo>
                <a:cubicBezTo>
                  <a:pt x="59" y="140"/>
                  <a:pt x="59" y="140"/>
                  <a:pt x="59" y="140"/>
                </a:cubicBezTo>
                <a:cubicBezTo>
                  <a:pt x="56" y="139"/>
                  <a:pt x="54" y="137"/>
                  <a:pt x="52" y="136"/>
                </a:cubicBezTo>
                <a:cubicBezTo>
                  <a:pt x="35" y="150"/>
                  <a:pt x="35" y="150"/>
                  <a:pt x="35" y="150"/>
                </a:cubicBezTo>
                <a:cubicBezTo>
                  <a:pt x="29" y="146"/>
                  <a:pt x="29" y="146"/>
                  <a:pt x="29" y="146"/>
                </a:cubicBezTo>
                <a:cubicBezTo>
                  <a:pt x="39" y="126"/>
                  <a:pt x="39" y="126"/>
                  <a:pt x="39" y="126"/>
                </a:cubicBezTo>
                <a:cubicBezTo>
                  <a:pt x="37" y="124"/>
                  <a:pt x="35" y="122"/>
                  <a:pt x="33" y="120"/>
                </a:cubicBezTo>
                <a:cubicBezTo>
                  <a:pt x="13" y="127"/>
                  <a:pt x="13" y="127"/>
                  <a:pt x="13" y="127"/>
                </a:cubicBezTo>
                <a:cubicBezTo>
                  <a:pt x="9" y="120"/>
                  <a:pt x="9" y="120"/>
                  <a:pt x="9" y="120"/>
                </a:cubicBezTo>
                <a:cubicBezTo>
                  <a:pt x="25" y="106"/>
                  <a:pt x="25" y="106"/>
                  <a:pt x="25" y="106"/>
                </a:cubicBezTo>
                <a:cubicBezTo>
                  <a:pt x="24" y="104"/>
                  <a:pt x="23" y="101"/>
                  <a:pt x="23" y="99"/>
                </a:cubicBezTo>
                <a:cubicBezTo>
                  <a:pt x="1" y="97"/>
                  <a:pt x="1" y="97"/>
                  <a:pt x="1" y="97"/>
                </a:cubicBezTo>
                <a:cubicBezTo>
                  <a:pt x="0" y="90"/>
                  <a:pt x="0" y="90"/>
                  <a:pt x="0" y="90"/>
                </a:cubicBezTo>
                <a:cubicBezTo>
                  <a:pt x="21" y="82"/>
                  <a:pt x="21" y="82"/>
                  <a:pt x="21" y="82"/>
                </a:cubicBezTo>
                <a:cubicBezTo>
                  <a:pt x="20" y="80"/>
                  <a:pt x="21" y="77"/>
                  <a:pt x="21" y="74"/>
                </a:cubicBezTo>
                <a:cubicBezTo>
                  <a:pt x="2" y="65"/>
                  <a:pt x="2" y="65"/>
                  <a:pt x="2" y="65"/>
                </a:cubicBezTo>
                <a:cubicBezTo>
                  <a:pt x="4" y="58"/>
                  <a:pt x="4" y="58"/>
                  <a:pt x="4" y="58"/>
                </a:cubicBezTo>
                <a:cubicBezTo>
                  <a:pt x="25" y="59"/>
                  <a:pt x="25" y="59"/>
                  <a:pt x="25" y="59"/>
                </a:cubicBezTo>
                <a:cubicBezTo>
                  <a:pt x="26" y="56"/>
                  <a:pt x="27" y="54"/>
                  <a:pt x="29" y="52"/>
                </a:cubicBezTo>
                <a:cubicBezTo>
                  <a:pt x="15" y="35"/>
                  <a:pt x="15" y="35"/>
                  <a:pt x="15" y="35"/>
                </a:cubicBezTo>
                <a:cubicBezTo>
                  <a:pt x="19" y="29"/>
                  <a:pt x="19" y="29"/>
                  <a:pt x="19" y="29"/>
                </a:cubicBezTo>
                <a:cubicBezTo>
                  <a:pt x="39" y="39"/>
                  <a:pt x="39" y="39"/>
                  <a:pt x="39" y="39"/>
                </a:cubicBezTo>
                <a:cubicBezTo>
                  <a:pt x="41" y="37"/>
                  <a:pt x="43" y="35"/>
                  <a:pt x="45" y="33"/>
                </a:cubicBezTo>
                <a:cubicBezTo>
                  <a:pt x="38" y="13"/>
                  <a:pt x="38" y="13"/>
                  <a:pt x="38" y="13"/>
                </a:cubicBezTo>
                <a:cubicBezTo>
                  <a:pt x="44" y="9"/>
                  <a:pt x="44" y="9"/>
                  <a:pt x="44" y="9"/>
                </a:cubicBezTo>
                <a:cubicBezTo>
                  <a:pt x="59" y="25"/>
                  <a:pt x="59" y="25"/>
                  <a:pt x="59" y="25"/>
                </a:cubicBezTo>
                <a:cubicBezTo>
                  <a:pt x="61" y="24"/>
                  <a:pt x="64" y="23"/>
                  <a:pt x="66" y="23"/>
                </a:cubicBezTo>
                <a:cubicBezTo>
                  <a:pt x="68" y="1"/>
                  <a:pt x="68" y="1"/>
                  <a:pt x="68" y="1"/>
                </a:cubicBezTo>
                <a:cubicBezTo>
                  <a:pt x="75" y="0"/>
                  <a:pt x="75" y="0"/>
                  <a:pt x="75" y="0"/>
                </a:cubicBezTo>
                <a:cubicBezTo>
                  <a:pt x="83" y="21"/>
                  <a:pt x="83" y="21"/>
                  <a:pt x="83" y="21"/>
                </a:cubicBezTo>
                <a:cubicBezTo>
                  <a:pt x="85" y="20"/>
                  <a:pt x="88" y="21"/>
                  <a:pt x="90" y="21"/>
                </a:cubicBezTo>
                <a:cubicBezTo>
                  <a:pt x="100" y="2"/>
                  <a:pt x="100" y="2"/>
                  <a:pt x="100" y="2"/>
                </a:cubicBezTo>
                <a:close/>
                <a:moveTo>
                  <a:pt x="95" y="35"/>
                </a:moveTo>
                <a:cubicBezTo>
                  <a:pt x="121" y="42"/>
                  <a:pt x="137" y="69"/>
                  <a:pt x="130" y="95"/>
                </a:cubicBezTo>
                <a:cubicBezTo>
                  <a:pt x="123" y="121"/>
                  <a:pt x="96" y="137"/>
                  <a:pt x="70" y="130"/>
                </a:cubicBezTo>
                <a:cubicBezTo>
                  <a:pt x="44" y="123"/>
                  <a:pt x="28" y="96"/>
                  <a:pt x="35" y="69"/>
                </a:cubicBezTo>
                <a:cubicBezTo>
                  <a:pt x="42" y="43"/>
                  <a:pt x="69" y="28"/>
                  <a:pt x="95" y="35"/>
                </a:cubicBezTo>
                <a:close/>
              </a:path>
            </a:pathLst>
          </a:custGeom>
          <a:noFill/>
          <a:ln w="9525">
            <a:solidFill>
              <a:schemeClr val="accent2">
                <a:lumMod val="75000"/>
              </a:schemeClr>
            </a:solidFill>
            <a:round/>
          </a:ln>
        </p:spPr>
        <p:txBody>
          <a:bodyPr anchor="ctr"/>
          <a:p>
            <a:pPr algn="ctr" fontAlgn="auto">
              <a:spcBef>
                <a:spcPts val="0"/>
              </a:spcBef>
              <a:spcAft>
                <a:spcPts val="0"/>
              </a:spcAft>
              <a:defRPr/>
            </a:pPr>
            <a:endParaRPr lang="zh-CN" altLang="en-US" dirty="0">
              <a:solidFill>
                <a:srgbClr val="FFFFFF"/>
              </a:solidFill>
              <a:latin typeface="等线" panose="02010600030101010101" pitchFamily="2" charset="-122"/>
              <a:ea typeface="等线" panose="02010600030101010101" pitchFamily="2" charset="-122"/>
            </a:endParaRPr>
          </a:p>
        </p:txBody>
      </p:sp>
      <p:sp>
        <p:nvSpPr>
          <p:cNvPr id="11" name="MH_Other_1"/>
          <p:cNvSpPr>
            <a:spLocks noEditPoints="1"/>
          </p:cNvSpPr>
          <p:nvPr>
            <p:custDataLst>
              <p:tags r:id="rId3"/>
            </p:custDataLst>
          </p:nvPr>
        </p:nvSpPr>
        <p:spPr bwMode="auto">
          <a:xfrm>
            <a:off x="2114868" y="3870008"/>
            <a:ext cx="1211262" cy="1200150"/>
          </a:xfrm>
          <a:custGeom>
            <a:avLst/>
            <a:gdLst>
              <a:gd name="T0" fmla="*/ 2147483646 w 165"/>
              <a:gd name="T1" fmla="*/ 2147483646 h 165"/>
              <a:gd name="T2" fmla="*/ 2147483646 w 165"/>
              <a:gd name="T3" fmla="*/ 2147483646 h 165"/>
              <a:gd name="T4" fmla="*/ 2147483646 w 165"/>
              <a:gd name="T5" fmla="*/ 2147483646 h 165"/>
              <a:gd name="T6" fmla="*/ 2147483646 w 165"/>
              <a:gd name="T7" fmla="*/ 2147483646 h 165"/>
              <a:gd name="T8" fmla="*/ 2147483646 w 165"/>
              <a:gd name="T9" fmla="*/ 2147483646 h 165"/>
              <a:gd name="T10" fmla="*/ 2147483646 w 165"/>
              <a:gd name="T11" fmla="*/ 2147483646 h 165"/>
              <a:gd name="T12" fmla="*/ 2147483646 w 165"/>
              <a:gd name="T13" fmla="*/ 2147483646 h 165"/>
              <a:gd name="T14" fmla="*/ 2147483646 w 165"/>
              <a:gd name="T15" fmla="*/ 2147483646 h 165"/>
              <a:gd name="T16" fmla="*/ 2147483646 w 165"/>
              <a:gd name="T17" fmla="*/ 2147483646 h 165"/>
              <a:gd name="T18" fmla="*/ 2147483646 w 165"/>
              <a:gd name="T19" fmla="*/ 2147483646 h 165"/>
              <a:gd name="T20" fmla="*/ 2147483646 w 165"/>
              <a:gd name="T21" fmla="*/ 2147483646 h 165"/>
              <a:gd name="T22" fmla="*/ 2147483646 w 165"/>
              <a:gd name="T23" fmla="*/ 2147483646 h 165"/>
              <a:gd name="T24" fmla="*/ 2147483646 w 165"/>
              <a:gd name="T25" fmla="*/ 2147483646 h 165"/>
              <a:gd name="T26" fmla="*/ 2147483646 w 165"/>
              <a:gd name="T27" fmla="*/ 2147483646 h 165"/>
              <a:gd name="T28" fmla="*/ 2147483646 w 165"/>
              <a:gd name="T29" fmla="*/ 2147483646 h 165"/>
              <a:gd name="T30" fmla="*/ 2147483646 w 165"/>
              <a:gd name="T31" fmla="*/ 2147483646 h 165"/>
              <a:gd name="T32" fmla="*/ 2147483646 w 165"/>
              <a:gd name="T33" fmla="*/ 2147483646 h 165"/>
              <a:gd name="T34" fmla="*/ 2147483646 w 165"/>
              <a:gd name="T35" fmla="*/ 2147483646 h 165"/>
              <a:gd name="T36" fmla="*/ 2147483646 w 165"/>
              <a:gd name="T37" fmla="*/ 2147483646 h 165"/>
              <a:gd name="T38" fmla="*/ 2147483646 w 165"/>
              <a:gd name="T39" fmla="*/ 2147483646 h 165"/>
              <a:gd name="T40" fmla="*/ 2147483646 w 165"/>
              <a:gd name="T41" fmla="*/ 2147483646 h 165"/>
              <a:gd name="T42" fmla="*/ 2147483646 w 165"/>
              <a:gd name="T43" fmla="*/ 2147483646 h 165"/>
              <a:gd name="T44" fmla="*/ 0 w 165"/>
              <a:gd name="T45" fmla="*/ 2147483646 h 165"/>
              <a:gd name="T46" fmla="*/ 2147483646 w 165"/>
              <a:gd name="T47" fmla="*/ 2147483646 h 165"/>
              <a:gd name="T48" fmla="*/ 2147483646 w 165"/>
              <a:gd name="T49" fmla="*/ 2147483646 h 165"/>
              <a:gd name="T50" fmla="*/ 2147483646 w 165"/>
              <a:gd name="T51" fmla="*/ 2147483646 h 165"/>
              <a:gd name="T52" fmla="*/ 2147483646 w 165"/>
              <a:gd name="T53" fmla="*/ 2147483646 h 165"/>
              <a:gd name="T54" fmla="*/ 2147483646 w 165"/>
              <a:gd name="T55" fmla="*/ 2147483646 h 165"/>
              <a:gd name="T56" fmla="*/ 2147483646 w 165"/>
              <a:gd name="T57" fmla="*/ 2147483646 h 165"/>
              <a:gd name="T58" fmla="*/ 2147483646 w 165"/>
              <a:gd name="T59" fmla="*/ 2147483646 h 165"/>
              <a:gd name="T60" fmla="*/ 2147483646 w 165"/>
              <a:gd name="T61" fmla="*/ 0 h 165"/>
              <a:gd name="T62" fmla="*/ 2147483646 w 165"/>
              <a:gd name="T63" fmla="*/ 2147483646 h 165"/>
              <a:gd name="T64" fmla="*/ 2147483646 w 165"/>
              <a:gd name="T65" fmla="*/ 2147483646 h 165"/>
              <a:gd name="T66" fmla="*/ 2147483646 w 165"/>
              <a:gd name="T67" fmla="*/ 2147483646 h 165"/>
              <a:gd name="T68" fmla="*/ 2147483646 w 165"/>
              <a:gd name="T69" fmla="*/ 2147483646 h 16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65" h="165">
                <a:moveTo>
                  <a:pt x="100" y="2"/>
                </a:moveTo>
                <a:cubicBezTo>
                  <a:pt x="107" y="4"/>
                  <a:pt x="107" y="4"/>
                  <a:pt x="107" y="4"/>
                </a:cubicBezTo>
                <a:cubicBezTo>
                  <a:pt x="106" y="25"/>
                  <a:pt x="106" y="25"/>
                  <a:pt x="106" y="25"/>
                </a:cubicBezTo>
                <a:cubicBezTo>
                  <a:pt x="109" y="26"/>
                  <a:pt x="111" y="27"/>
                  <a:pt x="113" y="29"/>
                </a:cubicBezTo>
                <a:cubicBezTo>
                  <a:pt x="130" y="15"/>
                  <a:pt x="130" y="15"/>
                  <a:pt x="130" y="15"/>
                </a:cubicBezTo>
                <a:cubicBezTo>
                  <a:pt x="135" y="19"/>
                  <a:pt x="135" y="19"/>
                  <a:pt x="135" y="19"/>
                </a:cubicBezTo>
                <a:cubicBezTo>
                  <a:pt x="126" y="39"/>
                  <a:pt x="126" y="39"/>
                  <a:pt x="126" y="39"/>
                </a:cubicBezTo>
                <a:cubicBezTo>
                  <a:pt x="128" y="41"/>
                  <a:pt x="130" y="43"/>
                  <a:pt x="131" y="45"/>
                </a:cubicBezTo>
                <a:cubicBezTo>
                  <a:pt x="152" y="38"/>
                  <a:pt x="152" y="38"/>
                  <a:pt x="152" y="38"/>
                </a:cubicBezTo>
                <a:cubicBezTo>
                  <a:pt x="156" y="44"/>
                  <a:pt x="156" y="44"/>
                  <a:pt x="156" y="44"/>
                </a:cubicBezTo>
                <a:cubicBezTo>
                  <a:pt x="140" y="59"/>
                  <a:pt x="140" y="59"/>
                  <a:pt x="140" y="59"/>
                </a:cubicBezTo>
                <a:cubicBezTo>
                  <a:pt x="141" y="61"/>
                  <a:pt x="142" y="64"/>
                  <a:pt x="142" y="66"/>
                </a:cubicBezTo>
                <a:cubicBezTo>
                  <a:pt x="164" y="68"/>
                  <a:pt x="164" y="68"/>
                  <a:pt x="164" y="68"/>
                </a:cubicBezTo>
                <a:cubicBezTo>
                  <a:pt x="165" y="75"/>
                  <a:pt x="165" y="75"/>
                  <a:pt x="165" y="75"/>
                </a:cubicBezTo>
                <a:cubicBezTo>
                  <a:pt x="144" y="83"/>
                  <a:pt x="144" y="83"/>
                  <a:pt x="144" y="83"/>
                </a:cubicBezTo>
                <a:cubicBezTo>
                  <a:pt x="144" y="85"/>
                  <a:pt x="144" y="88"/>
                  <a:pt x="144" y="90"/>
                </a:cubicBezTo>
                <a:cubicBezTo>
                  <a:pt x="163" y="100"/>
                  <a:pt x="163" y="100"/>
                  <a:pt x="163" y="100"/>
                </a:cubicBezTo>
                <a:cubicBezTo>
                  <a:pt x="161" y="107"/>
                  <a:pt x="161" y="107"/>
                  <a:pt x="161" y="107"/>
                </a:cubicBezTo>
                <a:cubicBezTo>
                  <a:pt x="140" y="106"/>
                  <a:pt x="140" y="106"/>
                  <a:pt x="140" y="106"/>
                </a:cubicBezTo>
                <a:cubicBezTo>
                  <a:pt x="139" y="109"/>
                  <a:pt x="138" y="111"/>
                  <a:pt x="136" y="113"/>
                </a:cubicBezTo>
                <a:cubicBezTo>
                  <a:pt x="150" y="130"/>
                  <a:pt x="150" y="130"/>
                  <a:pt x="150" y="130"/>
                </a:cubicBezTo>
                <a:cubicBezTo>
                  <a:pt x="146" y="135"/>
                  <a:pt x="146" y="135"/>
                  <a:pt x="146" y="135"/>
                </a:cubicBezTo>
                <a:cubicBezTo>
                  <a:pt x="126" y="126"/>
                  <a:pt x="126" y="126"/>
                  <a:pt x="126" y="126"/>
                </a:cubicBezTo>
                <a:cubicBezTo>
                  <a:pt x="124" y="128"/>
                  <a:pt x="122" y="130"/>
                  <a:pt x="120" y="131"/>
                </a:cubicBezTo>
                <a:cubicBezTo>
                  <a:pt x="127" y="152"/>
                  <a:pt x="127" y="152"/>
                  <a:pt x="127" y="152"/>
                </a:cubicBezTo>
                <a:cubicBezTo>
                  <a:pt x="120" y="156"/>
                  <a:pt x="120" y="156"/>
                  <a:pt x="120" y="156"/>
                </a:cubicBezTo>
                <a:cubicBezTo>
                  <a:pt x="106" y="140"/>
                  <a:pt x="106" y="140"/>
                  <a:pt x="106" y="140"/>
                </a:cubicBezTo>
                <a:cubicBezTo>
                  <a:pt x="104" y="141"/>
                  <a:pt x="101" y="142"/>
                  <a:pt x="99" y="142"/>
                </a:cubicBezTo>
                <a:cubicBezTo>
                  <a:pt x="97" y="164"/>
                  <a:pt x="97" y="164"/>
                  <a:pt x="97" y="164"/>
                </a:cubicBezTo>
                <a:cubicBezTo>
                  <a:pt x="90" y="165"/>
                  <a:pt x="90" y="165"/>
                  <a:pt x="90" y="165"/>
                </a:cubicBezTo>
                <a:cubicBezTo>
                  <a:pt x="82" y="144"/>
                  <a:pt x="82" y="144"/>
                  <a:pt x="82" y="144"/>
                </a:cubicBezTo>
                <a:cubicBezTo>
                  <a:pt x="80" y="144"/>
                  <a:pt x="77" y="144"/>
                  <a:pt x="75" y="144"/>
                </a:cubicBezTo>
                <a:cubicBezTo>
                  <a:pt x="65" y="163"/>
                  <a:pt x="65" y="163"/>
                  <a:pt x="65" y="163"/>
                </a:cubicBezTo>
                <a:cubicBezTo>
                  <a:pt x="58" y="161"/>
                  <a:pt x="58" y="161"/>
                  <a:pt x="58" y="161"/>
                </a:cubicBezTo>
                <a:cubicBezTo>
                  <a:pt x="59" y="140"/>
                  <a:pt x="59" y="140"/>
                  <a:pt x="59" y="140"/>
                </a:cubicBezTo>
                <a:cubicBezTo>
                  <a:pt x="56" y="139"/>
                  <a:pt x="54" y="137"/>
                  <a:pt x="52" y="136"/>
                </a:cubicBezTo>
                <a:cubicBezTo>
                  <a:pt x="35" y="150"/>
                  <a:pt x="35" y="150"/>
                  <a:pt x="35" y="150"/>
                </a:cubicBezTo>
                <a:cubicBezTo>
                  <a:pt x="29" y="146"/>
                  <a:pt x="29" y="146"/>
                  <a:pt x="29" y="146"/>
                </a:cubicBezTo>
                <a:cubicBezTo>
                  <a:pt x="39" y="126"/>
                  <a:pt x="39" y="126"/>
                  <a:pt x="39" y="126"/>
                </a:cubicBezTo>
                <a:cubicBezTo>
                  <a:pt x="37" y="124"/>
                  <a:pt x="35" y="122"/>
                  <a:pt x="33" y="120"/>
                </a:cubicBezTo>
                <a:cubicBezTo>
                  <a:pt x="13" y="127"/>
                  <a:pt x="13" y="127"/>
                  <a:pt x="13" y="127"/>
                </a:cubicBezTo>
                <a:cubicBezTo>
                  <a:pt x="9" y="120"/>
                  <a:pt x="9" y="120"/>
                  <a:pt x="9" y="120"/>
                </a:cubicBezTo>
                <a:cubicBezTo>
                  <a:pt x="25" y="106"/>
                  <a:pt x="25" y="106"/>
                  <a:pt x="25" y="106"/>
                </a:cubicBezTo>
                <a:cubicBezTo>
                  <a:pt x="24" y="104"/>
                  <a:pt x="23" y="101"/>
                  <a:pt x="23" y="99"/>
                </a:cubicBezTo>
                <a:cubicBezTo>
                  <a:pt x="1" y="97"/>
                  <a:pt x="1" y="97"/>
                  <a:pt x="1" y="97"/>
                </a:cubicBezTo>
                <a:cubicBezTo>
                  <a:pt x="0" y="90"/>
                  <a:pt x="0" y="90"/>
                  <a:pt x="0" y="90"/>
                </a:cubicBezTo>
                <a:cubicBezTo>
                  <a:pt x="21" y="82"/>
                  <a:pt x="21" y="82"/>
                  <a:pt x="21" y="82"/>
                </a:cubicBezTo>
                <a:cubicBezTo>
                  <a:pt x="20" y="80"/>
                  <a:pt x="21" y="77"/>
                  <a:pt x="21" y="74"/>
                </a:cubicBezTo>
                <a:cubicBezTo>
                  <a:pt x="2" y="65"/>
                  <a:pt x="2" y="65"/>
                  <a:pt x="2" y="65"/>
                </a:cubicBezTo>
                <a:cubicBezTo>
                  <a:pt x="4" y="58"/>
                  <a:pt x="4" y="58"/>
                  <a:pt x="4" y="58"/>
                </a:cubicBezTo>
                <a:cubicBezTo>
                  <a:pt x="25" y="59"/>
                  <a:pt x="25" y="59"/>
                  <a:pt x="25" y="59"/>
                </a:cubicBezTo>
                <a:cubicBezTo>
                  <a:pt x="26" y="56"/>
                  <a:pt x="27" y="54"/>
                  <a:pt x="29" y="52"/>
                </a:cubicBezTo>
                <a:cubicBezTo>
                  <a:pt x="15" y="35"/>
                  <a:pt x="15" y="35"/>
                  <a:pt x="15" y="35"/>
                </a:cubicBezTo>
                <a:cubicBezTo>
                  <a:pt x="19" y="29"/>
                  <a:pt x="19" y="29"/>
                  <a:pt x="19" y="29"/>
                </a:cubicBezTo>
                <a:cubicBezTo>
                  <a:pt x="39" y="39"/>
                  <a:pt x="39" y="39"/>
                  <a:pt x="39" y="39"/>
                </a:cubicBezTo>
                <a:cubicBezTo>
                  <a:pt x="41" y="37"/>
                  <a:pt x="43" y="35"/>
                  <a:pt x="45" y="33"/>
                </a:cubicBezTo>
                <a:cubicBezTo>
                  <a:pt x="38" y="13"/>
                  <a:pt x="38" y="13"/>
                  <a:pt x="38" y="13"/>
                </a:cubicBezTo>
                <a:cubicBezTo>
                  <a:pt x="44" y="9"/>
                  <a:pt x="44" y="9"/>
                  <a:pt x="44" y="9"/>
                </a:cubicBezTo>
                <a:cubicBezTo>
                  <a:pt x="59" y="25"/>
                  <a:pt x="59" y="25"/>
                  <a:pt x="59" y="25"/>
                </a:cubicBezTo>
                <a:cubicBezTo>
                  <a:pt x="61" y="24"/>
                  <a:pt x="64" y="23"/>
                  <a:pt x="66" y="23"/>
                </a:cubicBezTo>
                <a:cubicBezTo>
                  <a:pt x="68" y="1"/>
                  <a:pt x="68" y="1"/>
                  <a:pt x="68" y="1"/>
                </a:cubicBezTo>
                <a:cubicBezTo>
                  <a:pt x="75" y="0"/>
                  <a:pt x="75" y="0"/>
                  <a:pt x="75" y="0"/>
                </a:cubicBezTo>
                <a:cubicBezTo>
                  <a:pt x="83" y="21"/>
                  <a:pt x="83" y="21"/>
                  <a:pt x="83" y="21"/>
                </a:cubicBezTo>
                <a:cubicBezTo>
                  <a:pt x="85" y="20"/>
                  <a:pt x="88" y="21"/>
                  <a:pt x="90" y="21"/>
                </a:cubicBezTo>
                <a:cubicBezTo>
                  <a:pt x="100" y="2"/>
                  <a:pt x="100" y="2"/>
                  <a:pt x="100" y="2"/>
                </a:cubicBezTo>
                <a:close/>
                <a:moveTo>
                  <a:pt x="95" y="35"/>
                </a:moveTo>
                <a:cubicBezTo>
                  <a:pt x="121" y="42"/>
                  <a:pt x="137" y="69"/>
                  <a:pt x="130" y="95"/>
                </a:cubicBezTo>
                <a:cubicBezTo>
                  <a:pt x="123" y="121"/>
                  <a:pt x="96" y="137"/>
                  <a:pt x="70" y="130"/>
                </a:cubicBezTo>
                <a:cubicBezTo>
                  <a:pt x="44" y="123"/>
                  <a:pt x="28" y="96"/>
                  <a:pt x="35" y="69"/>
                </a:cubicBezTo>
                <a:cubicBezTo>
                  <a:pt x="42" y="43"/>
                  <a:pt x="69" y="28"/>
                  <a:pt x="95" y="35"/>
                </a:cubicBezTo>
                <a:close/>
              </a:path>
            </a:pathLst>
          </a:custGeom>
          <a:noFill/>
          <a:ln w="9525">
            <a:solidFill>
              <a:schemeClr val="accent2">
                <a:lumMod val="75000"/>
              </a:schemeClr>
            </a:solidFill>
            <a:round/>
          </a:ln>
        </p:spPr>
        <p:txBody>
          <a:bodyPr anchor="ctr"/>
          <a:p>
            <a:pPr algn="ctr" fontAlgn="auto">
              <a:spcBef>
                <a:spcPts val="0"/>
              </a:spcBef>
              <a:spcAft>
                <a:spcPts val="0"/>
              </a:spcAft>
              <a:defRPr/>
            </a:pPr>
            <a:endParaRPr lang="zh-CN" altLang="en-US" dirty="0">
              <a:solidFill>
                <a:srgbClr val="FFFFFF"/>
              </a:solidFill>
              <a:latin typeface="等线" panose="02010600030101010101" pitchFamily="2" charset="-122"/>
              <a:ea typeface="等线" panose="02010600030101010101" pitchFamily="2" charset="-122"/>
            </a:endParaRPr>
          </a:p>
        </p:txBody>
      </p:sp>
      <p:sp>
        <p:nvSpPr>
          <p:cNvPr id="12" name="MH_Other_1"/>
          <p:cNvSpPr>
            <a:spLocks noEditPoints="1"/>
          </p:cNvSpPr>
          <p:nvPr>
            <p:custDataLst>
              <p:tags r:id="rId4"/>
            </p:custDataLst>
          </p:nvPr>
        </p:nvSpPr>
        <p:spPr bwMode="auto">
          <a:xfrm>
            <a:off x="2343468" y="5127308"/>
            <a:ext cx="1211262" cy="1200150"/>
          </a:xfrm>
          <a:custGeom>
            <a:avLst/>
            <a:gdLst>
              <a:gd name="T0" fmla="*/ 2147483646 w 165"/>
              <a:gd name="T1" fmla="*/ 2147483646 h 165"/>
              <a:gd name="T2" fmla="*/ 2147483646 w 165"/>
              <a:gd name="T3" fmla="*/ 2147483646 h 165"/>
              <a:gd name="T4" fmla="*/ 2147483646 w 165"/>
              <a:gd name="T5" fmla="*/ 2147483646 h 165"/>
              <a:gd name="T6" fmla="*/ 2147483646 w 165"/>
              <a:gd name="T7" fmla="*/ 2147483646 h 165"/>
              <a:gd name="T8" fmla="*/ 2147483646 w 165"/>
              <a:gd name="T9" fmla="*/ 2147483646 h 165"/>
              <a:gd name="T10" fmla="*/ 2147483646 w 165"/>
              <a:gd name="T11" fmla="*/ 2147483646 h 165"/>
              <a:gd name="T12" fmla="*/ 2147483646 w 165"/>
              <a:gd name="T13" fmla="*/ 2147483646 h 165"/>
              <a:gd name="T14" fmla="*/ 2147483646 w 165"/>
              <a:gd name="T15" fmla="*/ 2147483646 h 165"/>
              <a:gd name="T16" fmla="*/ 2147483646 w 165"/>
              <a:gd name="T17" fmla="*/ 2147483646 h 165"/>
              <a:gd name="T18" fmla="*/ 2147483646 w 165"/>
              <a:gd name="T19" fmla="*/ 2147483646 h 165"/>
              <a:gd name="T20" fmla="*/ 2147483646 w 165"/>
              <a:gd name="T21" fmla="*/ 2147483646 h 165"/>
              <a:gd name="T22" fmla="*/ 2147483646 w 165"/>
              <a:gd name="T23" fmla="*/ 2147483646 h 165"/>
              <a:gd name="T24" fmla="*/ 2147483646 w 165"/>
              <a:gd name="T25" fmla="*/ 2147483646 h 165"/>
              <a:gd name="T26" fmla="*/ 2147483646 w 165"/>
              <a:gd name="T27" fmla="*/ 2147483646 h 165"/>
              <a:gd name="T28" fmla="*/ 2147483646 w 165"/>
              <a:gd name="T29" fmla="*/ 2147483646 h 165"/>
              <a:gd name="T30" fmla="*/ 2147483646 w 165"/>
              <a:gd name="T31" fmla="*/ 2147483646 h 165"/>
              <a:gd name="T32" fmla="*/ 2147483646 w 165"/>
              <a:gd name="T33" fmla="*/ 2147483646 h 165"/>
              <a:gd name="T34" fmla="*/ 2147483646 w 165"/>
              <a:gd name="T35" fmla="*/ 2147483646 h 165"/>
              <a:gd name="T36" fmla="*/ 2147483646 w 165"/>
              <a:gd name="T37" fmla="*/ 2147483646 h 165"/>
              <a:gd name="T38" fmla="*/ 2147483646 w 165"/>
              <a:gd name="T39" fmla="*/ 2147483646 h 165"/>
              <a:gd name="T40" fmla="*/ 2147483646 w 165"/>
              <a:gd name="T41" fmla="*/ 2147483646 h 165"/>
              <a:gd name="T42" fmla="*/ 2147483646 w 165"/>
              <a:gd name="T43" fmla="*/ 2147483646 h 165"/>
              <a:gd name="T44" fmla="*/ 0 w 165"/>
              <a:gd name="T45" fmla="*/ 2147483646 h 165"/>
              <a:gd name="T46" fmla="*/ 2147483646 w 165"/>
              <a:gd name="T47" fmla="*/ 2147483646 h 165"/>
              <a:gd name="T48" fmla="*/ 2147483646 w 165"/>
              <a:gd name="T49" fmla="*/ 2147483646 h 165"/>
              <a:gd name="T50" fmla="*/ 2147483646 w 165"/>
              <a:gd name="T51" fmla="*/ 2147483646 h 165"/>
              <a:gd name="T52" fmla="*/ 2147483646 w 165"/>
              <a:gd name="T53" fmla="*/ 2147483646 h 165"/>
              <a:gd name="T54" fmla="*/ 2147483646 w 165"/>
              <a:gd name="T55" fmla="*/ 2147483646 h 165"/>
              <a:gd name="T56" fmla="*/ 2147483646 w 165"/>
              <a:gd name="T57" fmla="*/ 2147483646 h 165"/>
              <a:gd name="T58" fmla="*/ 2147483646 w 165"/>
              <a:gd name="T59" fmla="*/ 2147483646 h 165"/>
              <a:gd name="T60" fmla="*/ 2147483646 w 165"/>
              <a:gd name="T61" fmla="*/ 0 h 165"/>
              <a:gd name="T62" fmla="*/ 2147483646 w 165"/>
              <a:gd name="T63" fmla="*/ 2147483646 h 165"/>
              <a:gd name="T64" fmla="*/ 2147483646 w 165"/>
              <a:gd name="T65" fmla="*/ 2147483646 h 165"/>
              <a:gd name="T66" fmla="*/ 2147483646 w 165"/>
              <a:gd name="T67" fmla="*/ 2147483646 h 165"/>
              <a:gd name="T68" fmla="*/ 2147483646 w 165"/>
              <a:gd name="T69" fmla="*/ 2147483646 h 16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65" h="165">
                <a:moveTo>
                  <a:pt x="100" y="2"/>
                </a:moveTo>
                <a:cubicBezTo>
                  <a:pt x="107" y="4"/>
                  <a:pt x="107" y="4"/>
                  <a:pt x="107" y="4"/>
                </a:cubicBezTo>
                <a:cubicBezTo>
                  <a:pt x="106" y="25"/>
                  <a:pt x="106" y="25"/>
                  <a:pt x="106" y="25"/>
                </a:cubicBezTo>
                <a:cubicBezTo>
                  <a:pt x="109" y="26"/>
                  <a:pt x="111" y="27"/>
                  <a:pt x="113" y="29"/>
                </a:cubicBezTo>
                <a:cubicBezTo>
                  <a:pt x="130" y="15"/>
                  <a:pt x="130" y="15"/>
                  <a:pt x="130" y="15"/>
                </a:cubicBezTo>
                <a:cubicBezTo>
                  <a:pt x="135" y="19"/>
                  <a:pt x="135" y="19"/>
                  <a:pt x="135" y="19"/>
                </a:cubicBezTo>
                <a:cubicBezTo>
                  <a:pt x="126" y="39"/>
                  <a:pt x="126" y="39"/>
                  <a:pt x="126" y="39"/>
                </a:cubicBezTo>
                <a:cubicBezTo>
                  <a:pt x="128" y="41"/>
                  <a:pt x="130" y="43"/>
                  <a:pt x="131" y="45"/>
                </a:cubicBezTo>
                <a:cubicBezTo>
                  <a:pt x="152" y="38"/>
                  <a:pt x="152" y="38"/>
                  <a:pt x="152" y="38"/>
                </a:cubicBezTo>
                <a:cubicBezTo>
                  <a:pt x="156" y="44"/>
                  <a:pt x="156" y="44"/>
                  <a:pt x="156" y="44"/>
                </a:cubicBezTo>
                <a:cubicBezTo>
                  <a:pt x="140" y="59"/>
                  <a:pt x="140" y="59"/>
                  <a:pt x="140" y="59"/>
                </a:cubicBezTo>
                <a:cubicBezTo>
                  <a:pt x="141" y="61"/>
                  <a:pt x="142" y="64"/>
                  <a:pt x="142" y="66"/>
                </a:cubicBezTo>
                <a:cubicBezTo>
                  <a:pt x="164" y="68"/>
                  <a:pt x="164" y="68"/>
                  <a:pt x="164" y="68"/>
                </a:cubicBezTo>
                <a:cubicBezTo>
                  <a:pt x="165" y="75"/>
                  <a:pt x="165" y="75"/>
                  <a:pt x="165" y="75"/>
                </a:cubicBezTo>
                <a:cubicBezTo>
                  <a:pt x="144" y="83"/>
                  <a:pt x="144" y="83"/>
                  <a:pt x="144" y="83"/>
                </a:cubicBezTo>
                <a:cubicBezTo>
                  <a:pt x="144" y="85"/>
                  <a:pt x="144" y="88"/>
                  <a:pt x="144" y="90"/>
                </a:cubicBezTo>
                <a:cubicBezTo>
                  <a:pt x="163" y="100"/>
                  <a:pt x="163" y="100"/>
                  <a:pt x="163" y="100"/>
                </a:cubicBezTo>
                <a:cubicBezTo>
                  <a:pt x="161" y="107"/>
                  <a:pt x="161" y="107"/>
                  <a:pt x="161" y="107"/>
                </a:cubicBezTo>
                <a:cubicBezTo>
                  <a:pt x="140" y="106"/>
                  <a:pt x="140" y="106"/>
                  <a:pt x="140" y="106"/>
                </a:cubicBezTo>
                <a:cubicBezTo>
                  <a:pt x="139" y="109"/>
                  <a:pt x="138" y="111"/>
                  <a:pt x="136" y="113"/>
                </a:cubicBezTo>
                <a:cubicBezTo>
                  <a:pt x="150" y="130"/>
                  <a:pt x="150" y="130"/>
                  <a:pt x="150" y="130"/>
                </a:cubicBezTo>
                <a:cubicBezTo>
                  <a:pt x="146" y="135"/>
                  <a:pt x="146" y="135"/>
                  <a:pt x="146" y="135"/>
                </a:cubicBezTo>
                <a:cubicBezTo>
                  <a:pt x="126" y="126"/>
                  <a:pt x="126" y="126"/>
                  <a:pt x="126" y="126"/>
                </a:cubicBezTo>
                <a:cubicBezTo>
                  <a:pt x="124" y="128"/>
                  <a:pt x="122" y="130"/>
                  <a:pt x="120" y="131"/>
                </a:cubicBezTo>
                <a:cubicBezTo>
                  <a:pt x="127" y="152"/>
                  <a:pt x="127" y="152"/>
                  <a:pt x="127" y="152"/>
                </a:cubicBezTo>
                <a:cubicBezTo>
                  <a:pt x="120" y="156"/>
                  <a:pt x="120" y="156"/>
                  <a:pt x="120" y="156"/>
                </a:cubicBezTo>
                <a:cubicBezTo>
                  <a:pt x="106" y="140"/>
                  <a:pt x="106" y="140"/>
                  <a:pt x="106" y="140"/>
                </a:cubicBezTo>
                <a:cubicBezTo>
                  <a:pt x="104" y="141"/>
                  <a:pt x="101" y="142"/>
                  <a:pt x="99" y="142"/>
                </a:cubicBezTo>
                <a:cubicBezTo>
                  <a:pt x="97" y="164"/>
                  <a:pt x="97" y="164"/>
                  <a:pt x="97" y="164"/>
                </a:cubicBezTo>
                <a:cubicBezTo>
                  <a:pt x="90" y="165"/>
                  <a:pt x="90" y="165"/>
                  <a:pt x="90" y="165"/>
                </a:cubicBezTo>
                <a:cubicBezTo>
                  <a:pt x="82" y="144"/>
                  <a:pt x="82" y="144"/>
                  <a:pt x="82" y="144"/>
                </a:cubicBezTo>
                <a:cubicBezTo>
                  <a:pt x="80" y="144"/>
                  <a:pt x="77" y="144"/>
                  <a:pt x="75" y="144"/>
                </a:cubicBezTo>
                <a:cubicBezTo>
                  <a:pt x="65" y="163"/>
                  <a:pt x="65" y="163"/>
                  <a:pt x="65" y="163"/>
                </a:cubicBezTo>
                <a:cubicBezTo>
                  <a:pt x="58" y="161"/>
                  <a:pt x="58" y="161"/>
                  <a:pt x="58" y="161"/>
                </a:cubicBezTo>
                <a:cubicBezTo>
                  <a:pt x="59" y="140"/>
                  <a:pt x="59" y="140"/>
                  <a:pt x="59" y="140"/>
                </a:cubicBezTo>
                <a:cubicBezTo>
                  <a:pt x="56" y="139"/>
                  <a:pt x="54" y="137"/>
                  <a:pt x="52" y="136"/>
                </a:cubicBezTo>
                <a:cubicBezTo>
                  <a:pt x="35" y="150"/>
                  <a:pt x="35" y="150"/>
                  <a:pt x="35" y="150"/>
                </a:cubicBezTo>
                <a:cubicBezTo>
                  <a:pt x="29" y="146"/>
                  <a:pt x="29" y="146"/>
                  <a:pt x="29" y="146"/>
                </a:cubicBezTo>
                <a:cubicBezTo>
                  <a:pt x="39" y="126"/>
                  <a:pt x="39" y="126"/>
                  <a:pt x="39" y="126"/>
                </a:cubicBezTo>
                <a:cubicBezTo>
                  <a:pt x="37" y="124"/>
                  <a:pt x="35" y="122"/>
                  <a:pt x="33" y="120"/>
                </a:cubicBezTo>
                <a:cubicBezTo>
                  <a:pt x="13" y="127"/>
                  <a:pt x="13" y="127"/>
                  <a:pt x="13" y="127"/>
                </a:cubicBezTo>
                <a:cubicBezTo>
                  <a:pt x="9" y="120"/>
                  <a:pt x="9" y="120"/>
                  <a:pt x="9" y="120"/>
                </a:cubicBezTo>
                <a:cubicBezTo>
                  <a:pt x="25" y="106"/>
                  <a:pt x="25" y="106"/>
                  <a:pt x="25" y="106"/>
                </a:cubicBezTo>
                <a:cubicBezTo>
                  <a:pt x="24" y="104"/>
                  <a:pt x="23" y="101"/>
                  <a:pt x="23" y="99"/>
                </a:cubicBezTo>
                <a:cubicBezTo>
                  <a:pt x="1" y="97"/>
                  <a:pt x="1" y="97"/>
                  <a:pt x="1" y="97"/>
                </a:cubicBezTo>
                <a:cubicBezTo>
                  <a:pt x="0" y="90"/>
                  <a:pt x="0" y="90"/>
                  <a:pt x="0" y="90"/>
                </a:cubicBezTo>
                <a:cubicBezTo>
                  <a:pt x="21" y="82"/>
                  <a:pt x="21" y="82"/>
                  <a:pt x="21" y="82"/>
                </a:cubicBezTo>
                <a:cubicBezTo>
                  <a:pt x="20" y="80"/>
                  <a:pt x="21" y="77"/>
                  <a:pt x="21" y="74"/>
                </a:cubicBezTo>
                <a:cubicBezTo>
                  <a:pt x="2" y="65"/>
                  <a:pt x="2" y="65"/>
                  <a:pt x="2" y="65"/>
                </a:cubicBezTo>
                <a:cubicBezTo>
                  <a:pt x="4" y="58"/>
                  <a:pt x="4" y="58"/>
                  <a:pt x="4" y="58"/>
                </a:cubicBezTo>
                <a:cubicBezTo>
                  <a:pt x="25" y="59"/>
                  <a:pt x="25" y="59"/>
                  <a:pt x="25" y="59"/>
                </a:cubicBezTo>
                <a:cubicBezTo>
                  <a:pt x="26" y="56"/>
                  <a:pt x="27" y="54"/>
                  <a:pt x="29" y="52"/>
                </a:cubicBezTo>
                <a:cubicBezTo>
                  <a:pt x="15" y="35"/>
                  <a:pt x="15" y="35"/>
                  <a:pt x="15" y="35"/>
                </a:cubicBezTo>
                <a:cubicBezTo>
                  <a:pt x="19" y="29"/>
                  <a:pt x="19" y="29"/>
                  <a:pt x="19" y="29"/>
                </a:cubicBezTo>
                <a:cubicBezTo>
                  <a:pt x="39" y="39"/>
                  <a:pt x="39" y="39"/>
                  <a:pt x="39" y="39"/>
                </a:cubicBezTo>
                <a:cubicBezTo>
                  <a:pt x="41" y="37"/>
                  <a:pt x="43" y="35"/>
                  <a:pt x="45" y="33"/>
                </a:cubicBezTo>
                <a:cubicBezTo>
                  <a:pt x="38" y="13"/>
                  <a:pt x="38" y="13"/>
                  <a:pt x="38" y="13"/>
                </a:cubicBezTo>
                <a:cubicBezTo>
                  <a:pt x="44" y="9"/>
                  <a:pt x="44" y="9"/>
                  <a:pt x="44" y="9"/>
                </a:cubicBezTo>
                <a:cubicBezTo>
                  <a:pt x="59" y="25"/>
                  <a:pt x="59" y="25"/>
                  <a:pt x="59" y="25"/>
                </a:cubicBezTo>
                <a:cubicBezTo>
                  <a:pt x="61" y="24"/>
                  <a:pt x="64" y="23"/>
                  <a:pt x="66" y="23"/>
                </a:cubicBezTo>
                <a:cubicBezTo>
                  <a:pt x="68" y="1"/>
                  <a:pt x="68" y="1"/>
                  <a:pt x="68" y="1"/>
                </a:cubicBezTo>
                <a:cubicBezTo>
                  <a:pt x="75" y="0"/>
                  <a:pt x="75" y="0"/>
                  <a:pt x="75" y="0"/>
                </a:cubicBezTo>
                <a:cubicBezTo>
                  <a:pt x="83" y="21"/>
                  <a:pt x="83" y="21"/>
                  <a:pt x="83" y="21"/>
                </a:cubicBezTo>
                <a:cubicBezTo>
                  <a:pt x="85" y="20"/>
                  <a:pt x="88" y="21"/>
                  <a:pt x="90" y="21"/>
                </a:cubicBezTo>
                <a:cubicBezTo>
                  <a:pt x="100" y="2"/>
                  <a:pt x="100" y="2"/>
                  <a:pt x="100" y="2"/>
                </a:cubicBezTo>
                <a:close/>
                <a:moveTo>
                  <a:pt x="95" y="35"/>
                </a:moveTo>
                <a:cubicBezTo>
                  <a:pt x="121" y="42"/>
                  <a:pt x="137" y="69"/>
                  <a:pt x="130" y="95"/>
                </a:cubicBezTo>
                <a:cubicBezTo>
                  <a:pt x="123" y="121"/>
                  <a:pt x="96" y="137"/>
                  <a:pt x="70" y="130"/>
                </a:cubicBezTo>
                <a:cubicBezTo>
                  <a:pt x="44" y="123"/>
                  <a:pt x="28" y="96"/>
                  <a:pt x="35" y="69"/>
                </a:cubicBezTo>
                <a:cubicBezTo>
                  <a:pt x="42" y="43"/>
                  <a:pt x="69" y="28"/>
                  <a:pt x="95" y="35"/>
                </a:cubicBezTo>
                <a:close/>
              </a:path>
            </a:pathLst>
          </a:custGeom>
          <a:noFill/>
          <a:ln w="9525">
            <a:solidFill>
              <a:schemeClr val="accent2">
                <a:lumMod val="75000"/>
              </a:schemeClr>
            </a:solidFill>
            <a:round/>
          </a:ln>
        </p:spPr>
        <p:txBody>
          <a:bodyPr anchor="ctr"/>
          <a:p>
            <a:pPr algn="ctr" fontAlgn="auto">
              <a:spcBef>
                <a:spcPts val="0"/>
              </a:spcBef>
              <a:spcAft>
                <a:spcPts val="0"/>
              </a:spcAft>
              <a:defRPr/>
            </a:pPr>
            <a:endParaRPr lang="zh-CN" altLang="en-US" dirty="0">
              <a:solidFill>
                <a:srgbClr val="FFFFFF"/>
              </a:solidFill>
              <a:latin typeface="等线" panose="02010600030101010101" pitchFamily="2" charset="-122"/>
              <a:ea typeface="等线" panose="02010600030101010101" pitchFamily="2" charset="-122"/>
            </a:endParaRPr>
          </a:p>
        </p:txBody>
      </p:sp>
      <p:sp>
        <p:nvSpPr>
          <p:cNvPr id="13" name="椭圆 12"/>
          <p:cNvSpPr/>
          <p:nvPr/>
        </p:nvSpPr>
        <p:spPr>
          <a:xfrm>
            <a:off x="2270443" y="1645920"/>
            <a:ext cx="727075" cy="725488"/>
          </a:xfrm>
          <a:prstGeom prst="ellipse">
            <a:avLst/>
          </a:prstGeom>
          <a:solidFill>
            <a:srgbClr val="1D6295"/>
          </a:solidFill>
          <a:ln>
            <a:solidFill>
              <a:srgbClr val="1D6295"/>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spcBef>
                <a:spcPts val="0"/>
              </a:spcBef>
              <a:spcAft>
                <a:spcPts val="0"/>
              </a:spcAft>
              <a:defRPr/>
            </a:pPr>
            <a:r>
              <a:rPr lang="en-US" altLang="zh-CN" dirty="0">
                <a:solidFill>
                  <a:srgbClr val="FFFFFF"/>
                </a:solidFill>
              </a:rPr>
              <a:t>01</a:t>
            </a:r>
            <a:endParaRPr lang="zh-CN" altLang="en-US" dirty="0">
              <a:solidFill>
                <a:srgbClr val="FFFFFF"/>
              </a:solidFill>
            </a:endParaRPr>
          </a:p>
        </p:txBody>
      </p:sp>
      <p:sp>
        <p:nvSpPr>
          <p:cNvPr id="17" name="椭圆 16"/>
          <p:cNvSpPr/>
          <p:nvPr/>
        </p:nvSpPr>
        <p:spPr>
          <a:xfrm>
            <a:off x="2538730" y="2873058"/>
            <a:ext cx="725488" cy="725487"/>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spcBef>
                <a:spcPts val="0"/>
              </a:spcBef>
              <a:spcAft>
                <a:spcPts val="0"/>
              </a:spcAft>
              <a:defRPr/>
            </a:pPr>
            <a:r>
              <a:rPr lang="en-US" altLang="zh-CN" dirty="0">
                <a:solidFill>
                  <a:srgbClr val="FFFFFF"/>
                </a:solidFill>
              </a:rPr>
              <a:t>02</a:t>
            </a:r>
            <a:endParaRPr lang="zh-CN" altLang="en-US" dirty="0">
              <a:solidFill>
                <a:srgbClr val="FFFFFF"/>
              </a:solidFill>
            </a:endParaRPr>
          </a:p>
        </p:txBody>
      </p:sp>
      <p:sp>
        <p:nvSpPr>
          <p:cNvPr id="14" name="椭圆 15"/>
          <p:cNvSpPr/>
          <p:nvPr/>
        </p:nvSpPr>
        <p:spPr>
          <a:xfrm>
            <a:off x="2346643" y="4112895"/>
            <a:ext cx="727075" cy="725488"/>
          </a:xfrm>
          <a:prstGeom prst="ellipse">
            <a:avLst/>
          </a:prstGeom>
          <a:solidFill>
            <a:srgbClr val="1D6295"/>
          </a:solidFill>
          <a:ln>
            <a:solidFill>
              <a:srgbClr val="1D6295"/>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a:pPr>
            <a:r>
              <a:rPr lang="en-US" altLang="zh-CN">
                <a:solidFill>
                  <a:srgbClr val="FFFFFF"/>
                </a:solidFill>
              </a:rPr>
              <a:t>03</a:t>
            </a:r>
            <a:endParaRPr lang="en-US" altLang="zh-CN">
              <a:solidFill>
                <a:schemeClr val="tx1"/>
              </a:solidFill>
              <a:latin typeface="Arial" panose="020B0604020202020204" pitchFamily="34" charset="0"/>
              <a:ea typeface="宋体" panose="02010600030101010101" pitchFamily="2" charset="-122"/>
            </a:endParaRPr>
          </a:p>
        </p:txBody>
      </p:sp>
      <p:sp>
        <p:nvSpPr>
          <p:cNvPr id="15" name="椭圆 16"/>
          <p:cNvSpPr/>
          <p:nvPr/>
        </p:nvSpPr>
        <p:spPr>
          <a:xfrm>
            <a:off x="2576830" y="5349558"/>
            <a:ext cx="725488" cy="725487"/>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a:pPr>
            <a:r>
              <a:rPr lang="en-US" altLang="zh-CN">
                <a:solidFill>
                  <a:srgbClr val="FFFFFF"/>
                </a:solidFill>
              </a:rPr>
              <a:t>04</a:t>
            </a:r>
            <a:endParaRPr lang="en-US" altLang="zh-CN">
              <a:solidFill>
                <a:schemeClr val="tx1"/>
              </a:solidFill>
              <a:latin typeface="Arial" panose="020B0604020202020204" pitchFamily="34" charset="0"/>
              <a:ea typeface="宋体" panose="02010600030101010101" pitchFamily="2" charset="-122"/>
            </a:endParaRPr>
          </a:p>
        </p:txBody>
      </p:sp>
      <p:sp>
        <p:nvSpPr>
          <p:cNvPr id="20" name="文本框 19"/>
          <p:cNvSpPr txBox="1"/>
          <p:nvPr/>
        </p:nvSpPr>
        <p:spPr>
          <a:xfrm>
            <a:off x="3696335" y="1809115"/>
            <a:ext cx="5252720" cy="737235"/>
          </a:xfrm>
          <a:prstGeom prst="rect">
            <a:avLst/>
          </a:prstGeom>
          <a:noFill/>
        </p:spPr>
        <p:txBody>
          <a:bodyPr wrap="square" rtlCol="0">
            <a:spAutoFit/>
          </a:bodyPr>
          <a:p>
            <a:pPr eaLnBrk="0" hangingPunct="0"/>
            <a:r>
              <a:rPr lang="en-US" altLang="zh-CN" sz="2400" dirty="0">
                <a:latin typeface="华文楷体" panose="02010600040101010101" charset="-122"/>
                <a:ea typeface="华文楷体" panose="02010600040101010101" charset="-122"/>
                <a:cs typeface="华文楷体" panose="02010600040101010101" charset="-122"/>
                <a:sym typeface="Calibri" panose="020F0502020204030204" pitchFamily="34" charset="0"/>
              </a:rPr>
              <a:t>1.</a:t>
            </a:r>
            <a:r>
              <a:rPr lang="zh-CN" altLang="en-US" sz="2400" dirty="0">
                <a:latin typeface="华文楷体" panose="02010600040101010101" charset="-122"/>
                <a:ea typeface="华文楷体" panose="02010600040101010101" charset="-122"/>
                <a:cs typeface="华文楷体" panose="02010600040101010101" charset="-122"/>
                <a:sym typeface="Calibri" panose="020F0502020204030204" pitchFamily="34" charset="0"/>
              </a:rPr>
              <a:t>用户需求不清，存在误解及二义性</a:t>
            </a:r>
            <a:endParaRPr lang="zh-CN" altLang="en-US" dirty="0">
              <a:solidFill>
                <a:schemeClr val="tx1"/>
              </a:solidFill>
              <a:latin typeface="华文楷体" panose="02010600040101010101" charset="-122"/>
              <a:ea typeface="华文楷体" panose="02010600040101010101" charset="-122"/>
              <a:cs typeface="华文楷体" panose="02010600040101010101" charset="-122"/>
              <a:sym typeface="Calibri" panose="020F0502020204030204" pitchFamily="34" charset="0"/>
            </a:endParaRPr>
          </a:p>
          <a:p>
            <a:endParaRPr lang="zh-CN" altLang="en-US"/>
          </a:p>
        </p:txBody>
      </p:sp>
      <p:sp>
        <p:nvSpPr>
          <p:cNvPr id="21" name="文本框 20"/>
          <p:cNvSpPr txBox="1"/>
          <p:nvPr/>
        </p:nvSpPr>
        <p:spPr>
          <a:xfrm>
            <a:off x="3937000" y="2994660"/>
            <a:ext cx="6397625" cy="737235"/>
          </a:xfrm>
          <a:prstGeom prst="rect">
            <a:avLst/>
          </a:prstGeom>
          <a:noFill/>
        </p:spPr>
        <p:txBody>
          <a:bodyPr wrap="square" rtlCol="0">
            <a:spAutoFit/>
          </a:bodyPr>
          <a:p>
            <a:pPr eaLnBrk="0" hangingPunct="0"/>
            <a:r>
              <a:rPr lang="en-US" altLang="zh-CN" sz="2400" dirty="0">
                <a:latin typeface="华文楷体" panose="02010600040101010101" charset="-122"/>
                <a:ea typeface="华文楷体" panose="02010600040101010101" charset="-122"/>
                <a:cs typeface="华文楷体" panose="02010600040101010101" charset="-122"/>
                <a:sym typeface="Calibri" panose="020F0502020204030204" pitchFamily="34" charset="0"/>
              </a:rPr>
              <a:t>2.</a:t>
            </a:r>
            <a:r>
              <a:rPr lang="zh-CN" altLang="en-US" sz="2400" dirty="0">
                <a:latin typeface="华文楷体" panose="02010600040101010101" charset="-122"/>
                <a:ea typeface="华文楷体" panose="02010600040101010101" charset="-122"/>
                <a:cs typeface="华文楷体" panose="02010600040101010101" charset="-122"/>
                <a:sym typeface="Calibri" panose="020F0502020204030204" pitchFamily="34" charset="0"/>
              </a:rPr>
              <a:t>第一次开发软件，开发人员没有实际经验</a:t>
            </a:r>
            <a:endParaRPr lang="zh-CN" altLang="en-US" dirty="0">
              <a:solidFill>
                <a:schemeClr val="tx1"/>
              </a:solidFill>
              <a:latin typeface="华文楷体" panose="02010600040101010101" charset="-122"/>
              <a:ea typeface="华文楷体" panose="02010600040101010101" charset="-122"/>
              <a:cs typeface="华文楷体" panose="02010600040101010101" charset="-122"/>
              <a:sym typeface="Calibri" panose="020F0502020204030204" pitchFamily="34" charset="0"/>
            </a:endParaRPr>
          </a:p>
          <a:p>
            <a:endParaRPr lang="zh-CN" altLang="en-US"/>
          </a:p>
        </p:txBody>
      </p:sp>
      <p:sp>
        <p:nvSpPr>
          <p:cNvPr id="22" name="文本框 21"/>
          <p:cNvSpPr txBox="1"/>
          <p:nvPr/>
        </p:nvSpPr>
        <p:spPr>
          <a:xfrm>
            <a:off x="3696335" y="4227195"/>
            <a:ext cx="5724525" cy="737235"/>
          </a:xfrm>
          <a:prstGeom prst="rect">
            <a:avLst/>
          </a:prstGeom>
          <a:noFill/>
        </p:spPr>
        <p:txBody>
          <a:bodyPr wrap="square" rtlCol="0">
            <a:spAutoFit/>
          </a:bodyPr>
          <a:p>
            <a:pPr eaLnBrk="0" hangingPunct="0"/>
            <a:r>
              <a:rPr lang="en-US" altLang="zh-CN" sz="2400" dirty="0">
                <a:latin typeface="华文楷体" panose="02010600040101010101" charset="-122"/>
                <a:ea typeface="华文楷体" panose="02010600040101010101" charset="-122"/>
                <a:cs typeface="华文楷体" panose="02010600040101010101" charset="-122"/>
                <a:sym typeface="Calibri" panose="020F0502020204030204" pitchFamily="34" charset="0"/>
              </a:rPr>
              <a:t>3.</a:t>
            </a:r>
            <a:r>
              <a:rPr lang="zh-CN" altLang="en-US" sz="2400" dirty="0">
                <a:latin typeface="华文楷体" panose="02010600040101010101" charset="-122"/>
                <a:ea typeface="华文楷体" panose="02010600040101010101" charset="-122"/>
                <a:cs typeface="华文楷体" panose="02010600040101010101" charset="-122"/>
                <a:sym typeface="Calibri" panose="020F0502020204030204" pitchFamily="34" charset="0"/>
              </a:rPr>
              <a:t>时间有限，没有足够的开发时间</a:t>
            </a:r>
            <a:endParaRPr lang="zh-CN" altLang="en-US" dirty="0">
              <a:solidFill>
                <a:schemeClr val="tx1"/>
              </a:solidFill>
              <a:latin typeface="华文楷体" panose="02010600040101010101" charset="-122"/>
              <a:ea typeface="华文楷体" panose="02010600040101010101" charset="-122"/>
              <a:cs typeface="华文楷体" panose="02010600040101010101" charset="-122"/>
              <a:sym typeface="Calibri" panose="020F0502020204030204" pitchFamily="34" charset="0"/>
            </a:endParaRPr>
          </a:p>
          <a:p>
            <a:endParaRPr lang="zh-CN" altLang="en-US"/>
          </a:p>
        </p:txBody>
      </p:sp>
      <p:sp>
        <p:nvSpPr>
          <p:cNvPr id="23" name="文本框 22"/>
          <p:cNvSpPr txBox="1"/>
          <p:nvPr/>
        </p:nvSpPr>
        <p:spPr>
          <a:xfrm>
            <a:off x="3937000" y="5512435"/>
            <a:ext cx="3762375" cy="737235"/>
          </a:xfrm>
          <a:prstGeom prst="rect">
            <a:avLst/>
          </a:prstGeom>
          <a:noFill/>
        </p:spPr>
        <p:txBody>
          <a:bodyPr wrap="square" rtlCol="0">
            <a:spAutoFit/>
          </a:bodyPr>
          <a:p>
            <a:pPr eaLnBrk="0" hangingPunct="0"/>
            <a:r>
              <a:rPr lang="en-US" altLang="zh-CN" sz="2400" dirty="0">
                <a:latin typeface="华文楷体" panose="02010600040101010101" charset="-122"/>
                <a:ea typeface="华文楷体" panose="02010600040101010101" charset="-122"/>
                <a:cs typeface="华文楷体" panose="02010600040101010101" charset="-122"/>
                <a:sym typeface="Calibri" panose="020F0502020204030204" pitchFamily="34" charset="0"/>
              </a:rPr>
              <a:t>4.</a:t>
            </a:r>
            <a:r>
              <a:rPr lang="zh-CN" altLang="en-US" sz="2400" dirty="0">
                <a:latin typeface="华文楷体" panose="02010600040101010101" charset="-122"/>
                <a:ea typeface="华文楷体" panose="02010600040101010101" charset="-122"/>
                <a:cs typeface="华文楷体" panose="02010600040101010101" charset="-122"/>
                <a:sym typeface="Calibri" panose="020F0502020204030204" pitchFamily="34" charset="0"/>
              </a:rPr>
              <a:t>对于软件版本的把握</a:t>
            </a:r>
            <a:endParaRPr lang="zh-CN" altLang="en-US" dirty="0">
              <a:solidFill>
                <a:schemeClr val="tx1"/>
              </a:solidFill>
              <a:latin typeface="华文楷体" panose="02010600040101010101" charset="-122"/>
              <a:ea typeface="华文楷体" panose="02010600040101010101" charset="-122"/>
              <a:cs typeface="华文楷体" panose="02010600040101010101" charset="-122"/>
              <a:sym typeface="Calibri" panose="020F0502020204030204" pitchFamily="34" charset="0"/>
            </a:endParaRPr>
          </a:p>
          <a:p>
            <a:endParaRPr lang="zh-CN" altLang="en-US"/>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decel="5330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000" fill="hold"/>
                                        <p:tgtEl>
                                          <p:spTgt spid="4"/>
                                        </p:tgtEl>
                                        <p:attrNameLst>
                                          <p:attrName>ppt_x</p:attrName>
                                        </p:attrNameLst>
                                      </p:cBhvr>
                                      <p:tavLst>
                                        <p:tav tm="0">
                                          <p:val>
                                            <p:strVal val="1+#ppt_w/2"/>
                                          </p:val>
                                        </p:tav>
                                        <p:tav tm="100000">
                                          <p:val>
                                            <p:strVal val="#ppt_x"/>
                                          </p:val>
                                        </p:tav>
                                      </p:tavLst>
                                    </p:anim>
                                    <p:anim calcmode="lin" valueType="num">
                                      <p:cBhvr additive="base">
                                        <p:cTn id="12" dur="10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56" presetClass="entr" presetSubtype="0" fill="hold" grpId="0" nodeType="afterEffect">
                                  <p:stCondLst>
                                    <p:cond delay="0"/>
                                  </p:stCondLst>
                                  <p:iterate type="lt">
                                    <p:tmPct val="10000"/>
                                  </p:iterate>
                                  <p:childTnLst>
                                    <p:set>
                                      <p:cBhvr>
                                        <p:cTn id="15" dur="1" fill="hold">
                                          <p:stCondLst>
                                            <p:cond delay="0"/>
                                          </p:stCondLst>
                                        </p:cTn>
                                        <p:tgtEl>
                                          <p:spTgt spid="5"/>
                                        </p:tgtEl>
                                        <p:attrNameLst>
                                          <p:attrName>style.visibility</p:attrName>
                                        </p:attrNameLst>
                                      </p:cBhvr>
                                      <p:to>
                                        <p:strVal val="visible"/>
                                      </p:to>
                                    </p:set>
                                    <p:anim by="(-#ppt_w*2)" calcmode="lin" valueType="num">
                                      <p:cBhvr rctx="PPT">
                                        <p:cTn id="16" dur="500" autoRev="1" fill="hold">
                                          <p:stCondLst>
                                            <p:cond delay="0"/>
                                          </p:stCondLst>
                                        </p:cTn>
                                        <p:tgtEl>
                                          <p:spTgt spid="5"/>
                                        </p:tgtEl>
                                        <p:attrNameLst>
                                          <p:attrName>ppt_w</p:attrName>
                                        </p:attrNameLst>
                                      </p:cBhvr>
                                    </p:anim>
                                    <p:anim by="(#ppt_w*0.50)" calcmode="lin" valueType="num">
                                      <p:cBhvr>
                                        <p:cTn id="17" dur="500" decel="50000" autoRev="1" fill="hold">
                                          <p:stCondLst>
                                            <p:cond delay="0"/>
                                          </p:stCondLst>
                                        </p:cTn>
                                        <p:tgtEl>
                                          <p:spTgt spid="5"/>
                                        </p:tgtEl>
                                        <p:attrNameLst>
                                          <p:attrName>ppt_x</p:attrName>
                                        </p:attrNameLst>
                                      </p:cBhvr>
                                    </p:anim>
                                    <p:anim from="(-#ppt_h/2)" to="(#ppt_y)" calcmode="lin" valueType="num">
                                      <p:cBhvr>
                                        <p:cTn id="18" dur="1000" fill="hold">
                                          <p:stCondLst>
                                            <p:cond delay="0"/>
                                          </p:stCondLst>
                                        </p:cTn>
                                        <p:tgtEl>
                                          <p:spTgt spid="5"/>
                                        </p:tgtEl>
                                        <p:attrNameLst>
                                          <p:attrName>ppt_y</p:attrName>
                                        </p:attrNameLst>
                                      </p:cBhvr>
                                    </p:anim>
                                    <p:animRot by="21600000">
                                      <p:cBhvr>
                                        <p:cTn id="19" dur="1000" fill="hold">
                                          <p:stCondLst>
                                            <p:cond delay="0"/>
                                          </p:stCondLst>
                                        </p:cTn>
                                        <p:tgtEl>
                                          <p:spTgt spid="5"/>
                                        </p:tgtEl>
                                        <p:attrNameLst>
                                          <p:attrName>r</p:attrName>
                                        </p:attrNameLst>
                                      </p:cBhvr>
                                    </p:animRot>
                                  </p:childTnLst>
                                </p:cTn>
                              </p:par>
                            </p:childTnLst>
                          </p:cTn>
                        </p:par>
                        <p:par>
                          <p:cTn id="20" fill="hold">
                            <p:stCondLst>
                              <p:cond delay="2700"/>
                            </p:stCondLst>
                            <p:childTnLst>
                              <p:par>
                                <p:cTn id="21" presetID="53" presetClass="entr" presetSubtype="16"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p:cTn id="23" dur="500" fill="hold"/>
                                        <p:tgtEl>
                                          <p:spTgt spid="9"/>
                                        </p:tgtEl>
                                        <p:attrNameLst>
                                          <p:attrName>ppt_w</p:attrName>
                                        </p:attrNameLst>
                                      </p:cBhvr>
                                      <p:tavLst>
                                        <p:tav tm="0">
                                          <p:val>
                                            <p:fltVal val="0"/>
                                          </p:val>
                                        </p:tav>
                                        <p:tav tm="100000">
                                          <p:val>
                                            <p:strVal val="#ppt_w"/>
                                          </p:val>
                                        </p:tav>
                                      </p:tavLst>
                                    </p:anim>
                                    <p:anim calcmode="lin" valueType="num">
                                      <p:cBhvr>
                                        <p:cTn id="24" dur="500" fill="hold"/>
                                        <p:tgtEl>
                                          <p:spTgt spid="9"/>
                                        </p:tgtEl>
                                        <p:attrNameLst>
                                          <p:attrName>ppt_h</p:attrName>
                                        </p:attrNameLst>
                                      </p:cBhvr>
                                      <p:tavLst>
                                        <p:tav tm="0">
                                          <p:val>
                                            <p:fltVal val="0"/>
                                          </p:val>
                                        </p:tav>
                                        <p:tav tm="100000">
                                          <p:val>
                                            <p:strVal val="#ppt_h"/>
                                          </p:val>
                                        </p:tav>
                                      </p:tavLst>
                                    </p:anim>
                                    <p:animEffect transition="in" filter="fade">
                                      <p:cBhvr>
                                        <p:cTn id="25" dur="500"/>
                                        <p:tgtEl>
                                          <p:spTgt spid="9"/>
                                        </p:tgtEl>
                                      </p:cBhvr>
                                    </p:animEffect>
                                  </p:childTnLst>
                                </p:cTn>
                              </p:par>
                            </p:childTnLst>
                          </p:cTn>
                        </p:par>
                        <p:par>
                          <p:cTn id="26" fill="hold">
                            <p:stCondLst>
                              <p:cond delay="3200"/>
                            </p:stCondLst>
                            <p:childTnLst>
                              <p:par>
                                <p:cTn id="27" presetID="8" presetClass="emph" presetSubtype="0" fill="hold" nodeType="afterEffect">
                                  <p:stCondLst>
                                    <p:cond delay="0"/>
                                  </p:stCondLst>
                                  <p:childTnLst>
                                    <p:animRot by="21600000">
                                      <p:cBhvr>
                                        <p:cTn id="28" dur="2000" fill="hold"/>
                                        <p:tgtEl>
                                          <p:spTgt spid="9"/>
                                        </p:tgtEl>
                                        <p:attrNameLst>
                                          <p:attrName>r</p:attrName>
                                        </p:attrNameLst>
                                      </p:cBhvr>
                                    </p:animRot>
                                  </p:childTnLst>
                                </p:cTn>
                              </p:par>
                            </p:childTnLst>
                          </p:cTn>
                        </p:par>
                        <p:par>
                          <p:cTn id="29" fill="hold">
                            <p:stCondLst>
                              <p:cond delay="5200"/>
                            </p:stCondLst>
                            <p:childTnLst>
                              <p:par>
                                <p:cTn id="30" presetID="53" presetClass="entr" presetSubtype="16" fill="hold" nodeType="after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p:cTn id="32" dur="500" fill="hold"/>
                                        <p:tgtEl>
                                          <p:spTgt spid="10"/>
                                        </p:tgtEl>
                                        <p:attrNameLst>
                                          <p:attrName>ppt_w</p:attrName>
                                        </p:attrNameLst>
                                      </p:cBhvr>
                                      <p:tavLst>
                                        <p:tav tm="0">
                                          <p:val>
                                            <p:fltVal val="0"/>
                                          </p:val>
                                        </p:tav>
                                        <p:tav tm="100000">
                                          <p:val>
                                            <p:strVal val="#ppt_w"/>
                                          </p:val>
                                        </p:tav>
                                      </p:tavLst>
                                    </p:anim>
                                    <p:anim calcmode="lin" valueType="num">
                                      <p:cBhvr>
                                        <p:cTn id="33" dur="500" fill="hold"/>
                                        <p:tgtEl>
                                          <p:spTgt spid="10"/>
                                        </p:tgtEl>
                                        <p:attrNameLst>
                                          <p:attrName>ppt_h</p:attrName>
                                        </p:attrNameLst>
                                      </p:cBhvr>
                                      <p:tavLst>
                                        <p:tav tm="0">
                                          <p:val>
                                            <p:fltVal val="0"/>
                                          </p:val>
                                        </p:tav>
                                        <p:tav tm="100000">
                                          <p:val>
                                            <p:strVal val="#ppt_h"/>
                                          </p:val>
                                        </p:tav>
                                      </p:tavLst>
                                    </p:anim>
                                    <p:animEffect transition="in" filter="fade">
                                      <p:cBhvr>
                                        <p:cTn id="34" dur="500"/>
                                        <p:tgtEl>
                                          <p:spTgt spid="10"/>
                                        </p:tgtEl>
                                      </p:cBhvr>
                                    </p:animEffect>
                                  </p:childTnLst>
                                </p:cTn>
                              </p:par>
                            </p:childTnLst>
                          </p:cTn>
                        </p:par>
                        <p:par>
                          <p:cTn id="35" fill="hold">
                            <p:stCondLst>
                              <p:cond delay="5700"/>
                            </p:stCondLst>
                            <p:childTnLst>
                              <p:par>
                                <p:cTn id="36" presetID="8" presetClass="emph" presetSubtype="0" fill="hold" nodeType="afterEffect">
                                  <p:stCondLst>
                                    <p:cond delay="0"/>
                                  </p:stCondLst>
                                  <p:childTnLst>
                                    <p:animRot by="21600000">
                                      <p:cBhvr>
                                        <p:cTn id="37" dur="2000" fill="hold"/>
                                        <p:tgtEl>
                                          <p:spTgt spid="10"/>
                                        </p:tgtEl>
                                        <p:attrNameLst>
                                          <p:attrName>r</p:attrName>
                                        </p:attrNameLst>
                                      </p:cBhvr>
                                    </p:animRot>
                                  </p:childTnLst>
                                </p:cTn>
                              </p:par>
                            </p:childTnLst>
                          </p:cTn>
                        </p:par>
                        <p:par>
                          <p:cTn id="38" fill="hold">
                            <p:stCondLst>
                              <p:cond delay="7700"/>
                            </p:stCondLst>
                            <p:childTnLst>
                              <p:par>
                                <p:cTn id="39" presetID="53" presetClass="entr" presetSubtype="16" fill="hold" nodeType="after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p:cTn id="41" dur="500" fill="hold"/>
                                        <p:tgtEl>
                                          <p:spTgt spid="11"/>
                                        </p:tgtEl>
                                        <p:attrNameLst>
                                          <p:attrName>ppt_w</p:attrName>
                                        </p:attrNameLst>
                                      </p:cBhvr>
                                      <p:tavLst>
                                        <p:tav tm="0">
                                          <p:val>
                                            <p:fltVal val="0"/>
                                          </p:val>
                                        </p:tav>
                                        <p:tav tm="100000">
                                          <p:val>
                                            <p:strVal val="#ppt_w"/>
                                          </p:val>
                                        </p:tav>
                                      </p:tavLst>
                                    </p:anim>
                                    <p:anim calcmode="lin" valueType="num">
                                      <p:cBhvr>
                                        <p:cTn id="42" dur="500" fill="hold"/>
                                        <p:tgtEl>
                                          <p:spTgt spid="11"/>
                                        </p:tgtEl>
                                        <p:attrNameLst>
                                          <p:attrName>ppt_h</p:attrName>
                                        </p:attrNameLst>
                                      </p:cBhvr>
                                      <p:tavLst>
                                        <p:tav tm="0">
                                          <p:val>
                                            <p:fltVal val="0"/>
                                          </p:val>
                                        </p:tav>
                                        <p:tav tm="100000">
                                          <p:val>
                                            <p:strVal val="#ppt_h"/>
                                          </p:val>
                                        </p:tav>
                                      </p:tavLst>
                                    </p:anim>
                                    <p:animEffect transition="in" filter="fade">
                                      <p:cBhvr>
                                        <p:cTn id="43" dur="500"/>
                                        <p:tgtEl>
                                          <p:spTgt spid="11"/>
                                        </p:tgtEl>
                                      </p:cBhvr>
                                    </p:animEffect>
                                  </p:childTnLst>
                                </p:cTn>
                              </p:par>
                            </p:childTnLst>
                          </p:cTn>
                        </p:par>
                        <p:par>
                          <p:cTn id="44" fill="hold">
                            <p:stCondLst>
                              <p:cond delay="8200"/>
                            </p:stCondLst>
                            <p:childTnLst>
                              <p:par>
                                <p:cTn id="45" presetID="8" presetClass="emph" presetSubtype="0" fill="hold" nodeType="afterEffect">
                                  <p:stCondLst>
                                    <p:cond delay="0"/>
                                  </p:stCondLst>
                                  <p:childTnLst>
                                    <p:animRot by="21600000">
                                      <p:cBhvr>
                                        <p:cTn id="46" dur="2000" fill="hold"/>
                                        <p:tgtEl>
                                          <p:spTgt spid="11"/>
                                        </p:tgtEl>
                                        <p:attrNameLst>
                                          <p:attrName>r</p:attrName>
                                        </p:attrNameLst>
                                      </p:cBhvr>
                                    </p:animRot>
                                  </p:childTnLst>
                                </p:cTn>
                              </p:par>
                            </p:childTnLst>
                          </p:cTn>
                        </p:par>
                        <p:par>
                          <p:cTn id="47" fill="hold">
                            <p:stCondLst>
                              <p:cond delay="10200"/>
                            </p:stCondLst>
                            <p:childTnLst>
                              <p:par>
                                <p:cTn id="48" presetID="53" presetClass="entr" presetSubtype="16" fill="hold" nodeType="afterEffect">
                                  <p:stCondLst>
                                    <p:cond delay="0"/>
                                  </p:stCondLst>
                                  <p:childTnLst>
                                    <p:set>
                                      <p:cBhvr>
                                        <p:cTn id="49" dur="1" fill="hold">
                                          <p:stCondLst>
                                            <p:cond delay="0"/>
                                          </p:stCondLst>
                                        </p:cTn>
                                        <p:tgtEl>
                                          <p:spTgt spid="12"/>
                                        </p:tgtEl>
                                        <p:attrNameLst>
                                          <p:attrName>style.visibility</p:attrName>
                                        </p:attrNameLst>
                                      </p:cBhvr>
                                      <p:to>
                                        <p:strVal val="visible"/>
                                      </p:to>
                                    </p:set>
                                    <p:anim calcmode="lin" valueType="num">
                                      <p:cBhvr>
                                        <p:cTn id="50" dur="500" fill="hold"/>
                                        <p:tgtEl>
                                          <p:spTgt spid="12"/>
                                        </p:tgtEl>
                                        <p:attrNameLst>
                                          <p:attrName>ppt_w</p:attrName>
                                        </p:attrNameLst>
                                      </p:cBhvr>
                                      <p:tavLst>
                                        <p:tav tm="0">
                                          <p:val>
                                            <p:fltVal val="0"/>
                                          </p:val>
                                        </p:tav>
                                        <p:tav tm="100000">
                                          <p:val>
                                            <p:strVal val="#ppt_w"/>
                                          </p:val>
                                        </p:tav>
                                      </p:tavLst>
                                    </p:anim>
                                    <p:anim calcmode="lin" valueType="num">
                                      <p:cBhvr>
                                        <p:cTn id="51" dur="500" fill="hold"/>
                                        <p:tgtEl>
                                          <p:spTgt spid="12"/>
                                        </p:tgtEl>
                                        <p:attrNameLst>
                                          <p:attrName>ppt_h</p:attrName>
                                        </p:attrNameLst>
                                      </p:cBhvr>
                                      <p:tavLst>
                                        <p:tav tm="0">
                                          <p:val>
                                            <p:fltVal val="0"/>
                                          </p:val>
                                        </p:tav>
                                        <p:tav tm="100000">
                                          <p:val>
                                            <p:strVal val="#ppt_h"/>
                                          </p:val>
                                        </p:tav>
                                      </p:tavLst>
                                    </p:anim>
                                    <p:animEffect transition="in" filter="fade">
                                      <p:cBhvr>
                                        <p:cTn id="52" dur="500"/>
                                        <p:tgtEl>
                                          <p:spTgt spid="12"/>
                                        </p:tgtEl>
                                      </p:cBhvr>
                                    </p:animEffect>
                                  </p:childTnLst>
                                </p:cTn>
                              </p:par>
                            </p:childTnLst>
                          </p:cTn>
                        </p:par>
                        <p:par>
                          <p:cTn id="53" fill="hold">
                            <p:stCondLst>
                              <p:cond delay="10700"/>
                            </p:stCondLst>
                            <p:childTnLst>
                              <p:par>
                                <p:cTn id="54" presetID="8" presetClass="emph" presetSubtype="0" fill="hold" nodeType="afterEffect">
                                  <p:stCondLst>
                                    <p:cond delay="0"/>
                                  </p:stCondLst>
                                  <p:childTnLst>
                                    <p:animRot by="21600000">
                                      <p:cBhvr>
                                        <p:cTn id="55" dur="2000" fill="hold"/>
                                        <p:tgtEl>
                                          <p:spTgt spid="12"/>
                                        </p:tgtEl>
                                        <p:attrNameLst>
                                          <p:attrName>r</p:attrName>
                                        </p:attrNameLst>
                                      </p:cBhvr>
                                    </p:animRot>
                                  </p:childTnLst>
                                </p:cTn>
                              </p:par>
                              <p:par>
                                <p:cTn id="56" presetID="53" presetClass="entr" presetSubtype="16" fill="hold" grpId="0" nodeType="withEffect">
                                  <p:stCondLst>
                                    <p:cond delay="0"/>
                                  </p:stCondLst>
                                  <p:childTnLst>
                                    <p:set>
                                      <p:cBhvr>
                                        <p:cTn id="57" dur="1" fill="hold">
                                          <p:stCondLst>
                                            <p:cond delay="0"/>
                                          </p:stCondLst>
                                        </p:cTn>
                                        <p:tgtEl>
                                          <p:spTgt spid="13"/>
                                        </p:tgtEl>
                                        <p:attrNameLst>
                                          <p:attrName>style.visibility</p:attrName>
                                        </p:attrNameLst>
                                      </p:cBhvr>
                                      <p:to>
                                        <p:strVal val="visible"/>
                                      </p:to>
                                    </p:set>
                                    <p:anim calcmode="lin" valueType="num">
                                      <p:cBhvr>
                                        <p:cTn id="58" dur="500" fill="hold"/>
                                        <p:tgtEl>
                                          <p:spTgt spid="13"/>
                                        </p:tgtEl>
                                        <p:attrNameLst>
                                          <p:attrName>ppt_w</p:attrName>
                                        </p:attrNameLst>
                                      </p:cBhvr>
                                      <p:tavLst>
                                        <p:tav tm="0">
                                          <p:val>
                                            <p:fltVal val="0"/>
                                          </p:val>
                                        </p:tav>
                                        <p:tav tm="100000">
                                          <p:val>
                                            <p:strVal val="#ppt_w"/>
                                          </p:val>
                                        </p:tav>
                                      </p:tavLst>
                                    </p:anim>
                                    <p:anim calcmode="lin" valueType="num">
                                      <p:cBhvr>
                                        <p:cTn id="59" dur="500" fill="hold"/>
                                        <p:tgtEl>
                                          <p:spTgt spid="13"/>
                                        </p:tgtEl>
                                        <p:attrNameLst>
                                          <p:attrName>ppt_h</p:attrName>
                                        </p:attrNameLst>
                                      </p:cBhvr>
                                      <p:tavLst>
                                        <p:tav tm="0">
                                          <p:val>
                                            <p:fltVal val="0"/>
                                          </p:val>
                                        </p:tav>
                                        <p:tav tm="100000">
                                          <p:val>
                                            <p:strVal val="#ppt_h"/>
                                          </p:val>
                                        </p:tav>
                                      </p:tavLst>
                                    </p:anim>
                                    <p:animEffect transition="in" filter="fade">
                                      <p:cBhvr>
                                        <p:cTn id="60" dur="500"/>
                                        <p:tgtEl>
                                          <p:spTgt spid="13"/>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17"/>
                                        </p:tgtEl>
                                        <p:attrNameLst>
                                          <p:attrName>style.visibility</p:attrName>
                                        </p:attrNameLst>
                                      </p:cBhvr>
                                      <p:to>
                                        <p:strVal val="visible"/>
                                      </p:to>
                                    </p:set>
                                    <p:anim calcmode="lin" valueType="num">
                                      <p:cBhvr>
                                        <p:cTn id="63" dur="500" fill="hold"/>
                                        <p:tgtEl>
                                          <p:spTgt spid="17"/>
                                        </p:tgtEl>
                                        <p:attrNameLst>
                                          <p:attrName>ppt_w</p:attrName>
                                        </p:attrNameLst>
                                      </p:cBhvr>
                                      <p:tavLst>
                                        <p:tav tm="0">
                                          <p:val>
                                            <p:fltVal val="0"/>
                                          </p:val>
                                        </p:tav>
                                        <p:tav tm="100000">
                                          <p:val>
                                            <p:strVal val="#ppt_w"/>
                                          </p:val>
                                        </p:tav>
                                      </p:tavLst>
                                    </p:anim>
                                    <p:anim calcmode="lin" valueType="num">
                                      <p:cBhvr>
                                        <p:cTn id="64" dur="500" fill="hold"/>
                                        <p:tgtEl>
                                          <p:spTgt spid="17"/>
                                        </p:tgtEl>
                                        <p:attrNameLst>
                                          <p:attrName>ppt_h</p:attrName>
                                        </p:attrNameLst>
                                      </p:cBhvr>
                                      <p:tavLst>
                                        <p:tav tm="0">
                                          <p:val>
                                            <p:fltVal val="0"/>
                                          </p:val>
                                        </p:tav>
                                        <p:tav tm="100000">
                                          <p:val>
                                            <p:strVal val="#ppt_h"/>
                                          </p:val>
                                        </p:tav>
                                      </p:tavLst>
                                    </p:anim>
                                    <p:animEffect transition="in" filter="fade">
                                      <p:cBhvr>
                                        <p:cTn id="6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P spid="5" grpId="0"/>
      <p:bldP spid="13" grpId="0" bldLvl="0" animBg="1"/>
      <p:bldP spid="17"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五边形 2"/>
          <p:cNvSpPr/>
          <p:nvPr/>
        </p:nvSpPr>
        <p:spPr>
          <a:xfrm>
            <a:off x="0" y="122238"/>
            <a:ext cx="10198100" cy="684212"/>
          </a:xfrm>
          <a:prstGeom prst="homePlate">
            <a:avLst>
              <a:gd name="adj" fmla="val 68103"/>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ndParaRPr>
          </a:p>
        </p:txBody>
      </p:sp>
      <p:sp>
        <p:nvSpPr>
          <p:cNvPr id="4" name="五边形 3"/>
          <p:cNvSpPr/>
          <p:nvPr/>
        </p:nvSpPr>
        <p:spPr>
          <a:xfrm flipH="1">
            <a:off x="10198100" y="122238"/>
            <a:ext cx="1993900" cy="684212"/>
          </a:xfrm>
          <a:prstGeom prst="homePlate">
            <a:avLst>
              <a:gd name="adj" fmla="val 6392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ndParaRPr>
          </a:p>
        </p:txBody>
      </p:sp>
      <p:sp>
        <p:nvSpPr>
          <p:cNvPr id="5" name="TextBox 48"/>
          <p:cNvSpPr txBox="1"/>
          <p:nvPr/>
        </p:nvSpPr>
        <p:spPr>
          <a:xfrm>
            <a:off x="263525" y="0"/>
            <a:ext cx="2334895" cy="737235"/>
          </a:xfrm>
          <a:prstGeom prst="rect">
            <a:avLst/>
          </a:prstGeom>
          <a:noFill/>
        </p:spPr>
        <p:txBody>
          <a:bodyPr wrap="none">
            <a:spAutoFit/>
          </a:bodyPr>
          <a:lstStyle/>
          <a:p>
            <a:pPr fontAlgn="auto">
              <a:lnSpc>
                <a:spcPct val="150000"/>
              </a:lnSpc>
              <a:spcBef>
                <a:spcPts val="0"/>
              </a:spcBef>
              <a:spcAft>
                <a:spcPts val="0"/>
              </a:spcAft>
              <a:defRPr/>
            </a:pPr>
            <a:r>
              <a:rPr lang="en-US" altLang="zh-CN" sz="2800" spc="120" dirty="0">
                <a:solidFill>
                  <a:srgbClr val="FFFFFF"/>
                </a:solidFill>
                <a:latin typeface="微软雅黑" panose="020B0503020204020204" pitchFamily="34" charset="-122"/>
                <a:ea typeface="微软雅黑" panose="020B0503020204020204" pitchFamily="34" charset="-122"/>
              </a:rPr>
              <a:t>3.8 </a:t>
            </a:r>
            <a:r>
              <a:rPr lang="zh-CN" altLang="en-US" sz="2800" spc="120" dirty="0">
                <a:solidFill>
                  <a:srgbClr val="FFFFFF"/>
                </a:solidFill>
                <a:latin typeface="微软雅黑" panose="020B0503020204020204" pitchFamily="34" charset="-122"/>
                <a:ea typeface="微软雅黑" panose="020B0503020204020204" pitchFamily="34" charset="-122"/>
              </a:rPr>
              <a:t>版本控制</a:t>
            </a:r>
            <a:endParaRPr lang="zh-CN" altLang="en-US" sz="2800" spc="120" dirty="0">
              <a:solidFill>
                <a:srgbClr val="FFFFFF"/>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1110615" y="1073785"/>
            <a:ext cx="9970770" cy="5313680"/>
          </a:xfrm>
          <a:prstGeom prst="rect">
            <a:avLst/>
          </a:prstGeom>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decel="5330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000" fill="hold"/>
                                        <p:tgtEl>
                                          <p:spTgt spid="4"/>
                                        </p:tgtEl>
                                        <p:attrNameLst>
                                          <p:attrName>ppt_x</p:attrName>
                                        </p:attrNameLst>
                                      </p:cBhvr>
                                      <p:tavLst>
                                        <p:tav tm="0">
                                          <p:val>
                                            <p:strVal val="1+#ppt_w/2"/>
                                          </p:val>
                                        </p:tav>
                                        <p:tav tm="100000">
                                          <p:val>
                                            <p:strVal val="#ppt_x"/>
                                          </p:val>
                                        </p:tav>
                                      </p:tavLst>
                                    </p:anim>
                                    <p:anim calcmode="lin" valueType="num">
                                      <p:cBhvr additive="base">
                                        <p:cTn id="12" dur="10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56" presetClass="entr" presetSubtype="0" fill="hold" grpId="0" nodeType="afterEffect">
                                  <p:stCondLst>
                                    <p:cond delay="0"/>
                                  </p:stCondLst>
                                  <p:iterate type="lt">
                                    <p:tmPct val="10000"/>
                                  </p:iterate>
                                  <p:childTnLst>
                                    <p:set>
                                      <p:cBhvr>
                                        <p:cTn id="15" dur="1" fill="hold">
                                          <p:stCondLst>
                                            <p:cond delay="0"/>
                                          </p:stCondLst>
                                        </p:cTn>
                                        <p:tgtEl>
                                          <p:spTgt spid="5"/>
                                        </p:tgtEl>
                                        <p:attrNameLst>
                                          <p:attrName>style.visibility</p:attrName>
                                        </p:attrNameLst>
                                      </p:cBhvr>
                                      <p:to>
                                        <p:strVal val="visible"/>
                                      </p:to>
                                    </p:set>
                                    <p:anim by="(-#ppt_w*2)" calcmode="lin" valueType="num">
                                      <p:cBhvr rctx="PPT">
                                        <p:cTn id="16" dur="500" autoRev="1" fill="hold">
                                          <p:stCondLst>
                                            <p:cond delay="0"/>
                                          </p:stCondLst>
                                        </p:cTn>
                                        <p:tgtEl>
                                          <p:spTgt spid="5"/>
                                        </p:tgtEl>
                                        <p:attrNameLst>
                                          <p:attrName>ppt_w</p:attrName>
                                        </p:attrNameLst>
                                      </p:cBhvr>
                                    </p:anim>
                                    <p:anim by="(#ppt_w*0.50)" calcmode="lin" valueType="num">
                                      <p:cBhvr>
                                        <p:cTn id="17" dur="500" decel="50000" autoRev="1" fill="hold">
                                          <p:stCondLst>
                                            <p:cond delay="0"/>
                                          </p:stCondLst>
                                        </p:cTn>
                                        <p:tgtEl>
                                          <p:spTgt spid="5"/>
                                        </p:tgtEl>
                                        <p:attrNameLst>
                                          <p:attrName>ppt_x</p:attrName>
                                        </p:attrNameLst>
                                      </p:cBhvr>
                                    </p:anim>
                                    <p:anim from="(-#ppt_h/2)" to="(#ppt_y)" calcmode="lin" valueType="num">
                                      <p:cBhvr>
                                        <p:cTn id="18" dur="1000" fill="hold">
                                          <p:stCondLst>
                                            <p:cond delay="0"/>
                                          </p:stCondLst>
                                        </p:cTn>
                                        <p:tgtEl>
                                          <p:spTgt spid="5"/>
                                        </p:tgtEl>
                                        <p:attrNameLst>
                                          <p:attrName>ppt_y</p:attrName>
                                        </p:attrNameLst>
                                      </p:cBhvr>
                                    </p:anim>
                                    <p:animRot by="21600000">
                                      <p:cBhvr>
                                        <p:cTn id="19" dur="1000" fill="hold">
                                          <p:stCondLst>
                                            <p:cond delay="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五边形 2"/>
          <p:cNvSpPr/>
          <p:nvPr/>
        </p:nvSpPr>
        <p:spPr>
          <a:xfrm>
            <a:off x="0" y="122238"/>
            <a:ext cx="10198100" cy="684212"/>
          </a:xfrm>
          <a:prstGeom prst="homePlate">
            <a:avLst>
              <a:gd name="adj" fmla="val 68103"/>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ndParaRPr>
          </a:p>
        </p:txBody>
      </p:sp>
      <p:sp>
        <p:nvSpPr>
          <p:cNvPr id="4" name="五边形 3"/>
          <p:cNvSpPr/>
          <p:nvPr/>
        </p:nvSpPr>
        <p:spPr>
          <a:xfrm flipH="1">
            <a:off x="10198100" y="122238"/>
            <a:ext cx="1993900" cy="684212"/>
          </a:xfrm>
          <a:prstGeom prst="homePlate">
            <a:avLst>
              <a:gd name="adj" fmla="val 6392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ndParaRPr>
          </a:p>
        </p:txBody>
      </p:sp>
      <p:sp>
        <p:nvSpPr>
          <p:cNvPr id="5" name="TextBox 48"/>
          <p:cNvSpPr txBox="1"/>
          <p:nvPr/>
        </p:nvSpPr>
        <p:spPr>
          <a:xfrm>
            <a:off x="263525" y="71438"/>
            <a:ext cx="3447415" cy="737235"/>
          </a:xfrm>
          <a:prstGeom prst="rect">
            <a:avLst/>
          </a:prstGeom>
          <a:noFill/>
        </p:spPr>
        <p:txBody>
          <a:bodyPr wrap="none">
            <a:spAutoFit/>
          </a:bodyPr>
          <a:lstStyle/>
          <a:p>
            <a:pPr fontAlgn="auto">
              <a:lnSpc>
                <a:spcPct val="150000"/>
              </a:lnSpc>
              <a:spcBef>
                <a:spcPts val="0"/>
              </a:spcBef>
              <a:spcAft>
                <a:spcPts val="0"/>
              </a:spcAft>
              <a:defRPr/>
            </a:pPr>
            <a:r>
              <a:rPr lang="en-US" altLang="zh-CN" sz="2800" spc="120" dirty="0">
                <a:solidFill>
                  <a:srgbClr val="FFFFFF"/>
                </a:solidFill>
                <a:latin typeface="微软雅黑" panose="020B0503020204020204" pitchFamily="34" charset="-122"/>
                <a:ea typeface="微软雅黑" panose="020B0503020204020204" pitchFamily="34" charset="-122"/>
              </a:rPr>
              <a:t>4.1 </a:t>
            </a:r>
            <a:r>
              <a:rPr lang="zh-CN" sz="2800" spc="120" dirty="0">
                <a:solidFill>
                  <a:srgbClr val="FFFFFF"/>
                </a:solidFill>
                <a:latin typeface="微软雅黑" panose="020B0503020204020204" pitchFamily="34" charset="-122"/>
                <a:ea typeface="微软雅黑" panose="020B0503020204020204" pitchFamily="34" charset="-122"/>
              </a:rPr>
              <a:t>计算机系统支持</a:t>
            </a:r>
            <a:endParaRPr lang="zh-CN" sz="2800" spc="120" dirty="0">
              <a:solidFill>
                <a:srgbClr val="FFFFFF"/>
              </a:solidFill>
              <a:latin typeface="微软雅黑" panose="020B0503020204020204" pitchFamily="34" charset="-122"/>
              <a:ea typeface="微软雅黑" panose="020B0503020204020204" pitchFamily="34" charset="-122"/>
            </a:endParaRPr>
          </a:p>
        </p:txBody>
      </p:sp>
      <p:sp>
        <p:nvSpPr>
          <p:cNvPr id="78" name="文本框 77"/>
          <p:cNvSpPr txBox="1"/>
          <p:nvPr/>
        </p:nvSpPr>
        <p:spPr>
          <a:xfrm>
            <a:off x="5279390" y="1239520"/>
            <a:ext cx="6684010" cy="5015865"/>
          </a:xfrm>
          <a:prstGeom prst="rect">
            <a:avLst/>
          </a:prstGeom>
          <a:noFill/>
        </p:spPr>
        <p:txBody>
          <a:bodyPr wrap="square" rtlCol="0">
            <a:spAutoFit/>
          </a:bodyPr>
          <a:p>
            <a:r>
              <a:rPr lang="zh-CN" altLang="en-US" sz="2000">
                <a:latin typeface="华文楷体" panose="02010600040101010101" charset="-122"/>
                <a:ea typeface="华文楷体" panose="02010600040101010101" charset="-122"/>
                <a:cs typeface="华文楷体" panose="02010600040101010101" charset="-122"/>
              </a:rPr>
              <a:t>1.Window、Mac 工作环境，Android手机，Windows 10 虚拟机工具使用环境。</a:t>
            </a:r>
            <a:endParaRPr lang="zh-CN" altLang="en-US" sz="2000">
              <a:latin typeface="华文楷体" panose="02010600040101010101" charset="-122"/>
              <a:ea typeface="华文楷体" panose="02010600040101010101" charset="-122"/>
              <a:cs typeface="华文楷体" panose="02010600040101010101" charset="-122"/>
            </a:endParaRPr>
          </a:p>
          <a:p>
            <a:endParaRPr lang="zh-CN" altLang="en-US" sz="2000">
              <a:latin typeface="华文楷体" panose="02010600040101010101" charset="-122"/>
              <a:ea typeface="华文楷体" panose="02010600040101010101" charset="-122"/>
              <a:cs typeface="华文楷体" panose="02010600040101010101" charset="-122"/>
            </a:endParaRPr>
          </a:p>
          <a:p>
            <a:r>
              <a:rPr lang="zh-CN" altLang="en-US" sz="2000">
                <a:latin typeface="华文楷体" panose="02010600040101010101" charset="-122"/>
                <a:ea typeface="华文楷体" panose="02010600040101010101" charset="-122"/>
                <a:cs typeface="华文楷体" panose="02010600040101010101" charset="-122"/>
              </a:rPr>
              <a:t>2.Windows、Mac工作环境中要有:</a:t>
            </a:r>
            <a:endParaRPr lang="zh-CN" altLang="en-US" sz="2000">
              <a:latin typeface="华文楷体" panose="02010600040101010101" charset="-122"/>
              <a:ea typeface="华文楷体" panose="02010600040101010101" charset="-122"/>
              <a:cs typeface="华文楷体" panose="02010600040101010101" charset="-122"/>
            </a:endParaRPr>
          </a:p>
          <a:p>
            <a:r>
              <a:rPr lang="zh-CN" altLang="en-US" sz="2000">
                <a:latin typeface="华文楷体" panose="02010600040101010101" charset="-122"/>
                <a:ea typeface="华文楷体" panose="02010600040101010101" charset="-122"/>
                <a:cs typeface="华文楷体" panose="02010600040101010101" charset="-122"/>
              </a:rPr>
              <a:t>①腾讯Tim文档实时编辑平台</a:t>
            </a:r>
            <a:endParaRPr lang="zh-CN" altLang="en-US" sz="2000">
              <a:latin typeface="华文楷体" panose="02010600040101010101" charset="-122"/>
              <a:ea typeface="华文楷体" panose="02010600040101010101" charset="-122"/>
              <a:cs typeface="华文楷体" panose="02010600040101010101" charset="-122"/>
            </a:endParaRPr>
          </a:p>
          <a:p>
            <a:r>
              <a:rPr lang="zh-CN" altLang="en-US" sz="2000">
                <a:latin typeface="华文楷体" panose="02010600040101010101" charset="-122"/>
                <a:ea typeface="华文楷体" panose="02010600040101010101" charset="-122"/>
                <a:cs typeface="华文楷体" panose="02010600040101010101" charset="-122"/>
              </a:rPr>
              <a:t>②PhotoShop设计工具</a:t>
            </a:r>
            <a:endParaRPr lang="zh-CN" altLang="en-US" sz="2000">
              <a:latin typeface="华文楷体" panose="02010600040101010101" charset="-122"/>
              <a:ea typeface="华文楷体" panose="02010600040101010101" charset="-122"/>
              <a:cs typeface="华文楷体" panose="02010600040101010101" charset="-122"/>
            </a:endParaRPr>
          </a:p>
          <a:p>
            <a:r>
              <a:rPr lang="zh-CN" altLang="en-US" sz="2000">
                <a:latin typeface="华文楷体" panose="02010600040101010101" charset="-122"/>
                <a:ea typeface="华文楷体" panose="02010600040101010101" charset="-122"/>
                <a:cs typeface="华文楷体" panose="02010600040101010101" charset="-122"/>
              </a:rPr>
              <a:t>③cocos2dx游戏引擎</a:t>
            </a:r>
            <a:endParaRPr lang="zh-CN" altLang="en-US" sz="2000">
              <a:latin typeface="华文楷体" panose="02010600040101010101" charset="-122"/>
              <a:ea typeface="华文楷体" panose="02010600040101010101" charset="-122"/>
              <a:cs typeface="华文楷体" panose="02010600040101010101" charset="-122"/>
            </a:endParaRPr>
          </a:p>
          <a:p>
            <a:r>
              <a:rPr lang="zh-CN" altLang="en-US" sz="2000">
                <a:latin typeface="华文楷体" panose="02010600040101010101" charset="-122"/>
                <a:ea typeface="华文楷体" panose="02010600040101010101" charset="-122"/>
                <a:cs typeface="华文楷体" panose="02010600040101010101" charset="-122"/>
              </a:rPr>
              <a:t>④eclipse、IntellJ IDEA JAVA代码编辑环境</a:t>
            </a:r>
            <a:endParaRPr lang="zh-CN" altLang="en-US" sz="2000">
              <a:latin typeface="华文楷体" panose="02010600040101010101" charset="-122"/>
              <a:ea typeface="华文楷体" panose="02010600040101010101" charset="-122"/>
              <a:cs typeface="华文楷体" panose="02010600040101010101" charset="-122"/>
            </a:endParaRPr>
          </a:p>
          <a:p>
            <a:r>
              <a:rPr lang="zh-CN" altLang="en-US" sz="2000">
                <a:latin typeface="华文楷体" panose="02010600040101010101" charset="-122"/>
                <a:ea typeface="华文楷体" panose="02010600040101010101" charset="-122"/>
                <a:cs typeface="华文楷体" panose="02010600040101010101" charset="-122"/>
              </a:rPr>
              <a:t>⑤本地数据库mysql与数据库客户端Data Grip	、MySQL Workbanch.</a:t>
            </a:r>
            <a:endParaRPr lang="zh-CN" altLang="en-US" sz="2000">
              <a:latin typeface="华文楷体" panose="02010600040101010101" charset="-122"/>
              <a:ea typeface="华文楷体" panose="02010600040101010101" charset="-122"/>
              <a:cs typeface="华文楷体" panose="02010600040101010101" charset="-122"/>
            </a:endParaRPr>
          </a:p>
          <a:p>
            <a:endParaRPr lang="zh-CN" altLang="en-US" sz="2000">
              <a:latin typeface="华文楷体" panose="02010600040101010101" charset="-122"/>
              <a:ea typeface="华文楷体" panose="02010600040101010101" charset="-122"/>
              <a:cs typeface="华文楷体" panose="02010600040101010101" charset="-122"/>
            </a:endParaRPr>
          </a:p>
          <a:p>
            <a:r>
              <a:rPr lang="zh-CN" altLang="en-US" sz="2000">
                <a:latin typeface="华文楷体" panose="02010600040101010101" charset="-122"/>
                <a:ea typeface="华文楷体" panose="02010600040101010101" charset="-122"/>
                <a:cs typeface="华文楷体" panose="02010600040101010101" charset="-122"/>
              </a:rPr>
              <a:t>3.Windows 10虚拟机工具使用环境成员统一，应该包含：</a:t>
            </a:r>
            <a:endParaRPr lang="zh-CN" altLang="en-US" sz="2000">
              <a:latin typeface="华文楷体" panose="02010600040101010101" charset="-122"/>
              <a:ea typeface="华文楷体" panose="02010600040101010101" charset="-122"/>
              <a:cs typeface="华文楷体" panose="02010600040101010101" charset="-122"/>
            </a:endParaRPr>
          </a:p>
          <a:p>
            <a:r>
              <a:rPr lang="zh-CN" altLang="en-US" sz="2000">
                <a:latin typeface="华文楷体" panose="02010600040101010101" charset="-122"/>
                <a:ea typeface="华文楷体" panose="02010600040101010101" charset="-122"/>
                <a:cs typeface="华文楷体" panose="02010600040101010101" charset="-122"/>
              </a:rPr>
              <a:t>①Micrsoft office 套件，包括Micrsoft Project。</a:t>
            </a:r>
            <a:endParaRPr lang="zh-CN" altLang="en-US" sz="2000">
              <a:latin typeface="华文楷体" panose="02010600040101010101" charset="-122"/>
              <a:ea typeface="华文楷体" panose="02010600040101010101" charset="-122"/>
              <a:cs typeface="华文楷体" panose="02010600040101010101" charset="-122"/>
            </a:endParaRPr>
          </a:p>
          <a:p>
            <a:r>
              <a:rPr lang="zh-CN" altLang="en-US" sz="2000">
                <a:latin typeface="华文楷体" panose="02010600040101010101" charset="-122"/>
                <a:ea typeface="华文楷体" panose="02010600040101010101" charset="-122"/>
                <a:cs typeface="华文楷体" panose="02010600040101010101" charset="-122"/>
              </a:rPr>
              <a:t>②Git环境</a:t>
            </a:r>
            <a:endParaRPr lang="zh-CN" altLang="en-US" sz="2000">
              <a:latin typeface="华文楷体" panose="02010600040101010101" charset="-122"/>
              <a:ea typeface="华文楷体" panose="02010600040101010101" charset="-122"/>
              <a:cs typeface="华文楷体" panose="02010600040101010101" charset="-122"/>
            </a:endParaRPr>
          </a:p>
          <a:p>
            <a:r>
              <a:rPr lang="zh-CN" altLang="en-US" sz="2000">
                <a:latin typeface="华文楷体" panose="02010600040101010101" charset="-122"/>
                <a:ea typeface="华文楷体" panose="02010600040101010101" charset="-122"/>
                <a:cs typeface="华文楷体" panose="02010600040101010101" charset="-122"/>
              </a:rPr>
              <a:t>③Axure RP</a:t>
            </a:r>
            <a:endParaRPr lang="zh-CN" altLang="en-US" sz="2000">
              <a:latin typeface="华文楷体" panose="02010600040101010101" charset="-122"/>
              <a:ea typeface="华文楷体" panose="02010600040101010101" charset="-122"/>
              <a:cs typeface="华文楷体" panose="02010600040101010101" charset="-122"/>
            </a:endParaRPr>
          </a:p>
          <a:p>
            <a:r>
              <a:rPr lang="zh-CN" altLang="en-US" sz="2000">
                <a:latin typeface="华文楷体" panose="02010600040101010101" charset="-122"/>
                <a:ea typeface="华文楷体" panose="02010600040101010101" charset="-122"/>
                <a:cs typeface="华文楷体" panose="02010600040101010101" charset="-122"/>
              </a:rPr>
              <a:t>④Load runner</a:t>
            </a:r>
            <a:endParaRPr lang="zh-CN" altLang="en-US" sz="2000">
              <a:latin typeface="华文楷体" panose="02010600040101010101" charset="-122"/>
              <a:ea typeface="华文楷体" panose="02010600040101010101" charset="-122"/>
              <a:cs typeface="华文楷体" panose="02010600040101010101" charset="-122"/>
            </a:endParaRPr>
          </a:p>
        </p:txBody>
      </p:sp>
      <p:sp>
        <p:nvSpPr>
          <p:cNvPr id="6" name="Freeform 11"/>
          <p:cNvSpPr/>
          <p:nvPr/>
        </p:nvSpPr>
        <p:spPr bwMode="auto">
          <a:xfrm flipH="1">
            <a:off x="4411663" y="1625600"/>
            <a:ext cx="760412" cy="4243388"/>
          </a:xfrm>
          <a:custGeom>
            <a:avLst/>
            <a:gdLst>
              <a:gd name="T0" fmla="*/ 0 w 1412"/>
              <a:gd name="T1" fmla="*/ 2147483647 h 6009"/>
              <a:gd name="T2" fmla="*/ 0 w 1412"/>
              <a:gd name="T3" fmla="*/ 0 h 6009"/>
              <a:gd name="T4" fmla="*/ 2147483647 w 1412"/>
              <a:gd name="T5" fmla="*/ 2147483647 h 6009"/>
              <a:gd name="T6" fmla="*/ 2147483647 w 1412"/>
              <a:gd name="T7" fmla="*/ 2147483647 h 6009"/>
              <a:gd name="T8" fmla="*/ 2147483647 w 1412"/>
              <a:gd name="T9" fmla="*/ 2147483647 h 6009"/>
              <a:gd name="T10" fmla="*/ 2147483647 w 1412"/>
              <a:gd name="T11" fmla="*/ 2147483647 h 6009"/>
              <a:gd name="T12" fmla="*/ 2147483647 w 1412"/>
              <a:gd name="T13" fmla="*/ 2147483647 h 6009"/>
              <a:gd name="T14" fmla="*/ 2147483647 w 1412"/>
              <a:gd name="T15" fmla="*/ 2147483647 h 6009"/>
              <a:gd name="T16" fmla="*/ 2147483647 w 1412"/>
              <a:gd name="T17" fmla="*/ 2147483647 h 6009"/>
              <a:gd name="T18" fmla="*/ 2147483647 w 1412"/>
              <a:gd name="T19" fmla="*/ 2147483647 h 6009"/>
              <a:gd name="T20" fmla="*/ 2147483647 w 1412"/>
              <a:gd name="T21" fmla="*/ 2147483647 h 6009"/>
              <a:gd name="T22" fmla="*/ 2147483647 w 1412"/>
              <a:gd name="T23" fmla="*/ 2147483647 h 6009"/>
              <a:gd name="T24" fmla="*/ 2147483647 w 1412"/>
              <a:gd name="T25" fmla="*/ 2147483647 h 6009"/>
              <a:gd name="T26" fmla="*/ 2147483647 w 1412"/>
              <a:gd name="T27" fmla="*/ 2147483647 h 6009"/>
              <a:gd name="T28" fmla="*/ 2147483647 w 1412"/>
              <a:gd name="T29" fmla="*/ 2147483647 h 6009"/>
              <a:gd name="T30" fmla="*/ 2147483647 w 1412"/>
              <a:gd name="T31" fmla="*/ 2147483647 h 6009"/>
              <a:gd name="T32" fmla="*/ 2147483647 w 1412"/>
              <a:gd name="T33" fmla="*/ 2147483647 h 6009"/>
              <a:gd name="T34" fmla="*/ 2147483647 w 1412"/>
              <a:gd name="T35" fmla="*/ 2147483647 h 6009"/>
              <a:gd name="T36" fmla="*/ 2147483647 w 1412"/>
              <a:gd name="T37" fmla="*/ 2147483647 h 6009"/>
              <a:gd name="T38" fmla="*/ 2147483647 w 1412"/>
              <a:gd name="T39" fmla="*/ 2147483647 h 6009"/>
              <a:gd name="T40" fmla="*/ 2147483647 w 1412"/>
              <a:gd name="T41" fmla="*/ 2147483647 h 6009"/>
              <a:gd name="T42" fmla="*/ 2147483647 w 1412"/>
              <a:gd name="T43" fmla="*/ 2147483647 h 6009"/>
              <a:gd name="T44" fmla="*/ 2147483647 w 1412"/>
              <a:gd name="T45" fmla="*/ 2147483647 h 6009"/>
              <a:gd name="T46" fmla="*/ 2147483647 w 1412"/>
              <a:gd name="T47" fmla="*/ 2147483647 h 6009"/>
              <a:gd name="T48" fmla="*/ 2147483647 w 1412"/>
              <a:gd name="T49" fmla="*/ 2147483647 h 6009"/>
              <a:gd name="T50" fmla="*/ 2147483647 w 1412"/>
              <a:gd name="T51" fmla="*/ 2147483647 h 6009"/>
              <a:gd name="T52" fmla="*/ 2147483647 w 1412"/>
              <a:gd name="T53" fmla="*/ 2147483647 h 6009"/>
              <a:gd name="T54" fmla="*/ 2147483647 w 1412"/>
              <a:gd name="T55" fmla="*/ 2147483647 h 6009"/>
              <a:gd name="T56" fmla="*/ 2147483647 w 1412"/>
              <a:gd name="T57" fmla="*/ 2147483647 h 6009"/>
              <a:gd name="T58" fmla="*/ 2147483647 w 1412"/>
              <a:gd name="T59" fmla="*/ 2147483647 h 6009"/>
              <a:gd name="T60" fmla="*/ 2147483647 w 1412"/>
              <a:gd name="T61" fmla="*/ 2147483647 h 6009"/>
              <a:gd name="T62" fmla="*/ 2147483647 w 1412"/>
              <a:gd name="T63" fmla="*/ 2147483647 h 6009"/>
              <a:gd name="T64" fmla="*/ 2147483647 w 1412"/>
              <a:gd name="T65" fmla="*/ 2147483647 h 6009"/>
              <a:gd name="T66" fmla="*/ 2147483647 w 1412"/>
              <a:gd name="T67" fmla="*/ 2147483647 h 6009"/>
              <a:gd name="T68" fmla="*/ 2147483647 w 1412"/>
              <a:gd name="T69" fmla="*/ 2147483647 h 6009"/>
              <a:gd name="T70" fmla="*/ 2147483647 w 1412"/>
              <a:gd name="T71" fmla="*/ 2147483647 h 6009"/>
              <a:gd name="T72" fmla="*/ 2147483647 w 1412"/>
              <a:gd name="T73" fmla="*/ 2147483647 h 6009"/>
              <a:gd name="T74" fmla="*/ 2147483647 w 1412"/>
              <a:gd name="T75" fmla="*/ 2147483647 h 6009"/>
              <a:gd name="T76" fmla="*/ 2147483647 w 1412"/>
              <a:gd name="T77" fmla="*/ 2147483647 h 6009"/>
              <a:gd name="T78" fmla="*/ 2147483647 w 1412"/>
              <a:gd name="T79" fmla="*/ 2147483647 h 6009"/>
              <a:gd name="T80" fmla="*/ 2147483647 w 1412"/>
              <a:gd name="T81" fmla="*/ 2147483647 h 6009"/>
              <a:gd name="T82" fmla="*/ 2147483647 w 1412"/>
              <a:gd name="T83" fmla="*/ 2147483647 h 6009"/>
              <a:gd name="T84" fmla="*/ 2147483647 w 1412"/>
              <a:gd name="T85" fmla="*/ 2147483647 h 6009"/>
              <a:gd name="T86" fmla="*/ 2147483647 w 1412"/>
              <a:gd name="T87" fmla="*/ 2147483647 h 6009"/>
              <a:gd name="T88" fmla="*/ 2147483647 w 1412"/>
              <a:gd name="T89" fmla="*/ 2147483647 h 6009"/>
              <a:gd name="T90" fmla="*/ 2147483647 w 1412"/>
              <a:gd name="T91" fmla="*/ 2147483647 h 6009"/>
              <a:gd name="T92" fmla="*/ 2147483647 w 1412"/>
              <a:gd name="T93" fmla="*/ 2147483647 h 6009"/>
              <a:gd name="T94" fmla="*/ 2147483647 w 1412"/>
              <a:gd name="T95" fmla="*/ 2147483647 h 6009"/>
              <a:gd name="T96" fmla="*/ 2147483647 w 1412"/>
              <a:gd name="T97" fmla="*/ 2147483647 h 6009"/>
              <a:gd name="T98" fmla="*/ 2147483647 w 1412"/>
              <a:gd name="T99" fmla="*/ 2147483647 h 6009"/>
              <a:gd name="T100" fmla="*/ 2147483647 w 1412"/>
              <a:gd name="T101" fmla="*/ 2147483647 h 6009"/>
              <a:gd name="T102" fmla="*/ 2147483647 w 1412"/>
              <a:gd name="T103" fmla="*/ 2147483647 h 6009"/>
              <a:gd name="T104" fmla="*/ 2147483647 w 1412"/>
              <a:gd name="T105" fmla="*/ 2147483647 h 6009"/>
              <a:gd name="T106" fmla="*/ 2147483647 w 1412"/>
              <a:gd name="T107" fmla="*/ 2147483647 h 6009"/>
              <a:gd name="T108" fmla="*/ 2147483647 w 1412"/>
              <a:gd name="T109" fmla="*/ 2147483647 h 6009"/>
              <a:gd name="T110" fmla="*/ 2147483647 w 1412"/>
              <a:gd name="T111" fmla="*/ 2147483647 h 6009"/>
              <a:gd name="T112" fmla="*/ 2147483647 w 1412"/>
              <a:gd name="T113" fmla="*/ 2147483647 h 6009"/>
              <a:gd name="T114" fmla="*/ 0 w 1412"/>
              <a:gd name="T115" fmla="*/ 2147483647 h 6009"/>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412"/>
              <a:gd name="T175" fmla="*/ 0 h 6009"/>
              <a:gd name="T176" fmla="*/ 1412 w 1412"/>
              <a:gd name="T177" fmla="*/ 6009 h 6009"/>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412" h="6009">
                <a:moveTo>
                  <a:pt x="0" y="82"/>
                </a:moveTo>
                <a:lnTo>
                  <a:pt x="0" y="0"/>
                </a:lnTo>
                <a:cubicBezTo>
                  <a:pt x="108" y="24"/>
                  <a:pt x="202" y="47"/>
                  <a:pt x="283" y="71"/>
                </a:cubicBezTo>
                <a:cubicBezTo>
                  <a:pt x="364" y="95"/>
                  <a:pt x="442" y="132"/>
                  <a:pt x="518" y="182"/>
                </a:cubicBezTo>
                <a:cubicBezTo>
                  <a:pt x="594" y="231"/>
                  <a:pt x="662" y="293"/>
                  <a:pt x="723" y="367"/>
                </a:cubicBezTo>
                <a:cubicBezTo>
                  <a:pt x="784" y="443"/>
                  <a:pt x="830" y="519"/>
                  <a:pt x="863" y="597"/>
                </a:cubicBezTo>
                <a:cubicBezTo>
                  <a:pt x="894" y="675"/>
                  <a:pt x="917" y="759"/>
                  <a:pt x="935" y="848"/>
                </a:cubicBezTo>
                <a:cubicBezTo>
                  <a:pt x="952" y="937"/>
                  <a:pt x="963" y="1036"/>
                  <a:pt x="966" y="1141"/>
                </a:cubicBezTo>
                <a:cubicBezTo>
                  <a:pt x="970" y="1248"/>
                  <a:pt x="959" y="1368"/>
                  <a:pt x="931" y="1500"/>
                </a:cubicBezTo>
                <a:lnTo>
                  <a:pt x="856" y="1831"/>
                </a:lnTo>
                <a:cubicBezTo>
                  <a:pt x="834" y="1941"/>
                  <a:pt x="826" y="2055"/>
                  <a:pt x="828" y="2176"/>
                </a:cubicBezTo>
                <a:cubicBezTo>
                  <a:pt x="828" y="2308"/>
                  <a:pt x="841" y="2417"/>
                  <a:pt x="869" y="2502"/>
                </a:cubicBezTo>
                <a:cubicBezTo>
                  <a:pt x="896" y="2587"/>
                  <a:pt x="926" y="2649"/>
                  <a:pt x="961" y="2687"/>
                </a:cubicBezTo>
                <a:cubicBezTo>
                  <a:pt x="994" y="2724"/>
                  <a:pt x="1044" y="2767"/>
                  <a:pt x="1110" y="2815"/>
                </a:cubicBezTo>
                <a:cubicBezTo>
                  <a:pt x="1176" y="2862"/>
                  <a:pt x="1221" y="2887"/>
                  <a:pt x="1244" y="2889"/>
                </a:cubicBezTo>
                <a:lnTo>
                  <a:pt x="1412" y="2920"/>
                </a:lnTo>
                <a:lnTo>
                  <a:pt x="1412" y="3079"/>
                </a:lnTo>
                <a:cubicBezTo>
                  <a:pt x="1298" y="3106"/>
                  <a:pt x="1213" y="3134"/>
                  <a:pt x="1156" y="3164"/>
                </a:cubicBezTo>
                <a:cubicBezTo>
                  <a:pt x="1099" y="3193"/>
                  <a:pt x="1047" y="3236"/>
                  <a:pt x="999" y="3291"/>
                </a:cubicBezTo>
                <a:cubicBezTo>
                  <a:pt x="952" y="3347"/>
                  <a:pt x="912" y="3419"/>
                  <a:pt x="880" y="3508"/>
                </a:cubicBezTo>
                <a:cubicBezTo>
                  <a:pt x="847" y="3596"/>
                  <a:pt x="829" y="3695"/>
                  <a:pt x="826" y="3804"/>
                </a:cubicBezTo>
                <a:cubicBezTo>
                  <a:pt x="823" y="3914"/>
                  <a:pt x="830" y="4043"/>
                  <a:pt x="850" y="4193"/>
                </a:cubicBezTo>
                <a:cubicBezTo>
                  <a:pt x="860" y="4296"/>
                  <a:pt x="872" y="4383"/>
                  <a:pt x="884" y="4452"/>
                </a:cubicBezTo>
                <a:lnTo>
                  <a:pt x="935" y="4752"/>
                </a:lnTo>
                <a:cubicBezTo>
                  <a:pt x="948" y="4855"/>
                  <a:pt x="951" y="4953"/>
                  <a:pt x="944" y="5046"/>
                </a:cubicBezTo>
                <a:cubicBezTo>
                  <a:pt x="936" y="5150"/>
                  <a:pt x="919" y="5246"/>
                  <a:pt x="893" y="5331"/>
                </a:cubicBezTo>
                <a:cubicBezTo>
                  <a:pt x="866" y="5416"/>
                  <a:pt x="832" y="5491"/>
                  <a:pt x="792" y="5553"/>
                </a:cubicBezTo>
                <a:cubicBezTo>
                  <a:pt x="753" y="5617"/>
                  <a:pt x="702" y="5678"/>
                  <a:pt x="639" y="5737"/>
                </a:cubicBezTo>
                <a:cubicBezTo>
                  <a:pt x="578" y="5796"/>
                  <a:pt x="517" y="5843"/>
                  <a:pt x="458" y="5879"/>
                </a:cubicBezTo>
                <a:lnTo>
                  <a:pt x="310" y="5967"/>
                </a:lnTo>
                <a:cubicBezTo>
                  <a:pt x="268" y="5997"/>
                  <a:pt x="235" y="6009"/>
                  <a:pt x="212" y="6005"/>
                </a:cubicBezTo>
                <a:cubicBezTo>
                  <a:pt x="189" y="6001"/>
                  <a:pt x="175" y="5990"/>
                  <a:pt x="171" y="5973"/>
                </a:cubicBezTo>
                <a:cubicBezTo>
                  <a:pt x="166" y="5954"/>
                  <a:pt x="179" y="5932"/>
                  <a:pt x="208" y="5905"/>
                </a:cubicBezTo>
                <a:cubicBezTo>
                  <a:pt x="219" y="5896"/>
                  <a:pt x="249" y="5874"/>
                  <a:pt x="300" y="5840"/>
                </a:cubicBezTo>
                <a:cubicBezTo>
                  <a:pt x="351" y="5804"/>
                  <a:pt x="399" y="5760"/>
                  <a:pt x="445" y="5705"/>
                </a:cubicBezTo>
                <a:cubicBezTo>
                  <a:pt x="492" y="5650"/>
                  <a:pt x="532" y="5587"/>
                  <a:pt x="564" y="5512"/>
                </a:cubicBezTo>
                <a:cubicBezTo>
                  <a:pt x="596" y="5439"/>
                  <a:pt x="617" y="5373"/>
                  <a:pt x="625" y="5315"/>
                </a:cubicBezTo>
                <a:cubicBezTo>
                  <a:pt x="634" y="5258"/>
                  <a:pt x="638" y="5192"/>
                  <a:pt x="638" y="5121"/>
                </a:cubicBezTo>
                <a:cubicBezTo>
                  <a:pt x="636" y="5058"/>
                  <a:pt x="629" y="4960"/>
                  <a:pt x="618" y="4825"/>
                </a:cubicBezTo>
                <a:cubicBezTo>
                  <a:pt x="606" y="4690"/>
                  <a:pt x="595" y="4553"/>
                  <a:pt x="584" y="4415"/>
                </a:cubicBezTo>
                <a:cubicBezTo>
                  <a:pt x="574" y="4277"/>
                  <a:pt x="572" y="4156"/>
                  <a:pt x="578" y="4048"/>
                </a:cubicBezTo>
                <a:cubicBezTo>
                  <a:pt x="584" y="3907"/>
                  <a:pt x="603" y="3792"/>
                  <a:pt x="632" y="3704"/>
                </a:cubicBezTo>
                <a:cubicBezTo>
                  <a:pt x="661" y="3616"/>
                  <a:pt x="708" y="3518"/>
                  <a:pt x="772" y="3412"/>
                </a:cubicBezTo>
                <a:cubicBezTo>
                  <a:pt x="837" y="3305"/>
                  <a:pt x="893" y="3239"/>
                  <a:pt x="941" y="3215"/>
                </a:cubicBezTo>
                <a:lnTo>
                  <a:pt x="1273" y="3012"/>
                </a:lnTo>
                <a:cubicBezTo>
                  <a:pt x="1174" y="2959"/>
                  <a:pt x="1094" y="2915"/>
                  <a:pt x="1034" y="2880"/>
                </a:cubicBezTo>
                <a:cubicBezTo>
                  <a:pt x="975" y="2844"/>
                  <a:pt x="924" y="2806"/>
                  <a:pt x="884" y="2767"/>
                </a:cubicBezTo>
                <a:cubicBezTo>
                  <a:pt x="844" y="2729"/>
                  <a:pt x="796" y="2661"/>
                  <a:pt x="739" y="2564"/>
                </a:cubicBezTo>
                <a:cubicBezTo>
                  <a:pt x="683" y="2467"/>
                  <a:pt x="639" y="2372"/>
                  <a:pt x="611" y="2279"/>
                </a:cubicBezTo>
                <a:cubicBezTo>
                  <a:pt x="582" y="2187"/>
                  <a:pt x="565" y="2085"/>
                  <a:pt x="558" y="1973"/>
                </a:cubicBezTo>
                <a:cubicBezTo>
                  <a:pt x="550" y="1862"/>
                  <a:pt x="552" y="1753"/>
                  <a:pt x="562" y="1648"/>
                </a:cubicBezTo>
                <a:cubicBezTo>
                  <a:pt x="566" y="1592"/>
                  <a:pt x="580" y="1478"/>
                  <a:pt x="605" y="1308"/>
                </a:cubicBezTo>
                <a:cubicBezTo>
                  <a:pt x="629" y="1139"/>
                  <a:pt x="643" y="1004"/>
                  <a:pt x="646" y="904"/>
                </a:cubicBezTo>
                <a:cubicBezTo>
                  <a:pt x="649" y="805"/>
                  <a:pt x="641" y="718"/>
                  <a:pt x="619" y="644"/>
                </a:cubicBezTo>
                <a:cubicBezTo>
                  <a:pt x="603" y="589"/>
                  <a:pt x="569" y="522"/>
                  <a:pt x="520" y="441"/>
                </a:cubicBezTo>
                <a:cubicBezTo>
                  <a:pt x="470" y="360"/>
                  <a:pt x="411" y="293"/>
                  <a:pt x="341" y="240"/>
                </a:cubicBezTo>
                <a:cubicBezTo>
                  <a:pt x="272" y="187"/>
                  <a:pt x="208" y="152"/>
                  <a:pt x="152" y="132"/>
                </a:cubicBezTo>
                <a:lnTo>
                  <a:pt x="0" y="82"/>
                </a:lnTo>
                <a:close/>
              </a:path>
            </a:pathLst>
          </a:custGeom>
          <a:solidFill>
            <a:srgbClr val="2D5493"/>
          </a:solidFill>
          <a:ln w="9525">
            <a:noFill/>
            <a:round/>
          </a:ln>
        </p:spPr>
        <p:txBody>
          <a:bodyPr/>
          <a:p>
            <a:endParaRPr lang="zh-CN" altLang="en-US"/>
          </a:p>
        </p:txBody>
      </p:sp>
      <p:sp>
        <p:nvSpPr>
          <p:cNvPr id="7" name="Oval 15"/>
          <p:cNvSpPr>
            <a:spLocks noChangeArrowheads="1"/>
          </p:cNvSpPr>
          <p:nvPr/>
        </p:nvSpPr>
        <p:spPr bwMode="auto">
          <a:xfrm>
            <a:off x="742950" y="2103438"/>
            <a:ext cx="3105150" cy="3109912"/>
          </a:xfrm>
          <a:prstGeom prst="ellipse">
            <a:avLst/>
          </a:prstGeom>
          <a:blipFill dpi="0" rotWithShape="1">
            <a:blip r:embed="rId1"/>
            <a:srcRect/>
            <a:stretch>
              <a:fillRect/>
            </a:stretch>
          </a:blipFill>
          <a:ln w="10">
            <a:noFill/>
            <a:miter lim="800000"/>
          </a:ln>
        </p:spPr>
        <p:txBody>
          <a:bodyPr/>
          <a:p>
            <a:endParaRPr lang="zh-CN" altLang="en-US">
              <a:latin typeface="等线" panose="02010600030101010101" pitchFamily="2" charset="-122"/>
              <a:ea typeface="等线" panose="02010600030101010101" pitchFamily="2"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decel="5330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000" fill="hold"/>
                                        <p:tgtEl>
                                          <p:spTgt spid="4"/>
                                        </p:tgtEl>
                                        <p:attrNameLst>
                                          <p:attrName>ppt_x</p:attrName>
                                        </p:attrNameLst>
                                      </p:cBhvr>
                                      <p:tavLst>
                                        <p:tav tm="0">
                                          <p:val>
                                            <p:strVal val="1+#ppt_w/2"/>
                                          </p:val>
                                        </p:tav>
                                        <p:tav tm="100000">
                                          <p:val>
                                            <p:strVal val="#ppt_x"/>
                                          </p:val>
                                        </p:tav>
                                      </p:tavLst>
                                    </p:anim>
                                    <p:anim calcmode="lin" valueType="num">
                                      <p:cBhvr additive="base">
                                        <p:cTn id="12" dur="10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56" presetClass="entr" presetSubtype="0" fill="hold" grpId="0" nodeType="afterEffect">
                                  <p:stCondLst>
                                    <p:cond delay="0"/>
                                  </p:stCondLst>
                                  <p:iterate type="lt">
                                    <p:tmPct val="10000"/>
                                  </p:iterate>
                                  <p:childTnLst>
                                    <p:set>
                                      <p:cBhvr>
                                        <p:cTn id="15" dur="1" fill="hold">
                                          <p:stCondLst>
                                            <p:cond delay="0"/>
                                          </p:stCondLst>
                                        </p:cTn>
                                        <p:tgtEl>
                                          <p:spTgt spid="5"/>
                                        </p:tgtEl>
                                        <p:attrNameLst>
                                          <p:attrName>style.visibility</p:attrName>
                                        </p:attrNameLst>
                                      </p:cBhvr>
                                      <p:to>
                                        <p:strVal val="visible"/>
                                      </p:to>
                                    </p:set>
                                    <p:anim by="(-#ppt_w*2)" calcmode="lin" valueType="num">
                                      <p:cBhvr rctx="PPT">
                                        <p:cTn id="16" dur="500" autoRev="1" fill="hold">
                                          <p:stCondLst>
                                            <p:cond delay="0"/>
                                          </p:stCondLst>
                                        </p:cTn>
                                        <p:tgtEl>
                                          <p:spTgt spid="5"/>
                                        </p:tgtEl>
                                        <p:attrNameLst>
                                          <p:attrName>ppt_w</p:attrName>
                                        </p:attrNameLst>
                                      </p:cBhvr>
                                    </p:anim>
                                    <p:anim by="(#ppt_w*0.50)" calcmode="lin" valueType="num">
                                      <p:cBhvr>
                                        <p:cTn id="17" dur="500" decel="50000" autoRev="1" fill="hold">
                                          <p:stCondLst>
                                            <p:cond delay="0"/>
                                          </p:stCondLst>
                                        </p:cTn>
                                        <p:tgtEl>
                                          <p:spTgt spid="5"/>
                                        </p:tgtEl>
                                        <p:attrNameLst>
                                          <p:attrName>ppt_x</p:attrName>
                                        </p:attrNameLst>
                                      </p:cBhvr>
                                    </p:anim>
                                    <p:anim from="(-#ppt_h/2)" to="(#ppt_y)" calcmode="lin" valueType="num">
                                      <p:cBhvr>
                                        <p:cTn id="18" dur="1000" fill="hold">
                                          <p:stCondLst>
                                            <p:cond delay="0"/>
                                          </p:stCondLst>
                                        </p:cTn>
                                        <p:tgtEl>
                                          <p:spTgt spid="5"/>
                                        </p:tgtEl>
                                        <p:attrNameLst>
                                          <p:attrName>ppt_y</p:attrName>
                                        </p:attrNameLst>
                                      </p:cBhvr>
                                    </p:anim>
                                    <p:animRot by="21600000">
                                      <p:cBhvr>
                                        <p:cTn id="19" dur="1000" fill="hold">
                                          <p:stCondLst>
                                            <p:cond delay="0"/>
                                          </p:stCondLst>
                                        </p:cTn>
                                        <p:tgtEl>
                                          <p:spTgt spid="5"/>
                                        </p:tgtEl>
                                        <p:attrNameLst>
                                          <p:attrName>r</p:attrName>
                                        </p:attrNameLst>
                                      </p:cBhvr>
                                    </p:animRot>
                                  </p:childTnLst>
                                </p:cTn>
                              </p:par>
                            </p:childTnLst>
                          </p:cTn>
                        </p:par>
                        <p:par>
                          <p:cTn id="20" fill="hold">
                            <p:stCondLst>
                              <p:cond delay="3000"/>
                            </p:stCondLst>
                            <p:childTnLst>
                              <p:par>
                                <p:cTn id="21" presetID="52"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Scale>
                                      <p:cBhvr>
                                        <p:cTn id="23" dur="1000" decel="50000" fill="hold">
                                          <p:stCondLst>
                                            <p:cond delay="0"/>
                                          </p:stCondLst>
                                        </p:cTn>
                                        <p:tgtEl>
                                          <p:spTgt spid="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4" dur="1000" decel="50000" fill="hold">
                                          <p:stCondLst>
                                            <p:cond delay="0"/>
                                          </p:stCondLst>
                                        </p:cTn>
                                        <p:tgtEl>
                                          <p:spTgt spid="7"/>
                                        </p:tgtEl>
                                        <p:attrNameLst>
                                          <p:attrName>ppt_x</p:attrName>
                                          <p:attrName>ppt_y</p:attrName>
                                        </p:attrNameLst>
                                      </p:cBhvr>
                                    </p:animMotion>
                                    <p:animEffect transition="in" filter="fade">
                                      <p:cBhvr>
                                        <p:cTn id="25" dur="1000"/>
                                        <p:tgtEl>
                                          <p:spTgt spid="7"/>
                                        </p:tgtEl>
                                      </p:cBhvr>
                                    </p:animEffect>
                                  </p:childTnLst>
                                </p:cTn>
                              </p:par>
                            </p:childTnLst>
                          </p:cTn>
                        </p:par>
                        <p:par>
                          <p:cTn id="26" fill="hold">
                            <p:stCondLst>
                              <p:cond delay="4000"/>
                            </p:stCondLst>
                            <p:childTnLst>
                              <p:par>
                                <p:cTn id="27" presetID="16" presetClass="entr" presetSubtype="42" fill="hold" grpId="0" nodeType="after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barn(outHorizontal)">
                                      <p:cBhvr>
                                        <p:cTn id="29"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P spid="5" grpId="0"/>
      <p:bldP spid="6" grpId="0" bldLvl="0" animBg="1"/>
      <p:bldP spid="7"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五边形 2"/>
          <p:cNvSpPr/>
          <p:nvPr/>
        </p:nvSpPr>
        <p:spPr>
          <a:xfrm>
            <a:off x="0" y="122238"/>
            <a:ext cx="10198100" cy="684212"/>
          </a:xfrm>
          <a:prstGeom prst="homePlate">
            <a:avLst>
              <a:gd name="adj" fmla="val 68103"/>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ndParaRPr>
          </a:p>
        </p:txBody>
      </p:sp>
      <p:sp>
        <p:nvSpPr>
          <p:cNvPr id="4" name="五边形 3"/>
          <p:cNvSpPr/>
          <p:nvPr/>
        </p:nvSpPr>
        <p:spPr>
          <a:xfrm flipH="1">
            <a:off x="10198100" y="122238"/>
            <a:ext cx="1993900" cy="684212"/>
          </a:xfrm>
          <a:prstGeom prst="homePlate">
            <a:avLst>
              <a:gd name="adj" fmla="val 6392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ndParaRPr>
          </a:p>
        </p:txBody>
      </p:sp>
      <p:sp>
        <p:nvSpPr>
          <p:cNvPr id="5" name="TextBox 48"/>
          <p:cNvSpPr txBox="1"/>
          <p:nvPr/>
        </p:nvSpPr>
        <p:spPr>
          <a:xfrm>
            <a:off x="263525" y="71438"/>
            <a:ext cx="3076575" cy="737235"/>
          </a:xfrm>
          <a:prstGeom prst="rect">
            <a:avLst/>
          </a:prstGeom>
          <a:noFill/>
        </p:spPr>
        <p:txBody>
          <a:bodyPr wrap="none">
            <a:spAutoFit/>
          </a:bodyPr>
          <a:lstStyle/>
          <a:p>
            <a:pPr fontAlgn="auto">
              <a:lnSpc>
                <a:spcPct val="150000"/>
              </a:lnSpc>
              <a:spcBef>
                <a:spcPts val="0"/>
              </a:spcBef>
              <a:spcAft>
                <a:spcPts val="0"/>
              </a:spcAft>
              <a:defRPr/>
            </a:pPr>
            <a:r>
              <a:rPr lang="en-US" altLang="zh-CN" sz="2800" spc="120" dirty="0">
                <a:solidFill>
                  <a:srgbClr val="FFFFFF"/>
                </a:solidFill>
                <a:latin typeface="微软雅黑" panose="020B0503020204020204" pitchFamily="34" charset="-122"/>
                <a:ea typeface="微软雅黑" panose="020B0503020204020204" pitchFamily="34" charset="-122"/>
              </a:rPr>
              <a:t>5.1 </a:t>
            </a:r>
            <a:r>
              <a:rPr lang="zh-CN" altLang="en-US" sz="2800" spc="120" dirty="0">
                <a:solidFill>
                  <a:srgbClr val="FFFFFF"/>
                </a:solidFill>
                <a:latin typeface="微软雅黑" panose="020B0503020204020204" pitchFamily="34" charset="-122"/>
                <a:ea typeface="微软雅黑" panose="020B0503020204020204" pitchFamily="34" charset="-122"/>
              </a:rPr>
              <a:t>配置管理计划</a:t>
            </a:r>
            <a:endParaRPr lang="zh-CN" altLang="en-US" sz="2800" spc="120" dirty="0">
              <a:solidFill>
                <a:srgbClr val="FFFFFF"/>
              </a:solidFill>
              <a:latin typeface="微软雅黑" panose="020B0503020204020204" pitchFamily="34" charset="-122"/>
              <a:ea typeface="微软雅黑" panose="020B0503020204020204" pitchFamily="34" charset="-122"/>
            </a:endParaRPr>
          </a:p>
        </p:txBody>
      </p:sp>
      <p:graphicFrame>
        <p:nvGraphicFramePr>
          <p:cNvPr id="13" name="表格 12"/>
          <p:cNvGraphicFramePr/>
          <p:nvPr/>
        </p:nvGraphicFramePr>
        <p:xfrm>
          <a:off x="1851025" y="1800860"/>
          <a:ext cx="6495415" cy="1926590"/>
        </p:xfrm>
        <a:graphic>
          <a:graphicData uri="http://schemas.openxmlformats.org/drawingml/2006/table">
            <a:tbl>
              <a:tblPr firstRow="1" bandRow="1">
                <a:tableStyleId>{5940675A-B579-460E-94D1-54222C63F5DA}</a:tableStyleId>
              </a:tblPr>
              <a:tblGrid>
                <a:gridCol w="3072765"/>
                <a:gridCol w="3422650"/>
              </a:tblGrid>
              <a:tr h="391795">
                <a:tc>
                  <a:txBody>
                    <a:bodyPr/>
                    <a:p>
                      <a:pPr indent="0">
                        <a:buNone/>
                      </a:pPr>
                      <a:r>
                        <a:rPr lang="en-US" sz="2000" b="0">
                          <a:latin typeface="华文楷体" panose="02010600040101010101" charset="-122"/>
                          <a:ea typeface="华文楷体" panose="02010600040101010101" charset="-122"/>
                          <a:cs typeface="Calibri" panose="020F0502020204030204" pitchFamily="34" charset="0"/>
                        </a:rPr>
                        <a:t>操作系统</a:t>
                      </a:r>
                      <a:endParaRPr lang="en-US" altLang="en-US" sz="2000" b="0">
                        <a:latin typeface="华文楷体" panose="02010600040101010101" charset="-122"/>
                        <a:ea typeface="华文楷体" panose="02010600040101010101" charset="-122"/>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华文楷体" panose="02010600040101010101" charset="-122"/>
                          <a:ea typeface="华文楷体" panose="02010600040101010101" charset="-122"/>
                          <a:cs typeface="Calibri" panose="020F0502020204030204" pitchFamily="34" charset="0"/>
                        </a:rPr>
                        <a:t>Win</a:t>
                      </a:r>
                      <a:r>
                        <a:rPr lang="en-US" sz="2000" b="0">
                          <a:latin typeface="华文楷体" panose="02010600040101010101" charset="-122"/>
                          <a:ea typeface="华文楷体" panose="02010600040101010101" charset="-122"/>
                          <a:cs typeface="宋体" panose="02010600030101010101" pitchFamily="2" charset="-122"/>
                        </a:rPr>
                        <a:t>10</a:t>
                      </a:r>
                      <a:r>
                        <a:rPr lang="en-US" sz="2000" b="0">
                          <a:latin typeface="华文楷体" panose="02010600040101010101" charset="-122"/>
                          <a:ea typeface="华文楷体" panose="02010600040101010101" charset="-122"/>
                          <a:cs typeface="Calibri" panose="020F0502020204030204" pitchFamily="34" charset="0"/>
                        </a:rPr>
                        <a:t>,</a:t>
                      </a:r>
                      <a:r>
                        <a:rPr lang="en-US" sz="2000" b="0">
                          <a:latin typeface="华文楷体" panose="02010600040101010101" charset="-122"/>
                          <a:ea typeface="华文楷体" panose="02010600040101010101" charset="-122"/>
                          <a:cs typeface="宋体" panose="02010600030101010101" pitchFamily="2" charset="-122"/>
                        </a:rPr>
                        <a:t>Mac</a:t>
                      </a:r>
                      <a:r>
                        <a:rPr lang="en-US" sz="2000" b="0">
                          <a:latin typeface="华文楷体" panose="02010600040101010101" charset="-122"/>
                          <a:ea typeface="华文楷体" panose="02010600040101010101" charset="-122"/>
                          <a:cs typeface="Calibri" panose="020F0502020204030204" pitchFamily="34" charset="0"/>
                        </a:rPr>
                        <a:t>,</a:t>
                      </a:r>
                      <a:r>
                        <a:rPr lang="en-US" sz="2000" b="0">
                          <a:latin typeface="华文楷体" panose="02010600040101010101" charset="-122"/>
                          <a:ea typeface="华文楷体" panose="02010600040101010101" charset="-122"/>
                          <a:cs typeface="宋体" panose="02010600030101010101" pitchFamily="2" charset="-122"/>
                        </a:rPr>
                        <a:t>Android</a:t>
                      </a:r>
                      <a:endParaRPr lang="en-US" altLang="en-US" sz="2000" b="0">
                        <a:latin typeface="华文楷体" panose="02010600040101010101" charset="-122"/>
                        <a:ea typeface="华文楷体" panose="02010600040101010101" charset="-122"/>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98145">
                <a:tc>
                  <a:txBody>
                    <a:bodyPr/>
                    <a:p>
                      <a:pPr indent="0">
                        <a:buNone/>
                      </a:pPr>
                      <a:r>
                        <a:rPr lang="en-US" sz="2000" b="0">
                          <a:latin typeface="华文楷体" panose="02010600040101010101" charset="-122"/>
                          <a:ea typeface="华文楷体" panose="02010600040101010101" charset="-122"/>
                          <a:cs typeface="Calibri" panose="020F0502020204030204" pitchFamily="34" charset="0"/>
                        </a:rPr>
                        <a:t>集成开发工具</a:t>
                      </a:r>
                      <a:endParaRPr lang="en-US" altLang="en-US" sz="2000" b="0">
                        <a:latin typeface="华文楷体" panose="02010600040101010101" charset="-122"/>
                        <a:ea typeface="华文楷体" panose="02010600040101010101" charset="-122"/>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华文楷体" panose="02010600040101010101" charset="-122"/>
                          <a:ea typeface="华文楷体" panose="02010600040101010101" charset="-122"/>
                          <a:cs typeface="宋体" panose="02010600030101010101" pitchFamily="2" charset="-122"/>
                        </a:rPr>
                        <a:t>Eclipes,Code::Blocks</a:t>
                      </a:r>
                      <a:endParaRPr lang="en-US" altLang="en-US" sz="2000" b="0">
                        <a:latin typeface="华文楷体" panose="02010600040101010101" charset="-122"/>
                        <a:ea typeface="华文楷体" panose="02010600040101010101"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91160">
                <a:tc>
                  <a:txBody>
                    <a:bodyPr/>
                    <a:p>
                      <a:pPr indent="0">
                        <a:buNone/>
                      </a:pPr>
                      <a:r>
                        <a:rPr lang="en-US" sz="2000" b="0">
                          <a:latin typeface="华文楷体" panose="02010600040101010101" charset="-122"/>
                          <a:ea typeface="华文楷体" panose="02010600040101010101" charset="-122"/>
                          <a:cs typeface="宋体" panose="02010600030101010101" pitchFamily="2" charset="-122"/>
                        </a:rPr>
                        <a:t>游戏引擎</a:t>
                      </a:r>
                      <a:endParaRPr lang="en-US" altLang="en-US" sz="2000" b="0">
                        <a:latin typeface="华文楷体" panose="02010600040101010101" charset="-122"/>
                        <a:ea typeface="华文楷体" panose="02010600040101010101"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华文楷体" panose="02010600040101010101" charset="-122"/>
                          <a:ea typeface="华文楷体" panose="02010600040101010101" charset="-122"/>
                          <a:cs typeface="宋体" panose="02010600030101010101" pitchFamily="2" charset="-122"/>
                        </a:rPr>
                        <a:t>Cocos2D-X</a:t>
                      </a:r>
                      <a:endParaRPr lang="en-US" altLang="en-US" sz="2000" b="0">
                        <a:latin typeface="华文楷体" panose="02010600040101010101" charset="-122"/>
                        <a:ea typeface="华文楷体" panose="02010600040101010101"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81635">
                <a:tc>
                  <a:txBody>
                    <a:bodyPr/>
                    <a:p>
                      <a:pPr indent="0">
                        <a:buNone/>
                      </a:pPr>
                      <a:r>
                        <a:rPr lang="en-US" sz="2000" b="0">
                          <a:latin typeface="华文楷体" panose="02010600040101010101" charset="-122"/>
                          <a:ea typeface="华文楷体" panose="02010600040101010101" charset="-122"/>
                          <a:cs typeface="Calibri" panose="020F0502020204030204" pitchFamily="34" charset="0"/>
                        </a:rPr>
                        <a:t>美术</a:t>
                      </a:r>
                      <a:endParaRPr lang="en-US" altLang="en-US" sz="2000" b="0">
                        <a:latin typeface="华文楷体" panose="02010600040101010101" charset="-122"/>
                        <a:ea typeface="华文楷体" panose="02010600040101010101" charset="-122"/>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华文楷体" panose="02010600040101010101" charset="-122"/>
                          <a:ea typeface="华文楷体" panose="02010600040101010101" charset="-122"/>
                          <a:cs typeface="Calibri" panose="020F0502020204030204" pitchFamily="34" charset="0"/>
                        </a:rPr>
                        <a:t>Photoshop, SAI</a:t>
                      </a:r>
                      <a:endParaRPr lang="en-US" altLang="en-US" sz="2000" b="0">
                        <a:latin typeface="华文楷体" panose="02010600040101010101" charset="-122"/>
                        <a:ea typeface="华文楷体" panose="02010600040101010101" charset="-122"/>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3855">
                <a:tc>
                  <a:txBody>
                    <a:bodyPr/>
                    <a:p>
                      <a:pPr indent="0">
                        <a:buNone/>
                      </a:pPr>
                      <a:r>
                        <a:rPr lang="en-US" sz="2000" b="0">
                          <a:latin typeface="华文楷体" panose="02010600040101010101" charset="-122"/>
                          <a:ea typeface="华文楷体" panose="02010600040101010101" charset="-122"/>
                          <a:cs typeface="Calibri" panose="020F0502020204030204" pitchFamily="34" charset="0"/>
                        </a:rPr>
                        <a:t>数据库</a:t>
                      </a:r>
                      <a:endParaRPr lang="en-US" altLang="en-US" sz="2000" b="0">
                        <a:latin typeface="华文楷体" panose="02010600040101010101" charset="-122"/>
                        <a:ea typeface="华文楷体" panose="02010600040101010101" charset="-122"/>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华文楷体" panose="02010600040101010101" charset="-122"/>
                          <a:ea typeface="华文楷体" panose="02010600040101010101" charset="-122"/>
                          <a:cs typeface="宋体" panose="02010600030101010101" pitchFamily="2" charset="-122"/>
                        </a:rPr>
                        <a:t>MySQL</a:t>
                      </a:r>
                      <a:endParaRPr lang="en-US" altLang="en-US" sz="2000" b="0">
                        <a:latin typeface="华文楷体" panose="02010600040101010101" charset="-122"/>
                        <a:ea typeface="华文楷体" panose="02010600040101010101"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15" name="TextBox 48"/>
          <p:cNvSpPr txBox="1"/>
          <p:nvPr/>
        </p:nvSpPr>
        <p:spPr>
          <a:xfrm>
            <a:off x="1100455" y="909003"/>
            <a:ext cx="3030220" cy="737235"/>
          </a:xfrm>
          <a:prstGeom prst="rect">
            <a:avLst/>
          </a:prstGeom>
          <a:noFill/>
        </p:spPr>
        <p:txBody>
          <a:bodyPr wrap="none">
            <a:spAutoFit/>
          </a:bodyPr>
          <a:p>
            <a:pPr fontAlgn="auto">
              <a:lnSpc>
                <a:spcPct val="150000"/>
              </a:lnSpc>
              <a:spcBef>
                <a:spcPts val="0"/>
              </a:spcBef>
              <a:spcAft>
                <a:spcPts val="0"/>
              </a:spcAft>
              <a:defRPr/>
            </a:pPr>
            <a:r>
              <a:rPr lang="en-US" altLang="zh-CN" sz="2800" spc="120" dirty="0">
                <a:solidFill>
                  <a:schemeClr val="accent2">
                    <a:lumMod val="75000"/>
                  </a:schemeClr>
                </a:solidFill>
                <a:latin typeface="微软雅黑" panose="020B0503020204020204" pitchFamily="34" charset="-122"/>
                <a:ea typeface="微软雅黑" panose="020B0503020204020204" pitchFamily="34" charset="-122"/>
              </a:rPr>
              <a:t>5.1.1 </a:t>
            </a:r>
            <a:r>
              <a:rPr lang="zh-CN" altLang="en-US" sz="2800" spc="120" dirty="0">
                <a:solidFill>
                  <a:schemeClr val="accent2">
                    <a:lumMod val="75000"/>
                  </a:schemeClr>
                </a:solidFill>
                <a:latin typeface="微软雅黑" panose="020B0503020204020204" pitchFamily="34" charset="-122"/>
                <a:ea typeface="微软雅黑" panose="020B0503020204020204" pitchFamily="34" charset="-122"/>
              </a:rPr>
              <a:t>软硬件配置</a:t>
            </a:r>
            <a:endParaRPr lang="zh-CN" altLang="en-US" sz="2800" spc="120"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16" name="TextBox 48"/>
          <p:cNvSpPr txBox="1"/>
          <p:nvPr/>
        </p:nvSpPr>
        <p:spPr>
          <a:xfrm>
            <a:off x="1100455" y="3932238"/>
            <a:ext cx="3771900" cy="737235"/>
          </a:xfrm>
          <a:prstGeom prst="rect">
            <a:avLst/>
          </a:prstGeom>
          <a:noFill/>
        </p:spPr>
        <p:txBody>
          <a:bodyPr wrap="none">
            <a:spAutoFit/>
          </a:bodyPr>
          <a:p>
            <a:pPr fontAlgn="auto">
              <a:lnSpc>
                <a:spcPct val="150000"/>
              </a:lnSpc>
              <a:spcBef>
                <a:spcPts val="0"/>
              </a:spcBef>
              <a:spcAft>
                <a:spcPts val="0"/>
              </a:spcAft>
              <a:defRPr/>
            </a:pPr>
            <a:r>
              <a:rPr lang="en-US" altLang="zh-CN" sz="2800" spc="120" dirty="0">
                <a:solidFill>
                  <a:schemeClr val="accent2">
                    <a:lumMod val="75000"/>
                  </a:schemeClr>
                </a:solidFill>
                <a:latin typeface="微软雅黑" panose="020B0503020204020204" pitchFamily="34" charset="-122"/>
                <a:ea typeface="微软雅黑" panose="020B0503020204020204" pitchFamily="34" charset="-122"/>
              </a:rPr>
              <a:t>5.1.1 </a:t>
            </a:r>
            <a:r>
              <a:rPr lang="zh-CN" altLang="en-US" sz="2800" spc="120" dirty="0">
                <a:solidFill>
                  <a:schemeClr val="accent2">
                    <a:lumMod val="75000"/>
                  </a:schemeClr>
                </a:solidFill>
                <a:latin typeface="微软雅黑" panose="020B0503020204020204" pitchFamily="34" charset="-122"/>
                <a:ea typeface="微软雅黑" panose="020B0503020204020204" pitchFamily="34" charset="-122"/>
              </a:rPr>
              <a:t>配置管理客户端</a:t>
            </a:r>
            <a:endParaRPr lang="zh-CN" altLang="en-US" sz="2800" spc="120"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1693545" y="4862195"/>
            <a:ext cx="8110220" cy="1568450"/>
          </a:xfrm>
          <a:prstGeom prst="rect">
            <a:avLst/>
          </a:prstGeom>
          <a:noFill/>
        </p:spPr>
        <p:txBody>
          <a:bodyPr wrap="square" rtlCol="0">
            <a:spAutoFit/>
          </a:bodyPr>
          <a:p>
            <a:r>
              <a:rPr lang="zh-CN" sz="2400">
                <a:latin typeface="华文楷体" panose="02010600040101010101" charset="-122"/>
                <a:ea typeface="华文楷体" panose="02010600040101010101" charset="-122"/>
                <a:cs typeface="华文楷体" panose="02010600040101010101" charset="-122"/>
                <a:sym typeface="+mn-ea"/>
              </a:rPr>
              <a:t>项目组成员在各自的计算机安装</a:t>
            </a:r>
            <a:r>
              <a:rPr lang="en-US" sz="2400">
                <a:latin typeface="华文楷体" panose="02010600040101010101" charset="-122"/>
                <a:ea typeface="华文楷体" panose="02010600040101010101" charset="-122"/>
                <a:cs typeface="华文楷体" panose="02010600040101010101" charset="-122"/>
                <a:sym typeface="+mn-ea"/>
              </a:rPr>
              <a:t>git</a:t>
            </a:r>
            <a:r>
              <a:rPr lang="zh-CN" sz="2400">
                <a:latin typeface="华文楷体" panose="02010600040101010101" charset="-122"/>
                <a:ea typeface="华文楷体" panose="02010600040101010101" charset="-122"/>
                <a:cs typeface="华文楷体" panose="02010600040101010101" charset="-122"/>
                <a:sym typeface="+mn-ea"/>
              </a:rPr>
              <a:t>，项目组成员以分配的账号访问配置服务器和登录配置管理系统，根据配置管理员设定的用户权限进项目配置管理活动。</a:t>
            </a:r>
            <a:endParaRPr lang="zh-CN" altLang="en-US" sz="2400">
              <a:latin typeface="华文楷体" panose="02010600040101010101" charset="-122"/>
              <a:ea typeface="华文楷体" panose="02010600040101010101" charset="-122"/>
              <a:cs typeface="华文楷体" panose="02010600040101010101" charset="-122"/>
            </a:endParaRPr>
          </a:p>
          <a:p>
            <a:endParaRPr lang="zh-CN" altLang="en-US" sz="2400">
              <a:latin typeface="华文楷体" panose="02010600040101010101" charset="-122"/>
              <a:ea typeface="华文楷体" panose="02010600040101010101" charset="-122"/>
              <a:cs typeface="华文楷体" panose="02010600040101010101"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decel="5330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000" fill="hold"/>
                                        <p:tgtEl>
                                          <p:spTgt spid="4"/>
                                        </p:tgtEl>
                                        <p:attrNameLst>
                                          <p:attrName>ppt_x</p:attrName>
                                        </p:attrNameLst>
                                      </p:cBhvr>
                                      <p:tavLst>
                                        <p:tav tm="0">
                                          <p:val>
                                            <p:strVal val="1+#ppt_w/2"/>
                                          </p:val>
                                        </p:tav>
                                        <p:tav tm="100000">
                                          <p:val>
                                            <p:strVal val="#ppt_x"/>
                                          </p:val>
                                        </p:tav>
                                      </p:tavLst>
                                    </p:anim>
                                    <p:anim calcmode="lin" valueType="num">
                                      <p:cBhvr additive="base">
                                        <p:cTn id="12" dur="10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56" presetClass="entr" presetSubtype="0" fill="hold" grpId="0" nodeType="afterEffect">
                                  <p:stCondLst>
                                    <p:cond delay="0"/>
                                  </p:stCondLst>
                                  <p:iterate type="lt">
                                    <p:tmPct val="10000"/>
                                  </p:iterate>
                                  <p:childTnLst>
                                    <p:set>
                                      <p:cBhvr>
                                        <p:cTn id="15" dur="1" fill="hold">
                                          <p:stCondLst>
                                            <p:cond delay="0"/>
                                          </p:stCondLst>
                                        </p:cTn>
                                        <p:tgtEl>
                                          <p:spTgt spid="5"/>
                                        </p:tgtEl>
                                        <p:attrNameLst>
                                          <p:attrName>style.visibility</p:attrName>
                                        </p:attrNameLst>
                                      </p:cBhvr>
                                      <p:to>
                                        <p:strVal val="visible"/>
                                      </p:to>
                                    </p:set>
                                    <p:anim by="(-#ppt_w*2)" calcmode="lin" valueType="num">
                                      <p:cBhvr rctx="PPT">
                                        <p:cTn id="16" dur="500" autoRev="1" fill="hold">
                                          <p:stCondLst>
                                            <p:cond delay="0"/>
                                          </p:stCondLst>
                                        </p:cTn>
                                        <p:tgtEl>
                                          <p:spTgt spid="5"/>
                                        </p:tgtEl>
                                        <p:attrNameLst>
                                          <p:attrName>ppt_w</p:attrName>
                                        </p:attrNameLst>
                                      </p:cBhvr>
                                    </p:anim>
                                    <p:anim by="(#ppt_w*0.50)" calcmode="lin" valueType="num">
                                      <p:cBhvr>
                                        <p:cTn id="17" dur="500" decel="50000" autoRev="1" fill="hold">
                                          <p:stCondLst>
                                            <p:cond delay="0"/>
                                          </p:stCondLst>
                                        </p:cTn>
                                        <p:tgtEl>
                                          <p:spTgt spid="5"/>
                                        </p:tgtEl>
                                        <p:attrNameLst>
                                          <p:attrName>ppt_x</p:attrName>
                                        </p:attrNameLst>
                                      </p:cBhvr>
                                    </p:anim>
                                    <p:anim from="(-#ppt_h/2)" to="(#ppt_y)" calcmode="lin" valueType="num">
                                      <p:cBhvr>
                                        <p:cTn id="18" dur="1000" fill="hold">
                                          <p:stCondLst>
                                            <p:cond delay="0"/>
                                          </p:stCondLst>
                                        </p:cTn>
                                        <p:tgtEl>
                                          <p:spTgt spid="5"/>
                                        </p:tgtEl>
                                        <p:attrNameLst>
                                          <p:attrName>ppt_y</p:attrName>
                                        </p:attrNameLst>
                                      </p:cBhvr>
                                    </p:anim>
                                    <p:animRot by="21600000">
                                      <p:cBhvr>
                                        <p:cTn id="19" dur="1000" fill="hold">
                                          <p:stCondLst>
                                            <p:cond delay="0"/>
                                          </p:stCondLst>
                                        </p:cTn>
                                        <p:tgtEl>
                                          <p:spTgt spid="5"/>
                                        </p:tgtEl>
                                        <p:attrNameLst>
                                          <p:attrName>r</p:attrName>
                                        </p:attrNameLst>
                                      </p:cBhvr>
                                    </p:animRot>
                                  </p:childTnLst>
                                </p:cTn>
                              </p:par>
                            </p:childTnLst>
                          </p:cTn>
                        </p:par>
                        <p:par>
                          <p:cTn id="20" fill="hold">
                            <p:stCondLst>
                              <p:cond delay="2900"/>
                            </p:stCondLst>
                            <p:childTnLst>
                              <p:par>
                                <p:cTn id="21" presetID="56" presetClass="entr" presetSubtype="0" fill="hold" grpId="0" nodeType="afterEffect">
                                  <p:stCondLst>
                                    <p:cond delay="0"/>
                                  </p:stCondLst>
                                  <p:iterate type="lt">
                                    <p:tmPct val="10000"/>
                                  </p:iterate>
                                  <p:childTnLst>
                                    <p:set>
                                      <p:cBhvr>
                                        <p:cTn id="22" dur="1" fill="hold">
                                          <p:stCondLst>
                                            <p:cond delay="0"/>
                                          </p:stCondLst>
                                        </p:cTn>
                                        <p:tgtEl>
                                          <p:spTgt spid="15"/>
                                        </p:tgtEl>
                                        <p:attrNameLst>
                                          <p:attrName>style.visibility</p:attrName>
                                        </p:attrNameLst>
                                      </p:cBhvr>
                                      <p:to>
                                        <p:strVal val="visible"/>
                                      </p:to>
                                    </p:set>
                                    <p:anim by="(-#ppt_w*2)" calcmode="lin" valueType="num">
                                      <p:cBhvr rctx="PPT">
                                        <p:cTn id="23" dur="500" autoRev="1" fill="hold">
                                          <p:stCondLst>
                                            <p:cond delay="0"/>
                                          </p:stCondLst>
                                        </p:cTn>
                                        <p:tgtEl>
                                          <p:spTgt spid="15"/>
                                        </p:tgtEl>
                                        <p:attrNameLst>
                                          <p:attrName>ppt_w</p:attrName>
                                        </p:attrNameLst>
                                      </p:cBhvr>
                                    </p:anim>
                                    <p:anim by="(#ppt_w*0.50)" calcmode="lin" valueType="num">
                                      <p:cBhvr>
                                        <p:cTn id="24" dur="500" decel="50000" autoRev="1" fill="hold">
                                          <p:stCondLst>
                                            <p:cond delay="0"/>
                                          </p:stCondLst>
                                        </p:cTn>
                                        <p:tgtEl>
                                          <p:spTgt spid="15"/>
                                        </p:tgtEl>
                                        <p:attrNameLst>
                                          <p:attrName>ppt_x</p:attrName>
                                        </p:attrNameLst>
                                      </p:cBhvr>
                                    </p:anim>
                                    <p:anim from="(-#ppt_h/2)" to="(#ppt_y)" calcmode="lin" valueType="num">
                                      <p:cBhvr>
                                        <p:cTn id="25" dur="1000" fill="hold">
                                          <p:stCondLst>
                                            <p:cond delay="0"/>
                                          </p:stCondLst>
                                        </p:cTn>
                                        <p:tgtEl>
                                          <p:spTgt spid="15"/>
                                        </p:tgtEl>
                                        <p:attrNameLst>
                                          <p:attrName>ppt_y</p:attrName>
                                        </p:attrNameLst>
                                      </p:cBhvr>
                                    </p:anim>
                                    <p:animRot by="21600000">
                                      <p:cBhvr>
                                        <p:cTn id="26" dur="1000" fill="hold">
                                          <p:stCondLst>
                                            <p:cond delay="0"/>
                                          </p:stCondLst>
                                        </p:cTn>
                                        <p:tgtEl>
                                          <p:spTgt spid="15"/>
                                        </p:tgtEl>
                                        <p:attrNameLst>
                                          <p:attrName>r</p:attrName>
                                        </p:attrNameLst>
                                      </p:cBhvr>
                                    </p:animRot>
                                  </p:childTnLst>
                                </p:cTn>
                              </p:par>
                            </p:childTnLst>
                          </p:cTn>
                        </p:par>
                        <p:par>
                          <p:cTn id="27" fill="hold">
                            <p:stCondLst>
                              <p:cond delay="4900"/>
                            </p:stCondLst>
                            <p:childTnLst>
                              <p:par>
                                <p:cTn id="28" presetID="56" presetClass="entr" presetSubtype="0" fill="hold" grpId="0" nodeType="afterEffect">
                                  <p:stCondLst>
                                    <p:cond delay="0"/>
                                  </p:stCondLst>
                                  <p:iterate type="lt">
                                    <p:tmPct val="10000"/>
                                  </p:iterate>
                                  <p:childTnLst>
                                    <p:set>
                                      <p:cBhvr>
                                        <p:cTn id="29" dur="1" fill="hold">
                                          <p:stCondLst>
                                            <p:cond delay="0"/>
                                          </p:stCondLst>
                                        </p:cTn>
                                        <p:tgtEl>
                                          <p:spTgt spid="16"/>
                                        </p:tgtEl>
                                        <p:attrNameLst>
                                          <p:attrName>style.visibility</p:attrName>
                                        </p:attrNameLst>
                                      </p:cBhvr>
                                      <p:to>
                                        <p:strVal val="visible"/>
                                      </p:to>
                                    </p:set>
                                    <p:anim by="(-#ppt_w*2)" calcmode="lin" valueType="num">
                                      <p:cBhvr rctx="PPT">
                                        <p:cTn id="30" dur="500" autoRev="1" fill="hold">
                                          <p:stCondLst>
                                            <p:cond delay="0"/>
                                          </p:stCondLst>
                                        </p:cTn>
                                        <p:tgtEl>
                                          <p:spTgt spid="16"/>
                                        </p:tgtEl>
                                        <p:attrNameLst>
                                          <p:attrName>ppt_w</p:attrName>
                                        </p:attrNameLst>
                                      </p:cBhvr>
                                    </p:anim>
                                    <p:anim by="(#ppt_w*0.50)" calcmode="lin" valueType="num">
                                      <p:cBhvr>
                                        <p:cTn id="31" dur="500" decel="50000" autoRev="1" fill="hold">
                                          <p:stCondLst>
                                            <p:cond delay="0"/>
                                          </p:stCondLst>
                                        </p:cTn>
                                        <p:tgtEl>
                                          <p:spTgt spid="16"/>
                                        </p:tgtEl>
                                        <p:attrNameLst>
                                          <p:attrName>ppt_x</p:attrName>
                                        </p:attrNameLst>
                                      </p:cBhvr>
                                    </p:anim>
                                    <p:anim from="(-#ppt_h/2)" to="(#ppt_y)" calcmode="lin" valueType="num">
                                      <p:cBhvr>
                                        <p:cTn id="32" dur="1000" fill="hold">
                                          <p:stCondLst>
                                            <p:cond delay="0"/>
                                          </p:stCondLst>
                                        </p:cTn>
                                        <p:tgtEl>
                                          <p:spTgt spid="16"/>
                                        </p:tgtEl>
                                        <p:attrNameLst>
                                          <p:attrName>ppt_y</p:attrName>
                                        </p:attrNameLst>
                                      </p:cBhvr>
                                    </p:anim>
                                    <p:animRot by="21600000">
                                      <p:cBhvr>
                                        <p:cTn id="33" dur="1000" fill="hold">
                                          <p:stCondLst>
                                            <p:cond delay="0"/>
                                          </p:stCondLst>
                                        </p:cTn>
                                        <p:tgtEl>
                                          <p:spTgt spid="1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P spid="5" grpId="0"/>
      <p:bldP spid="15" grpId="0"/>
      <p:bldP spid="1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flipH="1">
            <a:off x="10198100" y="122238"/>
            <a:ext cx="1993900" cy="684212"/>
          </a:xfrm>
          <a:prstGeom prst="homePlate">
            <a:avLst>
              <a:gd name="adj" fmla="val 6392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ndParaRPr>
          </a:p>
        </p:txBody>
      </p:sp>
      <p:sp>
        <p:nvSpPr>
          <p:cNvPr id="5" name="TextBox 48"/>
          <p:cNvSpPr txBox="1"/>
          <p:nvPr/>
        </p:nvSpPr>
        <p:spPr>
          <a:xfrm>
            <a:off x="393065" y="2412683"/>
            <a:ext cx="2037080" cy="737235"/>
          </a:xfrm>
          <a:prstGeom prst="rect">
            <a:avLst/>
          </a:prstGeom>
          <a:noFill/>
        </p:spPr>
        <p:txBody>
          <a:bodyPr wrap="none">
            <a:spAutoFit/>
          </a:bodyPr>
          <a:lstStyle/>
          <a:p>
            <a:pPr fontAlgn="auto">
              <a:lnSpc>
                <a:spcPct val="150000"/>
              </a:lnSpc>
              <a:spcBef>
                <a:spcPts val="0"/>
              </a:spcBef>
              <a:spcAft>
                <a:spcPts val="0"/>
              </a:spcAft>
              <a:defRPr/>
            </a:pPr>
            <a:r>
              <a:rPr lang="zh-CN" sz="2800" spc="120" dirty="0">
                <a:solidFill>
                  <a:srgbClr val="FFFFFF"/>
                </a:solidFill>
                <a:latin typeface="微软雅黑" panose="020B0503020204020204" pitchFamily="34" charset="-122"/>
                <a:ea typeface="微软雅黑" panose="020B0503020204020204" pitchFamily="34" charset="-122"/>
              </a:rPr>
              <a:t>角色与职责</a:t>
            </a:r>
            <a:endParaRPr lang="zh-CN" sz="2800" spc="120" dirty="0">
              <a:solidFill>
                <a:srgbClr val="FFFFFF"/>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476250" y="981710"/>
            <a:ext cx="11238865" cy="5600700"/>
          </a:xfrm>
          <a:prstGeom prst="rect">
            <a:avLst/>
          </a:prstGeom>
        </p:spPr>
      </p:pic>
      <p:sp>
        <p:nvSpPr>
          <p:cNvPr id="7186" name="文本框 37"/>
          <p:cNvSpPr/>
          <p:nvPr/>
        </p:nvSpPr>
        <p:spPr>
          <a:xfrm>
            <a:off x="5553075" y="2127250"/>
            <a:ext cx="2570163" cy="285750"/>
          </a:xfrm>
          <a:prstGeom prst="rect">
            <a:avLst/>
          </a:prstGeom>
          <a:noFill/>
          <a:ln w="9525">
            <a:noFill/>
          </a:ln>
        </p:spPr>
        <p:txBody>
          <a:bodyPr anchor="t">
            <a:spAutoFit/>
          </a:bodyPr>
          <a:p>
            <a:pPr algn="ctr">
              <a:lnSpc>
                <a:spcPts val="1500"/>
              </a:lnSpc>
              <a:buClr>
                <a:srgbClr val="0070C0"/>
              </a:buClr>
            </a:pPr>
            <a:r>
              <a:rPr lang="zh-CN" altLang="en-US" sz="1600" dirty="0">
                <a:solidFill>
                  <a:schemeClr val="bg1"/>
                </a:solidFill>
                <a:latin typeface="微软雅黑" panose="020B0503020204020204" pitchFamily="34" charset="-122"/>
                <a:ea typeface="微软雅黑" panose="020B0503020204020204" pitchFamily="34" charset="-122"/>
                <a:sym typeface="Calibri" panose="020F0502020204030204" pitchFamily="34" charset="0"/>
              </a:rPr>
              <a:t>项目主要承担部门</a:t>
            </a:r>
            <a:endParaRPr lang="zh-CN" altLang="en-US" sz="1600" dirty="0">
              <a:solidFill>
                <a:schemeClr val="bg1"/>
              </a:solidFill>
              <a:latin typeface="微软雅黑" panose="020B0503020204020204" pitchFamily="34" charset="-122"/>
              <a:ea typeface="微软雅黑" panose="020B0503020204020204" pitchFamily="34" charset="-122"/>
              <a:sym typeface="Calibri" panose="020F0502020204030204" pitchFamily="34" charset="0"/>
            </a:endParaRPr>
          </a:p>
        </p:txBody>
      </p:sp>
      <p:grpSp>
        <p:nvGrpSpPr>
          <p:cNvPr id="7187" name="组合 39"/>
          <p:cNvGrpSpPr/>
          <p:nvPr/>
        </p:nvGrpSpPr>
        <p:grpSpPr>
          <a:xfrm>
            <a:off x="1285875" y="3197225"/>
            <a:ext cx="6467475" cy="774700"/>
            <a:chOff x="-5061907" y="-292191"/>
            <a:chExt cx="6269237" cy="772949"/>
          </a:xfrm>
        </p:grpSpPr>
        <p:sp>
          <p:nvSpPr>
            <p:cNvPr id="7188" name="文本框 40"/>
            <p:cNvSpPr/>
            <p:nvPr/>
          </p:nvSpPr>
          <p:spPr>
            <a:xfrm>
              <a:off x="-5061907" y="-292191"/>
              <a:ext cx="1524820" cy="284542"/>
            </a:xfrm>
            <a:prstGeom prst="rect">
              <a:avLst/>
            </a:prstGeom>
            <a:noFill/>
            <a:ln w="9525">
              <a:noFill/>
            </a:ln>
          </p:spPr>
          <p:txBody>
            <a:bodyPr anchor="t">
              <a:spAutoFit/>
            </a:bodyPr>
            <a:p>
              <a:pPr algn="ctr">
                <a:lnSpc>
                  <a:spcPts val="1500"/>
                </a:lnSpc>
                <a:buClr>
                  <a:srgbClr val="0070C0"/>
                </a:buClr>
              </a:pPr>
              <a:r>
                <a:rPr lang="zh-CN" altLang="en-US" sz="1600" dirty="0">
                  <a:solidFill>
                    <a:schemeClr val="bg1"/>
                  </a:solidFill>
                  <a:latin typeface="微软雅黑" panose="020B0503020204020204" pitchFamily="34" charset="-122"/>
                  <a:ea typeface="微软雅黑" panose="020B0503020204020204" pitchFamily="34" charset="-122"/>
                  <a:sym typeface="Calibri" panose="020F0502020204030204" pitchFamily="34" charset="0"/>
                </a:rPr>
                <a:t>项目建设背景</a:t>
              </a:r>
              <a:endParaRPr lang="zh-CN" altLang="en-US" sz="1600" dirty="0">
                <a:solidFill>
                  <a:schemeClr val="bg1"/>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7189" name="文本框 41"/>
            <p:cNvSpPr/>
            <p:nvPr/>
          </p:nvSpPr>
          <p:spPr>
            <a:xfrm>
              <a:off x="103535" y="212095"/>
              <a:ext cx="1103795" cy="268663"/>
            </a:xfrm>
            <a:prstGeom prst="rect">
              <a:avLst/>
            </a:prstGeom>
            <a:noFill/>
            <a:ln w="9525">
              <a:noFill/>
            </a:ln>
          </p:spPr>
          <p:txBody>
            <a:bodyPr anchor="t">
              <a:spAutoFit/>
            </a:bodyPr>
            <a:p>
              <a:pPr algn="dist">
                <a:lnSpc>
                  <a:spcPts val="1500"/>
                </a:lnSpc>
                <a:buClr>
                  <a:srgbClr val="0070C0"/>
                </a:buClr>
              </a:pPr>
              <a:endParaRPr lang="zh-CN" altLang="en-US" sz="1000" dirty="0">
                <a:solidFill>
                  <a:schemeClr val="bg1"/>
                </a:solidFill>
                <a:latin typeface="微软雅黑" panose="020B0503020204020204" pitchFamily="34" charset="-122"/>
                <a:ea typeface="微软雅黑" panose="020B0503020204020204" pitchFamily="34" charset="-122"/>
                <a:sym typeface="Calibri" panose="020F0502020204030204" pitchFamily="34" charset="0"/>
              </a:endParaRPr>
            </a:p>
          </p:txBody>
        </p:sp>
      </p:grpSp>
      <p:sp>
        <p:nvSpPr>
          <p:cNvPr id="7192" name="文本框 9"/>
          <p:cNvSpPr txBox="1"/>
          <p:nvPr/>
        </p:nvSpPr>
        <p:spPr>
          <a:xfrm>
            <a:off x="6286500" y="2582863"/>
            <a:ext cx="2009775" cy="492125"/>
          </a:xfrm>
          <a:prstGeom prst="rect">
            <a:avLst/>
          </a:prstGeom>
          <a:noFill/>
          <a:ln w="9525">
            <a:noFill/>
          </a:ln>
        </p:spPr>
        <p:txBody>
          <a:bodyPr anchor="t">
            <a:spAutoFit/>
          </a:bodyPr>
          <a:p>
            <a:pPr eaLnBrk="0" hangingPunct="0"/>
            <a:r>
              <a:rPr lang="zh-CN" altLang="en-US" dirty="0">
                <a:solidFill>
                  <a:schemeClr val="bg1"/>
                </a:solidFill>
                <a:latin typeface="Arial" panose="020B0604020202020204" pitchFamily="34" charset="0"/>
                <a:ea typeface="宋体" panose="02010600030101010101" pitchFamily="2" charset="-122"/>
                <a:sym typeface="Calibri" panose="020F0502020204030204" pitchFamily="34" charset="0"/>
              </a:rPr>
              <a:t>浙江大学城市学院计算机</a:t>
            </a:r>
            <a:r>
              <a:rPr lang="en-US" altLang="zh-CN" dirty="0">
                <a:solidFill>
                  <a:schemeClr val="bg1"/>
                </a:solidFill>
                <a:latin typeface="Arial" panose="020B0604020202020204" pitchFamily="34" charset="0"/>
                <a:ea typeface="宋体" panose="02010600030101010101" pitchFamily="2" charset="-122"/>
                <a:sym typeface="Calibri" panose="020F0502020204030204" pitchFamily="34" charset="0"/>
              </a:rPr>
              <a:t>15</a:t>
            </a:r>
            <a:r>
              <a:rPr lang="zh-CN" altLang="en-US" dirty="0">
                <a:solidFill>
                  <a:schemeClr val="bg1"/>
                </a:solidFill>
                <a:latin typeface="Arial" panose="020B0604020202020204" pitchFamily="34" charset="0"/>
                <a:ea typeface="宋体" panose="02010600030101010101" pitchFamily="2" charset="-122"/>
                <a:sym typeface="Calibri" panose="020F0502020204030204" pitchFamily="34" charset="0"/>
              </a:rPr>
              <a:t>级  </a:t>
            </a:r>
            <a:r>
              <a:rPr lang="en-US" altLang="zh-CN" dirty="0">
                <a:solidFill>
                  <a:schemeClr val="bg1"/>
                </a:solidFill>
                <a:latin typeface="Arial" panose="020B0604020202020204" pitchFamily="34" charset="0"/>
                <a:ea typeface="宋体" panose="02010600030101010101" pitchFamily="2" charset="-122"/>
                <a:sym typeface="Calibri" panose="020F0502020204030204" pitchFamily="34" charset="0"/>
              </a:rPr>
              <a:t>G3</a:t>
            </a:r>
            <a:r>
              <a:rPr lang="zh-CN" altLang="en-US" dirty="0">
                <a:solidFill>
                  <a:schemeClr val="bg1"/>
                </a:solidFill>
                <a:latin typeface="Arial" panose="020B0604020202020204" pitchFamily="34" charset="0"/>
                <a:ea typeface="宋体" panose="02010600030101010101" pitchFamily="2" charset="-122"/>
                <a:sym typeface="Calibri" panose="020F0502020204030204" pitchFamily="34" charset="0"/>
              </a:rPr>
              <a:t>小组</a:t>
            </a:r>
            <a:endParaRPr lang="zh-CN" altLang="en-US" dirty="0">
              <a:solidFill>
                <a:schemeClr val="bg1"/>
              </a:solidFill>
              <a:latin typeface="Arial" panose="020B0604020202020204" pitchFamily="34" charset="0"/>
              <a:ea typeface="宋体" panose="02010600030101010101" pitchFamily="2" charset="-122"/>
              <a:sym typeface="Calibri" panose="020F0502020204030204" pitchFamily="34" charset="0"/>
            </a:endParaRPr>
          </a:p>
        </p:txBody>
      </p:sp>
      <p:sp>
        <p:nvSpPr>
          <p:cNvPr id="7" name="五边形 6"/>
          <p:cNvSpPr/>
          <p:nvPr/>
        </p:nvSpPr>
        <p:spPr>
          <a:xfrm>
            <a:off x="0" y="122238"/>
            <a:ext cx="10198100" cy="684212"/>
          </a:xfrm>
          <a:prstGeom prst="homePlate">
            <a:avLst>
              <a:gd name="adj" fmla="val 68103"/>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spcBef>
                <a:spcPts val="0"/>
              </a:spcBef>
              <a:spcAft>
                <a:spcPts val="0"/>
              </a:spcAft>
              <a:defRPr/>
            </a:pPr>
            <a:endParaRPr lang="zh-CN" altLang="en-US">
              <a:solidFill>
                <a:srgbClr val="FFFFFF"/>
              </a:solidFill>
            </a:endParaRPr>
          </a:p>
        </p:txBody>
      </p:sp>
      <p:sp>
        <p:nvSpPr>
          <p:cNvPr id="8" name="TextBox 48"/>
          <p:cNvSpPr txBox="1"/>
          <p:nvPr/>
        </p:nvSpPr>
        <p:spPr>
          <a:xfrm>
            <a:off x="263525" y="71438"/>
            <a:ext cx="2334895" cy="737235"/>
          </a:xfrm>
          <a:prstGeom prst="rect">
            <a:avLst/>
          </a:prstGeom>
          <a:noFill/>
        </p:spPr>
        <p:txBody>
          <a:bodyPr wrap="none">
            <a:spAutoFit/>
          </a:bodyPr>
          <a:p>
            <a:pPr fontAlgn="auto">
              <a:lnSpc>
                <a:spcPct val="150000"/>
              </a:lnSpc>
              <a:spcBef>
                <a:spcPts val="0"/>
              </a:spcBef>
              <a:spcAft>
                <a:spcPts val="0"/>
              </a:spcAft>
              <a:defRPr/>
            </a:pPr>
            <a:r>
              <a:rPr lang="en-US" altLang="zh-CN" sz="2800" spc="120" dirty="0">
                <a:solidFill>
                  <a:srgbClr val="FFFFFF"/>
                </a:solidFill>
                <a:latin typeface="微软雅黑" panose="020B0503020204020204" pitchFamily="34" charset="-122"/>
                <a:ea typeface="微软雅黑" panose="020B0503020204020204" pitchFamily="34" charset="-122"/>
              </a:rPr>
              <a:t>5.2 </a:t>
            </a:r>
            <a:r>
              <a:rPr lang="zh-CN" altLang="en-US" sz="2800" spc="120" dirty="0">
                <a:solidFill>
                  <a:srgbClr val="FFFFFF"/>
                </a:solidFill>
                <a:latin typeface="微软雅黑" panose="020B0503020204020204" pitchFamily="34" charset="-122"/>
                <a:ea typeface="微软雅黑" panose="020B0503020204020204" pitchFamily="34" charset="-122"/>
              </a:rPr>
              <a:t>角色职责</a:t>
            </a:r>
            <a:endParaRPr lang="zh-CN" altLang="en-US" sz="2800" spc="120" dirty="0">
              <a:solidFill>
                <a:srgbClr val="FFFFFF"/>
              </a:solidFill>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533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1+#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6" presetClass="entr" presetSubtype="0" fill="hold" grpId="0" nodeType="afterEffect">
                                  <p:stCondLst>
                                    <p:cond delay="0"/>
                                  </p:stCondLst>
                                  <p:iterate type="lt">
                                    <p:tmPct val="10000"/>
                                  </p:iterate>
                                  <p:childTnLst>
                                    <p:set>
                                      <p:cBhvr>
                                        <p:cTn id="11" dur="1" fill="hold">
                                          <p:stCondLst>
                                            <p:cond delay="0"/>
                                          </p:stCondLst>
                                        </p:cTn>
                                        <p:tgtEl>
                                          <p:spTgt spid="5"/>
                                        </p:tgtEl>
                                        <p:attrNameLst>
                                          <p:attrName>style.visibility</p:attrName>
                                        </p:attrNameLst>
                                      </p:cBhvr>
                                      <p:to>
                                        <p:strVal val="visible"/>
                                      </p:to>
                                    </p:set>
                                    <p:anim by="(-#ppt_w*2)" calcmode="lin" valueType="num">
                                      <p:cBhvr rctx="PPT">
                                        <p:cTn id="12" dur="500" autoRev="1" fill="hold">
                                          <p:stCondLst>
                                            <p:cond delay="0"/>
                                          </p:stCondLst>
                                        </p:cTn>
                                        <p:tgtEl>
                                          <p:spTgt spid="5"/>
                                        </p:tgtEl>
                                        <p:attrNameLst>
                                          <p:attrName>ppt_w</p:attrName>
                                        </p:attrNameLst>
                                      </p:cBhvr>
                                    </p:anim>
                                    <p:anim by="(#ppt_w*0.50)" calcmode="lin" valueType="num">
                                      <p:cBhvr>
                                        <p:cTn id="13" dur="500" decel="50000" autoRev="1" fill="hold">
                                          <p:stCondLst>
                                            <p:cond delay="0"/>
                                          </p:stCondLst>
                                        </p:cTn>
                                        <p:tgtEl>
                                          <p:spTgt spid="5"/>
                                        </p:tgtEl>
                                        <p:attrNameLst>
                                          <p:attrName>ppt_x</p:attrName>
                                        </p:attrNameLst>
                                      </p:cBhvr>
                                    </p:anim>
                                    <p:anim from="(-#ppt_h/2)" to="(#ppt_y)" calcmode="lin" valueType="num">
                                      <p:cBhvr>
                                        <p:cTn id="14" dur="1000" fill="hold">
                                          <p:stCondLst>
                                            <p:cond delay="0"/>
                                          </p:stCondLst>
                                        </p:cTn>
                                        <p:tgtEl>
                                          <p:spTgt spid="5"/>
                                        </p:tgtEl>
                                        <p:attrNameLst>
                                          <p:attrName>ppt_y</p:attrName>
                                        </p:attrNameLst>
                                      </p:cBhvr>
                                    </p:anim>
                                    <p:animRot by="21600000">
                                      <p:cBhvr>
                                        <p:cTn id="15" dur="1000" fill="hold">
                                          <p:stCondLst>
                                            <p:cond delay="0"/>
                                          </p:stCondLst>
                                        </p:cTn>
                                        <p:tgtEl>
                                          <p:spTgt spid="5"/>
                                        </p:tgtEl>
                                        <p:attrNameLst>
                                          <p:attrName>r</p:attrName>
                                        </p:attrNameLst>
                                      </p:cBhvr>
                                    </p:animRot>
                                  </p:childTnLst>
                                </p:cTn>
                              </p:par>
                            </p:childTnLst>
                          </p:cTn>
                        </p:par>
                        <p:par>
                          <p:cTn id="16" fill="hold">
                            <p:stCondLst>
                              <p:cond delay="1399"/>
                            </p:stCondLst>
                            <p:childTnLst>
                              <p:par>
                                <p:cTn id="17" presetID="2" presetClass="entr" presetSubtype="8" decel="5330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1000" fill="hold"/>
                                        <p:tgtEl>
                                          <p:spTgt spid="7"/>
                                        </p:tgtEl>
                                        <p:attrNameLst>
                                          <p:attrName>ppt_x</p:attrName>
                                        </p:attrNameLst>
                                      </p:cBhvr>
                                      <p:tavLst>
                                        <p:tav tm="0">
                                          <p:val>
                                            <p:strVal val="0-#ppt_w/2"/>
                                          </p:val>
                                        </p:tav>
                                        <p:tav tm="100000">
                                          <p:val>
                                            <p:strVal val="#ppt_x"/>
                                          </p:val>
                                        </p:tav>
                                      </p:tavLst>
                                    </p:anim>
                                    <p:anim calcmode="lin" valueType="num">
                                      <p:cBhvr additive="base">
                                        <p:cTn id="20" dur="1000" fill="hold"/>
                                        <p:tgtEl>
                                          <p:spTgt spid="7"/>
                                        </p:tgtEl>
                                        <p:attrNameLst>
                                          <p:attrName>ppt_y</p:attrName>
                                        </p:attrNameLst>
                                      </p:cBhvr>
                                      <p:tavLst>
                                        <p:tav tm="0">
                                          <p:val>
                                            <p:strVal val="#ppt_y"/>
                                          </p:val>
                                        </p:tav>
                                        <p:tav tm="100000">
                                          <p:val>
                                            <p:strVal val="#ppt_y"/>
                                          </p:val>
                                        </p:tav>
                                      </p:tavLst>
                                    </p:anim>
                                  </p:childTnLst>
                                </p:cTn>
                              </p:par>
                            </p:childTnLst>
                          </p:cTn>
                        </p:par>
                        <p:par>
                          <p:cTn id="21" fill="hold">
                            <p:stCondLst>
                              <p:cond delay="2399"/>
                            </p:stCondLst>
                            <p:childTnLst>
                              <p:par>
                                <p:cTn id="22" presetID="56" presetClass="entr" presetSubtype="0" fill="hold" grpId="0" nodeType="afterEffect">
                                  <p:stCondLst>
                                    <p:cond delay="0"/>
                                  </p:stCondLst>
                                  <p:iterate type="lt">
                                    <p:tmPct val="10000"/>
                                  </p:iterate>
                                  <p:childTnLst>
                                    <p:set>
                                      <p:cBhvr>
                                        <p:cTn id="23" dur="1" fill="hold">
                                          <p:stCondLst>
                                            <p:cond delay="0"/>
                                          </p:stCondLst>
                                        </p:cTn>
                                        <p:tgtEl>
                                          <p:spTgt spid="8"/>
                                        </p:tgtEl>
                                        <p:attrNameLst>
                                          <p:attrName>style.visibility</p:attrName>
                                        </p:attrNameLst>
                                      </p:cBhvr>
                                      <p:to>
                                        <p:strVal val="visible"/>
                                      </p:to>
                                    </p:set>
                                    <p:anim by="(-#ppt_w*2)" calcmode="lin" valueType="num">
                                      <p:cBhvr rctx="PPT">
                                        <p:cTn id="24" dur="500" autoRev="1" fill="hold">
                                          <p:stCondLst>
                                            <p:cond delay="0"/>
                                          </p:stCondLst>
                                        </p:cTn>
                                        <p:tgtEl>
                                          <p:spTgt spid="8"/>
                                        </p:tgtEl>
                                        <p:attrNameLst>
                                          <p:attrName>ppt_w</p:attrName>
                                        </p:attrNameLst>
                                      </p:cBhvr>
                                    </p:anim>
                                    <p:anim by="(#ppt_w*0.50)" calcmode="lin" valueType="num">
                                      <p:cBhvr>
                                        <p:cTn id="25" dur="500" decel="50000" autoRev="1" fill="hold">
                                          <p:stCondLst>
                                            <p:cond delay="0"/>
                                          </p:stCondLst>
                                        </p:cTn>
                                        <p:tgtEl>
                                          <p:spTgt spid="8"/>
                                        </p:tgtEl>
                                        <p:attrNameLst>
                                          <p:attrName>ppt_x</p:attrName>
                                        </p:attrNameLst>
                                      </p:cBhvr>
                                    </p:anim>
                                    <p:anim from="(-#ppt_h/2)" to="(#ppt_y)" calcmode="lin" valueType="num">
                                      <p:cBhvr>
                                        <p:cTn id="26" dur="1000" fill="hold">
                                          <p:stCondLst>
                                            <p:cond delay="0"/>
                                          </p:stCondLst>
                                        </p:cTn>
                                        <p:tgtEl>
                                          <p:spTgt spid="8"/>
                                        </p:tgtEl>
                                        <p:attrNameLst>
                                          <p:attrName>ppt_y</p:attrName>
                                        </p:attrNameLst>
                                      </p:cBhvr>
                                    </p:anim>
                                    <p:animRot by="21600000">
                                      <p:cBhvr>
                                        <p:cTn id="27" dur="1000" fill="hold">
                                          <p:stCondLst>
                                            <p:cond delay="0"/>
                                          </p:stCondLst>
                                        </p:cTn>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p:bldP spid="7" grpId="0" bldLvl="0" animBg="1"/>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五边形 2"/>
          <p:cNvSpPr/>
          <p:nvPr/>
        </p:nvSpPr>
        <p:spPr>
          <a:xfrm>
            <a:off x="0" y="122238"/>
            <a:ext cx="10198100" cy="684212"/>
          </a:xfrm>
          <a:prstGeom prst="homePlate">
            <a:avLst>
              <a:gd name="adj" fmla="val 68103"/>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ndParaRPr>
          </a:p>
        </p:txBody>
      </p:sp>
      <p:sp>
        <p:nvSpPr>
          <p:cNvPr id="4" name="五边形 3"/>
          <p:cNvSpPr/>
          <p:nvPr/>
        </p:nvSpPr>
        <p:spPr>
          <a:xfrm flipH="1">
            <a:off x="10198100" y="122238"/>
            <a:ext cx="1993900" cy="684212"/>
          </a:xfrm>
          <a:prstGeom prst="homePlate">
            <a:avLst>
              <a:gd name="adj" fmla="val 6392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ndParaRPr>
          </a:p>
        </p:txBody>
      </p:sp>
      <p:sp>
        <p:nvSpPr>
          <p:cNvPr id="5" name="TextBox 48"/>
          <p:cNvSpPr txBox="1"/>
          <p:nvPr/>
        </p:nvSpPr>
        <p:spPr>
          <a:xfrm>
            <a:off x="263525" y="71438"/>
            <a:ext cx="2334895" cy="737235"/>
          </a:xfrm>
          <a:prstGeom prst="rect">
            <a:avLst/>
          </a:prstGeom>
          <a:noFill/>
        </p:spPr>
        <p:txBody>
          <a:bodyPr wrap="none">
            <a:spAutoFit/>
          </a:bodyPr>
          <a:lstStyle/>
          <a:p>
            <a:pPr fontAlgn="auto">
              <a:lnSpc>
                <a:spcPct val="150000"/>
              </a:lnSpc>
              <a:spcBef>
                <a:spcPts val="0"/>
              </a:spcBef>
              <a:spcAft>
                <a:spcPts val="0"/>
              </a:spcAft>
              <a:defRPr/>
            </a:pPr>
            <a:r>
              <a:rPr lang="en-US" altLang="zh-CN" sz="2800" spc="120" dirty="0">
                <a:solidFill>
                  <a:srgbClr val="FFFFFF"/>
                </a:solidFill>
                <a:latin typeface="微软雅黑" panose="020B0503020204020204" pitchFamily="34" charset="-122"/>
                <a:ea typeface="微软雅黑" panose="020B0503020204020204" pitchFamily="34" charset="-122"/>
              </a:rPr>
              <a:t>5.3 </a:t>
            </a:r>
            <a:r>
              <a:rPr lang="zh-CN" sz="2800" spc="120" dirty="0">
                <a:solidFill>
                  <a:srgbClr val="FFFFFF"/>
                </a:solidFill>
                <a:latin typeface="微软雅黑" panose="020B0503020204020204" pitchFamily="34" charset="-122"/>
                <a:ea typeface="微软雅黑" panose="020B0503020204020204" pitchFamily="34" charset="-122"/>
              </a:rPr>
              <a:t>参考资料</a:t>
            </a:r>
            <a:endParaRPr lang="zh-CN" sz="2800" spc="120" dirty="0">
              <a:solidFill>
                <a:srgbClr val="FFFFFF"/>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890905" y="1341755"/>
            <a:ext cx="10800715" cy="4892675"/>
          </a:xfrm>
          <a:prstGeom prst="rect">
            <a:avLst/>
          </a:prstGeom>
          <a:noFill/>
        </p:spPr>
        <p:txBody>
          <a:bodyPr wrap="square" rtlCol="0">
            <a:spAutoFit/>
          </a:bodyPr>
          <a:p>
            <a:r>
              <a:rPr lang="zh-CN" altLang="en-US" sz="2400" b="1">
                <a:solidFill>
                  <a:schemeClr val="tx1"/>
                </a:solidFill>
                <a:latin typeface="华文仿宋" panose="02010600040101010101" charset="-122"/>
                <a:ea typeface="华文仿宋" panose="02010600040101010101" charset="-122"/>
                <a:cs typeface="华文仿宋" panose="02010600040101010101" charset="-122"/>
              </a:rPr>
              <a:t>《软件项目管理》 Rajeev T Shandilya 编著科学出版社</a:t>
            </a:r>
            <a:endParaRPr lang="zh-CN" altLang="en-US" sz="2400" b="1">
              <a:solidFill>
                <a:schemeClr val="tx1"/>
              </a:solidFill>
              <a:latin typeface="华文仿宋" panose="02010600040101010101" charset="-122"/>
              <a:ea typeface="华文仿宋" panose="02010600040101010101" charset="-122"/>
              <a:cs typeface="华文仿宋" panose="02010600040101010101" charset="-122"/>
            </a:endParaRPr>
          </a:p>
          <a:p>
            <a:r>
              <a:rPr lang="zh-CN" altLang="en-US" sz="2400" b="1">
                <a:solidFill>
                  <a:schemeClr val="tx1"/>
                </a:solidFill>
                <a:latin typeface="华文仿宋" panose="02010600040101010101" charset="-122"/>
                <a:ea typeface="华文仿宋" panose="02010600040101010101" charset="-122"/>
                <a:cs typeface="华文仿宋" panose="02010600040101010101" charset="-122"/>
              </a:rPr>
              <a:t></a:t>
            </a:r>
            <a:endParaRPr lang="zh-CN" altLang="en-US" sz="2400" b="1">
              <a:solidFill>
                <a:schemeClr val="tx1"/>
              </a:solidFill>
              <a:latin typeface="华文仿宋" panose="02010600040101010101" charset="-122"/>
              <a:ea typeface="华文仿宋" panose="02010600040101010101" charset="-122"/>
              <a:cs typeface="华文仿宋" panose="02010600040101010101" charset="-122"/>
            </a:endParaRPr>
          </a:p>
          <a:p>
            <a:r>
              <a:rPr lang="zh-CN" altLang="en-US" sz="2400" b="1">
                <a:solidFill>
                  <a:schemeClr val="tx1"/>
                </a:solidFill>
                <a:latin typeface="华文仿宋" panose="02010600040101010101" charset="-122"/>
                <a:ea typeface="华文仿宋" panose="02010600040101010101" charset="-122"/>
                <a:cs typeface="华文仿宋" panose="02010600040101010101" charset="-122"/>
              </a:rPr>
              <a:t>软件工程国家标准文档</a:t>
            </a:r>
            <a:endParaRPr lang="zh-CN" altLang="en-US" sz="2400" b="1">
              <a:solidFill>
                <a:schemeClr val="tx1"/>
              </a:solidFill>
              <a:latin typeface="华文仿宋" panose="02010600040101010101" charset="-122"/>
              <a:ea typeface="华文仿宋" panose="02010600040101010101" charset="-122"/>
              <a:cs typeface="华文仿宋" panose="02010600040101010101" charset="-122"/>
            </a:endParaRPr>
          </a:p>
          <a:p>
            <a:endParaRPr lang="zh-CN" altLang="en-US" sz="2400" b="1">
              <a:solidFill>
                <a:schemeClr val="tx1"/>
              </a:solidFill>
              <a:latin typeface="华文仿宋" panose="02010600040101010101" charset="-122"/>
              <a:ea typeface="华文仿宋" panose="02010600040101010101" charset="-122"/>
              <a:cs typeface="华文仿宋" panose="02010600040101010101" charset="-122"/>
            </a:endParaRPr>
          </a:p>
          <a:p>
            <a:r>
              <a:rPr lang="zh-CN" altLang="en-US" sz="2400" b="1">
                <a:solidFill>
                  <a:schemeClr val="tx1"/>
                </a:solidFill>
                <a:latin typeface="华文仿宋" panose="02010600040101010101" charset="-122"/>
                <a:ea typeface="华文仿宋" panose="02010600040101010101" charset="-122"/>
                <a:cs typeface="华文仿宋" panose="02010600040101010101" charset="-122"/>
              </a:rPr>
              <a:t>软件工程项目开发文档范例</a:t>
            </a:r>
            <a:endParaRPr lang="zh-CN" altLang="en-US" sz="2400" b="1">
              <a:solidFill>
                <a:schemeClr val="tx1"/>
              </a:solidFill>
              <a:latin typeface="华文仿宋" panose="02010600040101010101" charset="-122"/>
              <a:ea typeface="华文仿宋" panose="02010600040101010101" charset="-122"/>
              <a:cs typeface="华文仿宋" panose="02010600040101010101" charset="-122"/>
            </a:endParaRPr>
          </a:p>
          <a:p>
            <a:endParaRPr lang="zh-CN" altLang="en-US" sz="2400" b="1">
              <a:solidFill>
                <a:schemeClr val="tx1"/>
              </a:solidFill>
              <a:latin typeface="华文仿宋" panose="02010600040101010101" charset="-122"/>
              <a:ea typeface="华文仿宋" panose="02010600040101010101" charset="-122"/>
              <a:cs typeface="华文仿宋" panose="02010600040101010101" charset="-122"/>
            </a:endParaRPr>
          </a:p>
          <a:p>
            <a:r>
              <a:rPr lang="zh-CN" altLang="en-US" sz="2400" b="1">
                <a:solidFill>
                  <a:schemeClr val="tx1"/>
                </a:solidFill>
                <a:latin typeface="华文仿宋" panose="02010600040101010101" charset="-122"/>
                <a:ea typeface="华文仿宋" panose="02010600040101010101" charset="-122"/>
                <a:cs typeface="华文仿宋" panose="02010600040101010101" charset="-122"/>
              </a:rPr>
              <a:t>《我所理解的Cocos2d-x》  秦春林  电子工业出版社</a:t>
            </a:r>
            <a:endParaRPr lang="zh-CN" altLang="en-US" sz="2400" b="1">
              <a:solidFill>
                <a:schemeClr val="tx1"/>
              </a:solidFill>
              <a:latin typeface="华文仿宋" panose="02010600040101010101" charset="-122"/>
              <a:ea typeface="华文仿宋" panose="02010600040101010101" charset="-122"/>
              <a:cs typeface="华文仿宋" panose="02010600040101010101" charset="-122"/>
            </a:endParaRPr>
          </a:p>
          <a:p>
            <a:endParaRPr lang="zh-CN" altLang="en-US" sz="2400" b="1">
              <a:solidFill>
                <a:schemeClr val="tx1"/>
              </a:solidFill>
              <a:latin typeface="华文仿宋" panose="02010600040101010101" charset="-122"/>
              <a:ea typeface="华文仿宋" panose="02010600040101010101" charset="-122"/>
              <a:cs typeface="华文仿宋" panose="02010600040101010101" charset="-122"/>
            </a:endParaRPr>
          </a:p>
          <a:p>
            <a:r>
              <a:rPr lang="zh-CN" altLang="en-US" sz="2400" b="1">
                <a:solidFill>
                  <a:schemeClr val="tx1"/>
                </a:solidFill>
                <a:latin typeface="华文仿宋" panose="02010600040101010101" charset="-122"/>
                <a:ea typeface="华文仿宋" panose="02010600040101010101" charset="-122"/>
                <a:cs typeface="华文仿宋" panose="02010600040101010101" charset="-122"/>
              </a:rPr>
              <a:t>Accelerated C++ Andrew Koenig and Barbara Moo</a:t>
            </a:r>
            <a:endParaRPr lang="zh-CN" altLang="en-US" sz="2400" b="1">
              <a:solidFill>
                <a:schemeClr val="tx1"/>
              </a:solidFill>
              <a:latin typeface="华文仿宋" panose="02010600040101010101" charset="-122"/>
              <a:ea typeface="华文仿宋" panose="02010600040101010101" charset="-122"/>
              <a:cs typeface="华文仿宋" panose="02010600040101010101" charset="-122"/>
            </a:endParaRPr>
          </a:p>
          <a:p>
            <a:endParaRPr lang="zh-CN" altLang="en-US" sz="2400" b="1">
              <a:solidFill>
                <a:schemeClr val="tx1"/>
              </a:solidFill>
              <a:latin typeface="华文仿宋" panose="02010600040101010101" charset="-122"/>
              <a:ea typeface="华文仿宋" panose="02010600040101010101" charset="-122"/>
              <a:cs typeface="华文仿宋" panose="02010600040101010101" charset="-122"/>
            </a:endParaRPr>
          </a:p>
          <a:p>
            <a:r>
              <a:rPr lang="zh-CN" altLang="en-US" sz="2400" b="1">
                <a:solidFill>
                  <a:schemeClr val="tx1"/>
                </a:solidFill>
                <a:latin typeface="华文仿宋" panose="02010600040101010101" charset="-122"/>
                <a:ea typeface="华文仿宋" panose="02010600040101010101" charset="-122"/>
                <a:cs typeface="华文仿宋" panose="02010600040101010101" charset="-122"/>
              </a:rPr>
              <a:t>《写给大家看的设计书》[美]罗宾·威廉姆斯(RobinWilliams) 人民邮电出版社</a:t>
            </a:r>
            <a:endParaRPr lang="zh-CN" altLang="en-US" sz="2400" b="1">
              <a:solidFill>
                <a:schemeClr val="tx1"/>
              </a:solidFill>
              <a:latin typeface="华文仿宋" panose="02010600040101010101" charset="-122"/>
              <a:ea typeface="华文仿宋" panose="02010600040101010101" charset="-122"/>
              <a:cs typeface="华文仿宋" panose="02010600040101010101" charset="-122"/>
            </a:endParaRPr>
          </a:p>
          <a:p>
            <a:endParaRPr lang="zh-CN" altLang="en-US" sz="2400" b="1">
              <a:solidFill>
                <a:schemeClr val="tx1"/>
              </a:solidFill>
              <a:latin typeface="华文仿宋" panose="02010600040101010101" charset="-122"/>
              <a:ea typeface="华文仿宋" panose="02010600040101010101" charset="-122"/>
              <a:cs typeface="华文仿宋" panose="02010600040101010101" charset="-122"/>
            </a:endParaRPr>
          </a:p>
          <a:p>
            <a:r>
              <a:rPr lang="zh-CN" altLang="en-US" sz="2400" b="1">
                <a:solidFill>
                  <a:schemeClr val="tx1"/>
                </a:solidFill>
                <a:latin typeface="华文仿宋" panose="02010600040101010101" charset="-122"/>
                <a:ea typeface="华文仿宋" panose="02010600040101010101" charset="-122"/>
                <a:cs typeface="华文仿宋" panose="02010600040101010101" charset="-122"/>
              </a:rPr>
              <a:t>《数据库系统概念》Abraham Silberschatz  Henry F.Korth  S.Sudarshan</a:t>
            </a:r>
            <a:endParaRPr lang="zh-CN" altLang="en-US" sz="2400" b="1">
              <a:solidFill>
                <a:schemeClr val="tx1"/>
              </a:solidFill>
              <a:latin typeface="华文仿宋" panose="02010600040101010101" charset="-122"/>
              <a:ea typeface="华文仿宋" panose="02010600040101010101" charset="-122"/>
              <a:cs typeface="华文仿宋" panose="02010600040101010101" charset="-122"/>
            </a:endParaRPr>
          </a:p>
        </p:txBody>
      </p:sp>
      <p:sp>
        <p:nvSpPr>
          <p:cNvPr id="6" name="太阳形 5"/>
          <p:cNvSpPr/>
          <p:nvPr/>
        </p:nvSpPr>
        <p:spPr>
          <a:xfrm>
            <a:off x="358140" y="1341755"/>
            <a:ext cx="413385" cy="413385"/>
          </a:xfrm>
          <a:prstGeom prst="su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
        <p:nvSpPr>
          <p:cNvPr id="7" name="太阳形 6"/>
          <p:cNvSpPr/>
          <p:nvPr/>
        </p:nvSpPr>
        <p:spPr>
          <a:xfrm>
            <a:off x="358140" y="2078355"/>
            <a:ext cx="413385" cy="413385"/>
          </a:xfrm>
          <a:prstGeom prst="su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
        <p:nvSpPr>
          <p:cNvPr id="8" name="太阳形 7"/>
          <p:cNvSpPr/>
          <p:nvPr/>
        </p:nvSpPr>
        <p:spPr>
          <a:xfrm>
            <a:off x="358140" y="2818130"/>
            <a:ext cx="413385" cy="413385"/>
          </a:xfrm>
          <a:prstGeom prst="su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
        <p:nvSpPr>
          <p:cNvPr id="9" name="太阳形 8"/>
          <p:cNvSpPr/>
          <p:nvPr/>
        </p:nvSpPr>
        <p:spPr>
          <a:xfrm>
            <a:off x="358140" y="3581400"/>
            <a:ext cx="413385" cy="413385"/>
          </a:xfrm>
          <a:prstGeom prst="su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
        <p:nvSpPr>
          <p:cNvPr id="10" name="太阳形 9"/>
          <p:cNvSpPr/>
          <p:nvPr/>
        </p:nvSpPr>
        <p:spPr>
          <a:xfrm>
            <a:off x="358140" y="4287520"/>
            <a:ext cx="413385" cy="413385"/>
          </a:xfrm>
          <a:prstGeom prst="su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
        <p:nvSpPr>
          <p:cNvPr id="11" name="太阳形 10"/>
          <p:cNvSpPr/>
          <p:nvPr/>
        </p:nvSpPr>
        <p:spPr>
          <a:xfrm>
            <a:off x="358140" y="4989830"/>
            <a:ext cx="413385" cy="413385"/>
          </a:xfrm>
          <a:prstGeom prst="su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
        <p:nvSpPr>
          <p:cNvPr id="12" name="太阳形 11"/>
          <p:cNvSpPr/>
          <p:nvPr/>
        </p:nvSpPr>
        <p:spPr>
          <a:xfrm>
            <a:off x="358140" y="5757545"/>
            <a:ext cx="413385" cy="413385"/>
          </a:xfrm>
          <a:prstGeom prst="su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decel="5330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000" fill="hold"/>
                                        <p:tgtEl>
                                          <p:spTgt spid="4"/>
                                        </p:tgtEl>
                                        <p:attrNameLst>
                                          <p:attrName>ppt_x</p:attrName>
                                        </p:attrNameLst>
                                      </p:cBhvr>
                                      <p:tavLst>
                                        <p:tav tm="0">
                                          <p:val>
                                            <p:strVal val="1+#ppt_w/2"/>
                                          </p:val>
                                        </p:tav>
                                        <p:tav tm="100000">
                                          <p:val>
                                            <p:strVal val="#ppt_x"/>
                                          </p:val>
                                        </p:tav>
                                      </p:tavLst>
                                    </p:anim>
                                    <p:anim calcmode="lin" valueType="num">
                                      <p:cBhvr additive="base">
                                        <p:cTn id="12" dur="10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56" presetClass="entr" presetSubtype="0" fill="hold" grpId="0" nodeType="afterEffect">
                                  <p:stCondLst>
                                    <p:cond delay="0"/>
                                  </p:stCondLst>
                                  <p:iterate type="lt">
                                    <p:tmPct val="10000"/>
                                  </p:iterate>
                                  <p:childTnLst>
                                    <p:set>
                                      <p:cBhvr>
                                        <p:cTn id="15" dur="1" fill="hold">
                                          <p:stCondLst>
                                            <p:cond delay="0"/>
                                          </p:stCondLst>
                                        </p:cTn>
                                        <p:tgtEl>
                                          <p:spTgt spid="5"/>
                                        </p:tgtEl>
                                        <p:attrNameLst>
                                          <p:attrName>style.visibility</p:attrName>
                                        </p:attrNameLst>
                                      </p:cBhvr>
                                      <p:to>
                                        <p:strVal val="visible"/>
                                      </p:to>
                                    </p:set>
                                    <p:anim by="(-#ppt_w*2)" calcmode="lin" valueType="num">
                                      <p:cBhvr rctx="PPT">
                                        <p:cTn id="16" dur="500" autoRev="1" fill="hold">
                                          <p:stCondLst>
                                            <p:cond delay="0"/>
                                          </p:stCondLst>
                                        </p:cTn>
                                        <p:tgtEl>
                                          <p:spTgt spid="5"/>
                                        </p:tgtEl>
                                        <p:attrNameLst>
                                          <p:attrName>ppt_w</p:attrName>
                                        </p:attrNameLst>
                                      </p:cBhvr>
                                    </p:anim>
                                    <p:anim by="(#ppt_w*0.50)" calcmode="lin" valueType="num">
                                      <p:cBhvr>
                                        <p:cTn id="17" dur="500" decel="50000" autoRev="1" fill="hold">
                                          <p:stCondLst>
                                            <p:cond delay="0"/>
                                          </p:stCondLst>
                                        </p:cTn>
                                        <p:tgtEl>
                                          <p:spTgt spid="5"/>
                                        </p:tgtEl>
                                        <p:attrNameLst>
                                          <p:attrName>ppt_x</p:attrName>
                                        </p:attrNameLst>
                                      </p:cBhvr>
                                    </p:anim>
                                    <p:anim from="(-#ppt_h/2)" to="(#ppt_y)" calcmode="lin" valueType="num">
                                      <p:cBhvr>
                                        <p:cTn id="18" dur="1000" fill="hold">
                                          <p:stCondLst>
                                            <p:cond delay="0"/>
                                          </p:stCondLst>
                                        </p:cTn>
                                        <p:tgtEl>
                                          <p:spTgt spid="5"/>
                                        </p:tgtEl>
                                        <p:attrNameLst>
                                          <p:attrName>ppt_y</p:attrName>
                                        </p:attrNameLst>
                                      </p:cBhvr>
                                    </p:anim>
                                    <p:animRot by="21600000">
                                      <p:cBhvr>
                                        <p:cTn id="19" dur="1000" fill="hold">
                                          <p:stCondLst>
                                            <p:cond delay="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bwMode="auto">
          <a:xfrm flipV="1">
            <a:off x="0" y="0"/>
            <a:ext cx="12192000" cy="3584575"/>
            <a:chOff x="0" y="3272912"/>
            <a:chExt cx="12192000" cy="3585088"/>
          </a:xfrm>
        </p:grpSpPr>
        <p:sp>
          <p:nvSpPr>
            <p:cNvPr id="9" name="矩形 8"/>
            <p:cNvSpPr>
              <a:spLocks noChangeArrowheads="1"/>
            </p:cNvSpPr>
            <p:nvPr/>
          </p:nvSpPr>
          <p:spPr bwMode="auto">
            <a:xfrm>
              <a:off x="0" y="3463439"/>
              <a:ext cx="12192000" cy="3394561"/>
            </a:xfrm>
            <a:prstGeom prst="rect">
              <a:avLst/>
            </a:prstGeom>
            <a:solidFill>
              <a:srgbClr val="1D6295"/>
            </a:solidFill>
            <a:ln w="12700" algn="ctr">
              <a:noFill/>
              <a:miter lim="800000"/>
            </a:ln>
          </p:spPr>
          <p:txBody>
            <a:bodyPr rot="10800000" anchor="ctr"/>
            <a:lstStyle/>
            <a:p>
              <a:pPr algn="ctr" fontAlgn="auto">
                <a:spcBef>
                  <a:spcPts val="0"/>
                </a:spcBef>
                <a:spcAft>
                  <a:spcPts val="0"/>
                </a:spcAft>
                <a:defRPr/>
              </a:pPr>
              <a:endParaRPr lang="zh-CN" altLang="en-US" sz="1600">
                <a:solidFill>
                  <a:schemeClr val="lt1"/>
                </a:solidFill>
                <a:latin typeface="+mn-lt"/>
                <a:ea typeface="+mn-ea"/>
              </a:endParaRPr>
            </a:p>
          </p:txBody>
        </p:sp>
        <p:sp>
          <p:nvSpPr>
            <p:cNvPr id="12" name="等腰三角形 11"/>
            <p:cNvSpPr>
              <a:spLocks noChangeArrowheads="1"/>
            </p:cNvSpPr>
            <p:nvPr/>
          </p:nvSpPr>
          <p:spPr bwMode="auto">
            <a:xfrm>
              <a:off x="5705476" y="3272912"/>
              <a:ext cx="781050" cy="304844"/>
            </a:xfrm>
            <a:prstGeom prst="triangle">
              <a:avLst>
                <a:gd name="adj" fmla="val 50000"/>
              </a:avLst>
            </a:prstGeom>
            <a:solidFill>
              <a:srgbClr val="1D6295"/>
            </a:solidFill>
            <a:ln w="12700" algn="ctr">
              <a:noFill/>
              <a:miter lim="800000"/>
            </a:ln>
          </p:spPr>
          <p:txBody>
            <a:bodyPr rot="10800000" anchor="ctr"/>
            <a:lstStyle/>
            <a:p>
              <a:pPr algn="ctr" fontAlgn="auto">
                <a:spcBef>
                  <a:spcPts val="0"/>
                </a:spcBef>
                <a:spcAft>
                  <a:spcPts val="0"/>
                </a:spcAft>
                <a:defRPr/>
              </a:pPr>
              <a:endParaRPr lang="zh-CN" altLang="en-US">
                <a:solidFill>
                  <a:schemeClr val="lt1"/>
                </a:solidFill>
                <a:latin typeface="+mn-lt"/>
                <a:ea typeface="+mn-ea"/>
              </a:endParaRPr>
            </a:p>
          </p:txBody>
        </p:sp>
      </p:grpSp>
      <p:pic>
        <p:nvPicPr>
          <p:cNvPr id="3" name="图片 2"/>
          <p:cNvPicPr>
            <a:picLocks noChangeAspect="1"/>
          </p:cNvPicPr>
          <p:nvPr/>
        </p:nvPicPr>
        <p:blipFill>
          <a:blip r:embed="rId1"/>
          <a:srcRect/>
          <a:stretch>
            <a:fillRect/>
          </a:stretch>
        </p:blipFill>
        <p:spPr bwMode="auto">
          <a:xfrm>
            <a:off x="4814888" y="498475"/>
            <a:ext cx="2398712" cy="2398713"/>
          </a:xfrm>
          <a:prstGeom prst="rect">
            <a:avLst/>
          </a:prstGeom>
          <a:noFill/>
          <a:ln w="9525">
            <a:noFill/>
            <a:miter lim="800000"/>
            <a:headEnd/>
            <a:tailEnd/>
          </a:ln>
        </p:spPr>
      </p:pic>
      <p:sp>
        <p:nvSpPr>
          <p:cNvPr id="13" name="文本框 12"/>
          <p:cNvSpPr txBox="1">
            <a:spLocks noChangeArrowheads="1"/>
          </p:cNvSpPr>
          <p:nvPr/>
        </p:nvSpPr>
        <p:spPr bwMode="auto">
          <a:xfrm>
            <a:off x="4527550" y="3775075"/>
            <a:ext cx="2927350" cy="914400"/>
          </a:xfrm>
          <a:prstGeom prst="rect">
            <a:avLst/>
          </a:prstGeom>
          <a:noFill/>
          <a:ln w="9525">
            <a:noFill/>
            <a:miter lim="800000"/>
          </a:ln>
        </p:spPr>
        <p:txBody>
          <a:bodyPr wrap="none">
            <a:spAutoFit/>
          </a:bodyPr>
          <a:lstStyle/>
          <a:p>
            <a:pPr algn="ctr"/>
            <a:r>
              <a:rPr lang="zh-CN" altLang="en-US" sz="5400" b="1">
                <a:solidFill>
                  <a:srgbClr val="595959"/>
                </a:solidFill>
                <a:latin typeface="微软雅黑" panose="020B0503020204020204" pitchFamily="34" charset="-122"/>
                <a:ea typeface="微软雅黑" panose="020B0503020204020204" pitchFamily="34" charset="-122"/>
              </a:rPr>
              <a:t>谢谢观看</a:t>
            </a:r>
            <a:endParaRPr lang="zh-CN" altLang="en-US" sz="5400" b="1">
              <a:solidFill>
                <a:srgbClr val="595959"/>
              </a:solidFill>
              <a:latin typeface="微软雅黑" panose="020B0503020204020204" pitchFamily="34" charset="-122"/>
              <a:ea typeface="微软雅黑" panose="020B0503020204020204" pitchFamily="34" charset="-122"/>
            </a:endParaRPr>
          </a:p>
        </p:txBody>
      </p:sp>
      <p:sp>
        <p:nvSpPr>
          <p:cNvPr id="14" name="TextBox 10"/>
          <p:cNvSpPr txBox="1"/>
          <p:nvPr/>
        </p:nvSpPr>
        <p:spPr>
          <a:xfrm>
            <a:off x="2908300" y="5038725"/>
            <a:ext cx="6337300" cy="457200"/>
          </a:xfrm>
          <a:prstGeom prst="rect">
            <a:avLst/>
          </a:prstGeom>
          <a:noFill/>
        </p:spPr>
        <p:txBody>
          <a:bodyPr lIns="91416" tIns="45708" rIns="91416" bIns="45708">
            <a:spAutoFit/>
          </a:bodyPr>
          <a:lstStyle/>
          <a:p>
            <a:pPr algn="ctr"/>
            <a:r>
              <a:rPr lang="zh-CN" altLang="en-US" sz="2400">
                <a:solidFill>
                  <a:srgbClr val="595959"/>
                </a:solidFill>
                <a:latin typeface="微软雅黑" panose="020B0503020204020204" pitchFamily="34" charset="-122"/>
                <a:ea typeface="微软雅黑" panose="020B0503020204020204" pitchFamily="34" charset="-122"/>
              </a:rPr>
              <a:t>浙大城院计算机与计算科学学院</a:t>
            </a:r>
            <a:endParaRPr lang="en-US" altLang="zh-CN" sz="2400">
              <a:solidFill>
                <a:srgbClr val="595959"/>
              </a:solidFill>
              <a:latin typeface="微软雅黑" panose="020B0503020204020204" pitchFamily="34" charset="-122"/>
              <a:ea typeface="微软雅黑" panose="020B0503020204020204" pitchFamily="34" charset="-122"/>
            </a:endParaRPr>
          </a:p>
        </p:txBody>
      </p:sp>
      <p:sp>
        <p:nvSpPr>
          <p:cNvPr id="20" name="Freeform 7"/>
          <p:cNvSpPr>
            <a:spLocks noChangeAspect="1" noEditPoints="1"/>
          </p:cNvSpPr>
          <p:nvPr/>
        </p:nvSpPr>
        <p:spPr bwMode="auto">
          <a:xfrm>
            <a:off x="6670675" y="5938838"/>
            <a:ext cx="461963" cy="466725"/>
          </a:xfrm>
          <a:custGeom>
            <a:avLst/>
            <a:gdLst>
              <a:gd name="T0" fmla="*/ 661 w 904"/>
              <a:gd name="T1" fmla="*/ 461 h 905"/>
              <a:gd name="T2" fmla="*/ 661 w 904"/>
              <a:gd name="T3" fmla="*/ 339 h 905"/>
              <a:gd name="T4" fmla="*/ 605 w 904"/>
              <a:gd name="T5" fmla="*/ 339 h 905"/>
              <a:gd name="T6" fmla="*/ 605 w 904"/>
              <a:gd name="T7" fmla="*/ 461 h 905"/>
              <a:gd name="T8" fmla="*/ 456 w 904"/>
              <a:gd name="T9" fmla="*/ 610 h 905"/>
              <a:gd name="T10" fmla="*/ 453 w 904"/>
              <a:gd name="T11" fmla="*/ 610 h 905"/>
              <a:gd name="T12" fmla="*/ 452 w 904"/>
              <a:gd name="T13" fmla="*/ 610 h 905"/>
              <a:gd name="T14" fmla="*/ 451 w 904"/>
              <a:gd name="T15" fmla="*/ 610 h 905"/>
              <a:gd name="T16" fmla="*/ 448 w 904"/>
              <a:gd name="T17" fmla="*/ 610 h 905"/>
              <a:gd name="T18" fmla="*/ 299 w 904"/>
              <a:gd name="T19" fmla="*/ 461 h 905"/>
              <a:gd name="T20" fmla="*/ 299 w 904"/>
              <a:gd name="T21" fmla="*/ 339 h 905"/>
              <a:gd name="T22" fmla="*/ 244 w 904"/>
              <a:gd name="T23" fmla="*/ 339 h 905"/>
              <a:gd name="T24" fmla="*/ 244 w 904"/>
              <a:gd name="T25" fmla="*/ 461 h 905"/>
              <a:gd name="T26" fmla="*/ 419 w 904"/>
              <a:gd name="T27" fmla="*/ 664 h 905"/>
              <a:gd name="T28" fmla="*/ 419 w 904"/>
              <a:gd name="T29" fmla="*/ 752 h 905"/>
              <a:gd name="T30" fmla="*/ 295 w 904"/>
              <a:gd name="T31" fmla="*/ 787 h 905"/>
              <a:gd name="T32" fmla="*/ 610 w 904"/>
              <a:gd name="T33" fmla="*/ 787 h 905"/>
              <a:gd name="T34" fmla="*/ 484 w 904"/>
              <a:gd name="T35" fmla="*/ 751 h 905"/>
              <a:gd name="T36" fmla="*/ 484 w 904"/>
              <a:gd name="T37" fmla="*/ 664 h 905"/>
              <a:gd name="T38" fmla="*/ 661 w 904"/>
              <a:gd name="T39" fmla="*/ 461 h 905"/>
              <a:gd name="T40" fmla="*/ 450 w 904"/>
              <a:gd name="T41" fmla="*/ 558 h 905"/>
              <a:gd name="T42" fmla="*/ 452 w 904"/>
              <a:gd name="T43" fmla="*/ 558 h 905"/>
              <a:gd name="T44" fmla="*/ 454 w 904"/>
              <a:gd name="T45" fmla="*/ 558 h 905"/>
              <a:gd name="T46" fmla="*/ 554 w 904"/>
              <a:gd name="T47" fmla="*/ 459 h 905"/>
              <a:gd name="T48" fmla="*/ 554 w 904"/>
              <a:gd name="T49" fmla="*/ 218 h 905"/>
              <a:gd name="T50" fmla="*/ 454 w 904"/>
              <a:gd name="T51" fmla="*/ 118 h 905"/>
              <a:gd name="T52" fmla="*/ 452 w 904"/>
              <a:gd name="T53" fmla="*/ 118 h 905"/>
              <a:gd name="T54" fmla="*/ 450 w 904"/>
              <a:gd name="T55" fmla="*/ 118 h 905"/>
              <a:gd name="T56" fmla="*/ 351 w 904"/>
              <a:gd name="T57" fmla="*/ 218 h 905"/>
              <a:gd name="T58" fmla="*/ 351 w 904"/>
              <a:gd name="T59" fmla="*/ 459 h 905"/>
              <a:gd name="T60" fmla="*/ 450 w 904"/>
              <a:gd name="T61" fmla="*/ 558 h 905"/>
              <a:gd name="T62" fmla="*/ 452 w 904"/>
              <a:gd name="T63" fmla="*/ 0 h 905"/>
              <a:gd name="T64" fmla="*/ 904 w 904"/>
              <a:gd name="T65" fmla="*/ 453 h 905"/>
              <a:gd name="T66" fmla="*/ 452 w 904"/>
              <a:gd name="T67" fmla="*/ 905 h 905"/>
              <a:gd name="T68" fmla="*/ 0 w 904"/>
              <a:gd name="T69" fmla="*/ 453 h 905"/>
              <a:gd name="T70" fmla="*/ 452 w 904"/>
              <a:gd name="T71" fmla="*/ 0 h 9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04" h="905">
                <a:moveTo>
                  <a:pt x="661" y="461"/>
                </a:moveTo>
                <a:lnTo>
                  <a:pt x="661" y="339"/>
                </a:lnTo>
                <a:cubicBezTo>
                  <a:pt x="661" y="304"/>
                  <a:pt x="605" y="304"/>
                  <a:pt x="605" y="339"/>
                </a:cubicBezTo>
                <a:lnTo>
                  <a:pt x="605" y="461"/>
                </a:lnTo>
                <a:cubicBezTo>
                  <a:pt x="605" y="543"/>
                  <a:pt x="538" y="610"/>
                  <a:pt x="456" y="610"/>
                </a:cubicBezTo>
                <a:cubicBezTo>
                  <a:pt x="455" y="610"/>
                  <a:pt x="454" y="610"/>
                  <a:pt x="453" y="610"/>
                </a:cubicBezTo>
                <a:lnTo>
                  <a:pt x="452" y="610"/>
                </a:lnTo>
                <a:lnTo>
                  <a:pt x="451" y="610"/>
                </a:lnTo>
                <a:cubicBezTo>
                  <a:pt x="450" y="610"/>
                  <a:pt x="449" y="610"/>
                  <a:pt x="448" y="610"/>
                </a:cubicBezTo>
                <a:cubicBezTo>
                  <a:pt x="366" y="610"/>
                  <a:pt x="299" y="543"/>
                  <a:pt x="299" y="461"/>
                </a:cubicBezTo>
                <a:lnTo>
                  <a:pt x="299" y="339"/>
                </a:lnTo>
                <a:cubicBezTo>
                  <a:pt x="299" y="304"/>
                  <a:pt x="244" y="304"/>
                  <a:pt x="244" y="339"/>
                </a:cubicBezTo>
                <a:cubicBezTo>
                  <a:pt x="244" y="355"/>
                  <a:pt x="244" y="461"/>
                  <a:pt x="244" y="461"/>
                </a:cubicBezTo>
                <a:cubicBezTo>
                  <a:pt x="244" y="564"/>
                  <a:pt x="320" y="650"/>
                  <a:pt x="419" y="664"/>
                </a:cubicBezTo>
                <a:lnTo>
                  <a:pt x="419" y="752"/>
                </a:lnTo>
                <a:lnTo>
                  <a:pt x="295" y="787"/>
                </a:lnTo>
                <a:lnTo>
                  <a:pt x="610" y="787"/>
                </a:lnTo>
                <a:lnTo>
                  <a:pt x="484" y="751"/>
                </a:lnTo>
                <a:lnTo>
                  <a:pt x="484" y="664"/>
                </a:lnTo>
                <a:cubicBezTo>
                  <a:pt x="584" y="650"/>
                  <a:pt x="661" y="564"/>
                  <a:pt x="661" y="461"/>
                </a:cubicBezTo>
                <a:close/>
                <a:moveTo>
                  <a:pt x="450" y="558"/>
                </a:moveTo>
                <a:cubicBezTo>
                  <a:pt x="451" y="558"/>
                  <a:pt x="451" y="558"/>
                  <a:pt x="452" y="558"/>
                </a:cubicBezTo>
                <a:cubicBezTo>
                  <a:pt x="453" y="558"/>
                  <a:pt x="453" y="558"/>
                  <a:pt x="454" y="558"/>
                </a:cubicBezTo>
                <a:cubicBezTo>
                  <a:pt x="509" y="558"/>
                  <a:pt x="554" y="514"/>
                  <a:pt x="554" y="459"/>
                </a:cubicBezTo>
                <a:lnTo>
                  <a:pt x="554" y="218"/>
                </a:lnTo>
                <a:cubicBezTo>
                  <a:pt x="554" y="163"/>
                  <a:pt x="509" y="118"/>
                  <a:pt x="454" y="118"/>
                </a:cubicBezTo>
                <a:cubicBezTo>
                  <a:pt x="453" y="118"/>
                  <a:pt x="453" y="118"/>
                  <a:pt x="452" y="118"/>
                </a:cubicBezTo>
                <a:cubicBezTo>
                  <a:pt x="452" y="118"/>
                  <a:pt x="451" y="118"/>
                  <a:pt x="450" y="118"/>
                </a:cubicBezTo>
                <a:cubicBezTo>
                  <a:pt x="395" y="118"/>
                  <a:pt x="351" y="163"/>
                  <a:pt x="351" y="218"/>
                </a:cubicBezTo>
                <a:lnTo>
                  <a:pt x="351" y="459"/>
                </a:lnTo>
                <a:cubicBezTo>
                  <a:pt x="351" y="514"/>
                  <a:pt x="395" y="558"/>
                  <a:pt x="450" y="558"/>
                </a:cubicBezTo>
                <a:close/>
                <a:moveTo>
                  <a:pt x="452" y="0"/>
                </a:moveTo>
                <a:cubicBezTo>
                  <a:pt x="702" y="0"/>
                  <a:pt x="904" y="203"/>
                  <a:pt x="904" y="453"/>
                </a:cubicBezTo>
                <a:cubicBezTo>
                  <a:pt x="904" y="702"/>
                  <a:pt x="702" y="905"/>
                  <a:pt x="452" y="905"/>
                </a:cubicBezTo>
                <a:cubicBezTo>
                  <a:pt x="202" y="905"/>
                  <a:pt x="0" y="702"/>
                  <a:pt x="0" y="453"/>
                </a:cubicBezTo>
                <a:cubicBezTo>
                  <a:pt x="0" y="203"/>
                  <a:pt x="202" y="0"/>
                  <a:pt x="452" y="0"/>
                </a:cubicBezTo>
                <a:close/>
              </a:path>
            </a:pathLst>
          </a:custGeom>
          <a:solidFill>
            <a:schemeClr val="accent2"/>
          </a:solidFill>
          <a:ln>
            <a:noFill/>
          </a:ln>
        </p:spPr>
        <p:txBody>
          <a:bodyPr lIns="91416" tIns="45708" rIns="91416" bIns="45708"/>
          <a:lstStyle/>
          <a:p>
            <a:pPr fontAlgn="auto">
              <a:spcBef>
                <a:spcPts val="0"/>
              </a:spcBef>
              <a:spcAft>
                <a:spcPts val="0"/>
              </a:spcAft>
              <a:defRPr/>
            </a:pPr>
            <a:endParaRPr lang="zh-CN" altLang="en-US">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1" name="TextBox 6"/>
          <p:cNvSpPr txBox="1"/>
          <p:nvPr/>
        </p:nvSpPr>
        <p:spPr>
          <a:xfrm>
            <a:off x="7256463" y="5962650"/>
            <a:ext cx="1959610" cy="397510"/>
          </a:xfrm>
          <a:prstGeom prst="rect">
            <a:avLst/>
          </a:prstGeom>
          <a:noFill/>
        </p:spPr>
        <p:txBody>
          <a:bodyPr wrap="none" lIns="91416" tIns="45708" rIns="91416" bIns="45708">
            <a:spAutoFit/>
          </a:bodyPr>
          <a:lstStyle>
            <a:defPPr>
              <a:defRPr lang="zh-CN"/>
            </a:defPPr>
            <a:lvl1pPr>
              <a:defRPr sz="2000">
                <a:solidFill>
                  <a:schemeClr val="accent2"/>
                </a:solidFill>
                <a:latin typeface="+mn-ea"/>
                <a:ea typeface="+mn-ea"/>
              </a:defRPr>
            </a:lvl1pPr>
          </a:lstStyle>
          <a:p>
            <a:pPr fontAlgn="auto">
              <a:spcBef>
                <a:spcPts val="0"/>
              </a:spcBef>
              <a:spcAft>
                <a:spcPts val="0"/>
              </a:spcAft>
              <a:defRPr/>
            </a:pP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指导老师：杨枨</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8" name="TextBox 7"/>
          <p:cNvSpPr txBox="1">
            <a:spLocks noChangeArrowheads="1"/>
          </p:cNvSpPr>
          <p:nvPr/>
        </p:nvSpPr>
        <p:spPr bwMode="auto">
          <a:xfrm>
            <a:off x="3529013" y="5962650"/>
            <a:ext cx="2036762" cy="396875"/>
          </a:xfrm>
          <a:prstGeom prst="rect">
            <a:avLst/>
          </a:prstGeom>
          <a:noFill/>
          <a:ln w="9525">
            <a:noFill/>
            <a:miter lim="800000"/>
          </a:ln>
        </p:spPr>
        <p:txBody>
          <a:bodyPr wrap="none" lIns="91416" tIns="45708" rIns="91416" bIns="45708">
            <a:spAutoFit/>
          </a:bodyPr>
          <a:lstStyle/>
          <a:p>
            <a:r>
              <a:rPr lang="zh-CN" altLang="en-US" sz="2000">
                <a:solidFill>
                  <a:srgbClr val="595959"/>
                </a:solidFill>
                <a:latin typeface="微软雅黑" panose="020B0503020204020204" pitchFamily="34" charset="-122"/>
                <a:ea typeface="微软雅黑" panose="020B0503020204020204" pitchFamily="34" charset="-122"/>
              </a:rPr>
              <a:t>制作人：刘雨霏 </a:t>
            </a:r>
            <a:endParaRPr lang="zh-CN" altLang="en-US" sz="2000">
              <a:solidFill>
                <a:srgbClr val="595959"/>
              </a:solidFill>
              <a:latin typeface="微软雅黑" panose="020B0503020204020204" pitchFamily="34" charset="-122"/>
              <a:ea typeface="微软雅黑" panose="020B0503020204020204" pitchFamily="34" charset="-122"/>
            </a:endParaRPr>
          </a:p>
        </p:txBody>
      </p:sp>
      <p:sp>
        <p:nvSpPr>
          <p:cNvPr id="19" name="Freeform 8"/>
          <p:cNvSpPr>
            <a:spLocks noChangeAspect="1" noEditPoints="1"/>
          </p:cNvSpPr>
          <p:nvPr/>
        </p:nvSpPr>
        <p:spPr bwMode="auto">
          <a:xfrm>
            <a:off x="2941638" y="5938838"/>
            <a:ext cx="465137" cy="466725"/>
          </a:xfrm>
          <a:custGeom>
            <a:avLst/>
            <a:gdLst>
              <a:gd name="T0" fmla="*/ 422 w 422"/>
              <a:gd name="T1" fmla="*/ 211 h 422"/>
              <a:gd name="T2" fmla="*/ 0 w 422"/>
              <a:gd name="T3" fmla="*/ 211 h 422"/>
              <a:gd name="T4" fmla="*/ 340 w 422"/>
              <a:gd name="T5" fmla="*/ 117 h 422"/>
              <a:gd name="T6" fmla="*/ 345 w 422"/>
              <a:gd name="T7" fmla="*/ 123 h 422"/>
              <a:gd name="T8" fmla="*/ 344 w 422"/>
              <a:gd name="T9" fmla="*/ 226 h 422"/>
              <a:gd name="T10" fmla="*/ 340 w 422"/>
              <a:gd name="T11" fmla="*/ 227 h 422"/>
              <a:gd name="T12" fmla="*/ 217 w 422"/>
              <a:gd name="T13" fmla="*/ 226 h 422"/>
              <a:gd name="T14" fmla="*/ 215 w 422"/>
              <a:gd name="T15" fmla="*/ 222 h 422"/>
              <a:gd name="T16" fmla="*/ 286 w 422"/>
              <a:gd name="T17" fmla="*/ 164 h 422"/>
              <a:gd name="T18" fmla="*/ 215 w 422"/>
              <a:gd name="T19" fmla="*/ 171 h 422"/>
              <a:gd name="T20" fmla="*/ 217 w 422"/>
              <a:gd name="T21" fmla="*/ 119 h 422"/>
              <a:gd name="T22" fmla="*/ 220 w 422"/>
              <a:gd name="T23" fmla="*/ 117 h 422"/>
              <a:gd name="T24" fmla="*/ 220 w 422"/>
              <a:gd name="T25" fmla="*/ 96 h 422"/>
              <a:gd name="T26" fmla="*/ 202 w 422"/>
              <a:gd name="T27" fmla="*/ 104 h 422"/>
              <a:gd name="T28" fmla="*/ 194 w 422"/>
              <a:gd name="T29" fmla="*/ 174 h 422"/>
              <a:gd name="T30" fmla="*/ 186 w 422"/>
              <a:gd name="T31" fmla="*/ 166 h 422"/>
              <a:gd name="T32" fmla="*/ 137 w 422"/>
              <a:gd name="T33" fmla="*/ 151 h 422"/>
              <a:gd name="T34" fmla="*/ 54 w 422"/>
              <a:gd name="T35" fmla="*/ 173 h 422"/>
              <a:gd name="T36" fmla="*/ 77 w 422"/>
              <a:gd name="T37" fmla="*/ 243 h 422"/>
              <a:gd name="T38" fmla="*/ 81 w 422"/>
              <a:gd name="T39" fmla="*/ 192 h 422"/>
              <a:gd name="T40" fmla="*/ 81 w 422"/>
              <a:gd name="T41" fmla="*/ 256 h 422"/>
              <a:gd name="T42" fmla="*/ 106 w 422"/>
              <a:gd name="T43" fmla="*/ 350 h 422"/>
              <a:gd name="T44" fmla="*/ 112 w 422"/>
              <a:gd name="T45" fmla="*/ 272 h 422"/>
              <a:gd name="T46" fmla="*/ 137 w 422"/>
              <a:gd name="T47" fmla="*/ 350 h 422"/>
              <a:gd name="T48" fmla="*/ 137 w 422"/>
              <a:gd name="T49" fmla="*/ 256 h 422"/>
              <a:gd name="T50" fmla="*/ 137 w 422"/>
              <a:gd name="T51" fmla="*/ 192 h 422"/>
              <a:gd name="T52" fmla="*/ 162 w 422"/>
              <a:gd name="T53" fmla="*/ 192 h 422"/>
              <a:gd name="T54" fmla="*/ 186 w 422"/>
              <a:gd name="T55" fmla="*/ 185 h 422"/>
              <a:gd name="T56" fmla="*/ 194 w 422"/>
              <a:gd name="T57" fmla="*/ 222 h 422"/>
              <a:gd name="T58" fmla="*/ 202 w 422"/>
              <a:gd name="T59" fmla="*/ 240 h 422"/>
              <a:gd name="T60" fmla="*/ 220 w 422"/>
              <a:gd name="T61" fmla="*/ 248 h 422"/>
              <a:gd name="T62" fmla="*/ 359 w 422"/>
              <a:gd name="T63" fmla="*/ 240 h 422"/>
              <a:gd name="T64" fmla="*/ 366 w 422"/>
              <a:gd name="T65" fmla="*/ 222 h 422"/>
              <a:gd name="T66" fmla="*/ 359 w 422"/>
              <a:gd name="T67" fmla="*/ 104 h 422"/>
              <a:gd name="T68" fmla="*/ 220 w 422"/>
              <a:gd name="T69" fmla="*/ 96 h 422"/>
              <a:gd name="T70" fmla="*/ 344 w 422"/>
              <a:gd name="T71" fmla="*/ 277 h 422"/>
              <a:gd name="T72" fmla="*/ 346 w 422"/>
              <a:gd name="T73" fmla="*/ 351 h 422"/>
              <a:gd name="T74" fmla="*/ 298 w 422"/>
              <a:gd name="T75" fmla="*/ 277 h 422"/>
              <a:gd name="T76" fmla="*/ 250 w 422"/>
              <a:gd name="T77" fmla="*/ 351 h 422"/>
              <a:gd name="T78" fmla="*/ 244 w 422"/>
              <a:gd name="T79" fmla="*/ 277 h 422"/>
              <a:gd name="T80" fmla="*/ 221 w 422"/>
              <a:gd name="T81" fmla="*/ 254 h 422"/>
              <a:gd name="T82" fmla="*/ 109 w 422"/>
              <a:gd name="T83" fmla="*/ 75 h 422"/>
              <a:gd name="T84" fmla="*/ 109 w 422"/>
              <a:gd name="T85" fmla="*/ 146 h 422"/>
              <a:gd name="T86" fmla="*/ 109 w 422"/>
              <a:gd name="T87" fmla="*/ 75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22" h="422">
                <a:moveTo>
                  <a:pt x="211" y="0"/>
                </a:moveTo>
                <a:cubicBezTo>
                  <a:pt x="327" y="0"/>
                  <a:pt x="422" y="94"/>
                  <a:pt x="422" y="211"/>
                </a:cubicBezTo>
                <a:cubicBezTo>
                  <a:pt x="422" y="327"/>
                  <a:pt x="327" y="422"/>
                  <a:pt x="211" y="422"/>
                </a:cubicBezTo>
                <a:cubicBezTo>
                  <a:pt x="94" y="422"/>
                  <a:pt x="0" y="327"/>
                  <a:pt x="0" y="211"/>
                </a:cubicBezTo>
                <a:cubicBezTo>
                  <a:pt x="0" y="94"/>
                  <a:pt x="94" y="0"/>
                  <a:pt x="211" y="0"/>
                </a:cubicBezTo>
                <a:close/>
                <a:moveTo>
                  <a:pt x="340" y="117"/>
                </a:moveTo>
                <a:cubicBezTo>
                  <a:pt x="341" y="117"/>
                  <a:pt x="343" y="118"/>
                  <a:pt x="344" y="119"/>
                </a:cubicBezTo>
                <a:cubicBezTo>
                  <a:pt x="345" y="120"/>
                  <a:pt x="345" y="121"/>
                  <a:pt x="345" y="123"/>
                </a:cubicBezTo>
                <a:lnTo>
                  <a:pt x="345" y="222"/>
                </a:lnTo>
                <a:cubicBezTo>
                  <a:pt x="345" y="223"/>
                  <a:pt x="345" y="225"/>
                  <a:pt x="344" y="226"/>
                </a:cubicBezTo>
                <a:lnTo>
                  <a:pt x="344" y="226"/>
                </a:lnTo>
                <a:cubicBezTo>
                  <a:pt x="343" y="227"/>
                  <a:pt x="341" y="227"/>
                  <a:pt x="340" y="227"/>
                </a:cubicBezTo>
                <a:lnTo>
                  <a:pt x="220" y="227"/>
                </a:lnTo>
                <a:cubicBezTo>
                  <a:pt x="219" y="227"/>
                  <a:pt x="218" y="227"/>
                  <a:pt x="217" y="226"/>
                </a:cubicBezTo>
                <a:lnTo>
                  <a:pt x="217" y="226"/>
                </a:lnTo>
                <a:cubicBezTo>
                  <a:pt x="216" y="225"/>
                  <a:pt x="215" y="223"/>
                  <a:pt x="215" y="222"/>
                </a:cubicBezTo>
                <a:lnTo>
                  <a:pt x="215" y="179"/>
                </a:lnTo>
                <a:lnTo>
                  <a:pt x="286" y="164"/>
                </a:lnTo>
                <a:lnTo>
                  <a:pt x="286" y="162"/>
                </a:lnTo>
                <a:lnTo>
                  <a:pt x="215" y="171"/>
                </a:lnTo>
                <a:lnTo>
                  <a:pt x="215" y="123"/>
                </a:lnTo>
                <a:cubicBezTo>
                  <a:pt x="215" y="121"/>
                  <a:pt x="216" y="120"/>
                  <a:pt x="217" y="119"/>
                </a:cubicBezTo>
                <a:lnTo>
                  <a:pt x="217" y="119"/>
                </a:lnTo>
                <a:cubicBezTo>
                  <a:pt x="218" y="118"/>
                  <a:pt x="219" y="117"/>
                  <a:pt x="220" y="117"/>
                </a:cubicBezTo>
                <a:lnTo>
                  <a:pt x="340" y="117"/>
                </a:lnTo>
                <a:close/>
                <a:moveTo>
                  <a:pt x="220" y="96"/>
                </a:moveTo>
                <a:cubicBezTo>
                  <a:pt x="213" y="96"/>
                  <a:pt x="206" y="99"/>
                  <a:pt x="202" y="104"/>
                </a:cubicBezTo>
                <a:lnTo>
                  <a:pt x="202" y="104"/>
                </a:lnTo>
                <a:cubicBezTo>
                  <a:pt x="197" y="109"/>
                  <a:pt x="194" y="115"/>
                  <a:pt x="194" y="123"/>
                </a:cubicBezTo>
                <a:lnTo>
                  <a:pt x="194" y="174"/>
                </a:lnTo>
                <a:lnTo>
                  <a:pt x="186" y="175"/>
                </a:lnTo>
                <a:lnTo>
                  <a:pt x="186" y="166"/>
                </a:lnTo>
                <a:lnTo>
                  <a:pt x="162" y="166"/>
                </a:lnTo>
                <a:lnTo>
                  <a:pt x="137" y="151"/>
                </a:lnTo>
                <a:lnTo>
                  <a:pt x="77" y="151"/>
                </a:lnTo>
                <a:cubicBezTo>
                  <a:pt x="64" y="151"/>
                  <a:pt x="54" y="161"/>
                  <a:pt x="54" y="173"/>
                </a:cubicBezTo>
                <a:lnTo>
                  <a:pt x="54" y="243"/>
                </a:lnTo>
                <a:lnTo>
                  <a:pt x="77" y="243"/>
                </a:lnTo>
                <a:lnTo>
                  <a:pt x="77" y="192"/>
                </a:lnTo>
                <a:lnTo>
                  <a:pt x="81" y="192"/>
                </a:lnTo>
                <a:lnTo>
                  <a:pt x="81" y="243"/>
                </a:lnTo>
                <a:lnTo>
                  <a:pt x="81" y="256"/>
                </a:lnTo>
                <a:lnTo>
                  <a:pt x="81" y="350"/>
                </a:lnTo>
                <a:lnTo>
                  <a:pt x="106" y="350"/>
                </a:lnTo>
                <a:lnTo>
                  <a:pt x="106" y="272"/>
                </a:lnTo>
                <a:lnTo>
                  <a:pt x="112" y="272"/>
                </a:lnTo>
                <a:lnTo>
                  <a:pt x="112" y="350"/>
                </a:lnTo>
                <a:lnTo>
                  <a:pt x="137" y="350"/>
                </a:lnTo>
                <a:lnTo>
                  <a:pt x="137" y="336"/>
                </a:lnTo>
                <a:lnTo>
                  <a:pt x="137" y="256"/>
                </a:lnTo>
                <a:lnTo>
                  <a:pt x="137" y="243"/>
                </a:lnTo>
                <a:lnTo>
                  <a:pt x="137" y="192"/>
                </a:lnTo>
                <a:lnTo>
                  <a:pt x="137" y="177"/>
                </a:lnTo>
                <a:lnTo>
                  <a:pt x="162" y="192"/>
                </a:lnTo>
                <a:lnTo>
                  <a:pt x="186" y="192"/>
                </a:lnTo>
                <a:lnTo>
                  <a:pt x="186" y="185"/>
                </a:lnTo>
                <a:lnTo>
                  <a:pt x="194" y="184"/>
                </a:lnTo>
                <a:lnTo>
                  <a:pt x="194" y="222"/>
                </a:lnTo>
                <a:cubicBezTo>
                  <a:pt x="194" y="229"/>
                  <a:pt x="197" y="236"/>
                  <a:pt x="202" y="240"/>
                </a:cubicBezTo>
                <a:lnTo>
                  <a:pt x="202" y="240"/>
                </a:lnTo>
                <a:lnTo>
                  <a:pt x="202" y="241"/>
                </a:lnTo>
                <a:cubicBezTo>
                  <a:pt x="207" y="245"/>
                  <a:pt x="213" y="248"/>
                  <a:pt x="220" y="248"/>
                </a:cubicBezTo>
                <a:lnTo>
                  <a:pt x="340" y="248"/>
                </a:lnTo>
                <a:cubicBezTo>
                  <a:pt x="347" y="248"/>
                  <a:pt x="354" y="245"/>
                  <a:pt x="359" y="240"/>
                </a:cubicBezTo>
                <a:lnTo>
                  <a:pt x="359" y="241"/>
                </a:lnTo>
                <a:cubicBezTo>
                  <a:pt x="363" y="236"/>
                  <a:pt x="366" y="229"/>
                  <a:pt x="366" y="222"/>
                </a:cubicBezTo>
                <a:lnTo>
                  <a:pt x="366" y="123"/>
                </a:lnTo>
                <a:cubicBezTo>
                  <a:pt x="366" y="115"/>
                  <a:pt x="363" y="109"/>
                  <a:pt x="359" y="104"/>
                </a:cubicBezTo>
                <a:cubicBezTo>
                  <a:pt x="354" y="99"/>
                  <a:pt x="347" y="96"/>
                  <a:pt x="340" y="96"/>
                </a:cubicBezTo>
                <a:lnTo>
                  <a:pt x="220" y="96"/>
                </a:lnTo>
                <a:close/>
                <a:moveTo>
                  <a:pt x="344" y="254"/>
                </a:moveTo>
                <a:lnTo>
                  <a:pt x="344" y="277"/>
                </a:lnTo>
                <a:lnTo>
                  <a:pt x="325" y="277"/>
                </a:lnTo>
                <a:lnTo>
                  <a:pt x="346" y="351"/>
                </a:lnTo>
                <a:lnTo>
                  <a:pt x="319" y="351"/>
                </a:lnTo>
                <a:lnTo>
                  <a:pt x="298" y="277"/>
                </a:lnTo>
                <a:lnTo>
                  <a:pt x="271" y="277"/>
                </a:lnTo>
                <a:lnTo>
                  <a:pt x="250" y="351"/>
                </a:lnTo>
                <a:lnTo>
                  <a:pt x="223" y="351"/>
                </a:lnTo>
                <a:lnTo>
                  <a:pt x="244" y="277"/>
                </a:lnTo>
                <a:lnTo>
                  <a:pt x="221" y="277"/>
                </a:lnTo>
                <a:lnTo>
                  <a:pt x="221" y="254"/>
                </a:lnTo>
                <a:lnTo>
                  <a:pt x="344" y="254"/>
                </a:lnTo>
                <a:close/>
                <a:moveTo>
                  <a:pt x="109" y="75"/>
                </a:moveTo>
                <a:cubicBezTo>
                  <a:pt x="129" y="75"/>
                  <a:pt x="145" y="91"/>
                  <a:pt x="145" y="111"/>
                </a:cubicBezTo>
                <a:cubicBezTo>
                  <a:pt x="145" y="130"/>
                  <a:pt x="129" y="146"/>
                  <a:pt x="109" y="146"/>
                </a:cubicBezTo>
                <a:cubicBezTo>
                  <a:pt x="90" y="146"/>
                  <a:pt x="74" y="130"/>
                  <a:pt x="74" y="111"/>
                </a:cubicBezTo>
                <a:cubicBezTo>
                  <a:pt x="74" y="91"/>
                  <a:pt x="90" y="75"/>
                  <a:pt x="109" y="75"/>
                </a:cubicBezTo>
                <a:close/>
              </a:path>
            </a:pathLst>
          </a:custGeom>
          <a:solidFill>
            <a:schemeClr val="accent2"/>
          </a:solidFill>
          <a:ln>
            <a:noFill/>
          </a:ln>
        </p:spPr>
        <p:txBody>
          <a:bodyPr lIns="91416" tIns="45708" rIns="91416" bIns="45708"/>
          <a:lstStyle/>
          <a:p>
            <a:pPr fontAlgn="auto">
              <a:spcBef>
                <a:spcPts val="0"/>
              </a:spcBef>
              <a:spcAft>
                <a:spcPts val="0"/>
              </a:spcAft>
              <a:defRPr/>
            </a:pPr>
            <a:endParaRPr lang="zh-CN" altLang="en-US" sz="280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6" presetClass="entr" presetSubtype="32"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out)">
                                      <p:cBhvr>
                                        <p:cTn id="12" dur="2000"/>
                                        <p:tgtEl>
                                          <p:spTgt spid="3"/>
                                        </p:tgtEl>
                                      </p:cBhvr>
                                    </p:animEffect>
                                  </p:childTnLst>
                                </p:cTn>
                              </p:par>
                            </p:childTnLst>
                          </p:cTn>
                        </p:par>
                        <p:par>
                          <p:cTn id="13" fill="hold">
                            <p:stCondLst>
                              <p:cond delay="3000"/>
                            </p:stCondLst>
                            <p:childTnLst>
                              <p:par>
                                <p:cTn id="14" presetID="37" presetClass="entr" presetSubtype="0" fill="hold" grpId="0" nodeType="afterEffect">
                                  <p:stCondLst>
                                    <p:cond delay="0"/>
                                  </p:stCondLst>
                                  <p:iterate type="lt">
                                    <p:tmPct val="10000"/>
                                  </p:iterate>
                                  <p:childTnLst>
                                    <p:set>
                                      <p:cBhvr>
                                        <p:cTn id="15" dur="1" fill="hold">
                                          <p:stCondLst>
                                            <p:cond delay="0"/>
                                          </p:stCondLst>
                                        </p:cTn>
                                        <p:tgtEl>
                                          <p:spTgt spid="13"/>
                                        </p:tgtEl>
                                        <p:attrNameLst>
                                          <p:attrName>style.visibility</p:attrName>
                                        </p:attrNameLst>
                                      </p:cBhvr>
                                      <p:to>
                                        <p:strVal val="visible"/>
                                      </p:to>
                                    </p:set>
                                    <p:animEffect transition="in" filter="fade">
                                      <p:cBhvr>
                                        <p:cTn id="16" dur="750"/>
                                        <p:tgtEl>
                                          <p:spTgt spid="13"/>
                                        </p:tgtEl>
                                      </p:cBhvr>
                                    </p:animEffect>
                                    <p:anim calcmode="lin" valueType="num">
                                      <p:cBhvr>
                                        <p:cTn id="17" dur="750" fill="hold"/>
                                        <p:tgtEl>
                                          <p:spTgt spid="13"/>
                                        </p:tgtEl>
                                        <p:attrNameLst>
                                          <p:attrName>ppt_x</p:attrName>
                                        </p:attrNameLst>
                                      </p:cBhvr>
                                      <p:tavLst>
                                        <p:tav tm="0">
                                          <p:val>
                                            <p:strVal val="#ppt_x"/>
                                          </p:val>
                                        </p:tav>
                                        <p:tav tm="100000">
                                          <p:val>
                                            <p:strVal val="#ppt_x"/>
                                          </p:val>
                                        </p:tav>
                                      </p:tavLst>
                                    </p:anim>
                                    <p:anim calcmode="lin" valueType="num">
                                      <p:cBhvr>
                                        <p:cTn id="18" dur="675" decel="100000" fill="hold"/>
                                        <p:tgtEl>
                                          <p:spTgt spid="13"/>
                                        </p:tgtEl>
                                        <p:attrNameLst>
                                          <p:attrName>ppt_y</p:attrName>
                                        </p:attrNameLst>
                                      </p:cBhvr>
                                      <p:tavLst>
                                        <p:tav tm="0">
                                          <p:val>
                                            <p:strVal val="#ppt_y+1"/>
                                          </p:val>
                                        </p:tav>
                                        <p:tav tm="100000">
                                          <p:val>
                                            <p:strVal val="#ppt_y-.03"/>
                                          </p:val>
                                        </p:tav>
                                      </p:tavLst>
                                    </p:anim>
                                    <p:anim calcmode="lin" valueType="num">
                                      <p:cBhvr>
                                        <p:cTn id="19" dur="75" accel="100000" fill="hold">
                                          <p:stCondLst>
                                            <p:cond delay="675"/>
                                          </p:stCondLst>
                                        </p:cTn>
                                        <p:tgtEl>
                                          <p:spTgt spid="13"/>
                                        </p:tgtEl>
                                        <p:attrNameLst>
                                          <p:attrName>ppt_y</p:attrName>
                                        </p:attrNameLst>
                                      </p:cBhvr>
                                      <p:tavLst>
                                        <p:tav tm="0">
                                          <p:val>
                                            <p:strVal val="#ppt_y-.03"/>
                                          </p:val>
                                        </p:tav>
                                        <p:tav tm="100000">
                                          <p:val>
                                            <p:strVal val="#ppt_y"/>
                                          </p:val>
                                        </p:tav>
                                      </p:tavLst>
                                    </p:anim>
                                  </p:childTnLst>
                                </p:cTn>
                              </p:par>
                            </p:childTnLst>
                          </p:cTn>
                        </p:par>
                        <p:par>
                          <p:cTn id="20" fill="hold">
                            <p:stCondLst>
                              <p:cond delay="3974"/>
                            </p:stCondLst>
                            <p:childTnLst>
                              <p:par>
                                <p:cTn id="21" presetID="31" presetClass="entr" presetSubtype="0" fill="hold" grpId="0" nodeType="afterEffect">
                                  <p:stCondLst>
                                    <p:cond delay="0"/>
                                  </p:stCondLst>
                                  <p:iterate type="lt">
                                    <p:tmPct val="5000"/>
                                  </p:iterate>
                                  <p:childTnLst>
                                    <p:set>
                                      <p:cBhvr>
                                        <p:cTn id="22" dur="1" fill="hold">
                                          <p:stCondLst>
                                            <p:cond delay="0"/>
                                          </p:stCondLst>
                                        </p:cTn>
                                        <p:tgtEl>
                                          <p:spTgt spid="14"/>
                                        </p:tgtEl>
                                        <p:attrNameLst>
                                          <p:attrName>style.visibility</p:attrName>
                                        </p:attrNameLst>
                                      </p:cBhvr>
                                      <p:to>
                                        <p:strVal val="visible"/>
                                      </p:to>
                                    </p:set>
                                    <p:anim calcmode="lin" valueType="num">
                                      <p:cBhvr>
                                        <p:cTn id="23" dur="1000" fill="hold"/>
                                        <p:tgtEl>
                                          <p:spTgt spid="14"/>
                                        </p:tgtEl>
                                        <p:attrNameLst>
                                          <p:attrName>ppt_w</p:attrName>
                                        </p:attrNameLst>
                                      </p:cBhvr>
                                      <p:tavLst>
                                        <p:tav tm="0">
                                          <p:val>
                                            <p:fltVal val="0"/>
                                          </p:val>
                                        </p:tav>
                                        <p:tav tm="100000">
                                          <p:val>
                                            <p:strVal val="#ppt_w"/>
                                          </p:val>
                                        </p:tav>
                                      </p:tavLst>
                                    </p:anim>
                                    <p:anim calcmode="lin" valueType="num">
                                      <p:cBhvr>
                                        <p:cTn id="24" dur="1000" fill="hold"/>
                                        <p:tgtEl>
                                          <p:spTgt spid="14"/>
                                        </p:tgtEl>
                                        <p:attrNameLst>
                                          <p:attrName>ppt_h</p:attrName>
                                        </p:attrNameLst>
                                      </p:cBhvr>
                                      <p:tavLst>
                                        <p:tav tm="0">
                                          <p:val>
                                            <p:fltVal val="0"/>
                                          </p:val>
                                        </p:tav>
                                        <p:tav tm="100000">
                                          <p:val>
                                            <p:strVal val="#ppt_h"/>
                                          </p:val>
                                        </p:tav>
                                      </p:tavLst>
                                    </p:anim>
                                    <p:anim calcmode="lin" valueType="num">
                                      <p:cBhvr>
                                        <p:cTn id="25" dur="1000" fill="hold"/>
                                        <p:tgtEl>
                                          <p:spTgt spid="14"/>
                                        </p:tgtEl>
                                        <p:attrNameLst>
                                          <p:attrName>style.rotation</p:attrName>
                                        </p:attrNameLst>
                                      </p:cBhvr>
                                      <p:tavLst>
                                        <p:tav tm="0">
                                          <p:val>
                                            <p:fltVal val="90"/>
                                          </p:val>
                                        </p:tav>
                                        <p:tav tm="100000">
                                          <p:val>
                                            <p:fltVal val="0"/>
                                          </p:val>
                                        </p:tav>
                                      </p:tavLst>
                                    </p:anim>
                                    <p:animEffect transition="in" filter="fade">
                                      <p:cBhvr>
                                        <p:cTn id="26" dur="1000"/>
                                        <p:tgtEl>
                                          <p:spTgt spid="14"/>
                                        </p:tgtEl>
                                      </p:cBhvr>
                                    </p:animEffect>
                                  </p:childTnLst>
                                </p:cTn>
                              </p:par>
                            </p:childTnLst>
                          </p:cTn>
                        </p:par>
                        <p:par>
                          <p:cTn id="27" fill="hold">
                            <p:stCondLst>
                              <p:cond delay="5625"/>
                            </p:stCondLst>
                            <p:childTnLst>
                              <p:par>
                                <p:cTn id="28" presetID="53" presetClass="entr" presetSubtype="16" fill="hold" nodeType="afterEffect">
                                  <p:stCondLst>
                                    <p:cond delay="0"/>
                                  </p:stCondLst>
                                  <p:childTnLst>
                                    <p:set>
                                      <p:cBhvr>
                                        <p:cTn id="29" dur="1" fill="hold">
                                          <p:stCondLst>
                                            <p:cond delay="0"/>
                                          </p:stCondLst>
                                        </p:cTn>
                                        <p:tgtEl>
                                          <p:spTgt spid="19"/>
                                        </p:tgtEl>
                                        <p:attrNameLst>
                                          <p:attrName>style.visibility</p:attrName>
                                        </p:attrNameLst>
                                      </p:cBhvr>
                                      <p:to>
                                        <p:strVal val="visible"/>
                                      </p:to>
                                    </p:set>
                                    <p:anim calcmode="lin" valueType="num">
                                      <p:cBhvr>
                                        <p:cTn id="30" dur="500" fill="hold"/>
                                        <p:tgtEl>
                                          <p:spTgt spid="19"/>
                                        </p:tgtEl>
                                        <p:attrNameLst>
                                          <p:attrName>ppt_w</p:attrName>
                                        </p:attrNameLst>
                                      </p:cBhvr>
                                      <p:tavLst>
                                        <p:tav tm="0">
                                          <p:val>
                                            <p:fltVal val="0"/>
                                          </p:val>
                                        </p:tav>
                                        <p:tav tm="100000">
                                          <p:val>
                                            <p:strVal val="#ppt_w"/>
                                          </p:val>
                                        </p:tav>
                                      </p:tavLst>
                                    </p:anim>
                                    <p:anim calcmode="lin" valueType="num">
                                      <p:cBhvr>
                                        <p:cTn id="31" dur="500" fill="hold"/>
                                        <p:tgtEl>
                                          <p:spTgt spid="19"/>
                                        </p:tgtEl>
                                        <p:attrNameLst>
                                          <p:attrName>ppt_h</p:attrName>
                                        </p:attrNameLst>
                                      </p:cBhvr>
                                      <p:tavLst>
                                        <p:tav tm="0">
                                          <p:val>
                                            <p:fltVal val="0"/>
                                          </p:val>
                                        </p:tav>
                                        <p:tav tm="100000">
                                          <p:val>
                                            <p:strVal val="#ppt_h"/>
                                          </p:val>
                                        </p:tav>
                                      </p:tavLst>
                                    </p:anim>
                                    <p:animEffect transition="in" filter="fade">
                                      <p:cBhvr>
                                        <p:cTn id="32" dur="500"/>
                                        <p:tgtEl>
                                          <p:spTgt spid="19"/>
                                        </p:tgtEl>
                                      </p:cBhvr>
                                    </p:animEffect>
                                  </p:childTnLst>
                                </p:cTn>
                              </p:par>
                            </p:childTnLst>
                          </p:cTn>
                        </p:par>
                        <p:par>
                          <p:cTn id="33" fill="hold">
                            <p:stCondLst>
                              <p:cond delay="6125"/>
                            </p:stCondLst>
                            <p:childTnLst>
                              <p:par>
                                <p:cTn id="34" presetID="22" presetClass="entr" presetSubtype="8" fill="hold" grpId="0" nodeType="after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wipe(left)">
                                      <p:cBhvr>
                                        <p:cTn id="36" dur="500"/>
                                        <p:tgtEl>
                                          <p:spTgt spid="18"/>
                                        </p:tgtEl>
                                      </p:cBhvr>
                                    </p:animEffect>
                                  </p:childTnLst>
                                </p:cTn>
                              </p:par>
                            </p:childTnLst>
                          </p:cTn>
                        </p:par>
                        <p:par>
                          <p:cTn id="37" fill="hold">
                            <p:stCondLst>
                              <p:cond delay="6625"/>
                            </p:stCondLst>
                            <p:childTnLst>
                              <p:par>
                                <p:cTn id="38" presetID="53" presetClass="entr" presetSubtype="16" fill="hold" nodeType="afterEffect">
                                  <p:stCondLst>
                                    <p:cond delay="0"/>
                                  </p:stCondLst>
                                  <p:childTnLst>
                                    <p:set>
                                      <p:cBhvr>
                                        <p:cTn id="39" dur="1" fill="hold">
                                          <p:stCondLst>
                                            <p:cond delay="0"/>
                                          </p:stCondLst>
                                        </p:cTn>
                                        <p:tgtEl>
                                          <p:spTgt spid="20"/>
                                        </p:tgtEl>
                                        <p:attrNameLst>
                                          <p:attrName>style.visibility</p:attrName>
                                        </p:attrNameLst>
                                      </p:cBhvr>
                                      <p:to>
                                        <p:strVal val="visible"/>
                                      </p:to>
                                    </p:set>
                                    <p:anim calcmode="lin" valueType="num">
                                      <p:cBhvr>
                                        <p:cTn id="40" dur="500" fill="hold"/>
                                        <p:tgtEl>
                                          <p:spTgt spid="20"/>
                                        </p:tgtEl>
                                        <p:attrNameLst>
                                          <p:attrName>ppt_w</p:attrName>
                                        </p:attrNameLst>
                                      </p:cBhvr>
                                      <p:tavLst>
                                        <p:tav tm="0">
                                          <p:val>
                                            <p:fltVal val="0"/>
                                          </p:val>
                                        </p:tav>
                                        <p:tav tm="100000">
                                          <p:val>
                                            <p:strVal val="#ppt_w"/>
                                          </p:val>
                                        </p:tav>
                                      </p:tavLst>
                                    </p:anim>
                                    <p:anim calcmode="lin" valueType="num">
                                      <p:cBhvr>
                                        <p:cTn id="41" dur="500" fill="hold"/>
                                        <p:tgtEl>
                                          <p:spTgt spid="20"/>
                                        </p:tgtEl>
                                        <p:attrNameLst>
                                          <p:attrName>ppt_h</p:attrName>
                                        </p:attrNameLst>
                                      </p:cBhvr>
                                      <p:tavLst>
                                        <p:tav tm="0">
                                          <p:val>
                                            <p:fltVal val="0"/>
                                          </p:val>
                                        </p:tav>
                                        <p:tav tm="100000">
                                          <p:val>
                                            <p:strVal val="#ppt_h"/>
                                          </p:val>
                                        </p:tav>
                                      </p:tavLst>
                                    </p:anim>
                                    <p:animEffect transition="in" filter="fade">
                                      <p:cBhvr>
                                        <p:cTn id="42" dur="500"/>
                                        <p:tgtEl>
                                          <p:spTgt spid="20"/>
                                        </p:tgtEl>
                                      </p:cBhvr>
                                    </p:animEffect>
                                  </p:childTnLst>
                                </p:cTn>
                              </p:par>
                            </p:childTnLst>
                          </p:cTn>
                        </p:par>
                        <p:par>
                          <p:cTn id="43" fill="hold">
                            <p:stCondLst>
                              <p:cond delay="7125"/>
                            </p:stCondLst>
                            <p:childTnLst>
                              <p:par>
                                <p:cTn id="44" presetID="22" presetClass="entr" presetSubtype="8" fill="hold" grpId="0" nodeType="after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wipe(left)">
                                      <p:cBhvr>
                                        <p:cTn id="4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21" grpId="0"/>
      <p:bldP spid="1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35200" y="1082675"/>
            <a:ext cx="9326563" cy="4692650"/>
          </a:xfrm>
          <a:prstGeom prst="rect">
            <a:avLst/>
          </a:prstGeom>
          <a:solidFill>
            <a:schemeClr val="bg1">
              <a:lumMod val="95000"/>
            </a:schemeClr>
          </a:solidFill>
          <a:ln w="6350">
            <a:solidFill>
              <a:srgbClr val="2D5493">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矩形 2"/>
          <p:cNvSpPr/>
          <p:nvPr/>
        </p:nvSpPr>
        <p:spPr>
          <a:xfrm>
            <a:off x="630238" y="1082675"/>
            <a:ext cx="1604962" cy="4692650"/>
          </a:xfrm>
          <a:prstGeom prst="rect">
            <a:avLst/>
          </a:prstGeom>
          <a:solidFill>
            <a:srgbClr val="2D5493"/>
          </a:solidFill>
          <a:ln>
            <a:solidFill>
              <a:srgbClr val="2D549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 name="矩形 3"/>
          <p:cNvSpPr/>
          <p:nvPr/>
        </p:nvSpPr>
        <p:spPr>
          <a:xfrm>
            <a:off x="1179830" y="1333500"/>
            <a:ext cx="374650" cy="4191000"/>
          </a:xfrm>
          <a:prstGeom prst="rect">
            <a:avLst/>
          </a:prstGeom>
        </p:spPr>
        <p:txBody>
          <a:bodyPr vert="eaVert" wrap="square">
            <a:spAutoFit/>
          </a:bodyPr>
          <a:lstStyle/>
          <a:p>
            <a:pPr algn="just">
              <a:lnSpc>
                <a:spcPts val="1500"/>
              </a:lnSpc>
            </a:pPr>
            <a:r>
              <a:rPr lang="zh-CN" altLang="en-US" sz="2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本次任务分工及绩效评定</a:t>
            </a:r>
            <a:endParaRPr lang="zh-CN" altLang="en-US" sz="2800" b="1" kern="0" dirty="0">
              <a:solidFill>
                <a:schemeClr val="bg1"/>
              </a:solidFill>
              <a:latin typeface="+mn-lt"/>
              <a:ea typeface="微软雅黑" panose="020B0503020204020204" pitchFamily="34" charset="-122"/>
            </a:endParaRPr>
          </a:p>
        </p:txBody>
      </p:sp>
      <p:pic>
        <p:nvPicPr>
          <p:cNvPr id="6" name="Picture 2"/>
          <p:cNvPicPr>
            <a:picLocks noChangeAspect="1" noChangeArrowheads="1"/>
          </p:cNvPicPr>
          <p:nvPr/>
        </p:nvPicPr>
        <p:blipFill>
          <a:blip r:embed="rId1"/>
          <a:srcRect/>
          <a:stretch>
            <a:fillRect/>
          </a:stretch>
        </p:blipFill>
        <p:spPr bwMode="auto">
          <a:xfrm>
            <a:off x="9648825" y="4365625"/>
            <a:ext cx="2016125" cy="2519363"/>
          </a:xfrm>
          <a:prstGeom prst="rect">
            <a:avLst/>
          </a:prstGeom>
          <a:noFill/>
          <a:ln w="9525">
            <a:noFill/>
            <a:miter lim="800000"/>
            <a:headEnd/>
            <a:tailEnd/>
          </a:ln>
        </p:spPr>
      </p:pic>
      <p:sp>
        <p:nvSpPr>
          <p:cNvPr id="5124" name="矩形 7"/>
          <p:cNvSpPr/>
          <p:nvPr/>
        </p:nvSpPr>
        <p:spPr>
          <a:xfrm>
            <a:off x="5276215" y="1333500"/>
            <a:ext cx="3000375" cy="4061460"/>
          </a:xfrm>
          <a:prstGeom prst="rect">
            <a:avLst/>
          </a:prstGeom>
          <a:noFill/>
          <a:ln w="9525">
            <a:noFill/>
          </a:ln>
        </p:spPr>
        <p:txBody>
          <a:bodyPr wrap="square" anchor="t">
            <a:spAutoFit/>
          </a:bodyPr>
          <a:p>
            <a:pPr algn="just">
              <a:lnSpc>
                <a:spcPct val="150000"/>
              </a:lnSpc>
              <a:buClr>
                <a:srgbClr val="0070C0"/>
              </a:buClr>
            </a:pPr>
            <a:r>
              <a:rPr lang="zh-CN" altLang="en-US"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胡方正</a:t>
            </a:r>
            <a:endParaRPr lang="en-US" altLang="zh-CN"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p>
            <a:pPr algn="just">
              <a:lnSpc>
                <a:spcPct val="150000"/>
              </a:lnSpc>
              <a:buClr>
                <a:srgbClr val="0070C0"/>
              </a:buClr>
            </a:pPr>
            <a:endParaRPr lang="en-US" altLang="zh-CN"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p>
            <a:pPr algn="just">
              <a:lnSpc>
                <a:spcPct val="150000"/>
              </a:lnSpc>
              <a:buClr>
                <a:srgbClr val="0070C0"/>
              </a:buClr>
            </a:pPr>
            <a:r>
              <a:rPr lang="zh-CN" altLang="en-US"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任务：文档的改进、</a:t>
            </a:r>
            <a:r>
              <a:rPr lang="en-US" altLang="zh-CN"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WBS</a:t>
            </a:r>
            <a:r>
              <a:rPr lang="zh-CN" altLang="en-US"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结构图制作、甘特图的编写、技术可行性分析。</a:t>
            </a:r>
            <a:endParaRPr lang="en-US" altLang="zh-CN"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p>
            <a:pPr algn="just">
              <a:lnSpc>
                <a:spcPct val="150000"/>
              </a:lnSpc>
              <a:buClr>
                <a:srgbClr val="0070C0"/>
              </a:buClr>
            </a:pPr>
            <a:endParaRPr lang="en-US" altLang="zh-CN"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p>
            <a:pPr algn="just">
              <a:lnSpc>
                <a:spcPct val="150000"/>
              </a:lnSpc>
              <a:buClr>
                <a:srgbClr val="0070C0"/>
              </a:buClr>
            </a:pPr>
            <a:r>
              <a:rPr lang="zh-CN" altLang="en-US"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评价：</a:t>
            </a:r>
            <a:r>
              <a:rPr lang="en-US" altLang="zh-CN"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9</a:t>
            </a:r>
            <a:endParaRPr lang="en-US" altLang="zh-CN"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25" name="矩形 7"/>
          <p:cNvSpPr/>
          <p:nvPr/>
        </p:nvSpPr>
        <p:spPr>
          <a:xfrm>
            <a:off x="2429510" y="1333500"/>
            <a:ext cx="2772410" cy="4431030"/>
          </a:xfrm>
          <a:prstGeom prst="rect">
            <a:avLst/>
          </a:prstGeom>
          <a:noFill/>
          <a:ln w="9525">
            <a:noFill/>
          </a:ln>
        </p:spPr>
        <p:txBody>
          <a:bodyPr wrap="square" anchor="t">
            <a:spAutoFit/>
          </a:bodyPr>
          <a:p>
            <a:pPr algn="just">
              <a:lnSpc>
                <a:spcPct val="150000"/>
              </a:lnSpc>
              <a:buClr>
                <a:srgbClr val="0070C0"/>
              </a:buClr>
            </a:pPr>
            <a:r>
              <a:rPr lang="zh-CN" altLang="en-US"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刘雨霏</a:t>
            </a:r>
            <a:endParaRPr lang="en-US" altLang="zh-CN"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p>
            <a:pPr algn="just">
              <a:lnSpc>
                <a:spcPct val="150000"/>
              </a:lnSpc>
              <a:buClr>
                <a:srgbClr val="0070C0"/>
              </a:buClr>
            </a:pPr>
            <a:endParaRPr lang="en-US" altLang="zh-CN"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p>
            <a:pPr algn="just">
              <a:lnSpc>
                <a:spcPct val="150000"/>
              </a:lnSpc>
              <a:buClr>
                <a:srgbClr val="0070C0"/>
              </a:buClr>
            </a:pPr>
            <a:r>
              <a:rPr lang="zh-CN" altLang="en-US"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任务：文档和演示文稿的编写及审核、任务的分配、</a:t>
            </a:r>
            <a:r>
              <a:rPr lang="en-US" altLang="zh-CN"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gantt</a:t>
            </a:r>
            <a:r>
              <a:rPr lang="zh-CN" altLang="en-US"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图的编写、操作可行性分析。</a:t>
            </a:r>
            <a:endParaRPr lang="en-US" altLang="zh-CN"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p>
            <a:pPr algn="just">
              <a:lnSpc>
                <a:spcPct val="150000"/>
              </a:lnSpc>
              <a:buClr>
                <a:srgbClr val="0070C0"/>
              </a:buClr>
            </a:pPr>
            <a:endParaRPr lang="en-US" altLang="zh-CN"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p>
            <a:pPr algn="just">
              <a:lnSpc>
                <a:spcPct val="150000"/>
              </a:lnSpc>
              <a:buClr>
                <a:srgbClr val="0070C0"/>
              </a:buClr>
            </a:pPr>
            <a:r>
              <a:rPr lang="zh-CN" altLang="en-US"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评价：</a:t>
            </a:r>
            <a:r>
              <a:rPr lang="en-US" altLang="zh-CN"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9.5</a:t>
            </a:r>
            <a:endParaRPr lang="en-US" altLang="zh-CN"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gn="just">
              <a:lnSpc>
                <a:spcPct val="150000"/>
              </a:lnSpc>
              <a:buClr>
                <a:srgbClr val="0070C0"/>
              </a:buClr>
            </a:pPr>
            <a:endParaRPr lang="en-US" altLang="zh-CN"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26" name="矩形 7"/>
          <p:cNvSpPr/>
          <p:nvPr/>
        </p:nvSpPr>
        <p:spPr>
          <a:xfrm>
            <a:off x="8350885" y="1333500"/>
            <a:ext cx="3142615" cy="4431030"/>
          </a:xfrm>
          <a:prstGeom prst="rect">
            <a:avLst/>
          </a:prstGeom>
          <a:noFill/>
          <a:ln w="9525">
            <a:noFill/>
          </a:ln>
        </p:spPr>
        <p:txBody>
          <a:bodyPr wrap="square" anchor="t">
            <a:spAutoFit/>
          </a:bodyPr>
          <a:p>
            <a:pPr algn="just">
              <a:lnSpc>
                <a:spcPct val="150000"/>
              </a:lnSpc>
              <a:buClr>
                <a:srgbClr val="0070C0"/>
              </a:buClr>
            </a:pPr>
            <a:r>
              <a:rPr lang="zh-CN" altLang="en-US"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杨智麟</a:t>
            </a:r>
            <a:endParaRPr lang="en-US" altLang="zh-CN"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p>
            <a:pPr algn="just">
              <a:lnSpc>
                <a:spcPct val="150000"/>
              </a:lnSpc>
              <a:buClr>
                <a:srgbClr val="0070C0"/>
              </a:buClr>
            </a:pPr>
            <a:endParaRPr lang="en-US" altLang="zh-CN"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p>
            <a:pPr algn="just">
              <a:lnSpc>
                <a:spcPct val="150000"/>
              </a:lnSpc>
              <a:buClr>
                <a:srgbClr val="0070C0"/>
              </a:buClr>
            </a:pPr>
            <a:r>
              <a:rPr lang="zh-CN" altLang="en-US"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任务：文档和演示文稿的改进、</a:t>
            </a:r>
            <a:r>
              <a:rPr lang="en-US" altLang="zh-CN"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gantt</a:t>
            </a:r>
            <a:r>
              <a:rPr lang="zh-CN" altLang="en-US"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图的改进、经济可行性分析、流程图制作。</a:t>
            </a:r>
            <a:endParaRPr lang="en-US" altLang="zh-CN"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p>
            <a:pPr algn="just">
              <a:lnSpc>
                <a:spcPct val="150000"/>
              </a:lnSpc>
              <a:buClr>
                <a:srgbClr val="0070C0"/>
              </a:buClr>
            </a:pPr>
            <a:endParaRPr lang="en-US" altLang="zh-CN"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p>
            <a:pPr algn="just">
              <a:lnSpc>
                <a:spcPct val="150000"/>
              </a:lnSpc>
              <a:buClr>
                <a:srgbClr val="0070C0"/>
              </a:buClr>
            </a:pPr>
            <a:r>
              <a:rPr lang="zh-CN" altLang="en-US"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评价：</a:t>
            </a:r>
            <a:r>
              <a:rPr lang="en-US" altLang="zh-CN"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9</a:t>
            </a:r>
            <a:endParaRPr lang="en-US" altLang="zh-CN"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gn="just">
              <a:lnSpc>
                <a:spcPct val="150000"/>
              </a:lnSpc>
              <a:buClr>
                <a:srgbClr val="0070C0"/>
              </a:buClr>
            </a:pPr>
            <a:endParaRPr lang="en-US" altLang="zh-CN"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Horizontal)">
                                      <p:cBhvr>
                                        <p:cTn id="7" dur="750"/>
                                        <p:tgtEl>
                                          <p:spTgt spid="3"/>
                                        </p:tgtEl>
                                      </p:cBhvr>
                                    </p:animEffect>
                                  </p:childTnLst>
                                </p:cTn>
                              </p:par>
                            </p:childTnLst>
                          </p:cTn>
                        </p:par>
                        <p:par>
                          <p:cTn id="8" fill="hold">
                            <p:stCondLst>
                              <p:cond delay="1000"/>
                            </p:stCondLst>
                            <p:childTnLst>
                              <p:par>
                                <p:cTn id="9" presetID="50" presetClass="entr" presetSubtype="0" decel="100000" fill="hold" grpId="0" nodeType="afterEffect">
                                  <p:stCondLst>
                                    <p:cond delay="0"/>
                                  </p:stCondLst>
                                  <p:iterate type="lt">
                                    <p:tmPct val="10000"/>
                                  </p:iterate>
                                  <p:childTnLst>
                                    <p:set>
                                      <p:cBhvr>
                                        <p:cTn id="10" dur="1" fill="hold">
                                          <p:stCondLst>
                                            <p:cond delay="0"/>
                                          </p:stCondLst>
                                        </p:cTn>
                                        <p:tgtEl>
                                          <p:spTgt spid="4"/>
                                        </p:tgtEl>
                                        <p:attrNameLst>
                                          <p:attrName>style.visibility</p:attrName>
                                        </p:attrNameLst>
                                      </p:cBhvr>
                                      <p:to>
                                        <p:strVal val="visible"/>
                                      </p:to>
                                    </p:set>
                                    <p:anim calcmode="lin" valueType="num">
                                      <p:cBhvr>
                                        <p:cTn id="11" dur="1000" fill="hold"/>
                                        <p:tgtEl>
                                          <p:spTgt spid="4"/>
                                        </p:tgtEl>
                                        <p:attrNameLst>
                                          <p:attrName>ppt_w</p:attrName>
                                        </p:attrNameLst>
                                      </p:cBhvr>
                                      <p:tavLst>
                                        <p:tav tm="0">
                                          <p:val>
                                            <p:strVal val="#ppt_w+.3"/>
                                          </p:val>
                                        </p:tav>
                                        <p:tav tm="100000">
                                          <p:val>
                                            <p:strVal val="#ppt_w"/>
                                          </p:val>
                                        </p:tav>
                                      </p:tavLst>
                                    </p:anim>
                                    <p:anim calcmode="lin" valueType="num">
                                      <p:cBhvr>
                                        <p:cTn id="12" dur="1000" fill="hold"/>
                                        <p:tgtEl>
                                          <p:spTgt spid="4"/>
                                        </p:tgtEl>
                                        <p:attrNameLst>
                                          <p:attrName>ppt_h</p:attrName>
                                        </p:attrNameLst>
                                      </p:cBhvr>
                                      <p:tavLst>
                                        <p:tav tm="0">
                                          <p:val>
                                            <p:strVal val="#ppt_h"/>
                                          </p:val>
                                        </p:tav>
                                        <p:tav tm="100000">
                                          <p:val>
                                            <p:strVal val="#ppt_h"/>
                                          </p:val>
                                        </p:tav>
                                      </p:tavLst>
                                    </p:anim>
                                    <p:animEffect transition="in" filter="fade">
                                      <p:cBhvr>
                                        <p:cTn id="13" dur="1000"/>
                                        <p:tgtEl>
                                          <p:spTgt spid="4"/>
                                        </p:tgtEl>
                                      </p:cBhvr>
                                    </p:animEffect>
                                  </p:childTnLst>
                                </p:cTn>
                              </p:par>
                            </p:childTnLst>
                          </p:cTn>
                        </p:par>
                        <p:par>
                          <p:cTn id="14" fill="hold">
                            <p:stCondLst>
                              <p:cond delay="2750"/>
                            </p:stCondLst>
                            <p:childTnLst>
                              <p:par>
                                <p:cTn id="15" presetID="22" presetClass="entr" presetSubtype="8"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par>
                                <p:cTn id="18" presetID="42" presetClass="entr" presetSubtype="0" fill="hold" nodeType="withEffect">
                                  <p:stCondLst>
                                    <p:cond delay="50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1000"/>
                                        <p:tgtEl>
                                          <p:spTgt spid="6"/>
                                        </p:tgtEl>
                                      </p:cBhvr>
                                    </p:animEffect>
                                    <p:anim calcmode="lin" valueType="num">
                                      <p:cBhvr>
                                        <p:cTn id="21" dur="1000" fill="hold"/>
                                        <p:tgtEl>
                                          <p:spTgt spid="6"/>
                                        </p:tgtEl>
                                        <p:attrNameLst>
                                          <p:attrName>ppt_x</p:attrName>
                                        </p:attrNameLst>
                                      </p:cBhvr>
                                      <p:tavLst>
                                        <p:tav tm="0">
                                          <p:val>
                                            <p:strVal val="#ppt_x"/>
                                          </p:val>
                                        </p:tav>
                                        <p:tav tm="100000">
                                          <p:val>
                                            <p:strVal val="#ppt_x"/>
                                          </p:val>
                                        </p:tav>
                                      </p:tavLst>
                                    </p:anim>
                                    <p:anim calcmode="lin" valueType="num">
                                      <p:cBhvr>
                                        <p:cTn id="2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五边形 2"/>
          <p:cNvSpPr/>
          <p:nvPr/>
        </p:nvSpPr>
        <p:spPr>
          <a:xfrm>
            <a:off x="0" y="122238"/>
            <a:ext cx="10198100" cy="684212"/>
          </a:xfrm>
          <a:prstGeom prst="homePlate">
            <a:avLst>
              <a:gd name="adj" fmla="val 68103"/>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ndParaRPr>
          </a:p>
        </p:txBody>
      </p:sp>
      <p:sp>
        <p:nvSpPr>
          <p:cNvPr id="4" name="五边形 3"/>
          <p:cNvSpPr/>
          <p:nvPr/>
        </p:nvSpPr>
        <p:spPr>
          <a:xfrm flipH="1">
            <a:off x="10198100" y="122238"/>
            <a:ext cx="1993900" cy="684212"/>
          </a:xfrm>
          <a:prstGeom prst="homePlate">
            <a:avLst>
              <a:gd name="adj" fmla="val 6392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ndParaRPr>
          </a:p>
        </p:txBody>
      </p:sp>
      <p:sp>
        <p:nvSpPr>
          <p:cNvPr id="5" name="TextBox 48"/>
          <p:cNvSpPr txBox="1"/>
          <p:nvPr/>
        </p:nvSpPr>
        <p:spPr>
          <a:xfrm>
            <a:off x="263525" y="71438"/>
            <a:ext cx="2334895" cy="737235"/>
          </a:xfrm>
          <a:prstGeom prst="rect">
            <a:avLst/>
          </a:prstGeom>
          <a:noFill/>
        </p:spPr>
        <p:txBody>
          <a:bodyPr wrap="none">
            <a:spAutoFit/>
          </a:bodyPr>
          <a:lstStyle/>
          <a:p>
            <a:pPr fontAlgn="auto">
              <a:lnSpc>
                <a:spcPct val="150000"/>
              </a:lnSpc>
              <a:spcBef>
                <a:spcPts val="0"/>
              </a:spcBef>
              <a:spcAft>
                <a:spcPts val="0"/>
              </a:spcAft>
              <a:defRPr/>
            </a:pPr>
            <a:r>
              <a:rPr lang="en-US" altLang="zh-CN" sz="2800" spc="120" dirty="0">
                <a:solidFill>
                  <a:srgbClr val="FFFFFF"/>
                </a:solidFill>
                <a:latin typeface="微软雅黑" panose="020B0503020204020204" pitchFamily="34" charset="-122"/>
                <a:ea typeface="微软雅黑" panose="020B0503020204020204" pitchFamily="34" charset="-122"/>
              </a:rPr>
              <a:t>1.1 </a:t>
            </a:r>
            <a:r>
              <a:rPr lang="zh-CN" altLang="en-US" sz="2800" spc="120" dirty="0">
                <a:solidFill>
                  <a:srgbClr val="FFFFFF"/>
                </a:solidFill>
                <a:latin typeface="微软雅黑" panose="020B0503020204020204" pitchFamily="34" charset="-122"/>
                <a:ea typeface="微软雅黑" panose="020B0503020204020204" pitchFamily="34" charset="-122"/>
              </a:rPr>
              <a:t>编写目的</a:t>
            </a:r>
            <a:endParaRPr lang="zh-CN" altLang="en-US" sz="2800" spc="120" dirty="0">
              <a:solidFill>
                <a:srgbClr val="FFFFFF"/>
              </a:solidFill>
              <a:latin typeface="微软雅黑" panose="020B0503020204020204" pitchFamily="34" charset="-122"/>
              <a:ea typeface="微软雅黑" panose="020B0503020204020204" pitchFamily="34" charset="-122"/>
            </a:endParaRPr>
          </a:p>
        </p:txBody>
      </p:sp>
      <p:sp>
        <p:nvSpPr>
          <p:cNvPr id="20484" name="TextBox 16"/>
          <p:cNvSpPr txBox="1">
            <a:spLocks noChangeArrowheads="1"/>
          </p:cNvSpPr>
          <p:nvPr/>
        </p:nvSpPr>
        <p:spPr bwMode="auto">
          <a:xfrm>
            <a:off x="650875" y="1344613"/>
            <a:ext cx="10945813" cy="4523105"/>
          </a:xfrm>
          <a:prstGeom prst="rect">
            <a:avLst/>
          </a:prstGeom>
          <a:noFill/>
          <a:ln w="9525">
            <a:noFill/>
            <a:miter lim="800000"/>
          </a:ln>
        </p:spPr>
        <p:txBody>
          <a:bodyPr>
            <a:spAutoFit/>
          </a:bodyPr>
          <a:lstStyle/>
          <a:p>
            <a:r>
              <a:rPr lang="en-US" altLang="zh-CN" sz="2400">
                <a:latin typeface="华文楷体" panose="02010600040101010101" charset="-122"/>
                <a:ea typeface="华文楷体" panose="02010600040101010101" charset="-122"/>
                <a:cs typeface="华文楷体" panose="02010600040101010101" charset="-122"/>
              </a:rPr>
              <a:t>    为了保证项目团队按时保质地完成项目目标，便于项目团队成员更好地了解项目情况,让新进入团队的成员能够更快速的了解项目的进展以及具体工作实现，使项目工作开展的各个过程合理有序，文件化的形式就极有存在的必要</a:t>
            </a:r>
            <a:r>
              <a:rPr lang="zh-CN" altLang="en-US" sz="2400">
                <a:latin typeface="华文楷体" panose="02010600040101010101" charset="-122"/>
                <a:ea typeface="华文楷体" panose="02010600040101010101" charset="-122"/>
                <a:cs typeface="华文楷体" panose="02010600040101010101" charset="-122"/>
              </a:rPr>
              <a:t>。</a:t>
            </a:r>
            <a:endParaRPr lang="zh-CN" altLang="en-US" sz="2400">
              <a:latin typeface="华文楷体" panose="02010600040101010101" charset="-122"/>
              <a:ea typeface="华文楷体" panose="02010600040101010101" charset="-122"/>
              <a:cs typeface="华文楷体" panose="02010600040101010101" charset="-122"/>
            </a:endParaRPr>
          </a:p>
          <a:p>
            <a:endParaRPr lang="zh-CN" altLang="en-US" sz="2400">
              <a:latin typeface="华文楷体" panose="02010600040101010101" charset="-122"/>
              <a:ea typeface="华文楷体" panose="02010600040101010101" charset="-122"/>
              <a:cs typeface="华文楷体" panose="02010600040101010101" charset="-122"/>
            </a:endParaRPr>
          </a:p>
          <a:p>
            <a:r>
              <a:rPr lang="zh-CN" altLang="en-US" sz="2400">
                <a:latin typeface="华文楷体" panose="02010600040101010101" charset="-122"/>
                <a:ea typeface="华文楷体" panose="02010600040101010101" charset="-122"/>
                <a:cs typeface="华文楷体" panose="02010600040101010101" charset="-122"/>
              </a:rPr>
              <a:t>    </a:t>
            </a:r>
            <a:r>
              <a:rPr lang="en-US" altLang="zh-CN" sz="2400">
                <a:latin typeface="华文楷体" panose="02010600040101010101" charset="-122"/>
                <a:ea typeface="华文楷体" panose="02010600040101010101" charset="-122"/>
                <a:cs typeface="华文楷体" panose="02010600040101010101" charset="-122"/>
              </a:rPr>
              <a:t>在项目生命周期内的工作任务范围、各项工作的任务分解、项目团队组织结构、各团队成员的工作责任、团队内外沟通协作方式、开发进度、经费预算、项目内外环境条件、风险对策等内容以书面的方式展示出来，作为项目团队成员以及项目负责人之间的共识与约定、项目生命周期内的所有项目活动的行动基础、项目团队开展和检查项目工作的依据。</a:t>
            </a:r>
            <a:endParaRPr lang="en-US" altLang="zh-CN" sz="2400">
              <a:latin typeface="华文楷体" panose="02010600040101010101" charset="-122"/>
              <a:ea typeface="华文楷体" panose="02010600040101010101" charset="-122"/>
              <a:cs typeface="华文楷体" panose="02010600040101010101" charset="-122"/>
            </a:endParaRPr>
          </a:p>
          <a:p>
            <a:endParaRPr lang="en-US" altLang="zh-CN" sz="2400">
              <a:latin typeface="华文楷体" panose="02010600040101010101" charset="-122"/>
              <a:ea typeface="华文楷体" panose="02010600040101010101" charset="-122"/>
              <a:cs typeface="华文楷体" panose="02010600040101010101" charset="-122"/>
            </a:endParaRPr>
          </a:p>
          <a:p>
            <a:r>
              <a:rPr lang="en-US" altLang="zh-CN" sz="2400">
                <a:latin typeface="华文楷体" panose="02010600040101010101" charset="-122"/>
                <a:ea typeface="华文楷体" panose="02010600040101010101" charset="-122"/>
                <a:cs typeface="华文楷体" panose="02010600040101010101" charset="-122"/>
              </a:rPr>
              <a:t>    项目开发计划用于从总体上指导Android沙盒游戏应用项目顺利进行并最终通过评审的项目产品。本项目开发计划面向项目组全体成员。</a:t>
            </a:r>
            <a:endParaRPr lang="en-US" altLang="zh-CN" sz="2400">
              <a:latin typeface="华文楷体" panose="02010600040101010101" charset="-122"/>
              <a:ea typeface="华文楷体" panose="02010600040101010101" charset="-122"/>
              <a:cs typeface="华文楷体" panose="02010600040101010101"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decel="5330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000" fill="hold"/>
                                        <p:tgtEl>
                                          <p:spTgt spid="4"/>
                                        </p:tgtEl>
                                        <p:attrNameLst>
                                          <p:attrName>ppt_x</p:attrName>
                                        </p:attrNameLst>
                                      </p:cBhvr>
                                      <p:tavLst>
                                        <p:tav tm="0">
                                          <p:val>
                                            <p:strVal val="1+#ppt_w/2"/>
                                          </p:val>
                                        </p:tav>
                                        <p:tav tm="100000">
                                          <p:val>
                                            <p:strVal val="#ppt_x"/>
                                          </p:val>
                                        </p:tav>
                                      </p:tavLst>
                                    </p:anim>
                                    <p:anim calcmode="lin" valueType="num">
                                      <p:cBhvr additive="base">
                                        <p:cTn id="12" dur="10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56" presetClass="entr" presetSubtype="0" fill="hold" grpId="0" nodeType="afterEffect">
                                  <p:stCondLst>
                                    <p:cond delay="0"/>
                                  </p:stCondLst>
                                  <p:iterate type="lt">
                                    <p:tmPct val="10000"/>
                                  </p:iterate>
                                  <p:childTnLst>
                                    <p:set>
                                      <p:cBhvr>
                                        <p:cTn id="15" dur="1" fill="hold">
                                          <p:stCondLst>
                                            <p:cond delay="0"/>
                                          </p:stCondLst>
                                        </p:cTn>
                                        <p:tgtEl>
                                          <p:spTgt spid="5"/>
                                        </p:tgtEl>
                                        <p:attrNameLst>
                                          <p:attrName>style.visibility</p:attrName>
                                        </p:attrNameLst>
                                      </p:cBhvr>
                                      <p:to>
                                        <p:strVal val="visible"/>
                                      </p:to>
                                    </p:set>
                                    <p:anim by="(-#ppt_w*2)" calcmode="lin" valueType="num">
                                      <p:cBhvr rctx="PPT">
                                        <p:cTn id="16" dur="500" autoRev="1" fill="hold">
                                          <p:stCondLst>
                                            <p:cond delay="0"/>
                                          </p:stCondLst>
                                        </p:cTn>
                                        <p:tgtEl>
                                          <p:spTgt spid="5"/>
                                        </p:tgtEl>
                                        <p:attrNameLst>
                                          <p:attrName>ppt_w</p:attrName>
                                        </p:attrNameLst>
                                      </p:cBhvr>
                                    </p:anim>
                                    <p:anim by="(#ppt_w*0.50)" calcmode="lin" valueType="num">
                                      <p:cBhvr>
                                        <p:cTn id="17" dur="500" decel="50000" autoRev="1" fill="hold">
                                          <p:stCondLst>
                                            <p:cond delay="0"/>
                                          </p:stCondLst>
                                        </p:cTn>
                                        <p:tgtEl>
                                          <p:spTgt spid="5"/>
                                        </p:tgtEl>
                                        <p:attrNameLst>
                                          <p:attrName>ppt_x</p:attrName>
                                        </p:attrNameLst>
                                      </p:cBhvr>
                                    </p:anim>
                                    <p:anim from="(-#ppt_h/2)" to="(#ppt_y)" calcmode="lin" valueType="num">
                                      <p:cBhvr>
                                        <p:cTn id="18" dur="1000" fill="hold">
                                          <p:stCondLst>
                                            <p:cond delay="0"/>
                                          </p:stCondLst>
                                        </p:cTn>
                                        <p:tgtEl>
                                          <p:spTgt spid="5"/>
                                        </p:tgtEl>
                                        <p:attrNameLst>
                                          <p:attrName>ppt_y</p:attrName>
                                        </p:attrNameLst>
                                      </p:cBhvr>
                                    </p:anim>
                                    <p:animRot by="21600000">
                                      <p:cBhvr>
                                        <p:cTn id="19" dur="1000" fill="hold">
                                          <p:stCondLst>
                                            <p:cond delay="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五边形 2"/>
          <p:cNvSpPr/>
          <p:nvPr/>
        </p:nvSpPr>
        <p:spPr>
          <a:xfrm>
            <a:off x="0" y="122238"/>
            <a:ext cx="10198100" cy="684212"/>
          </a:xfrm>
          <a:prstGeom prst="homePlate">
            <a:avLst>
              <a:gd name="adj" fmla="val 68103"/>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ndParaRPr>
          </a:p>
        </p:txBody>
      </p:sp>
      <p:sp>
        <p:nvSpPr>
          <p:cNvPr id="4" name="五边形 3"/>
          <p:cNvSpPr/>
          <p:nvPr/>
        </p:nvSpPr>
        <p:spPr>
          <a:xfrm flipH="1">
            <a:off x="10198100" y="122238"/>
            <a:ext cx="1993900" cy="684212"/>
          </a:xfrm>
          <a:prstGeom prst="homePlate">
            <a:avLst>
              <a:gd name="adj" fmla="val 6392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ndParaRPr>
          </a:p>
        </p:txBody>
      </p:sp>
      <p:sp>
        <p:nvSpPr>
          <p:cNvPr id="5" name="TextBox 48"/>
          <p:cNvSpPr txBox="1"/>
          <p:nvPr/>
        </p:nvSpPr>
        <p:spPr>
          <a:xfrm>
            <a:off x="263525" y="71438"/>
            <a:ext cx="1593215" cy="737235"/>
          </a:xfrm>
          <a:prstGeom prst="rect">
            <a:avLst/>
          </a:prstGeom>
          <a:noFill/>
        </p:spPr>
        <p:txBody>
          <a:bodyPr wrap="none">
            <a:spAutoFit/>
          </a:bodyPr>
          <a:lstStyle/>
          <a:p>
            <a:pPr fontAlgn="auto">
              <a:lnSpc>
                <a:spcPct val="150000"/>
              </a:lnSpc>
              <a:spcBef>
                <a:spcPts val="0"/>
              </a:spcBef>
              <a:spcAft>
                <a:spcPts val="0"/>
              </a:spcAft>
              <a:defRPr/>
            </a:pPr>
            <a:r>
              <a:rPr lang="en-US" altLang="zh-CN" sz="2800" spc="120" dirty="0">
                <a:solidFill>
                  <a:srgbClr val="FFFFFF"/>
                </a:solidFill>
                <a:latin typeface="微软雅黑" panose="020B0503020204020204" pitchFamily="34" charset="-122"/>
                <a:ea typeface="微软雅黑" panose="020B0503020204020204" pitchFamily="34" charset="-122"/>
              </a:rPr>
              <a:t>1.2 </a:t>
            </a:r>
            <a:r>
              <a:rPr lang="zh-CN" altLang="en-US" sz="2800" spc="120" dirty="0">
                <a:solidFill>
                  <a:srgbClr val="FFFFFF"/>
                </a:solidFill>
                <a:latin typeface="微软雅黑" panose="020B0503020204020204" pitchFamily="34" charset="-122"/>
                <a:ea typeface="微软雅黑" panose="020B0503020204020204" pitchFamily="34" charset="-122"/>
              </a:rPr>
              <a:t>背景</a:t>
            </a:r>
            <a:endParaRPr lang="zh-CN" altLang="en-US" sz="2800" spc="120" dirty="0">
              <a:solidFill>
                <a:srgbClr val="FFFFFF"/>
              </a:solidFill>
              <a:latin typeface="微软雅黑" panose="020B0503020204020204" pitchFamily="34" charset="-122"/>
              <a:ea typeface="微软雅黑" panose="020B0503020204020204" pitchFamily="34" charset="-122"/>
            </a:endParaRPr>
          </a:p>
        </p:txBody>
      </p:sp>
      <p:grpSp>
        <p:nvGrpSpPr>
          <p:cNvPr id="7172" name="组合 18"/>
          <p:cNvGrpSpPr/>
          <p:nvPr/>
        </p:nvGrpSpPr>
        <p:grpSpPr>
          <a:xfrm>
            <a:off x="3694430" y="1418590"/>
            <a:ext cx="1969770" cy="1428750"/>
            <a:chOff x="0" y="0"/>
            <a:chExt cx="2093189" cy="1416774"/>
          </a:xfrm>
        </p:grpSpPr>
        <p:sp>
          <p:nvSpPr>
            <p:cNvPr id="7173" name="等腰三角形 19">
              <a:hlinkClick r:id="rId1"/>
            </p:cNvPr>
            <p:cNvSpPr/>
            <p:nvPr/>
          </p:nvSpPr>
          <p:spPr>
            <a:xfrm flipH="1" flipV="1">
              <a:off x="0" y="0"/>
              <a:ext cx="2093189" cy="1416774"/>
            </a:xfrm>
            <a:prstGeom prst="triangle">
              <a:avLst>
                <a:gd name="adj" fmla="val 50000"/>
              </a:avLst>
            </a:prstGeom>
            <a:solidFill>
              <a:srgbClr val="102872"/>
            </a:solidFill>
            <a:ln w="12700" cap="flat" cmpd="sng">
              <a:solidFill>
                <a:schemeClr val="bg1"/>
              </a:solidFill>
              <a:prstDash val="solid"/>
              <a:bevel/>
              <a:headEnd type="none" w="med" len="med"/>
              <a:tailEnd type="none" w="med" len="med"/>
            </a:ln>
          </p:spPr>
          <p:txBody>
            <a:bodyPr anchor="ctr"/>
            <a:p>
              <a:pPr algn="ctr"/>
              <a:endParaRPr lang="zh-CN" altLang="zh-CN" dirty="0">
                <a:solidFill>
                  <a:schemeClr val="bg1"/>
                </a:solidFill>
                <a:latin typeface="宋体" panose="02010600030101010101" pitchFamily="2" charset="-122"/>
                <a:ea typeface="宋体" panose="02010600030101010101" pitchFamily="2" charset="-122"/>
                <a:sym typeface="宋体" panose="02010600030101010101" pitchFamily="2" charset="-122"/>
              </a:endParaRPr>
            </a:p>
          </p:txBody>
        </p:sp>
        <p:sp>
          <p:nvSpPr>
            <p:cNvPr id="7174" name="文本框 20"/>
            <p:cNvSpPr/>
            <p:nvPr/>
          </p:nvSpPr>
          <p:spPr>
            <a:xfrm>
              <a:off x="468299" y="159937"/>
              <a:ext cx="1288843" cy="700831"/>
            </a:xfrm>
            <a:prstGeom prst="rect">
              <a:avLst/>
            </a:prstGeom>
            <a:noFill/>
            <a:ln w="9525">
              <a:noFill/>
            </a:ln>
          </p:spPr>
          <p:txBody>
            <a:bodyPr wrap="square" anchor="t">
              <a:spAutoFit/>
            </a:bodyPr>
            <a:p>
              <a:pPr algn="ctr"/>
              <a:r>
                <a:rPr lang="en-US" altLang="zh-CN" sz="4000" dirty="0">
                  <a:solidFill>
                    <a:schemeClr val="bg1"/>
                  </a:solidFill>
                  <a:latin typeface="微软雅黑" panose="020B0503020204020204" pitchFamily="34" charset="-122"/>
                  <a:ea typeface="微软雅黑" panose="020B0503020204020204" pitchFamily="34" charset="-122"/>
                  <a:sym typeface="Calibri" panose="020F0502020204030204" pitchFamily="34" charset="0"/>
                </a:rPr>
                <a:t>01</a:t>
              </a:r>
              <a:endParaRPr lang="zh-CN" altLang="en-US" sz="4000" dirty="0">
                <a:solidFill>
                  <a:schemeClr val="bg1"/>
                </a:solidFill>
                <a:latin typeface="微软雅黑" panose="020B0503020204020204" pitchFamily="34" charset="-122"/>
                <a:ea typeface="微软雅黑" panose="020B0503020204020204" pitchFamily="34" charset="-122"/>
                <a:sym typeface="Calibri" panose="020F0502020204030204" pitchFamily="34" charset="0"/>
              </a:endParaRPr>
            </a:p>
          </p:txBody>
        </p:sp>
      </p:grpSp>
      <p:grpSp>
        <p:nvGrpSpPr>
          <p:cNvPr id="7175" name="组合 21"/>
          <p:cNvGrpSpPr/>
          <p:nvPr/>
        </p:nvGrpSpPr>
        <p:grpSpPr>
          <a:xfrm>
            <a:off x="4704080" y="1503045"/>
            <a:ext cx="1972310" cy="1428115"/>
            <a:chOff x="0" y="0"/>
            <a:chExt cx="2093189" cy="1416774"/>
          </a:xfrm>
        </p:grpSpPr>
        <p:sp>
          <p:nvSpPr>
            <p:cNvPr id="7176" name="等腰三角形 22">
              <a:hlinkClick r:id="rId1"/>
            </p:cNvPr>
            <p:cNvSpPr/>
            <p:nvPr/>
          </p:nvSpPr>
          <p:spPr>
            <a:xfrm>
              <a:off x="0" y="0"/>
              <a:ext cx="2093189" cy="1416774"/>
            </a:xfrm>
            <a:prstGeom prst="triangle">
              <a:avLst>
                <a:gd name="adj" fmla="val 50000"/>
              </a:avLst>
            </a:prstGeom>
            <a:solidFill>
              <a:srgbClr val="102872"/>
            </a:solidFill>
            <a:ln w="12700" cap="flat" cmpd="sng">
              <a:solidFill>
                <a:schemeClr val="bg1"/>
              </a:solidFill>
              <a:prstDash val="solid"/>
              <a:bevel/>
              <a:headEnd type="none" w="med" len="med"/>
              <a:tailEnd type="none" w="med" len="med"/>
            </a:ln>
          </p:spPr>
          <p:txBody>
            <a:bodyPr anchor="ctr"/>
            <a:p>
              <a:pPr algn="ctr"/>
              <a:endParaRPr lang="zh-CN" altLang="zh-CN" dirty="0">
                <a:solidFill>
                  <a:schemeClr val="bg1"/>
                </a:solidFill>
                <a:latin typeface="宋体" panose="02010600030101010101" pitchFamily="2" charset="-122"/>
                <a:ea typeface="宋体" panose="02010600030101010101" pitchFamily="2" charset="-122"/>
                <a:sym typeface="宋体" panose="02010600030101010101" pitchFamily="2" charset="-122"/>
              </a:endParaRPr>
            </a:p>
          </p:txBody>
        </p:sp>
        <p:sp>
          <p:nvSpPr>
            <p:cNvPr id="7177" name="文本框 23"/>
            <p:cNvSpPr/>
            <p:nvPr/>
          </p:nvSpPr>
          <p:spPr>
            <a:xfrm>
              <a:off x="467696" y="550583"/>
              <a:ext cx="1147008" cy="701142"/>
            </a:xfrm>
            <a:prstGeom prst="rect">
              <a:avLst/>
            </a:prstGeom>
            <a:noFill/>
            <a:ln w="9525">
              <a:noFill/>
            </a:ln>
          </p:spPr>
          <p:txBody>
            <a:bodyPr wrap="square" anchor="t">
              <a:spAutoFit/>
            </a:bodyPr>
            <a:p>
              <a:pPr algn="ctr"/>
              <a:r>
                <a:rPr lang="en-US" altLang="zh-CN" sz="4000" dirty="0">
                  <a:solidFill>
                    <a:schemeClr val="bg1"/>
                  </a:solidFill>
                  <a:latin typeface="微软雅黑" panose="020B0503020204020204" pitchFamily="34" charset="-122"/>
                  <a:ea typeface="微软雅黑" panose="020B0503020204020204" pitchFamily="34" charset="-122"/>
                  <a:sym typeface="Calibri" panose="020F0502020204030204" pitchFamily="34" charset="0"/>
                </a:rPr>
                <a:t>02</a:t>
              </a:r>
              <a:endParaRPr lang="zh-CN" altLang="en-US" sz="4000" dirty="0">
                <a:solidFill>
                  <a:schemeClr val="bg1"/>
                </a:solidFill>
                <a:latin typeface="微软雅黑" panose="020B0503020204020204" pitchFamily="34" charset="-122"/>
                <a:ea typeface="微软雅黑" panose="020B0503020204020204" pitchFamily="34" charset="-122"/>
                <a:sym typeface="Calibri" panose="020F0502020204030204" pitchFamily="34" charset="0"/>
              </a:endParaRPr>
            </a:p>
          </p:txBody>
        </p:sp>
      </p:grpSp>
      <p:grpSp>
        <p:nvGrpSpPr>
          <p:cNvPr id="7178" name="组合 24"/>
          <p:cNvGrpSpPr/>
          <p:nvPr/>
        </p:nvGrpSpPr>
        <p:grpSpPr>
          <a:xfrm>
            <a:off x="4704080" y="2994660"/>
            <a:ext cx="1971675" cy="1428115"/>
            <a:chOff x="0" y="71815"/>
            <a:chExt cx="2093189" cy="1416774"/>
          </a:xfrm>
        </p:grpSpPr>
        <p:sp>
          <p:nvSpPr>
            <p:cNvPr id="7179" name="等腰三角形 25">
              <a:hlinkClick r:id="rId1"/>
            </p:cNvPr>
            <p:cNvSpPr/>
            <p:nvPr/>
          </p:nvSpPr>
          <p:spPr>
            <a:xfrm flipH="1" flipV="1">
              <a:off x="0" y="71815"/>
              <a:ext cx="2093189" cy="1416774"/>
            </a:xfrm>
            <a:prstGeom prst="triangle">
              <a:avLst>
                <a:gd name="adj" fmla="val 50000"/>
              </a:avLst>
            </a:prstGeom>
            <a:solidFill>
              <a:srgbClr val="102872"/>
            </a:solidFill>
            <a:ln w="12700" cap="flat" cmpd="sng">
              <a:solidFill>
                <a:schemeClr val="bg1"/>
              </a:solidFill>
              <a:prstDash val="solid"/>
              <a:bevel/>
              <a:headEnd type="none" w="med" len="med"/>
              <a:tailEnd type="none" w="med" len="med"/>
            </a:ln>
          </p:spPr>
          <p:txBody>
            <a:bodyPr anchor="ctr"/>
            <a:p>
              <a:pPr algn="ctr"/>
              <a:endParaRPr lang="zh-CN" altLang="zh-CN" dirty="0">
                <a:solidFill>
                  <a:schemeClr val="bg1"/>
                </a:solidFill>
                <a:latin typeface="宋体" panose="02010600030101010101" pitchFamily="2" charset="-122"/>
                <a:ea typeface="宋体" panose="02010600030101010101" pitchFamily="2" charset="-122"/>
                <a:sym typeface="宋体" panose="02010600030101010101" pitchFamily="2" charset="-122"/>
              </a:endParaRPr>
            </a:p>
          </p:txBody>
        </p:sp>
        <p:sp>
          <p:nvSpPr>
            <p:cNvPr id="7180" name="文本框 26"/>
            <p:cNvSpPr/>
            <p:nvPr/>
          </p:nvSpPr>
          <p:spPr>
            <a:xfrm>
              <a:off x="500883" y="217964"/>
              <a:ext cx="1121761" cy="701142"/>
            </a:xfrm>
            <a:prstGeom prst="rect">
              <a:avLst/>
            </a:prstGeom>
            <a:noFill/>
            <a:ln w="9525">
              <a:noFill/>
            </a:ln>
          </p:spPr>
          <p:txBody>
            <a:bodyPr wrap="square" anchor="t">
              <a:spAutoFit/>
            </a:bodyPr>
            <a:p>
              <a:pPr algn="ctr"/>
              <a:r>
                <a:rPr lang="en-US" altLang="zh-CN" sz="4000" dirty="0">
                  <a:solidFill>
                    <a:schemeClr val="bg1"/>
                  </a:solidFill>
                  <a:latin typeface="微软雅黑" panose="020B0503020204020204" pitchFamily="34" charset="-122"/>
                  <a:ea typeface="微软雅黑" panose="020B0503020204020204" pitchFamily="34" charset="-122"/>
                  <a:sym typeface="Calibri" panose="020F0502020204030204" pitchFamily="34" charset="0"/>
                </a:rPr>
                <a:t>03</a:t>
              </a:r>
              <a:endParaRPr lang="zh-CN" altLang="en-US" sz="4000" dirty="0">
                <a:solidFill>
                  <a:schemeClr val="bg1"/>
                </a:solidFill>
                <a:latin typeface="微软雅黑" panose="020B0503020204020204" pitchFamily="34" charset="-122"/>
                <a:ea typeface="微软雅黑" panose="020B0503020204020204" pitchFamily="34" charset="-122"/>
                <a:sym typeface="Calibri" panose="020F0502020204030204" pitchFamily="34" charset="0"/>
              </a:endParaRPr>
            </a:p>
          </p:txBody>
        </p:sp>
      </p:grpSp>
      <p:grpSp>
        <p:nvGrpSpPr>
          <p:cNvPr id="7181" name="组合 27"/>
          <p:cNvGrpSpPr/>
          <p:nvPr/>
        </p:nvGrpSpPr>
        <p:grpSpPr>
          <a:xfrm>
            <a:off x="5760720" y="2994660"/>
            <a:ext cx="1969770" cy="1428115"/>
            <a:chOff x="0" y="0"/>
            <a:chExt cx="2093189" cy="1416774"/>
          </a:xfrm>
        </p:grpSpPr>
        <p:sp>
          <p:nvSpPr>
            <p:cNvPr id="7182" name="等腰三角形 28">
              <a:hlinkClick r:id="rId1"/>
            </p:cNvPr>
            <p:cNvSpPr/>
            <p:nvPr/>
          </p:nvSpPr>
          <p:spPr>
            <a:xfrm>
              <a:off x="0" y="0"/>
              <a:ext cx="2093189" cy="1416774"/>
            </a:xfrm>
            <a:prstGeom prst="triangle">
              <a:avLst>
                <a:gd name="adj" fmla="val 50000"/>
              </a:avLst>
            </a:prstGeom>
            <a:solidFill>
              <a:srgbClr val="102872"/>
            </a:solidFill>
            <a:ln w="12700" cap="flat" cmpd="sng">
              <a:solidFill>
                <a:schemeClr val="bg1"/>
              </a:solidFill>
              <a:prstDash val="solid"/>
              <a:bevel/>
              <a:headEnd type="none" w="med" len="med"/>
              <a:tailEnd type="none" w="med" len="med"/>
            </a:ln>
          </p:spPr>
          <p:txBody>
            <a:bodyPr anchor="ctr"/>
            <a:p>
              <a:pPr algn="ctr"/>
              <a:endParaRPr lang="zh-CN" altLang="zh-CN" dirty="0">
                <a:solidFill>
                  <a:schemeClr val="bg1"/>
                </a:solidFill>
                <a:latin typeface="宋体" panose="02010600030101010101" pitchFamily="2" charset="-122"/>
                <a:ea typeface="宋体" panose="02010600030101010101" pitchFamily="2" charset="-122"/>
                <a:sym typeface="宋体" panose="02010600030101010101" pitchFamily="2" charset="-122"/>
              </a:endParaRPr>
            </a:p>
          </p:txBody>
        </p:sp>
        <p:sp>
          <p:nvSpPr>
            <p:cNvPr id="7183" name="文本框 29"/>
            <p:cNvSpPr/>
            <p:nvPr/>
          </p:nvSpPr>
          <p:spPr>
            <a:xfrm>
              <a:off x="470998" y="595937"/>
              <a:ext cx="1151861" cy="701142"/>
            </a:xfrm>
            <a:prstGeom prst="rect">
              <a:avLst/>
            </a:prstGeom>
            <a:noFill/>
            <a:ln w="9525">
              <a:noFill/>
            </a:ln>
          </p:spPr>
          <p:txBody>
            <a:bodyPr wrap="square" anchor="t">
              <a:spAutoFit/>
            </a:bodyPr>
            <a:p>
              <a:pPr algn="ctr"/>
              <a:r>
                <a:rPr lang="en-US" altLang="zh-CN" sz="4000" dirty="0">
                  <a:solidFill>
                    <a:schemeClr val="bg1"/>
                  </a:solidFill>
                  <a:latin typeface="微软雅黑" panose="020B0503020204020204" pitchFamily="34" charset="-122"/>
                  <a:ea typeface="微软雅黑" panose="020B0503020204020204" pitchFamily="34" charset="-122"/>
                  <a:sym typeface="Calibri" panose="020F0502020204030204" pitchFamily="34" charset="0"/>
                </a:rPr>
                <a:t>04</a:t>
              </a:r>
              <a:endParaRPr lang="zh-CN" altLang="en-US" sz="4000" dirty="0">
                <a:solidFill>
                  <a:schemeClr val="bg1"/>
                </a:solidFill>
                <a:latin typeface="微软雅黑" panose="020B0503020204020204" pitchFamily="34" charset="-122"/>
                <a:ea typeface="微软雅黑" panose="020B0503020204020204" pitchFamily="34" charset="-122"/>
                <a:sym typeface="Calibri" panose="020F0502020204030204" pitchFamily="34" charset="0"/>
              </a:endParaRPr>
            </a:p>
          </p:txBody>
        </p:sp>
      </p:grpSp>
      <p:sp>
        <p:nvSpPr>
          <p:cNvPr id="7184" name="文本框 31"/>
          <p:cNvSpPr/>
          <p:nvPr/>
        </p:nvSpPr>
        <p:spPr>
          <a:xfrm>
            <a:off x="1360805" y="1637665"/>
            <a:ext cx="2333625" cy="283210"/>
          </a:xfrm>
          <a:prstGeom prst="rect">
            <a:avLst/>
          </a:prstGeom>
          <a:noFill/>
          <a:ln w="9525">
            <a:noFill/>
          </a:ln>
        </p:spPr>
        <p:txBody>
          <a:bodyPr wrap="square" anchor="t">
            <a:spAutoFit/>
          </a:bodyPr>
          <a:p>
            <a:pPr algn="ctr">
              <a:lnSpc>
                <a:spcPts val="1500"/>
              </a:lnSpc>
              <a:buClr>
                <a:srgbClr val="0070C0"/>
              </a:buClr>
            </a:pPr>
            <a:r>
              <a:rPr lang="zh-CN" altLang="en-US" sz="1800" b="1" dirty="0">
                <a:solidFill>
                  <a:schemeClr val="tx1"/>
                </a:solidFill>
                <a:latin typeface="微软雅黑" panose="020B0503020204020204" pitchFamily="34" charset="-122"/>
                <a:ea typeface="微软雅黑" panose="020B0503020204020204" pitchFamily="34" charset="-122"/>
                <a:sym typeface="Calibri" panose="020F0502020204030204" pitchFamily="34" charset="0"/>
              </a:rPr>
              <a:t>项目名称及开发成员</a:t>
            </a:r>
            <a:endParaRPr lang="zh-CN" altLang="en-US" sz="1800" b="1" dirty="0">
              <a:solidFill>
                <a:schemeClr val="tx1"/>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7185" name="文本框 34"/>
          <p:cNvSpPr/>
          <p:nvPr/>
        </p:nvSpPr>
        <p:spPr>
          <a:xfrm>
            <a:off x="6647498" y="1429068"/>
            <a:ext cx="1455737" cy="283210"/>
          </a:xfrm>
          <a:prstGeom prst="rect">
            <a:avLst/>
          </a:prstGeom>
          <a:noFill/>
          <a:ln w="9525">
            <a:noFill/>
          </a:ln>
        </p:spPr>
        <p:txBody>
          <a:bodyPr anchor="t">
            <a:spAutoFit/>
          </a:bodyPr>
          <a:p>
            <a:pPr algn="ctr">
              <a:lnSpc>
                <a:spcPts val="1500"/>
              </a:lnSpc>
              <a:buClr>
                <a:srgbClr val="0070C0"/>
              </a:buClr>
            </a:pPr>
            <a:r>
              <a:rPr lang="zh-CN" altLang="en-US" sz="1800" b="1" dirty="0">
                <a:solidFill>
                  <a:schemeClr val="tx1"/>
                </a:solidFill>
                <a:latin typeface="微软雅黑" panose="020B0503020204020204" pitchFamily="34" charset="-122"/>
                <a:ea typeface="微软雅黑" panose="020B0503020204020204" pitchFamily="34" charset="-122"/>
                <a:sym typeface="Calibri" panose="020F0502020204030204" pitchFamily="34" charset="0"/>
              </a:rPr>
              <a:t>项目的用户</a:t>
            </a:r>
            <a:endParaRPr lang="zh-CN" altLang="en-US" sz="1800" b="1" dirty="0">
              <a:solidFill>
                <a:schemeClr val="tx1"/>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7186" name="文本框 37"/>
          <p:cNvSpPr/>
          <p:nvPr/>
        </p:nvSpPr>
        <p:spPr>
          <a:xfrm>
            <a:off x="7627620" y="2931795"/>
            <a:ext cx="2570163" cy="283210"/>
          </a:xfrm>
          <a:prstGeom prst="rect">
            <a:avLst/>
          </a:prstGeom>
          <a:noFill/>
          <a:ln w="9525">
            <a:noFill/>
          </a:ln>
        </p:spPr>
        <p:txBody>
          <a:bodyPr anchor="t">
            <a:spAutoFit/>
          </a:bodyPr>
          <a:p>
            <a:pPr algn="ctr">
              <a:lnSpc>
                <a:spcPts val="1500"/>
              </a:lnSpc>
              <a:buClr>
                <a:srgbClr val="0070C0"/>
              </a:buClr>
            </a:pPr>
            <a:r>
              <a:rPr lang="zh-CN" altLang="en-US" sz="1800" b="1" dirty="0">
                <a:solidFill>
                  <a:schemeClr val="tx1"/>
                </a:solidFill>
                <a:latin typeface="微软雅黑" panose="020B0503020204020204" pitchFamily="34" charset="-122"/>
                <a:ea typeface="微软雅黑" panose="020B0503020204020204" pitchFamily="34" charset="-122"/>
                <a:sym typeface="Calibri" panose="020F0502020204030204" pitchFamily="34" charset="0"/>
              </a:rPr>
              <a:t>项目主要承担部门</a:t>
            </a:r>
            <a:endParaRPr lang="zh-CN" altLang="en-US" sz="1800" b="1" dirty="0">
              <a:solidFill>
                <a:schemeClr val="tx1"/>
              </a:solidFill>
              <a:latin typeface="微软雅黑" panose="020B0503020204020204" pitchFamily="34" charset="-122"/>
              <a:ea typeface="微软雅黑" panose="020B0503020204020204" pitchFamily="34" charset="-122"/>
              <a:sym typeface="Calibri" panose="020F0502020204030204" pitchFamily="34" charset="0"/>
            </a:endParaRPr>
          </a:p>
        </p:txBody>
      </p:sp>
      <p:grpSp>
        <p:nvGrpSpPr>
          <p:cNvPr id="7187" name="组合 39"/>
          <p:cNvGrpSpPr/>
          <p:nvPr/>
        </p:nvGrpSpPr>
        <p:grpSpPr>
          <a:xfrm>
            <a:off x="2459355" y="3917315"/>
            <a:ext cx="6467475" cy="774700"/>
            <a:chOff x="-5061907" y="-292191"/>
            <a:chExt cx="6269237" cy="772949"/>
          </a:xfrm>
        </p:grpSpPr>
        <p:sp>
          <p:nvSpPr>
            <p:cNvPr id="7188" name="文本框 40"/>
            <p:cNvSpPr/>
            <p:nvPr/>
          </p:nvSpPr>
          <p:spPr>
            <a:xfrm>
              <a:off x="-5061907" y="-292191"/>
              <a:ext cx="1524820" cy="282570"/>
            </a:xfrm>
            <a:prstGeom prst="rect">
              <a:avLst/>
            </a:prstGeom>
            <a:noFill/>
            <a:ln w="9525">
              <a:noFill/>
            </a:ln>
          </p:spPr>
          <p:txBody>
            <a:bodyPr anchor="t">
              <a:spAutoFit/>
            </a:bodyPr>
            <a:p>
              <a:pPr algn="ctr">
                <a:lnSpc>
                  <a:spcPts val="1500"/>
                </a:lnSpc>
                <a:buClr>
                  <a:srgbClr val="0070C0"/>
                </a:buClr>
              </a:pPr>
              <a:r>
                <a:rPr lang="zh-CN" altLang="en-US" sz="1800" b="1" dirty="0">
                  <a:solidFill>
                    <a:schemeClr val="tx1"/>
                  </a:solidFill>
                  <a:latin typeface="微软雅黑" panose="020B0503020204020204" pitchFamily="34" charset="-122"/>
                  <a:ea typeface="微软雅黑" panose="020B0503020204020204" pitchFamily="34" charset="-122"/>
                  <a:sym typeface="Calibri" panose="020F0502020204030204" pitchFamily="34" charset="0"/>
                </a:rPr>
                <a:t>项目建设背景</a:t>
              </a:r>
              <a:endParaRPr lang="zh-CN" altLang="en-US" sz="1800" b="1" dirty="0">
                <a:solidFill>
                  <a:schemeClr val="tx1"/>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7189" name="文本框 41"/>
            <p:cNvSpPr/>
            <p:nvPr/>
          </p:nvSpPr>
          <p:spPr>
            <a:xfrm>
              <a:off x="103535" y="212095"/>
              <a:ext cx="1103795" cy="268663"/>
            </a:xfrm>
            <a:prstGeom prst="rect">
              <a:avLst/>
            </a:prstGeom>
            <a:noFill/>
            <a:ln w="9525">
              <a:noFill/>
            </a:ln>
          </p:spPr>
          <p:txBody>
            <a:bodyPr anchor="t">
              <a:spAutoFit/>
            </a:bodyPr>
            <a:p>
              <a:pPr algn="dist">
                <a:lnSpc>
                  <a:spcPts val="1500"/>
                </a:lnSpc>
                <a:buClr>
                  <a:srgbClr val="0070C0"/>
                </a:buClr>
              </a:pPr>
              <a:endParaRPr lang="zh-CN" altLang="en-US" sz="1000" dirty="0">
                <a:solidFill>
                  <a:schemeClr val="bg1"/>
                </a:solidFill>
                <a:latin typeface="微软雅黑" panose="020B0503020204020204" pitchFamily="34" charset="-122"/>
                <a:ea typeface="微软雅黑" panose="020B0503020204020204" pitchFamily="34" charset="-122"/>
                <a:sym typeface="Calibri" panose="020F0502020204030204" pitchFamily="34" charset="0"/>
              </a:endParaRPr>
            </a:p>
          </p:txBody>
        </p:sp>
      </p:grpSp>
      <p:sp>
        <p:nvSpPr>
          <p:cNvPr id="7190" name="矩形 42"/>
          <p:cNvSpPr>
            <a:spLocks noChangeArrowheads="1"/>
          </p:cNvSpPr>
          <p:nvPr/>
        </p:nvSpPr>
        <p:spPr bwMode="auto">
          <a:xfrm>
            <a:off x="1627505" y="4422775"/>
            <a:ext cx="9822180" cy="230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300">
                <a:solidFill>
                  <a:schemeClr val="tx1"/>
                </a:solidFill>
                <a:latin typeface="Arial" panose="020B0604020202020204" pitchFamily="34" charset="0"/>
                <a:ea typeface="宋体" panose="02010600030101010101" pitchFamily="2" charset="-122"/>
              </a:defRPr>
            </a:lvl1pPr>
            <a:lvl2pPr eaLnBrk="0" hangingPunct="0">
              <a:defRPr sz="1300">
                <a:solidFill>
                  <a:schemeClr val="tx1"/>
                </a:solidFill>
                <a:latin typeface="Arial" panose="020B0604020202020204" pitchFamily="34" charset="0"/>
                <a:ea typeface="宋体" panose="02010600030101010101" pitchFamily="2" charset="-122"/>
              </a:defRPr>
            </a:lvl2pPr>
            <a:lvl3pPr eaLnBrk="0" hangingPunct="0">
              <a:defRPr sz="1300">
                <a:solidFill>
                  <a:schemeClr val="tx1"/>
                </a:solidFill>
                <a:latin typeface="Arial" panose="020B0604020202020204" pitchFamily="34" charset="0"/>
                <a:ea typeface="宋体" panose="02010600030101010101" pitchFamily="2" charset="-122"/>
              </a:defRPr>
            </a:lvl3pPr>
            <a:lvl4pPr eaLnBrk="0" hangingPunct="0">
              <a:defRPr sz="1300">
                <a:solidFill>
                  <a:schemeClr val="tx1"/>
                </a:solidFill>
                <a:latin typeface="Arial" panose="020B0604020202020204" pitchFamily="34" charset="0"/>
                <a:ea typeface="宋体" panose="02010600030101010101" pitchFamily="2" charset="-122"/>
              </a:defRPr>
            </a:lvl4pPr>
            <a:lvl5pPr eaLnBrk="0" hangingPunct="0">
              <a:defRPr sz="1300">
                <a:solidFill>
                  <a:schemeClr val="tx1"/>
                </a:solidFill>
                <a:latin typeface="Arial" panose="020B0604020202020204" pitchFamily="34" charset="0"/>
                <a:ea typeface="宋体" panose="02010600030101010101" pitchFamily="2" charset="-122"/>
              </a:defRPr>
            </a:lvl5pPr>
            <a:lvl6pPr marL="1828800" indent="457200" defTabSz="685800" eaLnBrk="0" fontAlgn="base" hangingPunct="0">
              <a:spcBef>
                <a:spcPct val="0"/>
              </a:spcBef>
              <a:spcAft>
                <a:spcPct val="0"/>
              </a:spcAft>
              <a:buFont typeface="Arial" panose="020B0604020202020204" pitchFamily="34" charset="0"/>
              <a:defRPr sz="1300">
                <a:solidFill>
                  <a:schemeClr val="tx1"/>
                </a:solidFill>
                <a:latin typeface="Arial" panose="020B0604020202020204" pitchFamily="34" charset="0"/>
                <a:ea typeface="宋体" panose="02010600030101010101" pitchFamily="2" charset="-122"/>
              </a:defRPr>
            </a:lvl6pPr>
            <a:lvl7pPr marL="2286000" indent="457200" defTabSz="685800" eaLnBrk="0" fontAlgn="base" hangingPunct="0">
              <a:spcBef>
                <a:spcPct val="0"/>
              </a:spcBef>
              <a:spcAft>
                <a:spcPct val="0"/>
              </a:spcAft>
              <a:buFont typeface="Arial" panose="020B0604020202020204" pitchFamily="34" charset="0"/>
              <a:defRPr sz="1300">
                <a:solidFill>
                  <a:schemeClr val="tx1"/>
                </a:solidFill>
                <a:latin typeface="Arial" panose="020B0604020202020204" pitchFamily="34" charset="0"/>
                <a:ea typeface="宋体" panose="02010600030101010101" pitchFamily="2" charset="-122"/>
              </a:defRPr>
            </a:lvl7pPr>
            <a:lvl8pPr marL="2743200" indent="457200" defTabSz="685800" eaLnBrk="0" fontAlgn="base" hangingPunct="0">
              <a:spcBef>
                <a:spcPct val="0"/>
              </a:spcBef>
              <a:spcAft>
                <a:spcPct val="0"/>
              </a:spcAft>
              <a:buFont typeface="Arial" panose="020B0604020202020204" pitchFamily="34" charset="0"/>
              <a:defRPr sz="1300">
                <a:solidFill>
                  <a:schemeClr val="tx1"/>
                </a:solidFill>
                <a:latin typeface="Arial" panose="020B0604020202020204" pitchFamily="34" charset="0"/>
                <a:ea typeface="宋体" panose="02010600030101010101" pitchFamily="2" charset="-122"/>
              </a:defRPr>
            </a:lvl8pPr>
            <a:lvl9pPr marL="3200400" indent="457200" defTabSz="685800" eaLnBrk="0" fontAlgn="base" hangingPunct="0">
              <a:spcBef>
                <a:spcPct val="0"/>
              </a:spcBef>
              <a:spcAft>
                <a:spcPct val="0"/>
              </a:spcAft>
              <a:buFont typeface="Arial" panose="020B0604020202020204" pitchFamily="34" charset="0"/>
              <a:defRPr sz="1300">
                <a:solidFill>
                  <a:schemeClr val="tx1"/>
                </a:solidFill>
                <a:latin typeface="Arial" panose="020B0604020202020204" pitchFamily="34" charset="0"/>
                <a:ea typeface="宋体" panose="02010600030101010101" pitchFamily="2" charset="-122"/>
              </a:defRPr>
            </a:lvl9pPr>
          </a:lstStyle>
          <a:p>
            <a:pPr marL="0" marR="0" lvl="0" indent="0" algn="l" defTabSz="6858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zh-CN" sz="16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目标用户：</a:t>
            </a:r>
            <a:endParaRPr kumimoji="0" lang="zh-CN" altLang="zh-CN" sz="16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0" algn="l" defTabSz="6858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zh-CN" sz="1600" i="0" u="none" strike="noStrike" kern="1200" cap="none" spc="0" normalizeH="0" baseline="0" noProof="0" dirty="0">
                <a:ln>
                  <a:noFill/>
                </a:ln>
                <a:solidFill>
                  <a:schemeClr val="tx1"/>
                </a:solidFill>
                <a:effectLst/>
                <a:uLnTx/>
                <a:uFillTx/>
                <a:latin typeface="宋体" panose="02010600030101010101" pitchFamily="2" charset="-122"/>
                <a:cs typeface="宋体" panose="02010600030101010101" pitchFamily="2" charset="-122"/>
                <a:sym typeface="微软雅黑" panose="020B0503020204020204" pitchFamily="34" charset="-122"/>
              </a:rPr>
              <a:t>一级用户:对沙盒游戏有浓厚兴趣，经常在游玩沙盒游戏的玩家群体。</a:t>
            </a:r>
            <a:endParaRPr kumimoji="0" lang="zh-CN" altLang="zh-CN" sz="1600" i="0" u="none" strike="noStrike" kern="1200" cap="none" spc="0" normalizeH="0" baseline="0" noProof="0" dirty="0">
              <a:ln>
                <a:noFill/>
              </a:ln>
              <a:solidFill>
                <a:schemeClr val="tx1"/>
              </a:solidFill>
              <a:effectLst/>
              <a:uLnTx/>
              <a:uFillTx/>
              <a:latin typeface="宋体" panose="02010600030101010101" pitchFamily="2" charset="-122"/>
              <a:cs typeface="宋体" panose="02010600030101010101" pitchFamily="2" charset="-122"/>
              <a:sym typeface="微软雅黑" panose="020B0503020204020204" pitchFamily="34" charset="-122"/>
            </a:endParaRPr>
          </a:p>
          <a:p>
            <a:pPr marL="0" marR="0" lvl="0" indent="0" algn="l" defTabSz="6858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zh-CN" sz="1600" i="0" u="none" strike="noStrike" kern="1200" cap="none" spc="0" normalizeH="0" baseline="0" noProof="0" dirty="0">
                <a:ln>
                  <a:noFill/>
                </a:ln>
                <a:solidFill>
                  <a:schemeClr val="tx1"/>
                </a:solidFill>
                <a:effectLst/>
                <a:uLnTx/>
                <a:uFillTx/>
                <a:latin typeface="宋体" panose="02010600030101010101" pitchFamily="2" charset="-122"/>
                <a:cs typeface="宋体" panose="02010600030101010101" pitchFamily="2" charset="-122"/>
                <a:sym typeface="微软雅黑" panose="020B0503020204020204" pitchFamily="34" charset="-122"/>
              </a:rPr>
              <a:t>二级用户:对沙盒游戏有兴趣，并想接触沙盒游戏的潜在玩家群体。</a:t>
            </a:r>
            <a:endParaRPr kumimoji="0" lang="zh-CN" altLang="zh-CN" sz="16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0" algn="l" defTabSz="6858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zh-CN" sz="1600" b="1"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sym typeface="+mn-ea"/>
              </a:rPr>
              <a:t>背景</a:t>
            </a:r>
            <a:r>
              <a:rPr kumimoji="0" lang="zh-CN" altLang="zh-CN" sz="16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sym typeface="+mn-ea"/>
              </a:rPr>
              <a:t>：</a:t>
            </a:r>
            <a:endParaRPr kumimoji="0" lang="zh-CN" altLang="zh-CN" sz="16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sym typeface="+mn-ea"/>
            </a:endParaRPr>
          </a:p>
          <a:p>
            <a:pPr marL="0" marR="0" lvl="0" indent="0" algn="l" defTabSz="6858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zh-CN" sz="16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sym typeface="+mn-ea"/>
              </a:rPr>
              <a:t>现行的沙盘游戏中，更多的是在画面和游戏背景方面进行改善。并没有实现真正的</a:t>
            </a:r>
            <a:r>
              <a:rPr kumimoji="0" lang="en-US" altLang="zh-CN" sz="16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sym typeface="+mn-ea"/>
              </a:rPr>
              <a:t>“</a:t>
            </a:r>
            <a:r>
              <a:rPr kumimoji="0" lang="zh-CN" altLang="en-US" sz="16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sym typeface="+mn-ea"/>
              </a:rPr>
              <a:t>沙盘</a:t>
            </a:r>
            <a:r>
              <a:rPr kumimoji="0" lang="en-US" altLang="zh-CN" sz="16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sym typeface="+mn-ea"/>
              </a:rPr>
              <a:t>”</a:t>
            </a:r>
            <a:r>
              <a:rPr kumimoji="0" lang="zh-CN" altLang="en-US" sz="16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sym typeface="+mn-ea"/>
              </a:rPr>
              <a:t>。战局情况因素考虑太少，只是一种理想状况下的仿战局棋盘游戏。</a:t>
            </a:r>
            <a:endParaRPr kumimoji="0" lang="zh-CN" altLang="zh-CN" sz="16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sym typeface="+mn-ea"/>
            </a:endParaRPr>
          </a:p>
          <a:p>
            <a:pPr marL="0" marR="0" lvl="0" indent="0" algn="l" defTabSz="6858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zh-CN" sz="16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sym typeface="+mn-ea"/>
              </a:rPr>
              <a:t>暴露的问题：</a:t>
            </a:r>
            <a:endParaRPr kumimoji="0" lang="zh-CN" altLang="zh-CN" sz="16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sym typeface="+mn-ea"/>
            </a:endParaRPr>
          </a:p>
          <a:p>
            <a:pPr marL="0" marR="0" lvl="0" indent="0" algn="l" defTabSz="6858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zh-CN" sz="16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sym typeface="+mn-ea"/>
              </a:rPr>
              <a:t>没有游戏新意，并没有体现出现实感，大多只是棋盘类型游戏的多规则化。</a:t>
            </a:r>
            <a:endParaRPr kumimoji="0" lang="zh-CN" altLang="zh-CN" sz="16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sym typeface="+mn-ea"/>
            </a:endParaRPr>
          </a:p>
          <a:p>
            <a:pPr marL="0" marR="0" lvl="0" indent="0" algn="l" defTabSz="6858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zh-CN" sz="16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sym typeface="+mn-ea"/>
              </a:rPr>
              <a:t>因此希望通过开发一个沙盘真实战术类游戏来增加沙盘类游戏的可玩性。</a:t>
            </a:r>
            <a:endParaRPr kumimoji="0" lang="zh-CN" altLang="zh-CN" sz="16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sym typeface="+mn-ea"/>
            </a:endParaRPr>
          </a:p>
        </p:txBody>
      </p:sp>
      <p:sp>
        <p:nvSpPr>
          <p:cNvPr id="7191" name="文本框 8"/>
          <p:cNvSpPr txBox="1"/>
          <p:nvPr/>
        </p:nvSpPr>
        <p:spPr>
          <a:xfrm>
            <a:off x="6811010" y="1794193"/>
            <a:ext cx="3306763" cy="492125"/>
          </a:xfrm>
          <a:prstGeom prst="rect">
            <a:avLst/>
          </a:prstGeom>
          <a:noFill/>
          <a:ln w="9525">
            <a:noFill/>
          </a:ln>
        </p:spPr>
        <p:txBody>
          <a:bodyPr anchor="t">
            <a:spAutoFit/>
          </a:bodyPr>
          <a:p>
            <a:pPr eaLnBrk="0" hangingPunct="0"/>
            <a:r>
              <a:rPr lang="zh-CN" altLang="zh-CN" dirty="0">
                <a:solidFill>
                  <a:schemeClr val="tx1"/>
                </a:solidFill>
                <a:latin typeface="Arial" panose="020B0604020202020204" pitchFamily="34" charset="0"/>
                <a:ea typeface="宋体" panose="02010600030101010101" pitchFamily="2" charset="-122"/>
                <a:sym typeface="Calibri" panose="020F0502020204030204" pitchFamily="34" charset="0"/>
              </a:rPr>
              <a:t>原本使用朋友圈推送方式售卖商品的具体个体卖家</a:t>
            </a:r>
            <a:endParaRPr lang="zh-CN" altLang="zh-CN" dirty="0">
              <a:solidFill>
                <a:schemeClr val="tx1"/>
              </a:solidFill>
              <a:latin typeface="Arial" panose="020B0604020202020204" pitchFamily="34" charset="0"/>
              <a:ea typeface="宋体" panose="02010600030101010101" pitchFamily="2" charset="-122"/>
              <a:sym typeface="Calibri" panose="020F0502020204030204" pitchFamily="34" charset="0"/>
            </a:endParaRPr>
          </a:p>
        </p:txBody>
      </p:sp>
      <p:sp>
        <p:nvSpPr>
          <p:cNvPr id="7192" name="文本框 9"/>
          <p:cNvSpPr txBox="1"/>
          <p:nvPr/>
        </p:nvSpPr>
        <p:spPr>
          <a:xfrm>
            <a:off x="8188325" y="3303588"/>
            <a:ext cx="2009775" cy="922020"/>
          </a:xfrm>
          <a:prstGeom prst="rect">
            <a:avLst/>
          </a:prstGeom>
          <a:noFill/>
          <a:ln w="9525">
            <a:noFill/>
          </a:ln>
        </p:spPr>
        <p:txBody>
          <a:bodyPr anchor="t">
            <a:spAutoFit/>
          </a:bodyPr>
          <a:p>
            <a:pPr eaLnBrk="0" hangingPunct="0"/>
            <a:r>
              <a:rPr lang="zh-CN" altLang="en-US" dirty="0">
                <a:solidFill>
                  <a:schemeClr val="tx1"/>
                </a:solidFill>
                <a:latin typeface="Arial" panose="020B0604020202020204" pitchFamily="34" charset="0"/>
                <a:ea typeface="宋体" panose="02010600030101010101" pitchFamily="2" charset="-122"/>
                <a:sym typeface="Calibri" panose="020F0502020204030204" pitchFamily="34" charset="0"/>
              </a:rPr>
              <a:t>浙江大学城市学院软件工程 信管</a:t>
            </a:r>
            <a:r>
              <a:rPr lang="en-US" altLang="zh-CN" dirty="0">
                <a:solidFill>
                  <a:schemeClr val="tx1"/>
                </a:solidFill>
                <a:latin typeface="Arial" panose="020B0604020202020204" pitchFamily="34" charset="0"/>
                <a:ea typeface="宋体" panose="02010600030101010101" pitchFamily="2" charset="-122"/>
                <a:sym typeface="Calibri" panose="020F0502020204030204" pitchFamily="34" charset="0"/>
              </a:rPr>
              <a:t>16</a:t>
            </a:r>
            <a:r>
              <a:rPr lang="zh-CN" altLang="en-US" dirty="0">
                <a:solidFill>
                  <a:schemeClr val="tx1"/>
                </a:solidFill>
                <a:latin typeface="Arial" panose="020B0604020202020204" pitchFamily="34" charset="0"/>
                <a:ea typeface="宋体" panose="02010600030101010101" pitchFamily="2" charset="-122"/>
                <a:sym typeface="Calibri" panose="020F0502020204030204" pitchFamily="34" charset="0"/>
              </a:rPr>
              <a:t>级  </a:t>
            </a:r>
            <a:r>
              <a:rPr lang="en-US" altLang="zh-CN" dirty="0">
                <a:solidFill>
                  <a:schemeClr val="tx1"/>
                </a:solidFill>
                <a:latin typeface="Arial" panose="020B0604020202020204" pitchFamily="34" charset="0"/>
                <a:ea typeface="宋体" panose="02010600030101010101" pitchFamily="2" charset="-122"/>
                <a:sym typeface="Calibri" panose="020F0502020204030204" pitchFamily="34" charset="0"/>
              </a:rPr>
              <a:t>G02</a:t>
            </a:r>
            <a:r>
              <a:rPr lang="zh-CN" altLang="en-US" dirty="0">
                <a:solidFill>
                  <a:schemeClr val="tx1"/>
                </a:solidFill>
                <a:latin typeface="Arial" panose="020B0604020202020204" pitchFamily="34" charset="0"/>
                <a:ea typeface="宋体" panose="02010600030101010101" pitchFamily="2" charset="-122"/>
                <a:sym typeface="Calibri" panose="020F0502020204030204" pitchFamily="34" charset="0"/>
              </a:rPr>
              <a:t>小组</a:t>
            </a:r>
            <a:endParaRPr lang="zh-CN" altLang="en-US" dirty="0">
              <a:solidFill>
                <a:schemeClr val="tx1"/>
              </a:solidFill>
              <a:latin typeface="Arial" panose="020B0604020202020204" pitchFamily="34" charset="0"/>
              <a:ea typeface="宋体" panose="02010600030101010101" pitchFamily="2" charset="-122"/>
              <a:sym typeface="Calibri" panose="020F0502020204030204" pitchFamily="34" charset="0"/>
            </a:endParaRPr>
          </a:p>
        </p:txBody>
      </p:sp>
      <p:graphicFrame>
        <p:nvGraphicFramePr>
          <p:cNvPr id="6" name="表格 5"/>
          <p:cNvGraphicFramePr>
            <a:graphicFrameLocks noGrp="1"/>
          </p:cNvGraphicFramePr>
          <p:nvPr/>
        </p:nvGraphicFramePr>
        <p:xfrm>
          <a:off x="1321118" y="2008188"/>
          <a:ext cx="2546350" cy="1274445"/>
        </p:xfrm>
        <a:graphic>
          <a:graphicData uri="http://schemas.openxmlformats.org/drawingml/2006/table">
            <a:tbl>
              <a:tblPr firstRow="1" firstCol="1" bandRow="1"/>
              <a:tblGrid>
                <a:gridCol w="1023620"/>
                <a:gridCol w="1522730"/>
              </a:tblGrid>
              <a:tr h="307975">
                <a:tc>
                  <a:txBody>
                    <a:bodyPr/>
                    <a:lstStyle/>
                    <a:p>
                      <a:pPr algn="ctr">
                        <a:lnSpc>
                          <a:spcPct val="87000"/>
                        </a:lnSpc>
                        <a:spcAft>
                          <a:spcPts val="0"/>
                        </a:spcAft>
                      </a:pPr>
                      <a:r>
                        <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项目名称</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9" marR="685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87000"/>
                        </a:lnSpc>
                        <a:spcAft>
                          <a:spcPts val="0"/>
                        </a:spcAft>
                      </a:pPr>
                      <a:r>
                        <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个体电商销售平台</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9" marR="685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9885">
                <a:tc>
                  <a:txBody>
                    <a:bodyPr/>
                    <a:lstStyle/>
                    <a:p>
                      <a:pPr algn="ctr">
                        <a:lnSpc>
                          <a:spcPct val="87000"/>
                        </a:lnSpc>
                        <a:spcAft>
                          <a:spcPts val="0"/>
                        </a:spcAft>
                      </a:pPr>
                      <a:r>
                        <a:rPr lang="zh-CN" sz="14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提 出 者</a:t>
                      </a:r>
                      <a:endParaRPr lang="zh-CN" sz="14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9" marR="685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87000"/>
                        </a:lnSpc>
                        <a:spcAft>
                          <a:spcPts val="0"/>
                        </a:spcAft>
                      </a:pPr>
                      <a:r>
                        <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刘雨霏</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9" marR="685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610">
                <a:tc>
                  <a:txBody>
                    <a:bodyPr/>
                    <a:lstStyle/>
                    <a:p>
                      <a:pPr algn="ctr">
                        <a:lnSpc>
                          <a:spcPct val="87000"/>
                        </a:lnSpc>
                        <a:spcAft>
                          <a:spcPts val="0"/>
                        </a:spcAft>
                      </a:pPr>
                      <a:r>
                        <a:rPr lang="zh-CN" sz="14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开 发 者</a:t>
                      </a:r>
                      <a:endParaRPr lang="zh-CN" sz="14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9" marR="685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87000"/>
                        </a:lnSpc>
                        <a:spcAft>
                          <a:spcPts val="0"/>
                        </a:spcAft>
                      </a:pPr>
                      <a:r>
                        <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刘雨霏 杨智麟 胡方正</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9" marR="685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277">
                <a:tc>
                  <a:txBody>
                    <a:bodyPr/>
                    <a:lstStyle/>
                    <a:p>
                      <a:pPr algn="ctr">
                        <a:lnSpc>
                          <a:spcPct val="87000"/>
                        </a:lnSpc>
                        <a:spcAft>
                          <a:spcPts val="0"/>
                        </a:spcAft>
                      </a:pPr>
                      <a:r>
                        <a:rPr lang="zh-CN" sz="14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实现中心</a:t>
                      </a:r>
                      <a:endParaRPr lang="zh-CN" sz="14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9" marR="685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87000"/>
                        </a:lnSpc>
                        <a:spcAft>
                          <a:spcPts val="0"/>
                        </a:spcAft>
                      </a:pPr>
                      <a:r>
                        <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个人电脑</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9" marR="685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decel="5330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000" fill="hold"/>
                                        <p:tgtEl>
                                          <p:spTgt spid="4"/>
                                        </p:tgtEl>
                                        <p:attrNameLst>
                                          <p:attrName>ppt_x</p:attrName>
                                        </p:attrNameLst>
                                      </p:cBhvr>
                                      <p:tavLst>
                                        <p:tav tm="0">
                                          <p:val>
                                            <p:strVal val="1+#ppt_w/2"/>
                                          </p:val>
                                        </p:tav>
                                        <p:tav tm="100000">
                                          <p:val>
                                            <p:strVal val="#ppt_x"/>
                                          </p:val>
                                        </p:tav>
                                      </p:tavLst>
                                    </p:anim>
                                    <p:anim calcmode="lin" valueType="num">
                                      <p:cBhvr additive="base">
                                        <p:cTn id="12" dur="10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56" presetClass="entr" presetSubtype="0" fill="hold" grpId="0" nodeType="afterEffect">
                                  <p:stCondLst>
                                    <p:cond delay="0"/>
                                  </p:stCondLst>
                                  <p:iterate type="lt">
                                    <p:tmPct val="10000"/>
                                  </p:iterate>
                                  <p:childTnLst>
                                    <p:set>
                                      <p:cBhvr>
                                        <p:cTn id="15" dur="1" fill="hold">
                                          <p:stCondLst>
                                            <p:cond delay="0"/>
                                          </p:stCondLst>
                                        </p:cTn>
                                        <p:tgtEl>
                                          <p:spTgt spid="5"/>
                                        </p:tgtEl>
                                        <p:attrNameLst>
                                          <p:attrName>style.visibility</p:attrName>
                                        </p:attrNameLst>
                                      </p:cBhvr>
                                      <p:to>
                                        <p:strVal val="visible"/>
                                      </p:to>
                                    </p:set>
                                    <p:anim by="(-#ppt_w*2)" calcmode="lin" valueType="num">
                                      <p:cBhvr rctx="PPT">
                                        <p:cTn id="16" dur="500" autoRev="1" fill="hold">
                                          <p:stCondLst>
                                            <p:cond delay="0"/>
                                          </p:stCondLst>
                                        </p:cTn>
                                        <p:tgtEl>
                                          <p:spTgt spid="5"/>
                                        </p:tgtEl>
                                        <p:attrNameLst>
                                          <p:attrName>ppt_w</p:attrName>
                                        </p:attrNameLst>
                                      </p:cBhvr>
                                    </p:anim>
                                    <p:anim by="(#ppt_w*0.50)" calcmode="lin" valueType="num">
                                      <p:cBhvr>
                                        <p:cTn id="17" dur="500" decel="50000" autoRev="1" fill="hold">
                                          <p:stCondLst>
                                            <p:cond delay="0"/>
                                          </p:stCondLst>
                                        </p:cTn>
                                        <p:tgtEl>
                                          <p:spTgt spid="5"/>
                                        </p:tgtEl>
                                        <p:attrNameLst>
                                          <p:attrName>ppt_x</p:attrName>
                                        </p:attrNameLst>
                                      </p:cBhvr>
                                    </p:anim>
                                    <p:anim from="(-#ppt_h/2)" to="(#ppt_y)" calcmode="lin" valueType="num">
                                      <p:cBhvr>
                                        <p:cTn id="18" dur="1000" fill="hold">
                                          <p:stCondLst>
                                            <p:cond delay="0"/>
                                          </p:stCondLst>
                                        </p:cTn>
                                        <p:tgtEl>
                                          <p:spTgt spid="5"/>
                                        </p:tgtEl>
                                        <p:attrNameLst>
                                          <p:attrName>ppt_y</p:attrName>
                                        </p:attrNameLst>
                                      </p:cBhvr>
                                    </p:anim>
                                    <p:animRot by="21600000">
                                      <p:cBhvr>
                                        <p:cTn id="19" dur="1000" fill="hold">
                                          <p:stCondLst>
                                            <p:cond delay="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五边形 2"/>
          <p:cNvSpPr/>
          <p:nvPr/>
        </p:nvSpPr>
        <p:spPr>
          <a:xfrm>
            <a:off x="0" y="122238"/>
            <a:ext cx="10198100" cy="684212"/>
          </a:xfrm>
          <a:prstGeom prst="homePlate">
            <a:avLst>
              <a:gd name="adj" fmla="val 68103"/>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ndParaRPr>
          </a:p>
        </p:txBody>
      </p:sp>
      <p:sp>
        <p:nvSpPr>
          <p:cNvPr id="4" name="五边形 3"/>
          <p:cNvSpPr/>
          <p:nvPr/>
        </p:nvSpPr>
        <p:spPr>
          <a:xfrm flipH="1">
            <a:off x="10198100" y="122238"/>
            <a:ext cx="1993900" cy="684212"/>
          </a:xfrm>
          <a:prstGeom prst="homePlate">
            <a:avLst>
              <a:gd name="adj" fmla="val 6392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ndParaRPr>
          </a:p>
        </p:txBody>
      </p:sp>
      <p:sp>
        <p:nvSpPr>
          <p:cNvPr id="5" name="TextBox 48"/>
          <p:cNvSpPr txBox="1"/>
          <p:nvPr/>
        </p:nvSpPr>
        <p:spPr>
          <a:xfrm>
            <a:off x="263525" y="71438"/>
            <a:ext cx="2334895" cy="737235"/>
          </a:xfrm>
          <a:prstGeom prst="rect">
            <a:avLst/>
          </a:prstGeom>
          <a:noFill/>
        </p:spPr>
        <p:txBody>
          <a:bodyPr wrap="none">
            <a:spAutoFit/>
          </a:bodyPr>
          <a:lstStyle/>
          <a:p>
            <a:pPr fontAlgn="auto">
              <a:lnSpc>
                <a:spcPct val="150000"/>
              </a:lnSpc>
              <a:spcBef>
                <a:spcPts val="0"/>
              </a:spcBef>
              <a:spcAft>
                <a:spcPts val="0"/>
              </a:spcAft>
              <a:defRPr/>
            </a:pPr>
            <a:r>
              <a:rPr lang="en-US" altLang="zh-CN" sz="2800" spc="120" dirty="0">
                <a:solidFill>
                  <a:srgbClr val="FFFFFF"/>
                </a:solidFill>
                <a:latin typeface="微软雅黑" panose="020B0503020204020204" pitchFamily="34" charset="-122"/>
                <a:ea typeface="微软雅黑" panose="020B0503020204020204" pitchFamily="34" charset="-122"/>
              </a:rPr>
              <a:t>1.3 </a:t>
            </a:r>
            <a:r>
              <a:rPr lang="zh-CN" sz="2800" spc="120" dirty="0">
                <a:solidFill>
                  <a:srgbClr val="FFFFFF"/>
                </a:solidFill>
                <a:latin typeface="微软雅黑" panose="020B0503020204020204" pitchFamily="34" charset="-122"/>
                <a:ea typeface="微软雅黑" panose="020B0503020204020204" pitchFamily="34" charset="-122"/>
              </a:rPr>
              <a:t>项目介绍</a:t>
            </a:r>
            <a:endParaRPr lang="zh-CN" sz="2800" spc="120" dirty="0">
              <a:solidFill>
                <a:srgbClr val="FFFFFF"/>
              </a:solidFill>
              <a:latin typeface="微软雅黑" panose="020B0503020204020204" pitchFamily="34" charset="-122"/>
              <a:ea typeface="微软雅黑" panose="020B0503020204020204" pitchFamily="34" charset="-122"/>
            </a:endParaRPr>
          </a:p>
        </p:txBody>
      </p:sp>
      <p:sp>
        <p:nvSpPr>
          <p:cNvPr id="20484" name="TextBox 16"/>
          <p:cNvSpPr txBox="1">
            <a:spLocks noChangeArrowheads="1"/>
          </p:cNvSpPr>
          <p:nvPr/>
        </p:nvSpPr>
        <p:spPr bwMode="auto">
          <a:xfrm>
            <a:off x="650875" y="1344613"/>
            <a:ext cx="10945813" cy="5015865"/>
          </a:xfrm>
          <a:prstGeom prst="rect">
            <a:avLst/>
          </a:prstGeom>
          <a:noFill/>
          <a:ln w="9525">
            <a:noFill/>
            <a:miter lim="800000"/>
          </a:ln>
        </p:spPr>
        <p:txBody>
          <a:bodyPr>
            <a:spAutoFit/>
          </a:bodyPr>
          <a:lstStyle/>
          <a:p>
            <a:r>
              <a:rPr lang="en-US" altLang="zh-CN" sz="2000">
                <a:latin typeface="宋体" panose="02010600030101010101" pitchFamily="2" charset="-122"/>
                <a:cs typeface="宋体" panose="02010600030101010101" pitchFamily="2" charset="-122"/>
              </a:rPr>
              <a:t>    本游戏为沙盒类益智2D手机游戏。游戏通过操控有限兵力兵种步步为营、以回合制杀死对方国王或将对面兵力全歼为一方游戏胜利。</a:t>
            </a:r>
            <a:endParaRPr lang="en-US" altLang="zh-CN" sz="2000">
              <a:latin typeface="宋体" panose="02010600030101010101" pitchFamily="2" charset="-122"/>
              <a:cs typeface="宋体" panose="02010600030101010101" pitchFamily="2" charset="-122"/>
            </a:endParaRPr>
          </a:p>
          <a:p>
            <a:endParaRPr lang="en-US" altLang="zh-CN" sz="2000">
              <a:latin typeface="宋体" panose="02010600030101010101" pitchFamily="2" charset="-122"/>
              <a:cs typeface="宋体" panose="02010600030101010101" pitchFamily="2" charset="-122"/>
            </a:endParaRPr>
          </a:p>
          <a:p>
            <a:r>
              <a:rPr lang="en-US" altLang="zh-CN" sz="2000">
                <a:latin typeface="宋体" panose="02010600030101010101" pitchFamily="2" charset="-122"/>
                <a:cs typeface="宋体" panose="02010600030101010101" pitchFamily="2" charset="-122"/>
              </a:rPr>
              <a:t>    沙盒游戏以架空背景展开，以双方国家对战为开局背景。地图不唯一，兵力配置也有多种选择。已定兵种有近战佣兵、轻骑兵、重甲兵、弓箭手、法师、牧师与国王。不同兵种的移动力、攻击力、防御力以及血量都不尽相同，一般情况下兵种的基本属性不会发生变化。</a:t>
            </a:r>
            <a:endParaRPr lang="en-US" altLang="zh-CN" sz="2000">
              <a:latin typeface="宋体" panose="02010600030101010101" pitchFamily="2" charset="-122"/>
              <a:cs typeface="宋体" panose="02010600030101010101" pitchFamily="2" charset="-122"/>
            </a:endParaRPr>
          </a:p>
          <a:p>
            <a:endParaRPr lang="en-US" altLang="zh-CN" sz="2000">
              <a:latin typeface="宋体" panose="02010600030101010101" pitchFamily="2" charset="-122"/>
              <a:cs typeface="宋体" panose="02010600030101010101" pitchFamily="2" charset="-122"/>
            </a:endParaRPr>
          </a:p>
          <a:p>
            <a:r>
              <a:rPr lang="en-US" altLang="zh-CN" sz="2000">
                <a:latin typeface="宋体" panose="02010600030101010101" pitchFamily="2" charset="-122"/>
                <a:cs typeface="宋体" panose="02010600030101010101" pitchFamily="2" charset="-122"/>
              </a:rPr>
              <a:t>    但是游戏通过更加人性化的处理，会通过局势改变士兵士气从而对一方士兵属性进行增幅或者减弱。比如当士兵被敌方兵力包围时士气会下降，当己方国王被诛杀时敌方全体兵种攻击力增幅等等。士兵的移动力也会因为地形关系而减小。</a:t>
            </a:r>
            <a:endParaRPr lang="en-US" altLang="zh-CN" sz="2000">
              <a:latin typeface="宋体" panose="02010600030101010101" pitchFamily="2" charset="-122"/>
              <a:cs typeface="宋体" panose="02010600030101010101" pitchFamily="2" charset="-122"/>
            </a:endParaRPr>
          </a:p>
          <a:p>
            <a:endParaRPr lang="en-US" altLang="zh-CN" sz="2000">
              <a:latin typeface="宋体" panose="02010600030101010101" pitchFamily="2" charset="-122"/>
              <a:cs typeface="宋体" panose="02010600030101010101" pitchFamily="2" charset="-122"/>
            </a:endParaRPr>
          </a:p>
          <a:p>
            <a:r>
              <a:rPr lang="en-US" altLang="zh-CN" sz="2000">
                <a:latin typeface="宋体" panose="02010600030101010101" pitchFamily="2" charset="-122"/>
                <a:cs typeface="宋体" panose="02010600030101010101" pitchFamily="2" charset="-122"/>
              </a:rPr>
              <a:t>    会根据后期情况考虑是否加入“由于战局因素产生‘叛乱’、‘内乱’、‘第三方势力’等情况”的变化，使得沙盘游戏更加人性化、现实化。</a:t>
            </a:r>
            <a:endParaRPr lang="en-US" altLang="zh-CN" sz="2000">
              <a:latin typeface="宋体" panose="02010600030101010101" pitchFamily="2" charset="-122"/>
              <a:cs typeface="宋体" panose="02010600030101010101" pitchFamily="2" charset="-122"/>
            </a:endParaRPr>
          </a:p>
          <a:p>
            <a:endParaRPr lang="en-US" altLang="zh-CN" sz="2000">
              <a:latin typeface="宋体" panose="02010600030101010101" pitchFamily="2" charset="-122"/>
              <a:cs typeface="宋体" panose="02010600030101010101" pitchFamily="2" charset="-122"/>
            </a:endParaRPr>
          </a:p>
          <a:p>
            <a:r>
              <a:rPr lang="en-US" altLang="zh-CN" sz="2000">
                <a:latin typeface="宋体" panose="02010600030101010101" pitchFamily="2" charset="-122"/>
                <a:cs typeface="宋体" panose="02010600030101010101" pitchFamily="2" charset="-122"/>
              </a:rPr>
              <a:t>    游戏双方以蓝牙联机方式进行匹配对战，游戏界面为2D动画表现形式。攻击过程将浮现角色攻击形式立绘、尽量实现两方同时进行PV操作，使得游戏过程更加流畅。</a:t>
            </a:r>
            <a:endParaRPr lang="en-US" altLang="zh-CN" sz="2000">
              <a:latin typeface="宋体" panose="02010600030101010101" pitchFamily="2" charset="-122"/>
              <a:cs typeface="宋体" panose="02010600030101010101" pitchFamily="2"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decel="5330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000" fill="hold"/>
                                        <p:tgtEl>
                                          <p:spTgt spid="4"/>
                                        </p:tgtEl>
                                        <p:attrNameLst>
                                          <p:attrName>ppt_x</p:attrName>
                                        </p:attrNameLst>
                                      </p:cBhvr>
                                      <p:tavLst>
                                        <p:tav tm="0">
                                          <p:val>
                                            <p:strVal val="1+#ppt_w/2"/>
                                          </p:val>
                                        </p:tav>
                                        <p:tav tm="100000">
                                          <p:val>
                                            <p:strVal val="#ppt_x"/>
                                          </p:val>
                                        </p:tav>
                                      </p:tavLst>
                                    </p:anim>
                                    <p:anim calcmode="lin" valueType="num">
                                      <p:cBhvr additive="base">
                                        <p:cTn id="12" dur="10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56" presetClass="entr" presetSubtype="0" fill="hold" grpId="0" nodeType="afterEffect">
                                  <p:stCondLst>
                                    <p:cond delay="0"/>
                                  </p:stCondLst>
                                  <p:iterate type="lt">
                                    <p:tmPct val="10000"/>
                                  </p:iterate>
                                  <p:childTnLst>
                                    <p:set>
                                      <p:cBhvr>
                                        <p:cTn id="15" dur="1" fill="hold">
                                          <p:stCondLst>
                                            <p:cond delay="0"/>
                                          </p:stCondLst>
                                        </p:cTn>
                                        <p:tgtEl>
                                          <p:spTgt spid="5"/>
                                        </p:tgtEl>
                                        <p:attrNameLst>
                                          <p:attrName>style.visibility</p:attrName>
                                        </p:attrNameLst>
                                      </p:cBhvr>
                                      <p:to>
                                        <p:strVal val="visible"/>
                                      </p:to>
                                    </p:set>
                                    <p:anim by="(-#ppt_w*2)" calcmode="lin" valueType="num">
                                      <p:cBhvr rctx="PPT">
                                        <p:cTn id="16" dur="500" autoRev="1" fill="hold">
                                          <p:stCondLst>
                                            <p:cond delay="0"/>
                                          </p:stCondLst>
                                        </p:cTn>
                                        <p:tgtEl>
                                          <p:spTgt spid="5"/>
                                        </p:tgtEl>
                                        <p:attrNameLst>
                                          <p:attrName>ppt_w</p:attrName>
                                        </p:attrNameLst>
                                      </p:cBhvr>
                                    </p:anim>
                                    <p:anim by="(#ppt_w*0.50)" calcmode="lin" valueType="num">
                                      <p:cBhvr>
                                        <p:cTn id="17" dur="500" decel="50000" autoRev="1" fill="hold">
                                          <p:stCondLst>
                                            <p:cond delay="0"/>
                                          </p:stCondLst>
                                        </p:cTn>
                                        <p:tgtEl>
                                          <p:spTgt spid="5"/>
                                        </p:tgtEl>
                                        <p:attrNameLst>
                                          <p:attrName>ppt_x</p:attrName>
                                        </p:attrNameLst>
                                      </p:cBhvr>
                                    </p:anim>
                                    <p:anim from="(-#ppt_h/2)" to="(#ppt_y)" calcmode="lin" valueType="num">
                                      <p:cBhvr>
                                        <p:cTn id="18" dur="1000" fill="hold">
                                          <p:stCondLst>
                                            <p:cond delay="0"/>
                                          </p:stCondLst>
                                        </p:cTn>
                                        <p:tgtEl>
                                          <p:spTgt spid="5"/>
                                        </p:tgtEl>
                                        <p:attrNameLst>
                                          <p:attrName>ppt_y</p:attrName>
                                        </p:attrNameLst>
                                      </p:cBhvr>
                                    </p:anim>
                                    <p:animRot by="21600000">
                                      <p:cBhvr>
                                        <p:cTn id="19" dur="1000" fill="hold">
                                          <p:stCondLst>
                                            <p:cond delay="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五边形 2"/>
          <p:cNvSpPr/>
          <p:nvPr/>
        </p:nvSpPr>
        <p:spPr>
          <a:xfrm>
            <a:off x="0" y="122238"/>
            <a:ext cx="10198100" cy="684212"/>
          </a:xfrm>
          <a:prstGeom prst="homePlate">
            <a:avLst>
              <a:gd name="adj" fmla="val 68103"/>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ndParaRPr>
          </a:p>
        </p:txBody>
      </p:sp>
      <p:sp>
        <p:nvSpPr>
          <p:cNvPr id="4" name="五边形 3"/>
          <p:cNvSpPr/>
          <p:nvPr/>
        </p:nvSpPr>
        <p:spPr>
          <a:xfrm flipH="1">
            <a:off x="10198100" y="122238"/>
            <a:ext cx="1993900" cy="684212"/>
          </a:xfrm>
          <a:prstGeom prst="homePlate">
            <a:avLst>
              <a:gd name="adj" fmla="val 6392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ndParaRPr>
          </a:p>
        </p:txBody>
      </p:sp>
      <p:sp>
        <p:nvSpPr>
          <p:cNvPr id="5" name="TextBox 48"/>
          <p:cNvSpPr txBox="1"/>
          <p:nvPr/>
        </p:nvSpPr>
        <p:spPr>
          <a:xfrm>
            <a:off x="263525" y="71438"/>
            <a:ext cx="2334895" cy="737235"/>
          </a:xfrm>
          <a:prstGeom prst="rect">
            <a:avLst/>
          </a:prstGeom>
          <a:noFill/>
        </p:spPr>
        <p:txBody>
          <a:bodyPr wrap="none">
            <a:spAutoFit/>
          </a:bodyPr>
          <a:lstStyle/>
          <a:p>
            <a:pPr fontAlgn="auto">
              <a:lnSpc>
                <a:spcPct val="150000"/>
              </a:lnSpc>
              <a:spcBef>
                <a:spcPts val="0"/>
              </a:spcBef>
              <a:spcAft>
                <a:spcPts val="0"/>
              </a:spcAft>
              <a:defRPr/>
            </a:pPr>
            <a:r>
              <a:rPr lang="en-US" altLang="zh-CN" sz="2800" spc="120" dirty="0">
                <a:solidFill>
                  <a:srgbClr val="FFFFFF"/>
                </a:solidFill>
                <a:latin typeface="微软雅黑" panose="020B0503020204020204" pitchFamily="34" charset="-122"/>
                <a:ea typeface="微软雅黑" panose="020B0503020204020204" pitchFamily="34" charset="-122"/>
              </a:rPr>
              <a:t>1.3 </a:t>
            </a:r>
            <a:r>
              <a:rPr lang="zh-CN" sz="2800" spc="120" dirty="0">
                <a:solidFill>
                  <a:srgbClr val="FFFFFF"/>
                </a:solidFill>
                <a:latin typeface="微软雅黑" panose="020B0503020204020204" pitchFamily="34" charset="-122"/>
                <a:ea typeface="微软雅黑" panose="020B0503020204020204" pitchFamily="34" charset="-122"/>
              </a:rPr>
              <a:t>项目介绍</a:t>
            </a:r>
            <a:endParaRPr lang="zh-CN" sz="2800" spc="120" dirty="0">
              <a:solidFill>
                <a:srgbClr val="FFFFFF"/>
              </a:solidFill>
              <a:latin typeface="微软雅黑" panose="020B0503020204020204" pitchFamily="34" charset="-122"/>
              <a:ea typeface="微软雅黑" panose="020B0503020204020204" pitchFamily="34" charset="-122"/>
            </a:endParaRPr>
          </a:p>
        </p:txBody>
      </p:sp>
      <p:sp>
        <p:nvSpPr>
          <p:cNvPr id="2" name="六边形 1"/>
          <p:cNvSpPr/>
          <p:nvPr/>
        </p:nvSpPr>
        <p:spPr>
          <a:xfrm>
            <a:off x="3141345" y="3115945"/>
            <a:ext cx="695325" cy="69532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六边形 5"/>
          <p:cNvSpPr/>
          <p:nvPr/>
        </p:nvSpPr>
        <p:spPr>
          <a:xfrm>
            <a:off x="3667125" y="2762885"/>
            <a:ext cx="695325" cy="69532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六边形 6"/>
          <p:cNvSpPr/>
          <p:nvPr/>
        </p:nvSpPr>
        <p:spPr>
          <a:xfrm>
            <a:off x="3667125" y="3458210"/>
            <a:ext cx="695325" cy="69532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六边形 7"/>
          <p:cNvSpPr/>
          <p:nvPr/>
        </p:nvSpPr>
        <p:spPr>
          <a:xfrm>
            <a:off x="4178300" y="3115945"/>
            <a:ext cx="695325" cy="69532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六边形 8"/>
          <p:cNvSpPr/>
          <p:nvPr/>
        </p:nvSpPr>
        <p:spPr>
          <a:xfrm>
            <a:off x="4178300" y="3811270"/>
            <a:ext cx="695325" cy="69532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六边形 9"/>
          <p:cNvSpPr/>
          <p:nvPr/>
        </p:nvSpPr>
        <p:spPr>
          <a:xfrm>
            <a:off x="3141345" y="3811270"/>
            <a:ext cx="695325" cy="69532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六边形 10"/>
          <p:cNvSpPr/>
          <p:nvPr/>
        </p:nvSpPr>
        <p:spPr>
          <a:xfrm>
            <a:off x="3667125" y="4153535"/>
            <a:ext cx="695325" cy="69532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六边形 11"/>
          <p:cNvSpPr/>
          <p:nvPr/>
        </p:nvSpPr>
        <p:spPr>
          <a:xfrm>
            <a:off x="4688840" y="3458210"/>
            <a:ext cx="695325" cy="69532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六边形 12"/>
          <p:cNvSpPr/>
          <p:nvPr/>
        </p:nvSpPr>
        <p:spPr>
          <a:xfrm>
            <a:off x="4178300" y="2420620"/>
            <a:ext cx="695325" cy="69532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六边形 13"/>
          <p:cNvSpPr/>
          <p:nvPr/>
        </p:nvSpPr>
        <p:spPr>
          <a:xfrm>
            <a:off x="4688840" y="2762885"/>
            <a:ext cx="695325" cy="69532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六边形 14"/>
          <p:cNvSpPr/>
          <p:nvPr/>
        </p:nvSpPr>
        <p:spPr>
          <a:xfrm>
            <a:off x="4688840" y="4153535"/>
            <a:ext cx="695325" cy="69532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六边形 15"/>
          <p:cNvSpPr/>
          <p:nvPr/>
        </p:nvSpPr>
        <p:spPr>
          <a:xfrm>
            <a:off x="5200015" y="3811270"/>
            <a:ext cx="695325" cy="69532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六边形 16"/>
          <p:cNvSpPr/>
          <p:nvPr/>
        </p:nvSpPr>
        <p:spPr>
          <a:xfrm>
            <a:off x="5200015" y="3115945"/>
            <a:ext cx="695325" cy="69532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六边形 17"/>
          <p:cNvSpPr/>
          <p:nvPr/>
        </p:nvSpPr>
        <p:spPr>
          <a:xfrm>
            <a:off x="5200015" y="2420620"/>
            <a:ext cx="695325" cy="69532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六边形 18"/>
          <p:cNvSpPr/>
          <p:nvPr/>
        </p:nvSpPr>
        <p:spPr>
          <a:xfrm>
            <a:off x="4178300" y="4506595"/>
            <a:ext cx="695325" cy="69532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六边形 19"/>
          <p:cNvSpPr/>
          <p:nvPr/>
        </p:nvSpPr>
        <p:spPr>
          <a:xfrm>
            <a:off x="5200015" y="4506595"/>
            <a:ext cx="695325" cy="69532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六边形 20"/>
          <p:cNvSpPr/>
          <p:nvPr/>
        </p:nvSpPr>
        <p:spPr>
          <a:xfrm>
            <a:off x="4688840" y="4848860"/>
            <a:ext cx="695325" cy="69532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六边形 21"/>
          <p:cNvSpPr/>
          <p:nvPr/>
        </p:nvSpPr>
        <p:spPr>
          <a:xfrm>
            <a:off x="5717540" y="2762885"/>
            <a:ext cx="695325" cy="69532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六边形 22"/>
          <p:cNvSpPr/>
          <p:nvPr/>
        </p:nvSpPr>
        <p:spPr>
          <a:xfrm>
            <a:off x="5717540" y="3458210"/>
            <a:ext cx="695325" cy="69532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六边形 23"/>
          <p:cNvSpPr/>
          <p:nvPr/>
        </p:nvSpPr>
        <p:spPr>
          <a:xfrm>
            <a:off x="5717540" y="4153535"/>
            <a:ext cx="695325" cy="69532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六边形 24"/>
          <p:cNvSpPr/>
          <p:nvPr/>
        </p:nvSpPr>
        <p:spPr>
          <a:xfrm>
            <a:off x="4688840" y="2067560"/>
            <a:ext cx="695325" cy="695325"/>
          </a:xfrm>
          <a:prstGeom prst="hexagon">
            <a:avLst/>
          </a:prstGeom>
          <a:solidFill>
            <a:schemeClr val="tx1">
              <a:lumMod val="65000"/>
              <a:lumOff val="3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六边形 25"/>
          <p:cNvSpPr/>
          <p:nvPr/>
        </p:nvSpPr>
        <p:spPr>
          <a:xfrm>
            <a:off x="5200015" y="1725295"/>
            <a:ext cx="695325" cy="695325"/>
          </a:xfrm>
          <a:prstGeom prst="hexagon">
            <a:avLst/>
          </a:prstGeom>
          <a:solidFill>
            <a:schemeClr val="tx1">
              <a:lumMod val="65000"/>
              <a:lumOff val="3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六边形 26"/>
          <p:cNvSpPr/>
          <p:nvPr/>
        </p:nvSpPr>
        <p:spPr>
          <a:xfrm>
            <a:off x="4688840" y="1372235"/>
            <a:ext cx="695325" cy="695325"/>
          </a:xfrm>
          <a:prstGeom prst="hexagon">
            <a:avLst/>
          </a:prstGeom>
          <a:solidFill>
            <a:schemeClr val="tx1">
              <a:lumMod val="65000"/>
              <a:lumOff val="3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六边形 27"/>
          <p:cNvSpPr/>
          <p:nvPr/>
        </p:nvSpPr>
        <p:spPr>
          <a:xfrm>
            <a:off x="5717540" y="2067560"/>
            <a:ext cx="695325" cy="695325"/>
          </a:xfrm>
          <a:prstGeom prst="hexagon">
            <a:avLst/>
          </a:prstGeom>
          <a:solidFill>
            <a:schemeClr val="tx1">
              <a:lumMod val="65000"/>
              <a:lumOff val="3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六边形 28"/>
          <p:cNvSpPr/>
          <p:nvPr/>
        </p:nvSpPr>
        <p:spPr>
          <a:xfrm>
            <a:off x="5717540" y="1372235"/>
            <a:ext cx="695325" cy="695325"/>
          </a:xfrm>
          <a:prstGeom prst="hexagon">
            <a:avLst/>
          </a:prstGeom>
          <a:solidFill>
            <a:schemeClr val="tx1">
              <a:lumMod val="65000"/>
              <a:lumOff val="3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六边形 29"/>
          <p:cNvSpPr/>
          <p:nvPr/>
        </p:nvSpPr>
        <p:spPr>
          <a:xfrm>
            <a:off x="4178300" y="1725295"/>
            <a:ext cx="695325" cy="695325"/>
          </a:xfrm>
          <a:prstGeom prst="hexagon">
            <a:avLst/>
          </a:prstGeom>
          <a:solidFill>
            <a:schemeClr val="tx1">
              <a:lumMod val="65000"/>
              <a:lumOff val="3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六边形 30"/>
          <p:cNvSpPr/>
          <p:nvPr/>
        </p:nvSpPr>
        <p:spPr>
          <a:xfrm>
            <a:off x="3667125" y="2067560"/>
            <a:ext cx="695325" cy="695325"/>
          </a:xfrm>
          <a:prstGeom prst="hexagon">
            <a:avLst/>
          </a:prstGeom>
          <a:solidFill>
            <a:schemeClr val="tx1">
              <a:lumMod val="65000"/>
              <a:lumOff val="3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六边形 31"/>
          <p:cNvSpPr/>
          <p:nvPr/>
        </p:nvSpPr>
        <p:spPr>
          <a:xfrm>
            <a:off x="6240780" y="2420620"/>
            <a:ext cx="695325" cy="695325"/>
          </a:xfrm>
          <a:prstGeom prst="hexagon">
            <a:avLst/>
          </a:prstGeom>
          <a:solidFill>
            <a:schemeClr val="tx1">
              <a:lumMod val="65000"/>
              <a:lumOff val="3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六边形 32"/>
          <p:cNvSpPr/>
          <p:nvPr/>
        </p:nvSpPr>
        <p:spPr>
          <a:xfrm>
            <a:off x="6240780" y="1725295"/>
            <a:ext cx="695325" cy="695325"/>
          </a:xfrm>
          <a:prstGeom prst="hexagon">
            <a:avLst/>
          </a:prstGeom>
          <a:solidFill>
            <a:schemeClr val="tx1">
              <a:lumMod val="65000"/>
              <a:lumOff val="3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六边形 33"/>
          <p:cNvSpPr/>
          <p:nvPr/>
        </p:nvSpPr>
        <p:spPr>
          <a:xfrm>
            <a:off x="6762750" y="2067560"/>
            <a:ext cx="695325" cy="695325"/>
          </a:xfrm>
          <a:prstGeom prst="hexagon">
            <a:avLst/>
          </a:prstGeom>
          <a:solidFill>
            <a:schemeClr val="tx1">
              <a:lumMod val="65000"/>
              <a:lumOff val="3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 name="六边形 34"/>
          <p:cNvSpPr/>
          <p:nvPr/>
        </p:nvSpPr>
        <p:spPr>
          <a:xfrm>
            <a:off x="7295515" y="1725295"/>
            <a:ext cx="695325" cy="695325"/>
          </a:xfrm>
          <a:prstGeom prst="hexagon">
            <a:avLst/>
          </a:prstGeom>
          <a:solidFill>
            <a:schemeClr val="tx1">
              <a:lumMod val="65000"/>
              <a:lumOff val="3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 name="六边形 35"/>
          <p:cNvSpPr/>
          <p:nvPr/>
        </p:nvSpPr>
        <p:spPr>
          <a:xfrm>
            <a:off x="7295515" y="2420620"/>
            <a:ext cx="695325" cy="695325"/>
          </a:xfrm>
          <a:prstGeom prst="hex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37" name="六边形 36"/>
          <p:cNvSpPr/>
          <p:nvPr/>
        </p:nvSpPr>
        <p:spPr>
          <a:xfrm>
            <a:off x="6762750" y="2762885"/>
            <a:ext cx="695325" cy="695325"/>
          </a:xfrm>
          <a:prstGeom prst="hex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38" name="六边形 37"/>
          <p:cNvSpPr/>
          <p:nvPr/>
        </p:nvSpPr>
        <p:spPr>
          <a:xfrm>
            <a:off x="7295515" y="3081655"/>
            <a:ext cx="695325" cy="695325"/>
          </a:xfrm>
          <a:prstGeom prst="hex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39" name="六边形 38"/>
          <p:cNvSpPr/>
          <p:nvPr/>
        </p:nvSpPr>
        <p:spPr>
          <a:xfrm>
            <a:off x="7802880" y="3458210"/>
            <a:ext cx="695325" cy="695325"/>
          </a:xfrm>
          <a:prstGeom prst="hex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40" name="六边形 39"/>
          <p:cNvSpPr/>
          <p:nvPr/>
        </p:nvSpPr>
        <p:spPr>
          <a:xfrm>
            <a:off x="6240780" y="3115945"/>
            <a:ext cx="695325" cy="695325"/>
          </a:xfrm>
          <a:prstGeom prst="hex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41" name="六边形 40"/>
          <p:cNvSpPr/>
          <p:nvPr/>
        </p:nvSpPr>
        <p:spPr>
          <a:xfrm>
            <a:off x="6773545" y="3458210"/>
            <a:ext cx="695325" cy="695325"/>
          </a:xfrm>
          <a:prstGeom prst="hex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42" name="六边形 41"/>
          <p:cNvSpPr/>
          <p:nvPr/>
        </p:nvSpPr>
        <p:spPr>
          <a:xfrm>
            <a:off x="7295515" y="3776980"/>
            <a:ext cx="695325" cy="695325"/>
          </a:xfrm>
          <a:prstGeom prst="hex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43" name="六边形 42"/>
          <p:cNvSpPr/>
          <p:nvPr/>
        </p:nvSpPr>
        <p:spPr>
          <a:xfrm>
            <a:off x="6240780" y="3811270"/>
            <a:ext cx="695325" cy="695325"/>
          </a:xfrm>
          <a:prstGeom prst="hex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44" name="六边形 43"/>
          <p:cNvSpPr/>
          <p:nvPr/>
        </p:nvSpPr>
        <p:spPr>
          <a:xfrm>
            <a:off x="6773545" y="4153535"/>
            <a:ext cx="695325" cy="695325"/>
          </a:xfrm>
          <a:prstGeom prst="hex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45" name="六边形 44"/>
          <p:cNvSpPr/>
          <p:nvPr/>
        </p:nvSpPr>
        <p:spPr>
          <a:xfrm>
            <a:off x="7802880" y="4153535"/>
            <a:ext cx="695325" cy="695325"/>
          </a:xfrm>
          <a:prstGeom prst="hex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46" name="六边形 45"/>
          <p:cNvSpPr/>
          <p:nvPr/>
        </p:nvSpPr>
        <p:spPr>
          <a:xfrm>
            <a:off x="7295515" y="4472305"/>
            <a:ext cx="695325" cy="695325"/>
          </a:xfrm>
          <a:prstGeom prst="hex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47" name="六边形 46"/>
          <p:cNvSpPr/>
          <p:nvPr/>
        </p:nvSpPr>
        <p:spPr>
          <a:xfrm>
            <a:off x="8321675" y="3811270"/>
            <a:ext cx="695325" cy="695325"/>
          </a:xfrm>
          <a:prstGeom prst="hex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48" name="六边形 47"/>
          <p:cNvSpPr/>
          <p:nvPr/>
        </p:nvSpPr>
        <p:spPr>
          <a:xfrm>
            <a:off x="7802880" y="2762885"/>
            <a:ext cx="695325" cy="695325"/>
          </a:xfrm>
          <a:prstGeom prst="hex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49" name="六边形 48"/>
          <p:cNvSpPr/>
          <p:nvPr/>
        </p:nvSpPr>
        <p:spPr>
          <a:xfrm>
            <a:off x="7802880" y="4848860"/>
            <a:ext cx="695325" cy="695325"/>
          </a:xfrm>
          <a:prstGeom prst="hex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50" name="六边形 49"/>
          <p:cNvSpPr/>
          <p:nvPr/>
        </p:nvSpPr>
        <p:spPr>
          <a:xfrm>
            <a:off x="6773545" y="4848860"/>
            <a:ext cx="695325" cy="695325"/>
          </a:xfrm>
          <a:prstGeom prst="hex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51" name="六边形 50"/>
          <p:cNvSpPr/>
          <p:nvPr/>
        </p:nvSpPr>
        <p:spPr>
          <a:xfrm>
            <a:off x="6240780" y="4506595"/>
            <a:ext cx="695325" cy="695325"/>
          </a:xfrm>
          <a:prstGeom prst="hex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52" name="六边形 51"/>
          <p:cNvSpPr/>
          <p:nvPr/>
        </p:nvSpPr>
        <p:spPr>
          <a:xfrm>
            <a:off x="5717540" y="4848860"/>
            <a:ext cx="695325" cy="69532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3" name="六边形 52"/>
          <p:cNvSpPr/>
          <p:nvPr/>
        </p:nvSpPr>
        <p:spPr>
          <a:xfrm>
            <a:off x="5200015" y="5201920"/>
            <a:ext cx="695325" cy="69532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4" name="六边形 53"/>
          <p:cNvSpPr/>
          <p:nvPr/>
        </p:nvSpPr>
        <p:spPr>
          <a:xfrm>
            <a:off x="3141345" y="4506595"/>
            <a:ext cx="695325" cy="69532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5" name="六边形 54"/>
          <p:cNvSpPr/>
          <p:nvPr/>
        </p:nvSpPr>
        <p:spPr>
          <a:xfrm>
            <a:off x="3141345" y="2420620"/>
            <a:ext cx="695325" cy="69532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6" name="六边形 55"/>
          <p:cNvSpPr/>
          <p:nvPr/>
        </p:nvSpPr>
        <p:spPr>
          <a:xfrm>
            <a:off x="2625090" y="2762885"/>
            <a:ext cx="695325" cy="69532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7" name="六边形 56"/>
          <p:cNvSpPr/>
          <p:nvPr/>
        </p:nvSpPr>
        <p:spPr>
          <a:xfrm>
            <a:off x="2625090" y="3458210"/>
            <a:ext cx="695325" cy="69532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8" name="六边形 57"/>
          <p:cNvSpPr/>
          <p:nvPr/>
        </p:nvSpPr>
        <p:spPr>
          <a:xfrm>
            <a:off x="2625090" y="4153535"/>
            <a:ext cx="695325" cy="69532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9" name="六边形 58"/>
          <p:cNvSpPr/>
          <p:nvPr/>
        </p:nvSpPr>
        <p:spPr>
          <a:xfrm>
            <a:off x="3667125" y="4848860"/>
            <a:ext cx="695325" cy="69532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0" name="六边形 59"/>
          <p:cNvSpPr/>
          <p:nvPr/>
        </p:nvSpPr>
        <p:spPr>
          <a:xfrm>
            <a:off x="2625090" y="4848860"/>
            <a:ext cx="695325" cy="69532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1" name="六边形 60"/>
          <p:cNvSpPr/>
          <p:nvPr/>
        </p:nvSpPr>
        <p:spPr>
          <a:xfrm>
            <a:off x="3141345" y="5201920"/>
            <a:ext cx="695325" cy="69532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2" name="六边形 61"/>
          <p:cNvSpPr/>
          <p:nvPr/>
        </p:nvSpPr>
        <p:spPr>
          <a:xfrm>
            <a:off x="4178300" y="5201920"/>
            <a:ext cx="695325" cy="69532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3" name="六边形 62"/>
          <p:cNvSpPr/>
          <p:nvPr/>
        </p:nvSpPr>
        <p:spPr>
          <a:xfrm>
            <a:off x="2103120" y="4506595"/>
            <a:ext cx="695325" cy="69532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4" name="六边形 63"/>
          <p:cNvSpPr/>
          <p:nvPr/>
        </p:nvSpPr>
        <p:spPr>
          <a:xfrm>
            <a:off x="2103120" y="3811270"/>
            <a:ext cx="695325" cy="69532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5" name="六边形 64"/>
          <p:cNvSpPr/>
          <p:nvPr/>
        </p:nvSpPr>
        <p:spPr>
          <a:xfrm>
            <a:off x="1581150" y="4153535"/>
            <a:ext cx="695325" cy="69532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6" name="椭圆 65"/>
          <p:cNvSpPr/>
          <p:nvPr/>
        </p:nvSpPr>
        <p:spPr>
          <a:xfrm>
            <a:off x="7409180" y="3195320"/>
            <a:ext cx="467995" cy="467995"/>
          </a:xfrm>
          <a:prstGeom prst="ellipse">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7" name="椭圆 66"/>
          <p:cNvSpPr/>
          <p:nvPr/>
        </p:nvSpPr>
        <p:spPr>
          <a:xfrm>
            <a:off x="4802505" y="2181225"/>
            <a:ext cx="467995" cy="467995"/>
          </a:xfrm>
          <a:prstGeom prst="ellipse">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8" name="椭圆 67"/>
          <p:cNvSpPr/>
          <p:nvPr/>
        </p:nvSpPr>
        <p:spPr>
          <a:xfrm>
            <a:off x="4291965" y="3229610"/>
            <a:ext cx="467995" cy="4679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9" name="椭圆 68"/>
          <p:cNvSpPr/>
          <p:nvPr/>
        </p:nvSpPr>
        <p:spPr>
          <a:xfrm>
            <a:off x="6354445" y="1838960"/>
            <a:ext cx="467995" cy="467995"/>
          </a:xfrm>
          <a:prstGeom prst="ellipse">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0" name="椭圆 69"/>
          <p:cNvSpPr/>
          <p:nvPr/>
        </p:nvSpPr>
        <p:spPr>
          <a:xfrm>
            <a:off x="6354445" y="3924935"/>
            <a:ext cx="467995" cy="467995"/>
          </a:xfrm>
          <a:prstGeom prst="ellipse">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71" name="直接箭头连接符 70"/>
          <p:cNvCxnSpPr>
            <a:stCxn id="69" idx="2"/>
          </p:cNvCxnSpPr>
          <p:nvPr/>
        </p:nvCxnSpPr>
        <p:spPr>
          <a:xfrm flipH="1">
            <a:off x="5229225" y="2073275"/>
            <a:ext cx="1125220" cy="26225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a:stCxn id="66" idx="3"/>
            <a:endCxn id="70" idx="7"/>
          </p:cNvCxnSpPr>
          <p:nvPr/>
        </p:nvCxnSpPr>
        <p:spPr>
          <a:xfrm flipH="1">
            <a:off x="6753860" y="3594735"/>
            <a:ext cx="723900" cy="39878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a:stCxn id="67" idx="3"/>
          </p:cNvCxnSpPr>
          <p:nvPr/>
        </p:nvCxnSpPr>
        <p:spPr>
          <a:xfrm flipH="1">
            <a:off x="4608830" y="2580640"/>
            <a:ext cx="262255" cy="65722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p:nvPr/>
        </p:nvCxnSpPr>
        <p:spPr>
          <a:xfrm>
            <a:off x="9351010" y="2357120"/>
            <a:ext cx="100076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p:nvPr/>
        </p:nvCxnSpPr>
        <p:spPr>
          <a:xfrm>
            <a:off x="9351010" y="2908935"/>
            <a:ext cx="100076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10569575" y="2181225"/>
            <a:ext cx="1435100" cy="368300"/>
          </a:xfrm>
          <a:prstGeom prst="rect">
            <a:avLst/>
          </a:prstGeom>
          <a:noFill/>
        </p:spPr>
        <p:txBody>
          <a:bodyPr wrap="square" rtlCol="0">
            <a:spAutoFit/>
          </a:bodyPr>
          <a:p>
            <a:r>
              <a:rPr lang="zh-CN" altLang="en-US"/>
              <a:t>移动路线</a:t>
            </a:r>
            <a:endParaRPr lang="zh-CN" altLang="en-US"/>
          </a:p>
        </p:txBody>
      </p:sp>
      <p:sp>
        <p:nvSpPr>
          <p:cNvPr id="77" name="文本框 76"/>
          <p:cNvSpPr txBox="1"/>
          <p:nvPr/>
        </p:nvSpPr>
        <p:spPr>
          <a:xfrm>
            <a:off x="10569575" y="2713355"/>
            <a:ext cx="1435100" cy="368300"/>
          </a:xfrm>
          <a:prstGeom prst="rect">
            <a:avLst/>
          </a:prstGeom>
          <a:noFill/>
        </p:spPr>
        <p:txBody>
          <a:bodyPr wrap="square" rtlCol="0">
            <a:spAutoFit/>
          </a:bodyPr>
          <a:p>
            <a:r>
              <a:rPr lang="zh-CN" altLang="en-US"/>
              <a:t>攻击路线</a:t>
            </a:r>
            <a:endParaRPr lang="zh-CN" altLang="en-US"/>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decel="5330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000" fill="hold"/>
                                        <p:tgtEl>
                                          <p:spTgt spid="4"/>
                                        </p:tgtEl>
                                        <p:attrNameLst>
                                          <p:attrName>ppt_x</p:attrName>
                                        </p:attrNameLst>
                                      </p:cBhvr>
                                      <p:tavLst>
                                        <p:tav tm="0">
                                          <p:val>
                                            <p:strVal val="1+#ppt_w/2"/>
                                          </p:val>
                                        </p:tav>
                                        <p:tav tm="100000">
                                          <p:val>
                                            <p:strVal val="#ppt_x"/>
                                          </p:val>
                                        </p:tav>
                                      </p:tavLst>
                                    </p:anim>
                                    <p:anim calcmode="lin" valueType="num">
                                      <p:cBhvr additive="base">
                                        <p:cTn id="12" dur="10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56" presetClass="entr" presetSubtype="0" fill="hold" grpId="0" nodeType="afterEffect">
                                  <p:stCondLst>
                                    <p:cond delay="0"/>
                                  </p:stCondLst>
                                  <p:iterate type="lt">
                                    <p:tmPct val="10000"/>
                                  </p:iterate>
                                  <p:childTnLst>
                                    <p:set>
                                      <p:cBhvr>
                                        <p:cTn id="15" dur="1" fill="hold">
                                          <p:stCondLst>
                                            <p:cond delay="0"/>
                                          </p:stCondLst>
                                        </p:cTn>
                                        <p:tgtEl>
                                          <p:spTgt spid="5"/>
                                        </p:tgtEl>
                                        <p:attrNameLst>
                                          <p:attrName>style.visibility</p:attrName>
                                        </p:attrNameLst>
                                      </p:cBhvr>
                                      <p:to>
                                        <p:strVal val="visible"/>
                                      </p:to>
                                    </p:set>
                                    <p:anim by="(-#ppt_w*2)" calcmode="lin" valueType="num">
                                      <p:cBhvr rctx="PPT">
                                        <p:cTn id="16" dur="500" autoRev="1" fill="hold">
                                          <p:stCondLst>
                                            <p:cond delay="0"/>
                                          </p:stCondLst>
                                        </p:cTn>
                                        <p:tgtEl>
                                          <p:spTgt spid="5"/>
                                        </p:tgtEl>
                                        <p:attrNameLst>
                                          <p:attrName>ppt_w</p:attrName>
                                        </p:attrNameLst>
                                      </p:cBhvr>
                                    </p:anim>
                                    <p:anim by="(#ppt_w*0.50)" calcmode="lin" valueType="num">
                                      <p:cBhvr>
                                        <p:cTn id="17" dur="500" decel="50000" autoRev="1" fill="hold">
                                          <p:stCondLst>
                                            <p:cond delay="0"/>
                                          </p:stCondLst>
                                        </p:cTn>
                                        <p:tgtEl>
                                          <p:spTgt spid="5"/>
                                        </p:tgtEl>
                                        <p:attrNameLst>
                                          <p:attrName>ppt_x</p:attrName>
                                        </p:attrNameLst>
                                      </p:cBhvr>
                                    </p:anim>
                                    <p:anim from="(-#ppt_h/2)" to="(#ppt_y)" calcmode="lin" valueType="num">
                                      <p:cBhvr>
                                        <p:cTn id="18" dur="1000" fill="hold">
                                          <p:stCondLst>
                                            <p:cond delay="0"/>
                                          </p:stCondLst>
                                        </p:cTn>
                                        <p:tgtEl>
                                          <p:spTgt spid="5"/>
                                        </p:tgtEl>
                                        <p:attrNameLst>
                                          <p:attrName>ppt_y</p:attrName>
                                        </p:attrNameLst>
                                      </p:cBhvr>
                                    </p:anim>
                                    <p:animRot by="21600000">
                                      <p:cBhvr>
                                        <p:cTn id="19" dur="1000" fill="hold">
                                          <p:stCondLst>
                                            <p:cond delay="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五边形 2"/>
          <p:cNvSpPr/>
          <p:nvPr/>
        </p:nvSpPr>
        <p:spPr>
          <a:xfrm>
            <a:off x="0" y="122238"/>
            <a:ext cx="10198100" cy="684212"/>
          </a:xfrm>
          <a:prstGeom prst="homePlate">
            <a:avLst>
              <a:gd name="adj" fmla="val 68103"/>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ndParaRPr>
          </a:p>
        </p:txBody>
      </p:sp>
      <p:sp>
        <p:nvSpPr>
          <p:cNvPr id="4" name="五边形 3"/>
          <p:cNvSpPr/>
          <p:nvPr/>
        </p:nvSpPr>
        <p:spPr>
          <a:xfrm flipH="1">
            <a:off x="10198100" y="122238"/>
            <a:ext cx="1993900" cy="684212"/>
          </a:xfrm>
          <a:prstGeom prst="homePlate">
            <a:avLst>
              <a:gd name="adj" fmla="val 6392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ndParaRPr>
          </a:p>
        </p:txBody>
      </p:sp>
      <p:sp>
        <p:nvSpPr>
          <p:cNvPr id="5" name="TextBox 48"/>
          <p:cNvSpPr txBox="1"/>
          <p:nvPr/>
        </p:nvSpPr>
        <p:spPr>
          <a:xfrm>
            <a:off x="263525" y="71438"/>
            <a:ext cx="2334895" cy="737235"/>
          </a:xfrm>
          <a:prstGeom prst="rect">
            <a:avLst/>
          </a:prstGeom>
          <a:noFill/>
        </p:spPr>
        <p:txBody>
          <a:bodyPr wrap="none">
            <a:spAutoFit/>
          </a:bodyPr>
          <a:lstStyle/>
          <a:p>
            <a:pPr fontAlgn="auto">
              <a:lnSpc>
                <a:spcPct val="150000"/>
              </a:lnSpc>
              <a:spcBef>
                <a:spcPts val="0"/>
              </a:spcBef>
              <a:spcAft>
                <a:spcPts val="0"/>
              </a:spcAft>
              <a:defRPr/>
            </a:pPr>
            <a:r>
              <a:rPr lang="en-US" altLang="zh-CN" sz="2800" spc="120" dirty="0">
                <a:solidFill>
                  <a:srgbClr val="FFFFFF"/>
                </a:solidFill>
                <a:latin typeface="微软雅黑" panose="020B0503020204020204" pitchFamily="34" charset="-122"/>
                <a:ea typeface="微软雅黑" panose="020B0503020204020204" pitchFamily="34" charset="-122"/>
              </a:rPr>
              <a:t>2.1 </a:t>
            </a:r>
            <a:r>
              <a:rPr lang="zh-CN" sz="2800" spc="120" dirty="0">
                <a:solidFill>
                  <a:srgbClr val="FFFFFF"/>
                </a:solidFill>
                <a:latin typeface="微软雅黑" panose="020B0503020204020204" pitchFamily="34" charset="-122"/>
                <a:ea typeface="微软雅黑" panose="020B0503020204020204" pitchFamily="34" charset="-122"/>
              </a:rPr>
              <a:t>工作内容</a:t>
            </a:r>
            <a:endParaRPr lang="zh-CN" sz="2800" spc="120" dirty="0">
              <a:solidFill>
                <a:srgbClr val="FFFFFF"/>
              </a:solidFill>
              <a:latin typeface="微软雅黑" panose="020B0503020204020204" pitchFamily="34" charset="-122"/>
              <a:ea typeface="微软雅黑" panose="020B0503020204020204" pitchFamily="34" charset="-122"/>
            </a:endParaRPr>
          </a:p>
        </p:txBody>
      </p:sp>
      <p:sp>
        <p:nvSpPr>
          <p:cNvPr id="11268" name="矩形 7"/>
          <p:cNvSpPr/>
          <p:nvPr/>
        </p:nvSpPr>
        <p:spPr>
          <a:xfrm>
            <a:off x="712470" y="1972945"/>
            <a:ext cx="6962775" cy="3969385"/>
          </a:xfrm>
          <a:prstGeom prst="rect">
            <a:avLst/>
          </a:prstGeom>
          <a:noFill/>
          <a:ln w="9525">
            <a:noFill/>
          </a:ln>
        </p:spPr>
        <p:txBody>
          <a:bodyPr wrap="square" anchor="t">
            <a:spAutoFit/>
          </a:bodyPr>
          <a:p>
            <a:pPr algn="just">
              <a:lnSpc>
                <a:spcPct val="150000"/>
              </a:lnSpc>
              <a:buClr>
                <a:srgbClr val="0070C0"/>
              </a:buClr>
            </a:pPr>
            <a:r>
              <a:rPr lang="en-US" altLang="zh-CN"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     1.</a:t>
            </a:r>
            <a:r>
              <a:rPr lang="zh-CN" altLang="en-US"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制作及修订项目计划</a:t>
            </a:r>
            <a:endParaRPr lang="zh-CN" altLang="en-US"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p>
            <a:pPr algn="just">
              <a:lnSpc>
                <a:spcPct val="150000"/>
              </a:lnSpc>
              <a:buClr>
                <a:srgbClr val="0070C0"/>
              </a:buClr>
            </a:pPr>
            <a:r>
              <a:rPr lang="zh-CN" altLang="en-US"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制作可行性分析报告                      </a:t>
            </a:r>
            <a:endParaRPr lang="zh-CN" altLang="en-US"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p>
            <a:pPr algn="just">
              <a:lnSpc>
                <a:spcPct val="150000"/>
              </a:lnSpc>
              <a:buClr>
                <a:srgbClr val="0070C0"/>
              </a:buClr>
            </a:pPr>
            <a:r>
              <a:rPr lang="zh-CN" altLang="en-US"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3.</a:t>
            </a:r>
            <a:r>
              <a:rPr lang="zh-CN" altLang="en-US"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制作及修订软件需求说明书</a:t>
            </a:r>
            <a:endParaRPr lang="zh-CN" altLang="en-US"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p>
            <a:pPr algn="just">
              <a:lnSpc>
                <a:spcPct val="150000"/>
              </a:lnSpc>
              <a:buClr>
                <a:srgbClr val="0070C0"/>
              </a:buClr>
            </a:pPr>
            <a:r>
              <a:rPr lang="zh-CN" altLang="en-US"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4.</a:t>
            </a:r>
            <a:r>
              <a:rPr lang="zh-CN" altLang="en-US"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进行软件需求的调查</a:t>
            </a:r>
            <a:endParaRPr lang="zh-CN" altLang="en-US"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p>
            <a:pPr algn="just">
              <a:lnSpc>
                <a:spcPct val="150000"/>
              </a:lnSpc>
              <a:buClr>
                <a:srgbClr val="0070C0"/>
              </a:buClr>
            </a:pPr>
            <a:r>
              <a:rPr lang="zh-CN" altLang="en-US"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5.</a:t>
            </a:r>
            <a:r>
              <a:rPr lang="zh-CN" altLang="en-US"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制作及修订总体设计报告       </a:t>
            </a:r>
            <a:endParaRPr lang="zh-CN" altLang="en-US"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p>
            <a:pPr algn="just">
              <a:lnSpc>
                <a:spcPct val="150000"/>
              </a:lnSpc>
              <a:buClr>
                <a:srgbClr val="0070C0"/>
              </a:buClr>
            </a:pPr>
            <a:r>
              <a:rPr lang="zh-CN" altLang="en-US"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6.</a:t>
            </a:r>
            <a:r>
              <a:rPr lang="zh-CN" altLang="en-US"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制作及修订详细设计报告</a:t>
            </a:r>
            <a:endParaRPr lang="zh-CN" altLang="en-US"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p>
            <a:pPr algn="just">
              <a:lnSpc>
                <a:spcPct val="150000"/>
              </a:lnSpc>
              <a:buClr>
                <a:srgbClr val="0070C0"/>
              </a:buClr>
            </a:pPr>
            <a:r>
              <a:rPr lang="zh-CN" altLang="en-US"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     </a:t>
            </a:r>
            <a:endParaRPr lang="zh-CN" altLang="en-US"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269" name="矩形 7"/>
          <p:cNvSpPr/>
          <p:nvPr/>
        </p:nvSpPr>
        <p:spPr>
          <a:xfrm>
            <a:off x="5948680" y="1972945"/>
            <a:ext cx="5641340" cy="3969385"/>
          </a:xfrm>
          <a:prstGeom prst="rect">
            <a:avLst/>
          </a:prstGeom>
          <a:noFill/>
          <a:ln w="9525">
            <a:noFill/>
          </a:ln>
        </p:spPr>
        <p:txBody>
          <a:bodyPr wrap="square" anchor="t">
            <a:spAutoFit/>
          </a:bodyPr>
          <a:p>
            <a:pPr algn="just">
              <a:lnSpc>
                <a:spcPct val="150000"/>
              </a:lnSpc>
              <a:buClr>
                <a:srgbClr val="0070C0"/>
              </a:buClr>
            </a:pPr>
            <a:r>
              <a:rPr lang="en-US" altLang="zh-CN"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     7.</a:t>
            </a:r>
            <a:r>
              <a:rPr lang="zh-CN" altLang="en-US"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后端部署       </a:t>
            </a:r>
            <a:endParaRPr lang="zh-CN" altLang="en-US"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p>
            <a:pPr algn="just">
              <a:lnSpc>
                <a:spcPct val="150000"/>
              </a:lnSpc>
              <a:buClr>
                <a:srgbClr val="0070C0"/>
              </a:buClr>
            </a:pPr>
            <a:r>
              <a:rPr lang="zh-CN" altLang="en-US"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8.</a:t>
            </a:r>
            <a:r>
              <a:rPr lang="zh-CN" altLang="en-US"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完成代码清单和测试用例</a:t>
            </a:r>
            <a:endParaRPr lang="zh-CN" altLang="en-US"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p>
            <a:pPr algn="just">
              <a:lnSpc>
                <a:spcPct val="150000"/>
              </a:lnSpc>
              <a:buClr>
                <a:srgbClr val="0070C0"/>
              </a:buClr>
            </a:pPr>
            <a:r>
              <a:rPr lang="zh-CN" altLang="en-US"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9.</a:t>
            </a:r>
            <a:r>
              <a:rPr lang="zh-CN" altLang="en-US"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搭设好前端显示界面 </a:t>
            </a:r>
            <a:endParaRPr lang="zh-CN" altLang="en-US"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p>
            <a:pPr algn="just">
              <a:lnSpc>
                <a:spcPct val="150000"/>
              </a:lnSpc>
              <a:buClr>
                <a:srgbClr val="0070C0"/>
              </a:buClr>
            </a:pPr>
            <a:r>
              <a:rPr lang="zh-CN" altLang="en-US"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10.</a:t>
            </a:r>
            <a:r>
              <a:rPr lang="zh-CN" altLang="en-US"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制作及修订系统测试报告 </a:t>
            </a:r>
            <a:endParaRPr lang="zh-CN" altLang="en-US"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p>
            <a:pPr algn="just">
              <a:lnSpc>
                <a:spcPct val="150000"/>
              </a:lnSpc>
              <a:buClr>
                <a:srgbClr val="0070C0"/>
              </a:buClr>
            </a:pPr>
            <a:r>
              <a:rPr lang="zh-CN" altLang="en-US"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11.</a:t>
            </a:r>
            <a:r>
              <a:rPr lang="zh-CN" altLang="en-US"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进行项目的测试，测试</a:t>
            </a:r>
            <a:r>
              <a:rPr lang="en-US" altLang="zh-CN"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Bug</a:t>
            </a:r>
            <a:r>
              <a:rPr lang="zh-CN" altLang="en-US"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等。 </a:t>
            </a:r>
            <a:endParaRPr lang="zh-CN" altLang="en-US"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p>
            <a:pPr algn="just">
              <a:lnSpc>
                <a:spcPct val="150000"/>
              </a:lnSpc>
              <a:buClr>
                <a:srgbClr val="0070C0"/>
              </a:buClr>
            </a:pPr>
            <a:r>
              <a:rPr lang="zh-CN" altLang="en-US"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12.</a:t>
            </a:r>
            <a:r>
              <a:rPr lang="zh-CN" altLang="en-US" sz="2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完成项目总结报告</a:t>
            </a:r>
            <a:endPar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gn="just">
              <a:lnSpc>
                <a:spcPct val="150000"/>
              </a:lnSpc>
              <a:buClr>
                <a:srgbClr val="0070C0"/>
              </a:buClr>
            </a:pPr>
            <a:endParaRPr lang="zh-CN" altLang="en-US" sz="2400" dirty="0">
              <a:latin typeface="Arial" panose="020B0604020202020204" pitchFamily="34" charset="0"/>
              <a:ea typeface="宋体" panose="02010600030101010101" pitchFamily="2" charset="-122"/>
              <a:sym typeface="Calibri" panose="020F0502020204030204" pitchFamily="34" charset="0"/>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decel="5330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000" fill="hold"/>
                                        <p:tgtEl>
                                          <p:spTgt spid="4"/>
                                        </p:tgtEl>
                                        <p:attrNameLst>
                                          <p:attrName>ppt_x</p:attrName>
                                        </p:attrNameLst>
                                      </p:cBhvr>
                                      <p:tavLst>
                                        <p:tav tm="0">
                                          <p:val>
                                            <p:strVal val="1+#ppt_w/2"/>
                                          </p:val>
                                        </p:tav>
                                        <p:tav tm="100000">
                                          <p:val>
                                            <p:strVal val="#ppt_x"/>
                                          </p:val>
                                        </p:tav>
                                      </p:tavLst>
                                    </p:anim>
                                    <p:anim calcmode="lin" valueType="num">
                                      <p:cBhvr additive="base">
                                        <p:cTn id="12" dur="10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56" presetClass="entr" presetSubtype="0" fill="hold" grpId="0" nodeType="afterEffect">
                                  <p:stCondLst>
                                    <p:cond delay="0"/>
                                  </p:stCondLst>
                                  <p:iterate type="lt">
                                    <p:tmPct val="10000"/>
                                  </p:iterate>
                                  <p:childTnLst>
                                    <p:set>
                                      <p:cBhvr>
                                        <p:cTn id="15" dur="1" fill="hold">
                                          <p:stCondLst>
                                            <p:cond delay="0"/>
                                          </p:stCondLst>
                                        </p:cTn>
                                        <p:tgtEl>
                                          <p:spTgt spid="5"/>
                                        </p:tgtEl>
                                        <p:attrNameLst>
                                          <p:attrName>style.visibility</p:attrName>
                                        </p:attrNameLst>
                                      </p:cBhvr>
                                      <p:to>
                                        <p:strVal val="visible"/>
                                      </p:to>
                                    </p:set>
                                    <p:anim by="(-#ppt_w*2)" calcmode="lin" valueType="num">
                                      <p:cBhvr rctx="PPT">
                                        <p:cTn id="16" dur="500" autoRev="1" fill="hold">
                                          <p:stCondLst>
                                            <p:cond delay="0"/>
                                          </p:stCondLst>
                                        </p:cTn>
                                        <p:tgtEl>
                                          <p:spTgt spid="5"/>
                                        </p:tgtEl>
                                        <p:attrNameLst>
                                          <p:attrName>ppt_w</p:attrName>
                                        </p:attrNameLst>
                                      </p:cBhvr>
                                    </p:anim>
                                    <p:anim by="(#ppt_w*0.50)" calcmode="lin" valueType="num">
                                      <p:cBhvr>
                                        <p:cTn id="17" dur="500" decel="50000" autoRev="1" fill="hold">
                                          <p:stCondLst>
                                            <p:cond delay="0"/>
                                          </p:stCondLst>
                                        </p:cTn>
                                        <p:tgtEl>
                                          <p:spTgt spid="5"/>
                                        </p:tgtEl>
                                        <p:attrNameLst>
                                          <p:attrName>ppt_x</p:attrName>
                                        </p:attrNameLst>
                                      </p:cBhvr>
                                    </p:anim>
                                    <p:anim from="(-#ppt_h/2)" to="(#ppt_y)" calcmode="lin" valueType="num">
                                      <p:cBhvr>
                                        <p:cTn id="18" dur="1000" fill="hold">
                                          <p:stCondLst>
                                            <p:cond delay="0"/>
                                          </p:stCondLst>
                                        </p:cTn>
                                        <p:tgtEl>
                                          <p:spTgt spid="5"/>
                                        </p:tgtEl>
                                        <p:attrNameLst>
                                          <p:attrName>ppt_y</p:attrName>
                                        </p:attrNameLst>
                                      </p:cBhvr>
                                    </p:anim>
                                    <p:animRot by="21600000">
                                      <p:cBhvr>
                                        <p:cTn id="19" dur="1000" fill="hold">
                                          <p:stCondLst>
                                            <p:cond delay="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35200" y="1082675"/>
            <a:ext cx="9326563" cy="4692650"/>
          </a:xfrm>
          <a:prstGeom prst="rect">
            <a:avLst/>
          </a:prstGeom>
          <a:solidFill>
            <a:schemeClr val="bg1">
              <a:lumMod val="95000"/>
            </a:schemeClr>
          </a:solidFill>
          <a:ln w="6350">
            <a:solidFill>
              <a:srgbClr val="2D5493">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矩形 2"/>
          <p:cNvSpPr/>
          <p:nvPr/>
        </p:nvSpPr>
        <p:spPr>
          <a:xfrm>
            <a:off x="630238" y="1082675"/>
            <a:ext cx="1604962" cy="4692650"/>
          </a:xfrm>
          <a:prstGeom prst="rect">
            <a:avLst/>
          </a:prstGeom>
          <a:solidFill>
            <a:srgbClr val="2D5493"/>
          </a:solidFill>
          <a:ln>
            <a:solidFill>
              <a:srgbClr val="2D549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 name="矩形 3"/>
          <p:cNvSpPr/>
          <p:nvPr/>
        </p:nvSpPr>
        <p:spPr>
          <a:xfrm>
            <a:off x="1049020" y="1554163"/>
            <a:ext cx="675005" cy="3843337"/>
          </a:xfrm>
          <a:prstGeom prst="rect">
            <a:avLst/>
          </a:prstGeom>
        </p:spPr>
        <p:txBody>
          <a:bodyPr vert="eaVert">
            <a:spAutoFit/>
          </a:bodyPr>
          <a:lstStyle/>
          <a:p>
            <a:pPr algn="ctr" fontAlgn="auto">
              <a:spcBef>
                <a:spcPts val="0"/>
              </a:spcBef>
              <a:spcAft>
                <a:spcPts val="0"/>
              </a:spcAft>
              <a:defRPr/>
            </a:pPr>
            <a:r>
              <a:rPr lang="zh-CN" altLang="en-US" sz="3200" b="1" kern="0" dirty="0">
                <a:solidFill>
                  <a:schemeClr val="bg1"/>
                </a:solidFill>
                <a:latin typeface="+mn-lt"/>
                <a:ea typeface="微软雅黑" panose="020B0503020204020204" pitchFamily="34" charset="-122"/>
              </a:rPr>
              <a:t>游戏概况</a:t>
            </a:r>
            <a:endParaRPr lang="zh-CN" altLang="en-US" sz="3200" b="1" kern="0" dirty="0">
              <a:solidFill>
                <a:schemeClr val="bg1"/>
              </a:solidFill>
              <a:latin typeface="+mn-lt"/>
              <a:ea typeface="微软雅黑" panose="020B0503020204020204" pitchFamily="34" charset="-122"/>
            </a:endParaRPr>
          </a:p>
        </p:txBody>
      </p:sp>
      <p:sp>
        <p:nvSpPr>
          <p:cNvPr id="5" name="矩形 4"/>
          <p:cNvSpPr>
            <a:spLocks noChangeArrowheads="1"/>
          </p:cNvSpPr>
          <p:nvPr/>
        </p:nvSpPr>
        <p:spPr bwMode="auto">
          <a:xfrm>
            <a:off x="2746375" y="1554163"/>
            <a:ext cx="8180388" cy="3538220"/>
          </a:xfrm>
          <a:prstGeom prst="rect">
            <a:avLst/>
          </a:prstGeom>
          <a:noFill/>
          <a:ln w="9525">
            <a:noFill/>
            <a:miter lim="800000"/>
          </a:ln>
        </p:spPr>
        <p:txBody>
          <a:bodyPr wrap="square">
            <a:spAutoFit/>
          </a:bodyPr>
          <a:lstStyle/>
          <a:p>
            <a:r>
              <a:rPr altLang="zh-CN" sz="3200">
                <a:latin typeface="黑体" panose="02010609060101010101" charset="-122"/>
                <a:ea typeface="黑体" panose="02010609060101010101" charset="-122"/>
                <a:cs typeface="黑体" panose="02010609060101010101" charset="-122"/>
              </a:rPr>
              <a:t>项目名称</a:t>
            </a:r>
            <a:r>
              <a:rPr lang="zh-CN" sz="3200">
                <a:latin typeface="黑体" panose="02010609060101010101" charset="-122"/>
                <a:ea typeface="黑体" panose="02010609060101010101" charset="-122"/>
                <a:cs typeface="黑体" panose="02010609060101010101" charset="-122"/>
              </a:rPr>
              <a:t>：</a:t>
            </a:r>
            <a:r>
              <a:rPr altLang="zh-CN" sz="3200">
                <a:latin typeface="+mn-lt"/>
                <a:ea typeface="+mn-lt"/>
                <a:cs typeface="+mn-lt"/>
              </a:rPr>
              <a:t>基于Android平台的沙盒益智类游戏</a:t>
            </a:r>
            <a:endParaRPr altLang="zh-CN" sz="3200">
              <a:latin typeface="黑体" panose="02010609060101010101" charset="-122"/>
              <a:ea typeface="黑体" panose="02010609060101010101" charset="-122"/>
              <a:cs typeface="黑体" panose="02010609060101010101" charset="-122"/>
            </a:endParaRPr>
          </a:p>
          <a:p>
            <a:r>
              <a:rPr altLang="zh-CN" sz="3200">
                <a:latin typeface="黑体" panose="02010609060101010101" charset="-122"/>
                <a:ea typeface="黑体" panose="02010609060101010101" charset="-122"/>
                <a:cs typeface="黑体" panose="02010609060101010101" charset="-122"/>
              </a:rPr>
              <a:t>行业</a:t>
            </a:r>
            <a:r>
              <a:rPr lang="zh-CN" sz="3200">
                <a:latin typeface="黑体" panose="02010609060101010101" charset="-122"/>
                <a:ea typeface="黑体" panose="02010609060101010101" charset="-122"/>
                <a:cs typeface="黑体" panose="02010609060101010101" charset="-122"/>
              </a:rPr>
              <a:t>：</a:t>
            </a:r>
            <a:r>
              <a:rPr altLang="zh-CN" sz="3200">
                <a:latin typeface="+mn-lt"/>
                <a:ea typeface="+mn-lt"/>
                <a:cs typeface="黑体" panose="02010609060101010101" charset="-122"/>
              </a:rPr>
              <a:t>手机游戏</a:t>
            </a:r>
            <a:endParaRPr altLang="zh-CN" sz="3200">
              <a:latin typeface="黑体" panose="02010609060101010101" charset="-122"/>
              <a:ea typeface="黑体" panose="02010609060101010101" charset="-122"/>
              <a:cs typeface="黑体" panose="02010609060101010101" charset="-122"/>
            </a:endParaRPr>
          </a:p>
          <a:p>
            <a:r>
              <a:rPr altLang="zh-CN" sz="3200">
                <a:latin typeface="黑体" panose="02010609060101010101" charset="-122"/>
                <a:ea typeface="黑体" panose="02010609060101010101" charset="-122"/>
                <a:cs typeface="黑体" panose="02010609060101010101" charset="-122"/>
              </a:rPr>
              <a:t>架构类型</a:t>
            </a:r>
            <a:r>
              <a:rPr lang="zh-CN" sz="3200">
                <a:latin typeface="黑体" panose="02010609060101010101" charset="-122"/>
                <a:ea typeface="黑体" panose="02010609060101010101" charset="-122"/>
                <a:cs typeface="黑体" panose="02010609060101010101" charset="-122"/>
              </a:rPr>
              <a:t>：</a:t>
            </a:r>
            <a:r>
              <a:rPr altLang="zh-CN" sz="3200">
                <a:latin typeface="+mn-lt"/>
                <a:ea typeface="+mn-lt"/>
                <a:cs typeface="+mn-lt"/>
              </a:rPr>
              <a:t>Android游戏应用</a:t>
            </a:r>
            <a:endParaRPr altLang="zh-CN" sz="3200">
              <a:latin typeface="黑体" panose="02010609060101010101" charset="-122"/>
              <a:ea typeface="黑体" panose="02010609060101010101" charset="-122"/>
              <a:cs typeface="黑体" panose="02010609060101010101" charset="-122"/>
            </a:endParaRPr>
          </a:p>
          <a:p>
            <a:r>
              <a:rPr altLang="zh-CN" sz="3200">
                <a:latin typeface="黑体" panose="02010609060101010101" charset="-122"/>
                <a:ea typeface="黑体" panose="02010609060101010101" charset="-122"/>
                <a:cs typeface="黑体" panose="02010609060101010101" charset="-122"/>
              </a:rPr>
              <a:t>开发技术</a:t>
            </a:r>
            <a:r>
              <a:rPr lang="zh-CN" sz="3200">
                <a:latin typeface="黑体" panose="02010609060101010101" charset="-122"/>
                <a:ea typeface="黑体" panose="02010609060101010101" charset="-122"/>
                <a:cs typeface="黑体" panose="02010609060101010101" charset="-122"/>
              </a:rPr>
              <a:t>：</a:t>
            </a:r>
            <a:r>
              <a:rPr altLang="zh-CN" sz="3200">
                <a:latin typeface="+mn-lt"/>
                <a:ea typeface="+mn-lt"/>
                <a:cs typeface="+mn-lt"/>
              </a:rPr>
              <a:t>Cocos2d-x引擎、SQL数据库、java、c++、Android SDK</a:t>
            </a:r>
            <a:endParaRPr altLang="zh-CN" sz="3200">
              <a:latin typeface="黑体" panose="02010609060101010101" charset="-122"/>
              <a:ea typeface="黑体" panose="02010609060101010101" charset="-122"/>
              <a:cs typeface="黑体" panose="02010609060101010101" charset="-122"/>
            </a:endParaRPr>
          </a:p>
          <a:p>
            <a:r>
              <a:rPr altLang="zh-CN" sz="3200">
                <a:latin typeface="黑体" panose="02010609060101010101" charset="-122"/>
                <a:ea typeface="黑体" panose="02010609060101010101" charset="-122"/>
                <a:cs typeface="黑体" panose="02010609060101010101" charset="-122"/>
              </a:rPr>
              <a:t>规模</a:t>
            </a:r>
            <a:r>
              <a:rPr lang="zh-CN" sz="3200">
                <a:latin typeface="黑体" panose="02010609060101010101" charset="-122"/>
                <a:ea typeface="黑体" panose="02010609060101010101" charset="-122"/>
                <a:cs typeface="黑体" panose="02010609060101010101" charset="-122"/>
              </a:rPr>
              <a:t>：</a:t>
            </a:r>
            <a:r>
              <a:rPr altLang="zh-CN" sz="3200">
                <a:latin typeface="黑体" panose="02010609060101010101" charset="-122"/>
                <a:ea typeface="黑体" panose="02010609060101010101" charset="-122"/>
                <a:cs typeface="黑体" panose="02010609060101010101" charset="-122"/>
              </a:rPr>
              <a:t>系统总体规模：</a:t>
            </a:r>
            <a:r>
              <a:rPr altLang="zh-CN" sz="3200">
                <a:latin typeface="+mn-lt"/>
                <a:ea typeface="+mn-lt"/>
                <a:cs typeface="+mn-lt"/>
              </a:rPr>
              <a:t>9人月</a:t>
            </a:r>
            <a:endParaRPr altLang="zh-CN" sz="3200">
              <a:latin typeface="+mn-lt"/>
              <a:ea typeface="+mn-lt"/>
              <a:cs typeface="+mn-lt"/>
            </a:endParaRPr>
          </a:p>
        </p:txBody>
      </p:sp>
      <p:pic>
        <p:nvPicPr>
          <p:cNvPr id="6" name="Picture 2"/>
          <p:cNvPicPr>
            <a:picLocks noChangeAspect="1" noChangeArrowheads="1"/>
          </p:cNvPicPr>
          <p:nvPr/>
        </p:nvPicPr>
        <p:blipFill>
          <a:blip r:embed="rId1"/>
          <a:srcRect/>
          <a:stretch>
            <a:fillRect/>
          </a:stretch>
        </p:blipFill>
        <p:spPr bwMode="auto">
          <a:xfrm>
            <a:off x="9648825" y="4365625"/>
            <a:ext cx="2016125" cy="2519363"/>
          </a:xfrm>
          <a:prstGeom prst="rect">
            <a:avLst/>
          </a:prstGeom>
          <a:noFill/>
          <a:ln w="9525">
            <a:noFill/>
            <a:miter lim="800000"/>
            <a:headEnd/>
            <a:tailEnd/>
          </a:ln>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Horizontal)">
                                      <p:cBhvr>
                                        <p:cTn id="7" dur="750"/>
                                        <p:tgtEl>
                                          <p:spTgt spid="3"/>
                                        </p:tgtEl>
                                      </p:cBhvr>
                                    </p:animEffect>
                                  </p:childTnLst>
                                </p:cTn>
                              </p:par>
                            </p:childTnLst>
                          </p:cTn>
                        </p:par>
                        <p:par>
                          <p:cTn id="8" fill="hold">
                            <p:stCondLst>
                              <p:cond delay="1000"/>
                            </p:stCondLst>
                            <p:childTnLst>
                              <p:par>
                                <p:cTn id="9" presetID="50" presetClass="entr" presetSubtype="0" decel="100000" fill="hold" grpId="0" nodeType="afterEffect">
                                  <p:stCondLst>
                                    <p:cond delay="0"/>
                                  </p:stCondLst>
                                  <p:iterate type="lt">
                                    <p:tmPct val="10000"/>
                                  </p:iterate>
                                  <p:childTnLst>
                                    <p:set>
                                      <p:cBhvr>
                                        <p:cTn id="10" dur="1" fill="hold">
                                          <p:stCondLst>
                                            <p:cond delay="0"/>
                                          </p:stCondLst>
                                        </p:cTn>
                                        <p:tgtEl>
                                          <p:spTgt spid="4"/>
                                        </p:tgtEl>
                                        <p:attrNameLst>
                                          <p:attrName>style.visibility</p:attrName>
                                        </p:attrNameLst>
                                      </p:cBhvr>
                                      <p:to>
                                        <p:strVal val="visible"/>
                                      </p:to>
                                    </p:set>
                                    <p:anim calcmode="lin" valueType="num">
                                      <p:cBhvr>
                                        <p:cTn id="11" dur="1000" fill="hold"/>
                                        <p:tgtEl>
                                          <p:spTgt spid="4"/>
                                        </p:tgtEl>
                                        <p:attrNameLst>
                                          <p:attrName>ppt_w</p:attrName>
                                        </p:attrNameLst>
                                      </p:cBhvr>
                                      <p:tavLst>
                                        <p:tav tm="0">
                                          <p:val>
                                            <p:strVal val="#ppt_w+.3"/>
                                          </p:val>
                                        </p:tav>
                                        <p:tav tm="100000">
                                          <p:val>
                                            <p:strVal val="#ppt_w"/>
                                          </p:val>
                                        </p:tav>
                                      </p:tavLst>
                                    </p:anim>
                                    <p:anim calcmode="lin" valueType="num">
                                      <p:cBhvr>
                                        <p:cTn id="12" dur="1000" fill="hold"/>
                                        <p:tgtEl>
                                          <p:spTgt spid="4"/>
                                        </p:tgtEl>
                                        <p:attrNameLst>
                                          <p:attrName>ppt_h</p:attrName>
                                        </p:attrNameLst>
                                      </p:cBhvr>
                                      <p:tavLst>
                                        <p:tav tm="0">
                                          <p:val>
                                            <p:strVal val="#ppt_h"/>
                                          </p:val>
                                        </p:tav>
                                        <p:tav tm="100000">
                                          <p:val>
                                            <p:strVal val="#ppt_h"/>
                                          </p:val>
                                        </p:tav>
                                      </p:tavLst>
                                    </p:anim>
                                    <p:animEffect transition="in" filter="fade">
                                      <p:cBhvr>
                                        <p:cTn id="13" dur="1000"/>
                                        <p:tgtEl>
                                          <p:spTgt spid="4"/>
                                        </p:tgtEl>
                                      </p:cBhvr>
                                    </p:animEffect>
                                  </p:childTnLst>
                                </p:cTn>
                              </p:par>
                            </p:childTnLst>
                          </p:cTn>
                        </p:par>
                        <p:par>
                          <p:cTn id="14" fill="hold">
                            <p:stCondLst>
                              <p:cond delay="2049"/>
                            </p:stCondLst>
                            <p:childTnLst>
                              <p:par>
                                <p:cTn id="15" presetID="22" presetClass="entr" presetSubtype="8"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par>
                                <p:cTn id="18" presetID="42" presetClass="entr" presetSubtype="0" fill="hold" nodeType="withEffect">
                                  <p:stCondLst>
                                    <p:cond delay="50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1000"/>
                                        <p:tgtEl>
                                          <p:spTgt spid="6"/>
                                        </p:tgtEl>
                                      </p:cBhvr>
                                    </p:animEffect>
                                    <p:anim calcmode="lin" valueType="num">
                                      <p:cBhvr>
                                        <p:cTn id="21" dur="1000" fill="hold"/>
                                        <p:tgtEl>
                                          <p:spTgt spid="6"/>
                                        </p:tgtEl>
                                        <p:attrNameLst>
                                          <p:attrName>ppt_x</p:attrName>
                                        </p:attrNameLst>
                                      </p:cBhvr>
                                      <p:tavLst>
                                        <p:tav tm="0">
                                          <p:val>
                                            <p:strVal val="#ppt_x"/>
                                          </p:val>
                                        </p:tav>
                                        <p:tav tm="100000">
                                          <p:val>
                                            <p:strVal val="#ppt_x"/>
                                          </p:val>
                                        </p:tav>
                                      </p:tavLst>
                                    </p:anim>
                                    <p:anim calcmode="lin" valueType="num">
                                      <p:cBhvr>
                                        <p:cTn id="22" dur="1000" fill="hold"/>
                                        <p:tgtEl>
                                          <p:spTgt spid="6"/>
                                        </p:tgtEl>
                                        <p:attrNameLst>
                                          <p:attrName>ppt_y</p:attrName>
                                        </p:attrNameLst>
                                      </p:cBhvr>
                                      <p:tavLst>
                                        <p:tav tm="0">
                                          <p:val>
                                            <p:strVal val="#ppt_y+.1"/>
                                          </p:val>
                                        </p:tav>
                                        <p:tav tm="100000">
                                          <p:val>
                                            <p:strVal val="#ppt_y"/>
                                          </p:val>
                                        </p:tav>
                                      </p:tavLst>
                                    </p:anim>
                                  </p:childTnLst>
                                </p:cTn>
                              </p:par>
                            </p:childTnLst>
                          </p:cTn>
                        </p:par>
                        <p:par>
                          <p:cTn id="23" fill="hold">
                            <p:stCondLst>
                              <p:cond delay="2549"/>
                            </p:stCondLst>
                            <p:childTnLst>
                              <p:par>
                                <p:cTn id="24" presetID="55" presetClass="entr" presetSubtype="0" fill="hold" grpId="0" nodeType="afterEffect">
                                  <p:stCondLst>
                                    <p:cond delay="0"/>
                                  </p:stCondLst>
                                  <p:iterate type="lt">
                                    <p:tmPct val="10000"/>
                                  </p:iterate>
                                  <p:childTnLst>
                                    <p:set>
                                      <p:cBhvr>
                                        <p:cTn id="25" dur="1" fill="hold">
                                          <p:stCondLst>
                                            <p:cond delay="0"/>
                                          </p:stCondLst>
                                        </p:cTn>
                                        <p:tgtEl>
                                          <p:spTgt spid="5"/>
                                        </p:tgtEl>
                                        <p:attrNameLst>
                                          <p:attrName>style.visibility</p:attrName>
                                        </p:attrNameLst>
                                      </p:cBhvr>
                                      <p:to>
                                        <p:strVal val="visible"/>
                                      </p:to>
                                    </p:set>
                                    <p:anim calcmode="lin" valueType="num">
                                      <p:cBhvr>
                                        <p:cTn id="26" dur="750" fill="hold"/>
                                        <p:tgtEl>
                                          <p:spTgt spid="5"/>
                                        </p:tgtEl>
                                        <p:attrNameLst>
                                          <p:attrName>ppt_w</p:attrName>
                                        </p:attrNameLst>
                                      </p:cBhvr>
                                      <p:tavLst>
                                        <p:tav tm="0">
                                          <p:val>
                                            <p:strVal val="#ppt_w*0.70"/>
                                          </p:val>
                                        </p:tav>
                                        <p:tav tm="100000">
                                          <p:val>
                                            <p:strVal val="#ppt_w"/>
                                          </p:val>
                                        </p:tav>
                                      </p:tavLst>
                                    </p:anim>
                                    <p:anim calcmode="lin" valueType="num">
                                      <p:cBhvr>
                                        <p:cTn id="27" dur="750" fill="hold"/>
                                        <p:tgtEl>
                                          <p:spTgt spid="5"/>
                                        </p:tgtEl>
                                        <p:attrNameLst>
                                          <p:attrName>ppt_h</p:attrName>
                                        </p:attrNameLst>
                                      </p:cBhvr>
                                      <p:tavLst>
                                        <p:tav tm="0">
                                          <p:val>
                                            <p:strVal val="#ppt_h"/>
                                          </p:val>
                                        </p:tav>
                                        <p:tav tm="100000">
                                          <p:val>
                                            <p:strVal val="#ppt_h"/>
                                          </p:val>
                                        </p:tav>
                                      </p:tavLst>
                                    </p:anim>
                                    <p:animEffect transition="in" filter="fade">
                                      <p:cBhvr>
                                        <p:cTn id="28"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4" grpId="0"/>
      <p:bldP spid="5" grpId="0"/>
    </p:bldLst>
  </p:timing>
</p:sld>
</file>

<file path=ppt/tags/tag1.xml><?xml version="1.0" encoding="utf-8"?>
<p:tagLst xmlns:p="http://schemas.openxmlformats.org/presentationml/2006/main">
  <p:tag name="MH" val="20160904091440"/>
  <p:tag name="MH_LIBRARY" val="GRAPHIC"/>
  <p:tag name="MH_TYPE" val="Other"/>
  <p:tag name="MH_ORDER" val="1"/>
</p:tagLst>
</file>

<file path=ppt/tags/tag2.xml><?xml version="1.0" encoding="utf-8"?>
<p:tagLst xmlns:p="http://schemas.openxmlformats.org/presentationml/2006/main">
  <p:tag name="MH" val="20160904091440"/>
  <p:tag name="MH_LIBRARY" val="GRAPHIC"/>
  <p:tag name="MH_TYPE" val="Other"/>
  <p:tag name="MH_ORDER" val="1"/>
</p:tagLst>
</file>

<file path=ppt/tags/tag3.xml><?xml version="1.0" encoding="utf-8"?>
<p:tagLst xmlns:p="http://schemas.openxmlformats.org/presentationml/2006/main">
  <p:tag name="MH" val="20160904091440"/>
  <p:tag name="MH_LIBRARY" val="GRAPHIC"/>
  <p:tag name="MH_TYPE" val="Other"/>
  <p:tag name="MH_ORDER" val="1"/>
</p:tagLst>
</file>

<file path=ppt/tags/tag4.xml><?xml version="1.0" encoding="utf-8"?>
<p:tagLst xmlns:p="http://schemas.openxmlformats.org/presentationml/2006/main">
  <p:tag name="MH" val="20160904091440"/>
  <p:tag name="MH_LIBRARY" val="GRAPHIC"/>
  <p:tag name="MH_TYPE" val="Other"/>
  <p:tag name="MH_ORDER" val="1"/>
</p:tagLst>
</file>

<file path=ppt/theme/theme1.xml><?xml version="1.0" encoding="utf-8"?>
<a:theme xmlns:a="http://schemas.openxmlformats.org/drawingml/2006/main" name="Office 主题​​">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3944</Words>
  <Application>WPS 演示</Application>
  <PresentationFormat>自定义</PresentationFormat>
  <Paragraphs>367</Paragraphs>
  <Slides>29</Slides>
  <Notes>15</Notes>
  <HiddenSlides>0</HiddenSlides>
  <MMClips>1</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29</vt:i4>
      </vt:variant>
    </vt:vector>
  </HeadingPairs>
  <TitlesOfParts>
    <vt:vector size="43" baseType="lpstr">
      <vt:lpstr>Arial</vt:lpstr>
      <vt:lpstr>宋体</vt:lpstr>
      <vt:lpstr>Wingdings</vt:lpstr>
      <vt:lpstr>等线 Light</vt:lpstr>
      <vt:lpstr>微软雅黑</vt:lpstr>
      <vt:lpstr>等线</vt:lpstr>
      <vt:lpstr>黑体</vt:lpstr>
      <vt:lpstr>Calibri</vt:lpstr>
      <vt:lpstr>Arial Unicode MS</vt:lpstr>
      <vt:lpstr>华文仿宋</vt:lpstr>
      <vt:lpstr>Times New Roman</vt:lpstr>
      <vt:lpstr>华文楷体</vt:lpstr>
      <vt:lpstr>Cambria</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答辩-04</dc:title>
  <dc:creator>LP</dc:creator>
  <cp:lastModifiedBy>Samsara°</cp:lastModifiedBy>
  <cp:revision>138</cp:revision>
  <dcterms:created xsi:type="dcterms:W3CDTF">2016-09-15T10:02:00Z</dcterms:created>
  <dcterms:modified xsi:type="dcterms:W3CDTF">2018-03-29T05:20:30Z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2052-10.1.0.7233</vt:lpwstr>
  </property>
</Properties>
</file>