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CF5E-D619-4A29-872C-6063EAC05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74EA1-6CCE-4953-9205-46889DA9B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6744-3877-406A-9C4D-584315E5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B31F-11CC-423B-99D1-14ACFF3E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7EFF-84E0-42BC-BD6C-A15354AA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7724-077B-4719-A6C3-9684F818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4E98C-EB64-4864-8705-4A2076B7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9363-7F7A-4F6F-8BE6-8BE49F6A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320B-7231-4782-9597-FC253FFD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F20C-D088-4D80-BEDB-C4494EEB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0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53548-A565-49F6-9E33-D3FB68DD8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7C258-5C10-440A-8D81-D576E6F64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A424-1EF5-4BFF-96BB-19F11E03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AACF-C579-494B-9D5C-855400A4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6219-9228-41C2-92E9-72802C03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C07D-F2B1-4E3A-B799-B3B2451B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492B-86FB-4745-BEEB-A1570A25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D057B-6A97-4109-BE2B-AAE33828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BED3-281F-42E0-A26D-1AF9D0C6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FE3D-3696-461C-88E1-A603A5D5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D00D-9883-48D6-872A-84DDF58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EF53A-5BD6-47A0-8493-B548C102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CE8F-3050-4E38-9518-AC942C37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14A2-5C76-45AE-91D2-50EAAD7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5287-90EF-4F9D-A732-BE01C28F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FF23-FBA4-4071-B028-D4CF2A47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2F64-863C-4D44-AF5A-F0515BC89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909C9-031F-4160-9BBF-30E1124B6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6AFC-D97B-40D8-8A6C-9F0935DF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7C198-5E2C-4C25-B86D-B0C5C379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EB753-01B7-4F64-B9DC-101E5FEF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4BC7-8861-48BB-A0D6-C66461A3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953B9-FEBD-41EE-BD67-F5EB5B00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FAE7A-DFC7-489E-9DA4-AD67660CA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E62E5-0CC3-4B1D-AF10-40BFE1A0D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A8EDE-C1AB-4AE3-B2FB-161791B17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68C2C-517E-4A4F-9F8F-64E561AC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EABF5-F9F3-442D-9E48-431060E0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2209F-347B-458D-9127-EAFD59CF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7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FFF1-222A-462B-818D-D1DF1BD0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BA0C3-87BE-4273-9457-6C2513CE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C4228-1D28-4C71-B316-62C27E99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B90B2-24BD-4EA7-B6E1-91C9D38A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B87F5-8E16-41EF-B778-DF5CB8B4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B6AF3-C2F7-478E-8018-D960231B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5A2AD-31FB-4C80-AAC3-95AB0789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EF53-E452-482E-881E-1FA69579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941B-1E11-4E9F-92A0-3E76455D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C9145-E669-4D47-8810-74A0E92B7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1361-F90C-4CE5-B9DD-CF599CEF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4228-6239-41E2-9D4B-6588B537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764C1-2D85-42D8-B7E8-1CA1861A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A506-596D-4969-8E98-6FFB6AA4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89698-988C-4401-924C-4B499E86E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7628B-2D39-4423-86E3-D96CA6C2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21F3-7C4D-4D89-ACB7-E22EB0D1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1668D-46D5-406E-88E3-06451A4A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F9739-C722-43CC-84AF-541AF94C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8118A-5EF3-4775-A961-9400547A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3756-269C-49EC-9015-11D28DF7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F38B-50C0-4F4E-A866-B9B7555A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942B-6EC3-4ED1-8EC7-FCC3550561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E5E2-7740-426C-88AD-3D71EC43A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5EBE-94AA-473E-AF3F-2E81ADA67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81F7-49F0-4B1B-BF36-26B4AA05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6DB821-3464-485A-BFCB-F7EF43B9C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809362"/>
              </p:ext>
            </p:extLst>
          </p:nvPr>
        </p:nvGraphicFramePr>
        <p:xfrm>
          <a:off x="1497391" y="1539063"/>
          <a:ext cx="8279655" cy="96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720" imgH="249840" progId="">
                  <p:embed/>
                </p:oleObj>
              </mc:Choice>
              <mc:Fallback>
                <p:oleObj r:id="rId2" imgW="2133720" imgH="249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7391" y="1539063"/>
                        <a:ext cx="8279655" cy="96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81ECAD6-2E90-4D82-8A70-FA4D2F74B8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5549" y="6241416"/>
            <a:ext cx="1882140" cy="3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B703-CB20-46A0-91B3-A6C337C44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Account Calculator </a:t>
            </a:r>
            <a:r>
              <a:rPr lang="en-US" dirty="0"/>
              <a:t>Objective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Accountant I want to add two numbers so that I can see what the total is.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Accountant I want to subtract two numbers so that I can see what the difference between them is.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Accountant I want to divide two numbers so that I can know the quotient.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Accountant I want to multiply two numbers so that I can see what their product is.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Accountant I want to toggle the sign of numbers so that I can reverse them at will.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Accountant I want to delete a wrongly entered digit so that I can correct the number to input.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Accountant, I want to store a number so that I can use it later.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Accountant I want to reset the calculator so that I can start fresh.</a:t>
            </a:r>
          </a:p>
          <a:p>
            <a:pPr marL="800100" lvl="1" indent="-34290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Accountant, I want to store operations so that I can recall them to see the steps that resulted in the final answer.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89E0890-6CE2-4DD7-93CF-EED49CF26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81286"/>
              </p:ext>
            </p:extLst>
          </p:nvPr>
        </p:nvGraphicFramePr>
        <p:xfrm>
          <a:off x="96329" y="244474"/>
          <a:ext cx="5999671" cy="70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720" imgH="249840" progId="">
                  <p:embed/>
                </p:oleObj>
              </mc:Choice>
              <mc:Fallback>
                <p:oleObj r:id="rId2" imgW="2133720" imgH="24984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3789091-99C3-4CCC-97BE-7AE8CE066E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29" y="244474"/>
                        <a:ext cx="5999671" cy="70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9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273442-2FAE-4DC1-9275-8B3C49428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326" y="988542"/>
            <a:ext cx="6062292" cy="562498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3789091-99C3-4CCC-97BE-7AE8CE066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800186"/>
              </p:ext>
            </p:extLst>
          </p:nvPr>
        </p:nvGraphicFramePr>
        <p:xfrm>
          <a:off x="96329" y="244474"/>
          <a:ext cx="5999671" cy="70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33720" imgH="249840" progId="">
                  <p:embed/>
                </p:oleObj>
              </mc:Choice>
              <mc:Fallback>
                <p:oleObj r:id="rId3" imgW="2133720" imgH="2498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F6DB821-3464-485A-BFCB-F7EF43B9C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29" y="244474"/>
                        <a:ext cx="5999671" cy="70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E5CD4C-46D3-4F91-A0A9-B432991C692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5549" y="6241416"/>
            <a:ext cx="1882140" cy="3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79BD4E2-7A3A-4FA0-90EC-8B29AC2F8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766082"/>
              </p:ext>
            </p:extLst>
          </p:nvPr>
        </p:nvGraphicFramePr>
        <p:xfrm>
          <a:off x="785956" y="1284459"/>
          <a:ext cx="9667860" cy="4371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98480" imgH="1989720" progId="">
                  <p:embed/>
                </p:oleObj>
              </mc:Choice>
              <mc:Fallback>
                <p:oleObj r:id="rId2" imgW="4398480" imgH="1989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956" y="1284459"/>
                        <a:ext cx="9667860" cy="4371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B89ECA-0412-482E-B082-84CB5367C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549243"/>
              </p:ext>
            </p:extLst>
          </p:nvPr>
        </p:nvGraphicFramePr>
        <p:xfrm>
          <a:off x="96329" y="244474"/>
          <a:ext cx="5999671" cy="70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33720" imgH="249840" progId="">
                  <p:embed/>
                </p:oleObj>
              </mc:Choice>
              <mc:Fallback>
                <p:oleObj r:id="rId4" imgW="2133720" imgH="24984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3789091-99C3-4CCC-97BE-7AE8CE066E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329" y="244474"/>
                        <a:ext cx="5999671" cy="70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0FAF5A8-A539-4204-AC30-868E955210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25549" y="6241416"/>
            <a:ext cx="1882140" cy="3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4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A3BD-E799-4DFD-94B6-8EBD3419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Keys</a:t>
            </a:r>
          </a:p>
          <a:p>
            <a:pPr lvl="1"/>
            <a:r>
              <a:rPr lang="en-US" dirty="0"/>
              <a:t>MC = Master Clear. Resets Memory; Grand Total; and Results</a:t>
            </a:r>
          </a:p>
          <a:p>
            <a:pPr lvl="1"/>
            <a:r>
              <a:rPr lang="en-US" dirty="0"/>
              <a:t>MR = Memory Recall. Displays what is stored in memory</a:t>
            </a:r>
          </a:p>
          <a:p>
            <a:pPr lvl="1"/>
            <a:r>
              <a:rPr lang="en-US" dirty="0"/>
              <a:t>M- = Memory Clear. Sets memory value to zero</a:t>
            </a:r>
          </a:p>
          <a:p>
            <a:pPr lvl="1"/>
            <a:r>
              <a:rPr lang="en-US" dirty="0"/>
              <a:t>M+ = Memory Add. Adds result value to memory</a:t>
            </a:r>
          </a:p>
          <a:p>
            <a:pPr lvl="1"/>
            <a:r>
              <a:rPr lang="en-US" dirty="0"/>
              <a:t>C = Clear the result display</a:t>
            </a:r>
          </a:p>
          <a:p>
            <a:pPr lvl="1"/>
            <a:r>
              <a:rPr lang="en-US" dirty="0"/>
              <a:t> –     = Clear the last key stroke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BC4C00C-6B02-4832-86A0-0D0AD3488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254326"/>
              </p:ext>
            </p:extLst>
          </p:nvPr>
        </p:nvGraphicFramePr>
        <p:xfrm>
          <a:off x="96329" y="244474"/>
          <a:ext cx="5999671" cy="70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720" imgH="249840" progId="">
                  <p:embed/>
                </p:oleObj>
              </mc:Choice>
              <mc:Fallback>
                <p:oleObj r:id="rId2" imgW="2133720" imgH="24984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4B89ECA-0412-482E-B082-84CB5367C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29" y="244474"/>
                        <a:ext cx="5999671" cy="70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F7F5B67-03DF-405E-B5AE-6275FAEB0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038874"/>
              </p:ext>
            </p:extLst>
          </p:nvPr>
        </p:nvGraphicFramePr>
        <p:xfrm>
          <a:off x="1570058" y="4275786"/>
          <a:ext cx="423112" cy="360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680" imgH="118440" progId="">
                  <p:embed/>
                </p:oleObj>
              </mc:Choice>
              <mc:Fallback>
                <p:oleObj r:id="rId4" imgW="139680" imgH="118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0058" y="4275786"/>
                        <a:ext cx="423112" cy="360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06F35-F0C3-49A2-AAC9-45DE7D841F6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25549" y="6241416"/>
            <a:ext cx="1882140" cy="3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BC78-F8B9-4EFC-A1C5-6DBCFA54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Calculator Entries</a:t>
            </a:r>
          </a:p>
          <a:p>
            <a:pPr lvl="1"/>
            <a:r>
              <a:rPr lang="en-US" dirty="0"/>
              <a:t>Keys 0 to 9 : integer values keys</a:t>
            </a:r>
          </a:p>
          <a:p>
            <a:pPr lvl="1"/>
            <a:r>
              <a:rPr lang="en-US" dirty="0"/>
              <a:t>00 : add two zeros </a:t>
            </a:r>
          </a:p>
          <a:p>
            <a:pPr lvl="1"/>
            <a:r>
              <a:rPr lang="en-US" dirty="0"/>
              <a:t>+/- : Change the sign </a:t>
            </a:r>
          </a:p>
          <a:p>
            <a:pPr lvl="1"/>
            <a:r>
              <a:rPr lang="en-US" dirty="0"/>
              <a:t>GT : Grand Total, displays the total values until the next MC has been selected</a:t>
            </a:r>
          </a:p>
          <a:p>
            <a:pPr lvl="1"/>
            <a:r>
              <a:rPr lang="en-US" dirty="0"/>
              <a:t>/ : divide</a:t>
            </a:r>
          </a:p>
          <a:p>
            <a:pPr lvl="1"/>
            <a:r>
              <a:rPr lang="en-US" dirty="0"/>
              <a:t>% : convert to percentage</a:t>
            </a:r>
          </a:p>
          <a:p>
            <a:pPr lvl="1"/>
            <a:r>
              <a:rPr lang="en-US" dirty="0"/>
              <a:t>- : subtract</a:t>
            </a:r>
          </a:p>
          <a:p>
            <a:pPr lvl="1"/>
            <a:r>
              <a:rPr lang="en-US" dirty="0"/>
              <a:t>* : multiple</a:t>
            </a:r>
          </a:p>
          <a:p>
            <a:pPr lvl="1"/>
            <a:r>
              <a:rPr lang="en-US" dirty="0"/>
              <a:t>+ : addition</a:t>
            </a:r>
          </a:p>
          <a:p>
            <a:pPr lvl="1"/>
            <a:r>
              <a:rPr lang="en-US" dirty="0"/>
              <a:t>= : calculate result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2DE6A7-B1A5-40B7-8901-6509508A6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42590"/>
              </p:ext>
            </p:extLst>
          </p:nvPr>
        </p:nvGraphicFramePr>
        <p:xfrm>
          <a:off x="96329" y="244474"/>
          <a:ext cx="5999671" cy="70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720" imgH="249840" progId="">
                  <p:embed/>
                </p:oleObj>
              </mc:Choice>
              <mc:Fallback>
                <p:oleObj r:id="rId2" imgW="2133720" imgH="2498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BC4C00C-6B02-4832-86A0-0D0AD34885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29" y="244474"/>
                        <a:ext cx="5999671" cy="70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403903-08A4-48B2-ABDB-5D1A5975FD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5549" y="6241416"/>
            <a:ext cx="1882140" cy="3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E94C-CC9D-4DC9-B49E-6A7F7F55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and Error message</a:t>
            </a:r>
          </a:p>
          <a:p>
            <a:pPr lvl="1"/>
            <a:r>
              <a:rPr lang="en-US" dirty="0"/>
              <a:t>Display welcome and status messages</a:t>
            </a:r>
          </a:p>
          <a:p>
            <a:pPr lvl="1"/>
            <a:r>
              <a:rPr lang="en-US" dirty="0"/>
              <a:t>Display any error details when performing calculations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B29245-4826-424C-BC6F-ECB44EF0E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08221"/>
              </p:ext>
            </p:extLst>
          </p:nvPr>
        </p:nvGraphicFramePr>
        <p:xfrm>
          <a:off x="96329" y="244474"/>
          <a:ext cx="5999671" cy="70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720" imgH="249840" progId="">
                  <p:embed/>
                </p:oleObj>
              </mc:Choice>
              <mc:Fallback>
                <p:oleObj r:id="rId2" imgW="2133720" imgH="2498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2DE6A7-B1A5-40B7-8901-6509508A6D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29" y="244474"/>
                        <a:ext cx="5999671" cy="70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F819FE4-F72B-4C27-AC6A-0D5F01877C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5549" y="6241416"/>
            <a:ext cx="1882140" cy="3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7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8F66-55C1-4E93-87F7-1EA8C60C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to database by Email - future</a:t>
            </a:r>
          </a:p>
          <a:p>
            <a:pPr lvl="1"/>
            <a:r>
              <a:rPr lang="en-US" dirty="0"/>
              <a:t>Will allow the Accountant to save any calculations to the Calculator database</a:t>
            </a:r>
          </a:p>
          <a:p>
            <a:pPr lvl="1"/>
            <a:r>
              <a:rPr lang="en-US" dirty="0"/>
              <a:t>Will allow the Account to load any historical calculations from the Calculator database</a:t>
            </a:r>
          </a:p>
          <a:p>
            <a:pPr lvl="1"/>
            <a:r>
              <a:rPr lang="en-US" dirty="0"/>
              <a:t>This functionality will call the Deluxe.Calculator.Api service</a:t>
            </a:r>
          </a:p>
          <a:p>
            <a:pPr lvl="2"/>
            <a:r>
              <a:rPr lang="en-US" dirty="0"/>
              <a:t>The service has been created</a:t>
            </a:r>
          </a:p>
          <a:p>
            <a:pPr lvl="2"/>
            <a:r>
              <a:rPr lang="en-US" dirty="0"/>
              <a:t>The database has been created</a:t>
            </a:r>
          </a:p>
          <a:p>
            <a:pPr lvl="3"/>
            <a:r>
              <a:rPr lang="en-US" dirty="0"/>
              <a:t>Includes Account Calculator store table and an Error tracking table</a:t>
            </a:r>
          </a:p>
          <a:p>
            <a:pPr lvl="2"/>
            <a:r>
              <a:rPr lang="en-US" dirty="0"/>
              <a:t>Phase 2 – hook up the UI to the API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728582-4034-42E2-85B9-7F883AC5A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960611"/>
              </p:ext>
            </p:extLst>
          </p:nvPr>
        </p:nvGraphicFramePr>
        <p:xfrm>
          <a:off x="96329" y="244474"/>
          <a:ext cx="5999671" cy="70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720" imgH="249840" progId="">
                  <p:embed/>
                </p:oleObj>
              </mc:Choice>
              <mc:Fallback>
                <p:oleObj r:id="rId2" imgW="2133720" imgH="2498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AB29245-4826-424C-BC6F-ECB44EF0E7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29" y="244474"/>
                        <a:ext cx="5999671" cy="70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8701D3A-151E-40A4-87FB-1AF76BE31A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5549" y="6241416"/>
            <a:ext cx="1882140" cy="3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9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101006-FBDE-4A00-AD6C-ED5D6976E906}"/>
              </a:ext>
            </a:extLst>
          </p:cNvPr>
          <p:cNvSpPr/>
          <p:nvPr/>
        </p:nvSpPr>
        <p:spPr>
          <a:xfrm>
            <a:off x="406568" y="1113775"/>
            <a:ext cx="2834583" cy="3588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F6325-97BF-4B8E-BCF9-09901BCD0451}"/>
              </a:ext>
            </a:extLst>
          </p:cNvPr>
          <p:cNvSpPr/>
          <p:nvPr/>
        </p:nvSpPr>
        <p:spPr>
          <a:xfrm>
            <a:off x="3415553" y="1113776"/>
            <a:ext cx="7404847" cy="3588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31AAB3-0EA2-4028-8915-BC6245B24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86741"/>
              </p:ext>
            </p:extLst>
          </p:nvPr>
        </p:nvGraphicFramePr>
        <p:xfrm>
          <a:off x="96329" y="244474"/>
          <a:ext cx="5999671" cy="70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720" imgH="249840" progId="">
                  <p:embed/>
                </p:oleObj>
              </mc:Choice>
              <mc:Fallback>
                <p:oleObj r:id="rId2" imgW="2133720" imgH="2498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728582-4034-42E2-85B9-7F883AC5A5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29" y="244474"/>
                        <a:ext cx="5999671" cy="70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6D03F4-949D-47F8-8BCB-5A9C076D2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23109"/>
              </p:ext>
            </p:extLst>
          </p:nvPr>
        </p:nvGraphicFramePr>
        <p:xfrm>
          <a:off x="989131" y="1284601"/>
          <a:ext cx="1631687" cy="122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77960" imgH="1938960" progId="">
                  <p:embed/>
                </p:oleObj>
              </mc:Choice>
              <mc:Fallback>
                <p:oleObj r:id="rId4" imgW="2577960" imgH="1938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131" y="1284601"/>
                        <a:ext cx="1631687" cy="122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loud 5">
            <a:extLst>
              <a:ext uri="{FF2B5EF4-FFF2-40B4-BE49-F238E27FC236}">
                <a16:creationId xmlns:a16="http://schemas.microsoft.com/office/drawing/2014/main" id="{62C61FD6-39A6-4D22-9131-B71AB55FE894}"/>
              </a:ext>
            </a:extLst>
          </p:cNvPr>
          <p:cNvSpPr/>
          <p:nvPr/>
        </p:nvSpPr>
        <p:spPr>
          <a:xfrm>
            <a:off x="3657600" y="1479427"/>
            <a:ext cx="3721994" cy="8371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Deluxe.Calculator.API</a:t>
            </a:r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A62481C-FC1E-4B26-AFFE-FB907F879F79}"/>
              </a:ext>
            </a:extLst>
          </p:cNvPr>
          <p:cNvSpPr/>
          <p:nvPr/>
        </p:nvSpPr>
        <p:spPr>
          <a:xfrm>
            <a:off x="8345510" y="1416676"/>
            <a:ext cx="1725769" cy="9787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B83AC5-126B-4912-9E8D-65CF8BF103C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 flipV="1">
            <a:off x="7376492" y="1897990"/>
            <a:ext cx="969018" cy="8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4EACD5-5932-4119-94AF-B92590118CAB}"/>
              </a:ext>
            </a:extLst>
          </p:cNvPr>
          <p:cNvCxnSpPr>
            <a:stCxn id="6" idx="2"/>
            <a:endCxn id="5" idx="3"/>
          </p:cNvCxnSpPr>
          <p:nvPr/>
        </p:nvCxnSpPr>
        <p:spPr>
          <a:xfrm flipH="1">
            <a:off x="2620818" y="1897990"/>
            <a:ext cx="10483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41EDCEA9-CCF6-41BD-A884-5FABDD5AB312}"/>
              </a:ext>
            </a:extLst>
          </p:cNvPr>
          <p:cNvSpPr/>
          <p:nvPr/>
        </p:nvSpPr>
        <p:spPr>
          <a:xfrm>
            <a:off x="3669145" y="3775192"/>
            <a:ext cx="3721994" cy="8371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Repository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EAF1B7-E2B2-45C8-9D5E-991152DAC543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H="1" flipV="1">
            <a:off x="5518597" y="2315662"/>
            <a:ext cx="11545" cy="1507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2DDD836-1B15-43D5-97E0-A7339FBFE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94297"/>
              </p:ext>
            </p:extLst>
          </p:nvPr>
        </p:nvGraphicFramePr>
        <p:xfrm>
          <a:off x="3415553" y="1122190"/>
          <a:ext cx="8890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88840" imgH="313200" progId="">
                  <p:embed/>
                </p:oleObj>
              </mc:Choice>
              <mc:Fallback>
                <p:oleObj r:id="rId6" imgW="888840" imgH="313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5553" y="1122190"/>
                        <a:ext cx="889000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BC33376-E28E-4AD8-86F3-34E49E244976}"/>
              </a:ext>
            </a:extLst>
          </p:cNvPr>
          <p:cNvSpPr/>
          <p:nvPr/>
        </p:nvSpPr>
        <p:spPr>
          <a:xfrm>
            <a:off x="5692998" y="2775857"/>
            <a:ext cx="2362200" cy="3249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.NET Core 5.0 WebApi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D38E4D-1C27-4508-9805-512833F9F4BF}"/>
              </a:ext>
            </a:extLst>
          </p:cNvPr>
          <p:cNvSpPr/>
          <p:nvPr/>
        </p:nvSpPr>
        <p:spPr>
          <a:xfrm>
            <a:off x="8229600" y="2775857"/>
            <a:ext cx="2362200" cy="3249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.NET Core 5.0 </a:t>
            </a:r>
            <a:r>
              <a:rPr lang="en-US" dirty="0" err="1">
                <a:solidFill>
                  <a:schemeClr val="tx1"/>
                </a:solidFill>
              </a:rPr>
              <a:t>xUnit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6A0DD3-B6E1-4C6A-A552-14A027D6362D}"/>
              </a:ext>
            </a:extLst>
          </p:cNvPr>
          <p:cNvSpPr txBox="1"/>
          <p:nvPr/>
        </p:nvSpPr>
        <p:spPr>
          <a:xfrm>
            <a:off x="553117" y="2554494"/>
            <a:ext cx="250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React – using node and </a:t>
            </a:r>
            <a:r>
              <a:rPr lang="en-US" dirty="0" err="1"/>
              <a:t>npm</a:t>
            </a:r>
            <a:r>
              <a:rPr lang="en-US" dirty="0"/>
              <a:t> (latest versions)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Visual Studio Code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A9BF00-6FAD-407C-B23F-FBB36B7E1E9E}"/>
              </a:ext>
            </a:extLst>
          </p:cNvPr>
          <p:cNvSpPr/>
          <p:nvPr/>
        </p:nvSpPr>
        <p:spPr>
          <a:xfrm>
            <a:off x="8229600" y="3389086"/>
            <a:ext cx="2362200" cy="512612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Documentation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1287A89-43E6-4F93-9BFE-7E36359F64BA}"/>
              </a:ext>
            </a:extLst>
          </p:cNvPr>
          <p:cNvSpPr/>
          <p:nvPr/>
        </p:nvSpPr>
        <p:spPr>
          <a:xfrm>
            <a:off x="8055198" y="4764522"/>
            <a:ext cx="2874059" cy="1986922"/>
          </a:xfrm>
          <a:prstGeom prst="wedgeRectCallout">
            <a:avLst>
              <a:gd name="adj1" fmla="val -55887"/>
              <a:gd name="adj2" fmla="val -8503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Current practices and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Security practices and 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SQL Injection; IP Address whitelist,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GIT practices and 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Branches; PR;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CI with Docker and Docker Compose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Visual Studio 2019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EE791F-DDE7-4524-972D-B9A780AF19F8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25549" y="6241416"/>
            <a:ext cx="1882140" cy="3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Deluxe Accountant Calculator</dc:title>
  <dc:creator>Art Scott</dc:creator>
  <cp:lastModifiedBy>Art Scott</cp:lastModifiedBy>
  <cp:revision>9</cp:revision>
  <dcterms:created xsi:type="dcterms:W3CDTF">2021-09-22T12:55:33Z</dcterms:created>
  <dcterms:modified xsi:type="dcterms:W3CDTF">2021-09-22T14:59:00Z</dcterms:modified>
</cp:coreProperties>
</file>