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handoutMasterIdLst>
    <p:handoutMasterId r:id="rId10"/>
  </p:handoutMasterIdLst>
  <p:sldIdLst>
    <p:sldId id="256" r:id="rId2"/>
    <p:sldId id="257" r:id="rId3"/>
    <p:sldId id="299" r:id="rId4"/>
    <p:sldId id="306" r:id="rId5"/>
    <p:sldId id="300" r:id="rId6"/>
    <p:sldId id="265" r:id="rId7"/>
    <p:sldId id="27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ip Baback Alipour" initials="PBA" lastIdx="6" clrIdx="0">
    <p:extLst>
      <p:ext uri="{19B8F6BF-5375-455C-9EA6-DF929625EA0E}">
        <p15:presenceInfo xmlns:p15="http://schemas.microsoft.com/office/powerpoint/2012/main" userId="de8ccfa9d9caf1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E00C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9926" autoAdjust="0"/>
  </p:normalViewPr>
  <p:slideViewPr>
    <p:cSldViewPr>
      <p:cViewPr varScale="1">
        <p:scale>
          <a:sx n="77" d="100"/>
          <a:sy n="77" d="100"/>
        </p:scale>
        <p:origin x="1044" y="54"/>
      </p:cViewPr>
      <p:guideLst>
        <p:guide orient="horz" pos="2160"/>
        <p:guide pos="2880"/>
      </p:guideLst>
    </p:cSldViewPr>
  </p:slideViewPr>
  <p:outlineViewPr>
    <p:cViewPr>
      <p:scale>
        <a:sx n="33" d="100"/>
        <a:sy n="33" d="100"/>
      </p:scale>
      <p:origin x="0" y="-756"/>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66" d="100"/>
          <a:sy n="66" d="100"/>
        </p:scale>
        <p:origin x="325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24T14:20:39.990" idx="6">
    <p:pos x="10" y="10"/>
    <p:text>See the readme file in .docx for running certain slides containing the key animations to the paper provided along this presentation file.</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250E54-2A9A-4FC1-964C-1FCEA592D8AE}" type="datetimeFigureOut">
              <a:rPr lang="en-CA" smtClean="0"/>
              <a:t>2022-09-18</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63EFC9-5343-4112-A638-CC40587B039A}" type="slidenum">
              <a:rPr lang="en-CA" smtClean="0"/>
              <a:t>‹#›</a:t>
            </a:fld>
            <a:endParaRPr lang="en-CA"/>
          </a:p>
        </p:txBody>
      </p:sp>
    </p:spTree>
    <p:extLst>
      <p:ext uri="{BB962C8B-B14F-4D97-AF65-F5344CB8AC3E}">
        <p14:creationId xmlns:p14="http://schemas.microsoft.com/office/powerpoint/2010/main" val="14972701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EE3F51-5C78-456C-8410-6E378E47F8B2}" type="datetimeFigureOut">
              <a:rPr lang="en-US" smtClean="0"/>
              <a:t>9/18/2022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FD47B7-BA30-4B20-9C79-26D92826E194}" type="slidenum">
              <a:rPr lang="en-US" smtClean="0"/>
              <a:t>‹#›</a:t>
            </a:fld>
            <a:endParaRPr lang="en-US"/>
          </a:p>
        </p:txBody>
      </p:sp>
    </p:spTree>
    <p:extLst>
      <p:ext uri="{BB962C8B-B14F-4D97-AF65-F5344CB8AC3E}">
        <p14:creationId xmlns:p14="http://schemas.microsoft.com/office/powerpoint/2010/main" val="1043026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FD47B7-BA30-4B20-9C79-26D92826E194}" type="slidenum">
              <a:rPr lang="en-US" smtClean="0"/>
              <a:t>2</a:t>
            </a:fld>
            <a:endParaRPr lang="en-US"/>
          </a:p>
        </p:txBody>
      </p:sp>
    </p:spTree>
    <p:extLst>
      <p:ext uri="{BB962C8B-B14F-4D97-AF65-F5344CB8AC3E}">
        <p14:creationId xmlns:p14="http://schemas.microsoft.com/office/powerpoint/2010/main" val="2200576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a:t>paper entitled “</a:t>
            </a:r>
            <a:r>
              <a:rPr lang="en-US" sz="1200" b="0" i="0" u="none" strike="noStrike" kern="1200" baseline="0" dirty="0">
                <a:solidFill>
                  <a:schemeClr val="tx1"/>
                </a:solidFill>
                <a:latin typeface="+mn-lt"/>
                <a:ea typeface="+mn-ea"/>
                <a:cs typeface="+mn-cs"/>
              </a:rPr>
              <a:t>A Quantum Scalar Double-field Game Theory Model”</a:t>
            </a:r>
            <a:r>
              <a:rPr lang="en-US" dirty="0"/>
              <a:t>   (referred to as “the 1st paper focus”) covers the first two research objectives.  </a:t>
            </a:r>
          </a:p>
        </p:txBody>
      </p:sp>
      <p:sp>
        <p:nvSpPr>
          <p:cNvPr id="4" name="Slide Number Placeholder 3"/>
          <p:cNvSpPr>
            <a:spLocks noGrp="1"/>
          </p:cNvSpPr>
          <p:nvPr>
            <p:ph type="sldNum" sz="quarter" idx="5"/>
          </p:nvPr>
        </p:nvSpPr>
        <p:spPr/>
        <p:txBody>
          <a:bodyPr/>
          <a:lstStyle/>
          <a:p>
            <a:fld id="{E8FD47B7-BA30-4B20-9C79-26D92826E194}" type="slidenum">
              <a:rPr lang="en-US" smtClean="0"/>
              <a:t>3</a:t>
            </a:fld>
            <a:endParaRPr lang="en-US"/>
          </a:p>
        </p:txBody>
      </p:sp>
    </p:spTree>
    <p:extLst>
      <p:ext uri="{BB962C8B-B14F-4D97-AF65-F5344CB8AC3E}">
        <p14:creationId xmlns:p14="http://schemas.microsoft.com/office/powerpoint/2010/main" val="4012783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once and let the animation steps execute in a flow corresponding to the game steps stated in the paper. </a:t>
            </a:r>
          </a:p>
          <a:p>
            <a:r>
              <a:rPr lang="en-US" dirty="0"/>
              <a:t>Once stopped, click again and continue in order to view the rest of the animation. </a:t>
            </a:r>
          </a:p>
        </p:txBody>
      </p:sp>
      <p:sp>
        <p:nvSpPr>
          <p:cNvPr id="4" name="Slide Number Placeholder 3"/>
          <p:cNvSpPr>
            <a:spLocks noGrp="1"/>
          </p:cNvSpPr>
          <p:nvPr>
            <p:ph type="sldNum" sz="quarter" idx="5"/>
          </p:nvPr>
        </p:nvSpPr>
        <p:spPr/>
        <p:txBody>
          <a:bodyPr/>
          <a:lstStyle/>
          <a:p>
            <a:fld id="{E8FD47B7-BA30-4B20-9C79-26D92826E194}" type="slidenum">
              <a:rPr lang="en-US" smtClean="0"/>
              <a:t>4</a:t>
            </a:fld>
            <a:endParaRPr lang="en-US"/>
          </a:p>
        </p:txBody>
      </p:sp>
    </p:spTree>
    <p:extLst>
      <p:ext uri="{BB962C8B-B14F-4D97-AF65-F5344CB8AC3E}">
        <p14:creationId xmlns:p14="http://schemas.microsoft.com/office/powerpoint/2010/main" val="3339206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the screen goes blank, use one of the number keys (not from the numpad) to execute the animation  step on the metric space model. Stop the progress of the animation step using the number key again. To resume use the "C" key on your keyboard. Mouse left click will skip the slide. So take the former approach to study the model as it unveils from the left side </a:t>
            </a:r>
            <a:r>
              <a:rPr lang="en-US"/>
              <a:t>to the right </a:t>
            </a:r>
            <a:r>
              <a:rPr lang="en-US" dirty="0"/>
              <a:t>side of the screen. </a:t>
            </a:r>
          </a:p>
        </p:txBody>
      </p:sp>
      <p:sp>
        <p:nvSpPr>
          <p:cNvPr id="4" name="Slide Number Placeholder 3"/>
          <p:cNvSpPr>
            <a:spLocks noGrp="1"/>
          </p:cNvSpPr>
          <p:nvPr>
            <p:ph type="sldNum" sz="quarter" idx="5"/>
          </p:nvPr>
        </p:nvSpPr>
        <p:spPr/>
        <p:txBody>
          <a:bodyPr/>
          <a:lstStyle/>
          <a:p>
            <a:fld id="{E8FD47B7-BA30-4B20-9C79-26D92826E194}" type="slidenum">
              <a:rPr lang="en-US" smtClean="0"/>
              <a:t>6</a:t>
            </a:fld>
            <a:endParaRPr lang="en-US"/>
          </a:p>
        </p:txBody>
      </p:sp>
    </p:spTree>
    <p:extLst>
      <p:ext uri="{BB962C8B-B14F-4D97-AF65-F5344CB8AC3E}">
        <p14:creationId xmlns:p14="http://schemas.microsoft.com/office/powerpoint/2010/main" val="3847944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eaLnBrk="1" latinLnBrk="0" hangingPunct="1"/>
            <a:fld id="{ACDF6120-F1F0-4C60-9FE9-39AC71A9C79D}" type="datetimeFigureOut">
              <a:rPr lang="en-US" smtClean="0"/>
              <a:pPr eaLnBrk="1" latinLnBrk="0" hangingPunct="1"/>
              <a:t>9/18/2022</a:t>
            </a:fld>
            <a:endParaRPr lang="en-US" sz="1600"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eaLnBrk="1" latinLnBrk="0" hangingPunct="1"/>
            <a:fld id="{ACDF6120-F1F0-4C60-9FE9-39AC71A9C79D}" type="datetimeFigureOut">
              <a:rPr lang="en-US" smtClean="0"/>
              <a:pPr eaLnBrk="1" latinLnBrk="0" hangingPunct="1"/>
              <a:t>9/18/2022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eaLnBrk="1" latinLnBrk="0" hangingPunct="1"/>
            <a:fld id="{ACDF6120-F1F0-4C60-9FE9-39AC71A9C79D}" type="datetimeFigureOut">
              <a:rPr lang="en-US" smtClean="0"/>
              <a:pPr eaLnBrk="1" latinLnBrk="0" hangingPunct="1"/>
              <a:t>9/18/2022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eaLnBrk="1" latinLnBrk="0" hangingPunct="1"/>
            <a:fld id="{ACDF6120-F1F0-4C60-9FE9-39AC71A9C79D}" type="datetimeFigureOut">
              <a:rPr lang="en-US" smtClean="0"/>
              <a:pPr eaLnBrk="1" latinLnBrk="0" hangingPunct="1"/>
              <a:t>9/18/2022</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eaLnBrk="1" latinLnBrk="0" hangingPunct="1"/>
            <a:fld id="{ACDF6120-F1F0-4C60-9FE9-39AC71A9C79D}" type="datetimeFigureOut">
              <a:rPr lang="en-US" smtClean="0"/>
              <a:pPr eaLnBrk="1" latinLnBrk="0" hangingPunct="1"/>
              <a:t>9/18/2022</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eaLnBrk="1" latinLnBrk="0" hangingPunct="1"/>
            <a:fld id="{ACDF6120-F1F0-4C60-9FE9-39AC71A9C79D}" type="datetimeFigureOut">
              <a:rPr lang="en-US" smtClean="0"/>
              <a:pPr eaLnBrk="1" latinLnBrk="0" hangingPunct="1"/>
              <a:t>9/18/2022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eaLnBrk="1" latinLnBrk="0" hangingPunct="1"/>
            <a:fld id="{ACDF6120-F1F0-4C60-9FE9-39AC71A9C79D}" type="datetimeFigureOut">
              <a:rPr lang="en-US" smtClean="0"/>
              <a:pPr eaLnBrk="1" latinLnBrk="0" hangingPunct="1"/>
              <a:t>9/18/2022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eaLnBrk="1" latinLnBrk="0" hangingPunct="1"/>
            <a:fld id="{ACDF6120-F1F0-4C60-9FE9-39AC71A9C79D}" type="datetimeFigureOut">
              <a:rPr lang="en-US" smtClean="0"/>
              <a:pPr eaLnBrk="1" latinLnBrk="0" hangingPunct="1"/>
              <a:t>9/18/2022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ACDF6120-F1F0-4C60-9FE9-39AC71A9C79D}" type="datetimeFigureOut">
              <a:rPr lang="en-US" smtClean="0"/>
              <a:pPr eaLnBrk="1" latinLnBrk="0" hangingPunct="1"/>
              <a:t>9/18/2022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eaLnBrk="1" latinLnBrk="0" hangingPunct="1"/>
            <a:fld id="{ACDF6120-F1F0-4C60-9FE9-39AC71A9C79D}" type="datetimeFigureOut">
              <a:rPr lang="en-US" smtClean="0"/>
              <a:pPr eaLnBrk="1" latinLnBrk="0" hangingPunct="1"/>
              <a:t>9/18/2022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pPr eaLnBrk="1" latinLnBrk="0" hangingPunct="1"/>
            <a:fld id="{ACDF6120-F1F0-4C60-9FE9-39AC71A9C79D}" type="datetimeFigureOut">
              <a:rPr lang="en-US" smtClean="0"/>
              <a:pPr eaLnBrk="1" latinLnBrk="0" hangingPunct="1"/>
              <a:t>9/18/2022</a:t>
            </a:fld>
            <a:endParaRPr lang="en-US"/>
          </a:p>
        </p:txBody>
      </p:sp>
      <p:sp>
        <p:nvSpPr>
          <p:cNvPr id="9" name="Slide Number Placeholder 8"/>
          <p:cNvSpPr>
            <a:spLocks noGrp="1"/>
          </p:cNvSpPr>
          <p:nvPr>
            <p:ph type="sldNum" sz="quarter" idx="11"/>
          </p:nvPr>
        </p:nvSpPr>
        <p:spPr/>
        <p:txBody>
          <a:bodyPr/>
          <a:lstStyle/>
          <a:p>
            <a:fld id="{EA7C8D44-3667-46F6-9772-CC52308E2A7F}" type="slidenum">
              <a:rPr kumimoji="0" lang="en-US" smtClean="0"/>
              <a:pPr eaLnBrk="1" latinLnBrk="0" hangingPunct="1"/>
              <a:t>‹#›</a:t>
            </a:fld>
            <a:endParaRPr kumimoji="0" lang="en-US"/>
          </a:p>
        </p:txBody>
      </p:sp>
      <p:sp>
        <p:nvSpPr>
          <p:cNvPr id="10" name="Footer Placeholder 9"/>
          <p:cNvSpPr>
            <a:spLocks noGrp="1"/>
          </p:cNvSpPr>
          <p:nvPr>
            <p:ph type="ftr" sz="quarter" idx="12"/>
          </p:nvPr>
        </p:nvSpPr>
        <p:spPr/>
        <p:txBody>
          <a:bodyPr/>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pPr algn="r" eaLnBrk="1" latinLnBrk="0" hangingPunct="1"/>
            <a:endParaRPr kumimoji="0" lang="en-US" sz="1400" dirty="0">
              <a:solidFill>
                <a:schemeClr val="tx2"/>
              </a:solidFill>
            </a:endParaRP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pPr eaLnBrk="1" latinLnBrk="0" hangingPunct="1"/>
            <a:fld id="{ACDF6120-F1F0-4C60-9FE9-39AC71A9C79D}" type="datetimeFigureOut">
              <a:rPr lang="en-US" smtClean="0"/>
              <a:pPr eaLnBrk="1" latinLnBrk="0" hangingPunct="1"/>
              <a:t>9/18/2022</a:t>
            </a:fld>
            <a:endParaRPr lang="en-US" sz="14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natedsanders.com/nobel_prize_awarded_to_physiologist_alan_lloyd_hod-lot40145.aspx" TargetMode="External"/><Relationship Id="rId13" Type="http://schemas.openxmlformats.org/officeDocument/2006/relationships/hyperlink" Target="https://www.videoblocks.com/video/closed-cardboard-gift-box-with-red-ribbon-rotating-and-isolated-on-white-background-hq71utzxliwbydywu" TargetMode="External"/><Relationship Id="rId18" Type="http://schemas.openxmlformats.org/officeDocument/2006/relationships/image" Target="../media/image14.gif"/><Relationship Id="rId3" Type="http://schemas.openxmlformats.org/officeDocument/2006/relationships/image" Target="../media/image4.png"/><Relationship Id="rId7" Type="http://schemas.microsoft.com/office/2007/relationships/hdphoto" Target="../media/hdphoto1.wdp"/><Relationship Id="rId12" Type="http://schemas.microsoft.com/office/2007/relationships/hdphoto" Target="../media/hdphoto2.wdp"/><Relationship Id="rId17" Type="http://schemas.openxmlformats.org/officeDocument/2006/relationships/image" Target="../media/image13.gif"/><Relationship Id="rId2" Type="http://schemas.openxmlformats.org/officeDocument/2006/relationships/notesSlide" Target="../notesSlides/notesSlide3.xml"/><Relationship Id="rId16" Type="http://schemas.openxmlformats.org/officeDocument/2006/relationships/image" Target="../media/image12.gif"/><Relationship Id="rId20"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0.png"/><Relationship Id="rId5" Type="http://schemas.openxmlformats.org/officeDocument/2006/relationships/image" Target="../media/image6.png"/><Relationship Id="rId15" Type="http://schemas.openxmlformats.org/officeDocument/2006/relationships/hyperlink" Target="http://hackathon-in-a-box.org/" TargetMode="External"/><Relationship Id="rId10" Type="http://schemas.openxmlformats.org/officeDocument/2006/relationships/image" Target="../media/image9.png"/><Relationship Id="rId19" Type="http://schemas.openxmlformats.org/officeDocument/2006/relationships/image" Target="../media/image15.gif"/><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dis.uniroma1.it/%7Eleon/InformationManagem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7790" y="1621790"/>
            <a:ext cx="4245610" cy="42456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ctrTitle"/>
          </p:nvPr>
        </p:nvSpPr>
        <p:spPr>
          <a:xfrm>
            <a:off x="570978" y="2206625"/>
            <a:ext cx="7582422" cy="2593975"/>
          </a:xfrm>
        </p:spPr>
        <p:txBody>
          <a:bodyPr>
            <a:normAutofit/>
          </a:bodyPr>
          <a:lstStyle/>
          <a:p>
            <a:r>
              <a:rPr lang="en-CA" sz="3800" dirty="0"/>
              <a:t>Information and </a:t>
            </a:r>
            <a:r>
              <a:rPr lang="en-CA" sz="3800" dirty="0">
                <a:solidFill>
                  <a:schemeClr val="bg1"/>
                </a:solidFill>
              </a:rPr>
              <a:t>Computation via </a:t>
            </a:r>
            <a:r>
              <a:rPr lang="en-CA" sz="3800" dirty="0"/>
              <a:t>Quantum Lens C</a:t>
            </a:r>
            <a:r>
              <a:rPr lang="en-CA" sz="3800" dirty="0">
                <a:solidFill>
                  <a:schemeClr val="bg1"/>
                </a:solidFill>
              </a:rPr>
              <a:t>oding and Distance</a:t>
            </a:r>
            <a:br>
              <a:rPr lang="en-CA" sz="3800" dirty="0"/>
            </a:br>
            <a:r>
              <a:rPr lang="en-CA" sz="3800" dirty="0"/>
              <a:t>Metrics</a:t>
            </a:r>
            <a:endParaRPr lang="en-US" sz="3800" dirty="0">
              <a:solidFill>
                <a:schemeClr val="bg1"/>
              </a:solidFill>
            </a:endParaRPr>
          </a:p>
        </p:txBody>
      </p:sp>
      <p:sp>
        <p:nvSpPr>
          <p:cNvPr id="3" name="Subtitle 2"/>
          <p:cNvSpPr>
            <a:spLocks noGrp="1"/>
          </p:cNvSpPr>
          <p:nvPr>
            <p:ph type="subTitle" idx="1"/>
          </p:nvPr>
        </p:nvSpPr>
        <p:spPr>
          <a:xfrm>
            <a:off x="609600" y="4724400"/>
            <a:ext cx="3276600" cy="1468279"/>
          </a:xfrm>
        </p:spPr>
        <p:txBody>
          <a:bodyPr>
            <a:normAutofit/>
          </a:bodyPr>
          <a:lstStyle/>
          <a:p>
            <a:r>
              <a:rPr lang="en-US" dirty="0"/>
              <a:t>By:</a:t>
            </a:r>
          </a:p>
          <a:p>
            <a:r>
              <a:rPr lang="en-US" dirty="0"/>
              <a:t>               </a:t>
            </a:r>
            <a:r>
              <a:rPr lang="en-US" b="1" dirty="0"/>
              <a:t>Philip B. </a:t>
            </a:r>
            <a:r>
              <a:rPr lang="en-US" b="1" dirty="0" err="1"/>
              <a:t>Alipour</a:t>
            </a:r>
            <a:r>
              <a:rPr lang="en-US" b="1" dirty="0"/>
              <a:t>  </a:t>
            </a:r>
          </a:p>
          <a:p>
            <a:pPr algn="ctr"/>
            <a:endParaRPr lang="en-US" b="1" dirty="0"/>
          </a:p>
        </p:txBody>
      </p:sp>
      <p:sp>
        <p:nvSpPr>
          <p:cNvPr id="4" name="Rectangle 3"/>
          <p:cNvSpPr/>
          <p:nvPr/>
        </p:nvSpPr>
        <p:spPr>
          <a:xfrm>
            <a:off x="655699" y="683567"/>
            <a:ext cx="3611501" cy="2277547"/>
          </a:xfrm>
          <a:prstGeom prst="rect">
            <a:avLst/>
          </a:prstGeom>
        </p:spPr>
        <p:txBody>
          <a:bodyPr wrap="square">
            <a:spAutoFit/>
          </a:bodyPr>
          <a:lstStyle/>
          <a:p>
            <a:r>
              <a:rPr lang="en-US" sz="1400" b="1" dirty="0">
                <a:solidFill>
                  <a:schemeClr val="tx1">
                    <a:lumMod val="75000"/>
                    <a:lumOff val="25000"/>
                  </a:schemeClr>
                </a:solidFill>
                <a:latin typeface="+mj-lt"/>
              </a:rPr>
              <a:t>Ph.D. Dissertation Summary (Part I),</a:t>
            </a:r>
          </a:p>
          <a:p>
            <a:r>
              <a:rPr lang="en-US" sz="1400" b="1" dirty="0">
                <a:solidFill>
                  <a:schemeClr val="tx1">
                    <a:lumMod val="75000"/>
                    <a:lumOff val="25000"/>
                  </a:schemeClr>
                </a:solidFill>
                <a:latin typeface="+mj-lt"/>
              </a:rPr>
              <a:t>Level: </a:t>
            </a:r>
            <a:r>
              <a:rPr lang="en-US" sz="1400" dirty="0">
                <a:solidFill>
                  <a:schemeClr val="tx1">
                    <a:lumMod val="75000"/>
                    <a:lumOff val="25000"/>
                  </a:schemeClr>
                </a:solidFill>
                <a:latin typeface="+mj-lt"/>
              </a:rPr>
              <a:t>Ph.D.</a:t>
            </a:r>
          </a:p>
          <a:p>
            <a:endParaRPr lang="en-US" sz="800" dirty="0">
              <a:solidFill>
                <a:schemeClr val="tx1">
                  <a:lumMod val="75000"/>
                  <a:lumOff val="25000"/>
                </a:schemeClr>
              </a:solidFill>
              <a:latin typeface="+mj-lt"/>
            </a:endParaRPr>
          </a:p>
          <a:p>
            <a:r>
              <a:rPr lang="en-US" sz="1400" b="1" dirty="0">
                <a:solidFill>
                  <a:schemeClr val="tx1">
                    <a:lumMod val="75000"/>
                    <a:lumOff val="25000"/>
                  </a:schemeClr>
                </a:solidFill>
                <a:latin typeface="+mj-lt"/>
              </a:rPr>
              <a:t>Supervisor</a:t>
            </a:r>
            <a:r>
              <a:rPr lang="en-US" sz="1400" dirty="0">
                <a:solidFill>
                  <a:schemeClr val="tx1">
                    <a:lumMod val="75000"/>
                    <a:lumOff val="25000"/>
                  </a:schemeClr>
                </a:solidFill>
                <a:latin typeface="+mj-lt"/>
              </a:rPr>
              <a:t>: </a:t>
            </a:r>
          </a:p>
          <a:p>
            <a:r>
              <a:rPr lang="en-US" sz="1400" dirty="0">
                <a:solidFill>
                  <a:schemeClr val="tx1">
                    <a:lumMod val="75000"/>
                    <a:lumOff val="25000"/>
                  </a:schemeClr>
                </a:solidFill>
                <a:latin typeface="+mj-lt"/>
              </a:rPr>
              <a:t>Dr. T. A. Gulliver</a:t>
            </a:r>
          </a:p>
          <a:p>
            <a:endParaRPr lang="en-US" sz="800" dirty="0">
              <a:solidFill>
                <a:schemeClr val="tx1">
                  <a:lumMod val="75000"/>
                  <a:lumOff val="25000"/>
                </a:schemeClr>
              </a:solidFill>
              <a:latin typeface="+mj-lt"/>
            </a:endParaRPr>
          </a:p>
          <a:p>
            <a:r>
              <a:rPr lang="en-US" sz="1400" b="1" dirty="0">
                <a:solidFill>
                  <a:schemeClr val="tx1">
                    <a:lumMod val="75000"/>
                    <a:lumOff val="25000"/>
                  </a:schemeClr>
                </a:solidFill>
                <a:latin typeface="+mj-lt"/>
              </a:rPr>
              <a:t>Supervisory Committee Members</a:t>
            </a:r>
            <a:r>
              <a:rPr lang="en-US" sz="1400" dirty="0">
                <a:solidFill>
                  <a:schemeClr val="tx1">
                    <a:lumMod val="75000"/>
                    <a:lumOff val="25000"/>
                  </a:schemeClr>
                </a:solidFill>
                <a:latin typeface="+mj-lt"/>
              </a:rPr>
              <a:t>:</a:t>
            </a:r>
          </a:p>
          <a:p>
            <a:r>
              <a:rPr lang="en-US" sz="1400" dirty="0">
                <a:solidFill>
                  <a:schemeClr val="tx1">
                    <a:lumMod val="75000"/>
                    <a:lumOff val="25000"/>
                  </a:schemeClr>
                </a:solidFill>
                <a:latin typeface="+mj-lt"/>
              </a:rPr>
              <a:t>Drs. T. A. Gulliver, Tao Lu, and</a:t>
            </a:r>
          </a:p>
          <a:p>
            <a:r>
              <a:rPr lang="en-US" sz="1400" dirty="0">
                <a:solidFill>
                  <a:schemeClr val="tx1">
                    <a:lumMod val="75000"/>
                    <a:lumOff val="25000"/>
                  </a:schemeClr>
                </a:solidFill>
                <a:latin typeface="+mj-lt"/>
              </a:rPr>
              <a:t>Marcelo </a:t>
            </a:r>
            <a:r>
              <a:rPr lang="en-US" sz="1400" dirty="0" err="1">
                <a:solidFill>
                  <a:schemeClr val="tx1">
                    <a:lumMod val="75000"/>
                    <a:lumOff val="25000"/>
                  </a:schemeClr>
                </a:solidFill>
                <a:latin typeface="+mj-lt"/>
              </a:rPr>
              <a:t>Laca</a:t>
            </a:r>
            <a:endParaRPr lang="en-US" sz="1400" dirty="0">
              <a:solidFill>
                <a:schemeClr val="tx1">
                  <a:lumMod val="75000"/>
                  <a:lumOff val="25000"/>
                </a:schemeClr>
              </a:solidFill>
              <a:latin typeface="+mj-lt"/>
            </a:endParaRPr>
          </a:p>
          <a:p>
            <a:endParaRPr lang="en-US" sz="1100" dirty="0">
              <a:solidFill>
                <a:schemeClr val="tx1">
                  <a:lumMod val="75000"/>
                  <a:lumOff val="25000"/>
                </a:schemeClr>
              </a:solidFill>
              <a:latin typeface="+mj-lt"/>
            </a:endParaRPr>
          </a:p>
          <a:p>
            <a:r>
              <a:rPr lang="en-US" sz="1400" dirty="0"/>
              <a:t>Feb 10, 2020 (last update: Aug 2022)</a:t>
            </a:r>
          </a:p>
        </p:txBody>
      </p:sp>
      <p:sp>
        <p:nvSpPr>
          <p:cNvPr id="5" name="Rectangle 4"/>
          <p:cNvSpPr/>
          <p:nvPr/>
        </p:nvSpPr>
        <p:spPr>
          <a:xfrm>
            <a:off x="4114800" y="710852"/>
            <a:ext cx="4038600" cy="830997"/>
          </a:xfrm>
          <a:prstGeom prst="rect">
            <a:avLst/>
          </a:prstGeom>
        </p:spPr>
        <p:txBody>
          <a:bodyPr wrap="square">
            <a:spAutoFit/>
          </a:bodyPr>
          <a:lstStyle/>
          <a:p>
            <a:pPr algn="r"/>
            <a:r>
              <a:rPr lang="en-US" sz="1600" b="1" spc="-100" dirty="0">
                <a:solidFill>
                  <a:schemeClr val="tx2"/>
                </a:solidFill>
                <a:latin typeface="+mj-lt"/>
                <a:ea typeface="+mj-ea"/>
                <a:cs typeface="+mj-cs"/>
              </a:rPr>
              <a:t>University of Victoria, </a:t>
            </a:r>
          </a:p>
          <a:p>
            <a:pPr algn="r"/>
            <a:r>
              <a:rPr lang="en-US" sz="1600" b="1" spc="-100" dirty="0">
                <a:solidFill>
                  <a:schemeClr val="tx2"/>
                </a:solidFill>
                <a:latin typeface="+mj-lt"/>
                <a:ea typeface="+mj-ea"/>
                <a:cs typeface="+mj-cs"/>
              </a:rPr>
              <a:t>Dept. of Electrical and Computer Engineering, Canada</a:t>
            </a:r>
          </a:p>
        </p:txBody>
      </p:sp>
      <p:cxnSp>
        <p:nvCxnSpPr>
          <p:cNvPr id="7" name="Straight Connector 6"/>
          <p:cNvCxnSpPr/>
          <p:nvPr/>
        </p:nvCxnSpPr>
        <p:spPr>
          <a:xfrm flipH="1">
            <a:off x="735904" y="2565748"/>
            <a:ext cx="1981200" cy="0"/>
          </a:xfrm>
          <a:prstGeom prst="line">
            <a:avLst/>
          </a:prstGeom>
          <a:ln w="285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421719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57200" y="1600200"/>
            <a:ext cx="7848600" cy="4800600"/>
          </a:xfrm>
        </p:spPr>
        <p:txBody>
          <a:bodyPr>
            <a:normAutofit/>
          </a:bodyPr>
          <a:lstStyle/>
          <a:p>
            <a:r>
              <a:rPr lang="en-US" b="1" dirty="0"/>
              <a:t>In this research work:</a:t>
            </a:r>
          </a:p>
          <a:p>
            <a:pPr lvl="1"/>
            <a:r>
              <a:rPr lang="en-US" b="1" dirty="0"/>
              <a:t>A Thermodynamic System: </a:t>
            </a:r>
            <a:r>
              <a:rPr lang="en-US" dirty="0"/>
              <a:t>energy states, transition (event), microstates contributing to a </a:t>
            </a:r>
            <a:r>
              <a:rPr lang="en-US" dirty="0" err="1"/>
              <a:t>macrostate</a:t>
            </a:r>
            <a:r>
              <a:rPr lang="en-US" dirty="0"/>
              <a:t> within a given Thermodynamic limit: </a:t>
            </a:r>
            <a:r>
              <a:rPr lang="en-US" b="1" i="1" dirty="0"/>
              <a:t>Volume</a:t>
            </a:r>
            <a:r>
              <a:rPr lang="en-US" i="1" dirty="0"/>
              <a:t>, </a:t>
            </a:r>
            <a:r>
              <a:rPr lang="en-US" b="1" i="1" dirty="0"/>
              <a:t>Mass</a:t>
            </a:r>
            <a:r>
              <a:rPr lang="en-US" i="1" dirty="0"/>
              <a:t> and </a:t>
            </a:r>
            <a:r>
              <a:rPr lang="en-US" b="1" i="1" dirty="0"/>
              <a:t>Density relationship</a:t>
            </a:r>
          </a:p>
          <a:p>
            <a:pPr lvl="1"/>
            <a:r>
              <a:rPr lang="en-US" dirty="0"/>
              <a:t>Determine </a:t>
            </a:r>
            <a:r>
              <a:rPr lang="en-US" b="1" dirty="0"/>
              <a:t>Quantum Phase Transition  </a:t>
            </a:r>
            <a:r>
              <a:rPr lang="en-US" dirty="0"/>
              <a:t>(QPT) vs. </a:t>
            </a:r>
            <a:r>
              <a:rPr lang="en-US" b="1" dirty="0"/>
              <a:t>Classical Phase Transition</a:t>
            </a:r>
            <a:r>
              <a:rPr lang="en-US" dirty="0"/>
              <a:t> (CPT) in the system: via Correlation length switch and photonic probes</a:t>
            </a:r>
          </a:p>
          <a:p>
            <a:pPr lvl="1"/>
            <a:r>
              <a:rPr lang="en-US" b="1" dirty="0"/>
              <a:t>Two key papers </a:t>
            </a:r>
            <a:r>
              <a:rPr lang="en-US" dirty="0"/>
              <a:t>representing a </a:t>
            </a:r>
            <a:r>
              <a:rPr lang="en-US" b="1" dirty="0"/>
              <a:t>Universal System Model</a:t>
            </a:r>
            <a:r>
              <a:rPr lang="en-US" dirty="0"/>
              <a:t>:</a:t>
            </a:r>
          </a:p>
          <a:p>
            <a:pPr lvl="2"/>
            <a:r>
              <a:rPr lang="en-US" dirty="0"/>
              <a:t>Physical elements (particles, controllers, switches, sensors, probes, etc.) </a:t>
            </a:r>
          </a:p>
          <a:p>
            <a:pPr lvl="2"/>
            <a:r>
              <a:rPr lang="en-US" dirty="0"/>
              <a:t>Measurable parameters (particle motion, spin position, frequency, etc.) through distance metrics</a:t>
            </a:r>
          </a:p>
          <a:p>
            <a:pPr lvl="2"/>
            <a:r>
              <a:rPr lang="en-US" dirty="0"/>
              <a:t>Information representation on the</a:t>
            </a:r>
            <a:r>
              <a:rPr lang="en-US" baseline="0" dirty="0"/>
              <a:t> parameters</a:t>
            </a:r>
            <a:r>
              <a:rPr lang="en-US" dirty="0"/>
              <a:t>: </a:t>
            </a:r>
            <a:r>
              <a:rPr lang="en-US" b="1" dirty="0"/>
              <a:t>bits</a:t>
            </a:r>
            <a:r>
              <a:rPr lang="en-US" dirty="0"/>
              <a:t> vs. </a:t>
            </a:r>
            <a:r>
              <a:rPr lang="en-US" b="1" dirty="0"/>
              <a:t>qubits</a:t>
            </a:r>
            <a:r>
              <a:rPr lang="en-US" b="1" i="1" dirty="0"/>
              <a:t> </a:t>
            </a:r>
            <a:r>
              <a:rPr lang="en-US" dirty="0"/>
              <a:t>in</a:t>
            </a:r>
            <a:r>
              <a:rPr lang="en-US" b="1" i="1" dirty="0"/>
              <a:t> </a:t>
            </a:r>
            <a:r>
              <a:rPr lang="en-US" dirty="0"/>
              <a:t>a </a:t>
            </a:r>
            <a:r>
              <a:rPr lang="en-US" b="1" dirty="0"/>
              <a:t>lens coding algorithm </a:t>
            </a:r>
          </a:p>
          <a:p>
            <a:pPr lvl="2"/>
            <a:r>
              <a:rPr lang="en-US" b="1" dirty="0"/>
              <a:t>Characterizing and predicting states in the system</a:t>
            </a:r>
            <a:endParaRPr lang="en-US" dirty="0"/>
          </a:p>
          <a:p>
            <a:pPr marL="274320" lvl="1" indent="0">
              <a:buNone/>
            </a:pPr>
            <a:endParaRPr lang="en-US" dirty="0"/>
          </a:p>
        </p:txBody>
      </p:sp>
      <p:pic>
        <p:nvPicPr>
          <p:cNvPr id="4" name="Picture 2" descr="C:\Users\PhiBAl\Desktop\Current Journal pdfs\QuantumPhaseTransi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914525"/>
            <a:ext cx="4343400" cy="3323138"/>
          </a:xfrm>
          <a:prstGeom prst="rect">
            <a:avLst/>
          </a:prstGeom>
          <a:noFill/>
          <a:extLst>
            <a:ext uri="{909E8E84-426E-40DD-AFC4-6F175D3DCCD1}">
              <a14:hiddenFill xmlns:a14="http://schemas.microsoft.com/office/drawing/2010/main">
                <a:solidFill>
                  <a:srgbClr val="FFFFFF"/>
                </a:solidFill>
              </a14:hiddenFill>
            </a:ext>
          </a:extLst>
        </p:spPr>
      </p:pic>
      <p:sp>
        <p:nvSpPr>
          <p:cNvPr id="5" name="Callout: Line 4">
            <a:extLst>
              <a:ext uri="{FF2B5EF4-FFF2-40B4-BE49-F238E27FC236}">
                <a16:creationId xmlns:a16="http://schemas.microsoft.com/office/drawing/2014/main" id="{62BD21E0-16DF-4539-A619-A189BAD35820}"/>
              </a:ext>
            </a:extLst>
          </p:cNvPr>
          <p:cNvSpPr/>
          <p:nvPr/>
        </p:nvSpPr>
        <p:spPr>
          <a:xfrm>
            <a:off x="6508674" y="5574022"/>
            <a:ext cx="1783355" cy="762000"/>
          </a:xfrm>
          <a:prstGeom prst="borderCallout1">
            <a:avLst>
              <a:gd name="adj1" fmla="val -1491"/>
              <a:gd name="adj2" fmla="val 46098"/>
              <a:gd name="adj3" fmla="val -53766"/>
              <a:gd name="adj4" fmla="val 72946"/>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Magnetic field or pressure</a:t>
            </a:r>
          </a:p>
        </p:txBody>
      </p:sp>
    </p:spTree>
    <p:extLst>
      <p:ext uri="{BB962C8B-B14F-4D97-AF65-F5344CB8AC3E}">
        <p14:creationId xmlns:p14="http://schemas.microsoft.com/office/powerpoint/2010/main" val="64736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1" nodeType="clickEffect">
                                  <p:stCondLst>
                                    <p:cond delay="0"/>
                                  </p:stCondLst>
                                  <p:childTnLst>
                                    <p:animEffect transition="out" filter="wipe(down)">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par>
                          <p:cTn id="33" fill="hold">
                            <p:stCondLst>
                              <p:cond delay="500"/>
                            </p:stCondLst>
                            <p:childTnLst>
                              <p:par>
                                <p:cTn id="34" presetID="22" presetClass="exit" presetSubtype="4" fill="hold" nodeType="afterEffect">
                                  <p:stCondLst>
                                    <p:cond delay="0"/>
                                  </p:stCondLst>
                                  <p:childTnLst>
                                    <p:animEffect transition="out" filter="wipe(down)">
                                      <p:cBhvr>
                                        <p:cTn id="35" dur="500"/>
                                        <p:tgtEl>
                                          <p:spTgt spid="4"/>
                                        </p:tgtEl>
                                      </p:cBhvr>
                                    </p:animEffect>
                                    <p:set>
                                      <p:cBhvr>
                                        <p:cTn id="36" dur="1" fill="hold">
                                          <p:stCondLst>
                                            <p:cond delay="499"/>
                                          </p:stCondLst>
                                        </p:cTn>
                                        <p:tgtEl>
                                          <p:spTgt spid="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500"/>
                                        <p:tgtEl>
                                          <p:spTgt spid="3">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500"/>
                                        <p:tgtEl>
                                          <p:spTgt spid="3">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fade">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500"/>
                                        <p:tgtEl>
                                          <p:spTgt spid="3">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objectives</a:t>
            </a:r>
          </a:p>
        </p:txBody>
      </p:sp>
      <p:sp>
        <p:nvSpPr>
          <p:cNvPr id="3" name="Content Placeholder 2"/>
          <p:cNvSpPr>
            <a:spLocks noGrp="1"/>
          </p:cNvSpPr>
          <p:nvPr>
            <p:ph idx="1"/>
          </p:nvPr>
        </p:nvSpPr>
        <p:spPr>
          <a:xfrm>
            <a:off x="457200" y="1600200"/>
            <a:ext cx="7848600" cy="4648200"/>
          </a:xfrm>
        </p:spPr>
        <p:txBody>
          <a:bodyPr>
            <a:normAutofit fontScale="85000" lnSpcReduction="20000"/>
          </a:bodyPr>
          <a:lstStyle/>
          <a:p>
            <a:r>
              <a:rPr lang="en-US" sz="2900" b="1" dirty="0"/>
              <a:t>The two key papers aim to achieve the following: </a:t>
            </a:r>
          </a:p>
          <a:p>
            <a:pPr marL="571500" indent="-457200">
              <a:buFont typeface="+mj-lt"/>
              <a:buAutoNum type="arabicPeriod"/>
            </a:pPr>
            <a:r>
              <a:rPr lang="en-CA" sz="2600" dirty="0"/>
              <a:t>A distance metric to determine an energy state output for a given number of input states (the 1st paper focus):</a:t>
            </a:r>
          </a:p>
          <a:p>
            <a:pPr marL="868680" lvl="1" indent="-457200">
              <a:buFont typeface="+mj-lt"/>
              <a:buAutoNum type="alphaLcPeriod"/>
            </a:pPr>
            <a:r>
              <a:rPr lang="en-CA" sz="2300" dirty="0"/>
              <a:t>Determine an output state for a given input state contributing to a CPT or QPT.</a:t>
            </a:r>
          </a:p>
          <a:p>
            <a:pPr marL="571500" indent="-457200">
              <a:buFont typeface="+mj-lt"/>
              <a:buAutoNum type="arabicPeriod"/>
            </a:pPr>
            <a:r>
              <a:rPr lang="en-CA" sz="2600" dirty="0"/>
              <a:t>Prediction and probability calculation of an event during a PT.</a:t>
            </a:r>
          </a:p>
          <a:p>
            <a:pPr marL="571500" indent="-457200">
              <a:buFont typeface="+mj-lt"/>
              <a:buAutoNum type="arabicPeriod"/>
            </a:pPr>
            <a:r>
              <a:rPr lang="en-CA" sz="2600" dirty="0"/>
              <a:t>Choose and reroute energy paths as input states and output states in the system to achieve a PT, a desirable energy outcome or gain better efficiencies (the 2nd paper focus).</a:t>
            </a:r>
          </a:p>
          <a:p>
            <a:pPr marL="571500" indent="-457200">
              <a:buFont typeface="+mj-lt"/>
              <a:buAutoNum type="arabicPeriod"/>
            </a:pPr>
            <a:r>
              <a:rPr lang="en-CA" sz="2600" dirty="0"/>
              <a:t>Quantum and classical code representation and computation  </a:t>
            </a:r>
          </a:p>
          <a:p>
            <a:pPr marL="868680" lvl="1" indent="-457200">
              <a:buFont typeface="+mj-lt"/>
              <a:buAutoNum type="alphaLcPeriod"/>
            </a:pPr>
            <a:r>
              <a:rPr lang="en-CA" sz="2300" dirty="0"/>
              <a:t>States transitioning over a communication channel in order to calculate entropy between systems where states are exchanged, distributed and/or contributed to a PT.</a:t>
            </a:r>
          </a:p>
          <a:p>
            <a:pPr marL="868680" lvl="1" indent="-457200">
              <a:buFont typeface="+mj-lt"/>
              <a:buAutoNum type="alphaLcPeriod"/>
            </a:pPr>
            <a:r>
              <a:rPr lang="en-CA" sz="2300" dirty="0"/>
              <a:t>Information model representation for efficient ways of computation and determination of states.</a:t>
            </a:r>
          </a:p>
          <a:p>
            <a:pPr marL="411480" lvl="1" indent="0">
              <a:buFont typeface="+mj-lt"/>
              <a:buNone/>
            </a:pPr>
            <a:endParaRPr lang="en-US" dirty="0"/>
          </a:p>
        </p:txBody>
      </p:sp>
    </p:spTree>
    <p:extLst>
      <p:ext uri="{BB962C8B-B14F-4D97-AF65-F5344CB8AC3E}">
        <p14:creationId xmlns:p14="http://schemas.microsoft.com/office/powerpoint/2010/main" val="227803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1143000"/>
          </a:xfrm>
        </p:spPr>
        <p:txBody>
          <a:bodyPr/>
          <a:lstStyle/>
          <a:p>
            <a:r>
              <a:rPr lang="en-US" sz="3600" dirty="0"/>
              <a:t>Paper I:</a:t>
            </a:r>
            <a:r>
              <a:rPr lang="en-US" sz="3600" baseline="0" dirty="0"/>
              <a:t> The Quantum Game</a:t>
            </a:r>
            <a:r>
              <a:rPr lang="en-CA" sz="3600" i="1" baseline="0" dirty="0"/>
              <a:t>  (</a:t>
            </a:r>
            <a:r>
              <a:rPr lang="en-CA" sz="3600" i="1" baseline="0" dirty="0" err="1"/>
              <a:t>DFGTAnim</a:t>
            </a:r>
            <a:r>
              <a:rPr lang="en-CA" sz="3600" i="1" baseline="0" dirty="0"/>
              <a:t>)</a:t>
            </a:r>
            <a:endParaRPr lang="en-US" sz="3600" i="1" dirty="0"/>
          </a:p>
        </p:txBody>
      </p:sp>
      <p:sp>
        <p:nvSpPr>
          <p:cNvPr id="3" name="Content Placeholder 2"/>
          <p:cNvSpPr>
            <a:spLocks noGrp="1"/>
          </p:cNvSpPr>
          <p:nvPr>
            <p:ph idx="1"/>
          </p:nvPr>
        </p:nvSpPr>
        <p:spPr>
          <a:xfrm>
            <a:off x="457200" y="1600200"/>
            <a:ext cx="7620000" cy="4800600"/>
          </a:xfrm>
        </p:spPr>
        <p:txBody>
          <a:bodyPr>
            <a:normAutofit/>
          </a:bodyPr>
          <a:lstStyle/>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lang="en-US" dirty="0"/>
              <a:t>Four or more participants</a:t>
            </a:r>
            <a:r>
              <a:rPr lang="en-US" baseline="0" dirty="0"/>
              <a:t> interact on a quantum level and make a guest participant to decide </a:t>
            </a:r>
            <a:r>
              <a:rPr lang="en-US" sz="2200" kern="1200" baseline="0" dirty="0">
                <a:solidFill>
                  <a:schemeClr val="tx1"/>
                </a:solidFill>
                <a:effectLst/>
                <a:latin typeface="+mn-lt"/>
                <a:ea typeface="+mn-ea"/>
                <a:cs typeface="+mn-cs"/>
              </a:rPr>
              <a:t>(a QPT)</a:t>
            </a:r>
            <a:r>
              <a:rPr lang="en-US" baseline="0" dirty="0"/>
              <a:t> to win a prize.</a:t>
            </a:r>
            <a:endParaRPr lang="en-US" dirty="0"/>
          </a:p>
        </p:txBody>
      </p:sp>
      <p:pic>
        <p:nvPicPr>
          <p:cNvPr id="18" name="Picture 17">
            <a:extLst>
              <a:ext uri="{FF2B5EF4-FFF2-40B4-BE49-F238E27FC236}">
                <a16:creationId xmlns:a16="http://schemas.microsoft.com/office/drawing/2014/main" id="{80F4AE81-8B16-4B23-8454-620598F4DBAA}"/>
              </a:ext>
            </a:extLst>
          </p:cNvPr>
          <p:cNvPicPr>
            <a:picLocks noChangeAspect="1"/>
          </p:cNvPicPr>
          <p:nvPr/>
        </p:nvPicPr>
        <p:blipFill>
          <a:blip r:embed="rId3"/>
          <a:stretch>
            <a:fillRect/>
          </a:stretch>
        </p:blipFill>
        <p:spPr>
          <a:xfrm>
            <a:off x="4371975" y="1339122"/>
            <a:ext cx="552450" cy="666750"/>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pic>
        <p:nvPicPr>
          <p:cNvPr id="20" name="Picture 19">
            <a:extLst>
              <a:ext uri="{FF2B5EF4-FFF2-40B4-BE49-F238E27FC236}">
                <a16:creationId xmlns:a16="http://schemas.microsoft.com/office/drawing/2014/main" id="{FB58B17C-F515-4708-BAA7-ABC615343FEE}"/>
              </a:ext>
            </a:extLst>
          </p:cNvPr>
          <p:cNvPicPr>
            <a:picLocks noChangeAspect="1"/>
          </p:cNvPicPr>
          <p:nvPr/>
        </p:nvPicPr>
        <p:blipFill>
          <a:blip r:embed="rId4"/>
          <a:stretch>
            <a:fillRect/>
          </a:stretch>
        </p:blipFill>
        <p:spPr>
          <a:xfrm>
            <a:off x="4433809" y="3315803"/>
            <a:ext cx="466725" cy="723900"/>
          </a:xfrm>
          <a:prstGeom prst="rect">
            <a:avLst/>
          </a:prstGeom>
          <a:ln w="38100" cap="sq">
            <a:solidFill>
              <a:srgbClr val="0E00C8"/>
            </a:solidFill>
            <a:prstDash val="solid"/>
            <a:miter lim="800000"/>
          </a:ln>
          <a:effectLst>
            <a:outerShdw blurRad="50800" dist="38100" dir="2700000" algn="tl" rotWithShape="0">
              <a:srgbClr val="000000">
                <a:alpha val="43000"/>
              </a:srgbClr>
            </a:outerShdw>
          </a:effectLst>
        </p:spPr>
      </p:pic>
      <p:cxnSp>
        <p:nvCxnSpPr>
          <p:cNvPr id="35" name="Straight Arrow Connector 34">
            <a:extLst>
              <a:ext uri="{FF2B5EF4-FFF2-40B4-BE49-F238E27FC236}">
                <a16:creationId xmlns:a16="http://schemas.microsoft.com/office/drawing/2014/main" id="{77006BEA-4BCA-4866-81A2-9FF3C41EBF26}"/>
              </a:ext>
            </a:extLst>
          </p:cNvPr>
          <p:cNvCxnSpPr>
            <a:cxnSpLocks/>
            <a:stCxn id="20" idx="0"/>
          </p:cNvCxnSpPr>
          <p:nvPr/>
        </p:nvCxnSpPr>
        <p:spPr>
          <a:xfrm>
            <a:off x="4667172" y="3315803"/>
            <a:ext cx="1053763" cy="1481065"/>
          </a:xfrm>
          <a:prstGeom prst="straightConnector1">
            <a:avLst/>
          </a:prstGeom>
          <a:ln>
            <a:solidFill>
              <a:srgbClr val="000000"/>
            </a:solidFill>
            <a:prstDash val="sysDash"/>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375FAF6F-05FF-4133-8B3F-55C2BA35705C}"/>
              </a:ext>
            </a:extLst>
          </p:cNvPr>
          <p:cNvCxnSpPr>
            <a:endCxn id="20" idx="0"/>
          </p:cNvCxnSpPr>
          <p:nvPr/>
        </p:nvCxnSpPr>
        <p:spPr>
          <a:xfrm>
            <a:off x="4665929" y="1751998"/>
            <a:ext cx="1243" cy="1563805"/>
          </a:xfrm>
          <a:prstGeom prst="straightConnector1">
            <a:avLst/>
          </a:prstGeom>
          <a:ln>
            <a:solidFill>
              <a:srgbClr val="FF0000"/>
            </a:solidFill>
            <a:prstDash val="sysDash"/>
            <a:headEnd type="triangle" w="med" len="med"/>
            <a:tailEnd type="triangle" w="med" len="med"/>
          </a:ln>
        </p:spPr>
        <p:style>
          <a:lnRef idx="3">
            <a:schemeClr val="dk1"/>
          </a:lnRef>
          <a:fillRef idx="0">
            <a:schemeClr val="dk1"/>
          </a:fillRef>
          <a:effectRef idx="2">
            <a:schemeClr val="dk1"/>
          </a:effectRef>
          <a:fontRef idx="minor">
            <a:schemeClr val="tx1"/>
          </a:fontRef>
        </p:style>
      </p:cxnSp>
      <p:pic>
        <p:nvPicPr>
          <p:cNvPr id="1030" name="Picture 6">
            <a:extLst>
              <a:ext uri="{FF2B5EF4-FFF2-40B4-BE49-F238E27FC236}">
                <a16:creationId xmlns:a16="http://schemas.microsoft.com/office/drawing/2014/main" id="{543985AB-96F7-4895-8205-55B012E043B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8921" y="294294"/>
            <a:ext cx="2209800" cy="1396471"/>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cxnSp>
        <p:nvCxnSpPr>
          <p:cNvPr id="45" name="Straight Arrow Connector 44">
            <a:extLst>
              <a:ext uri="{FF2B5EF4-FFF2-40B4-BE49-F238E27FC236}">
                <a16:creationId xmlns:a16="http://schemas.microsoft.com/office/drawing/2014/main" id="{3E4665E8-47E8-43D4-AEED-A8288206CC92}"/>
              </a:ext>
            </a:extLst>
          </p:cNvPr>
          <p:cNvCxnSpPr/>
          <p:nvPr/>
        </p:nvCxnSpPr>
        <p:spPr>
          <a:xfrm>
            <a:off x="1978016" y="992530"/>
            <a:ext cx="2629003" cy="2243937"/>
          </a:xfrm>
          <a:prstGeom prst="straightConnector1">
            <a:avLst/>
          </a:prstGeom>
          <a:ln>
            <a:solidFill>
              <a:srgbClr val="FFFF0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EDB388DF-ED13-455D-AD8A-FD9C22F503C5}"/>
              </a:ext>
            </a:extLst>
          </p:cNvPr>
          <p:cNvCxnSpPr/>
          <p:nvPr/>
        </p:nvCxnSpPr>
        <p:spPr>
          <a:xfrm>
            <a:off x="2467445" y="833169"/>
            <a:ext cx="2196802" cy="2391353"/>
          </a:xfrm>
          <a:prstGeom prst="straightConnector1">
            <a:avLst/>
          </a:prstGeom>
          <a:ln>
            <a:solidFill>
              <a:srgbClr val="000000"/>
            </a:solidFill>
            <a:prstDash val="sysDash"/>
            <a:tailEnd type="triangle"/>
          </a:ln>
        </p:spPr>
        <p:style>
          <a:lnRef idx="3">
            <a:schemeClr val="dk1"/>
          </a:lnRef>
          <a:fillRef idx="0">
            <a:schemeClr val="dk1"/>
          </a:fillRef>
          <a:effectRef idx="2">
            <a:schemeClr val="dk1"/>
          </a:effectRef>
          <a:fontRef idx="minor">
            <a:schemeClr val="tx1"/>
          </a:fontRef>
        </p:style>
      </p:cxnSp>
      <p:pic>
        <p:nvPicPr>
          <p:cNvPr id="55" name="Picture 54">
            <a:extLst>
              <a:ext uri="{FF2B5EF4-FFF2-40B4-BE49-F238E27FC236}">
                <a16:creationId xmlns:a16="http://schemas.microsoft.com/office/drawing/2014/main" id="{66CB13E6-70E0-4729-B395-B8AD10B1C98E}"/>
              </a:ext>
            </a:extLst>
          </p:cNvPr>
          <p:cNvPicPr>
            <a:picLocks noChangeAspect="1"/>
          </p:cNvPicPr>
          <p:nvPr/>
        </p:nvPicPr>
        <p:blipFill>
          <a:blip r:embed="rId6" cstate="print">
            <a:extLst>
              <a:ext uri="{BEBA8EAE-BF5A-486C-A8C5-ECC9F3942E4B}">
                <a14:imgProps xmlns:a14="http://schemas.microsoft.com/office/drawing/2010/main">
                  <a14:imgLayer r:embed="rId7">
                    <a14:imgEffect>
                      <a14:backgroundRemoval t="0" b="98851" l="0" r="100000"/>
                    </a14:imgEffect>
                    <a14:imgEffect>
                      <a14:saturation sat="0"/>
                    </a14:imgEffect>
                    <a14:imgEffect>
                      <a14:brightnessContrast brigh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234807" y="4796868"/>
            <a:ext cx="707546" cy="724828"/>
          </a:xfrm>
          <a:prstGeom prst="rect">
            <a:avLst/>
          </a:prstGeom>
        </p:spPr>
      </p:pic>
      <p:pic>
        <p:nvPicPr>
          <p:cNvPr id="6" name="Picture 5">
            <a:extLst>
              <a:ext uri="{FF2B5EF4-FFF2-40B4-BE49-F238E27FC236}">
                <a16:creationId xmlns:a16="http://schemas.microsoft.com/office/drawing/2014/main" id="{8F606E6A-81F0-44FD-940F-02938C47E0BB}"/>
              </a:ext>
            </a:extLst>
          </p:cNvPr>
          <p:cNvPicPr>
            <a:picLocks noChangeAspect="1"/>
          </p:cNvPicPr>
          <p:nvPr/>
        </p:nvPicPr>
        <p:blipFill>
          <a:blip r:embed="rId9" cstate="print">
            <a:extLst>
              <a:ext uri="{BEBA8EAE-BF5A-486C-A8C5-ECC9F3942E4B}">
                <a14:imgProps xmlns:a14="http://schemas.microsoft.com/office/drawing/2010/main">
                  <a14:imgLayer r:embed="rId7">
                    <a14:imgEffect>
                      <a14:backgroundRemoval t="0" b="98851" l="0" r="1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315710" y="2241638"/>
            <a:ext cx="707546" cy="724828"/>
          </a:xfrm>
          <a:prstGeom prst="rect">
            <a:avLst/>
          </a:prstGeom>
        </p:spPr>
      </p:pic>
      <p:pic>
        <p:nvPicPr>
          <p:cNvPr id="14" name="Picture 13">
            <a:extLst>
              <a:ext uri="{FF2B5EF4-FFF2-40B4-BE49-F238E27FC236}">
                <a16:creationId xmlns:a16="http://schemas.microsoft.com/office/drawing/2014/main" id="{1CBDFFFB-E7AA-4890-810B-B6DCAF5E51DA}"/>
              </a:ext>
            </a:extLst>
          </p:cNvPr>
          <p:cNvPicPr>
            <a:picLocks noChangeAspect="1"/>
          </p:cNvPicPr>
          <p:nvPr/>
        </p:nvPicPr>
        <p:blipFill>
          <a:blip r:embed="rId10"/>
          <a:stretch>
            <a:fillRect/>
          </a:stretch>
        </p:blipFill>
        <p:spPr>
          <a:xfrm>
            <a:off x="647858" y="2308195"/>
            <a:ext cx="476250" cy="695325"/>
          </a:xfrm>
          <a:prstGeom prst="rect">
            <a:avLst/>
          </a:prstGeom>
          <a:ln w="38100" cap="sq">
            <a:solidFill>
              <a:srgbClr val="FFFF00"/>
            </a:solidFill>
            <a:prstDash val="solid"/>
            <a:miter lim="800000"/>
          </a:ln>
          <a:effectLst>
            <a:outerShdw blurRad="50800" dist="38100" dir="2700000" algn="tl" rotWithShape="0">
              <a:srgbClr val="000000">
                <a:alpha val="43000"/>
              </a:srgbClr>
            </a:outerShdw>
          </a:effectLst>
        </p:spPr>
      </p:pic>
      <p:cxnSp>
        <p:nvCxnSpPr>
          <p:cNvPr id="42" name="Straight Arrow Connector 41">
            <a:extLst>
              <a:ext uri="{FF2B5EF4-FFF2-40B4-BE49-F238E27FC236}">
                <a16:creationId xmlns:a16="http://schemas.microsoft.com/office/drawing/2014/main" id="{B2197F2D-EF8E-4E97-8F6C-3BB744035CBE}"/>
              </a:ext>
            </a:extLst>
          </p:cNvPr>
          <p:cNvCxnSpPr>
            <a:endCxn id="20" idx="0"/>
          </p:cNvCxnSpPr>
          <p:nvPr/>
        </p:nvCxnSpPr>
        <p:spPr>
          <a:xfrm>
            <a:off x="950898" y="2681126"/>
            <a:ext cx="3716274" cy="634677"/>
          </a:xfrm>
          <a:prstGeom prst="straightConnector1">
            <a:avLst/>
          </a:prstGeom>
          <a:ln>
            <a:solidFill>
              <a:srgbClr val="FFFF00"/>
            </a:solidFill>
            <a:prstDash val="sysDash"/>
            <a:tailEnd type="triangle"/>
          </a:ln>
        </p:spPr>
        <p:style>
          <a:lnRef idx="3">
            <a:schemeClr val="dk1"/>
          </a:lnRef>
          <a:fillRef idx="0">
            <a:schemeClr val="dk1"/>
          </a:fillRef>
          <a:effectRef idx="2">
            <a:schemeClr val="dk1"/>
          </a:effectRef>
          <a:fontRef idx="minor">
            <a:schemeClr val="tx1"/>
          </a:fontRef>
        </p:style>
      </p:cxnSp>
      <p:pic>
        <p:nvPicPr>
          <p:cNvPr id="34" name="Picture 33">
            <a:extLst>
              <a:ext uri="{FF2B5EF4-FFF2-40B4-BE49-F238E27FC236}">
                <a16:creationId xmlns:a16="http://schemas.microsoft.com/office/drawing/2014/main" id="{7572A8A5-DE91-4ADC-8437-F6B44F9A8694}"/>
              </a:ext>
            </a:extLst>
          </p:cNvPr>
          <p:cNvPicPr>
            <a:picLocks noChangeAspect="1"/>
          </p:cNvPicPr>
          <p:nvPr/>
        </p:nvPicPr>
        <p:blipFill>
          <a:blip r:embed="rId9" cstate="print">
            <a:extLst>
              <a:ext uri="{BEBA8EAE-BF5A-486C-A8C5-ECC9F3942E4B}">
                <a14:imgProps xmlns:a14="http://schemas.microsoft.com/office/drawing/2010/main">
                  <a14:imgLayer r:embed="rId7">
                    <a14:imgEffect>
                      <a14:backgroundRemoval t="0" b="98851" l="0" r="1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310236" y="2219886"/>
            <a:ext cx="707546" cy="724828"/>
          </a:xfrm>
          <a:prstGeom prst="rect">
            <a:avLst/>
          </a:prstGeom>
        </p:spPr>
      </p:pic>
      <p:pic>
        <p:nvPicPr>
          <p:cNvPr id="7" name="Picture 6">
            <a:extLst>
              <a:ext uri="{FF2B5EF4-FFF2-40B4-BE49-F238E27FC236}">
                <a16:creationId xmlns:a16="http://schemas.microsoft.com/office/drawing/2014/main" id="{CF12FA30-5125-4D8F-8999-AB4E2BEB7F31}"/>
              </a:ext>
            </a:extLst>
          </p:cNvPr>
          <p:cNvPicPr>
            <a:picLocks noChangeAspect="1"/>
          </p:cNvPicPr>
          <p:nvPr/>
        </p:nvPicPr>
        <p:blipFill>
          <a:blip r:embed="rId11" cstate="print">
            <a:extLst>
              <a:ext uri="{BEBA8EAE-BF5A-486C-A8C5-ECC9F3942E4B}">
                <a14:imgProps xmlns:a14="http://schemas.microsoft.com/office/drawing/2010/main">
                  <a14:imgLayer r:embed="rId12">
                    <a14:imgEffect>
                      <a14:backgroundRemoval t="0" b="95463" l="18177" r="79792"/>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5181600" y="2151422"/>
            <a:ext cx="1489474" cy="937410"/>
          </a:xfrm>
          <a:prstGeom prst="rect">
            <a:avLst/>
          </a:prstGeom>
        </p:spPr>
      </p:pic>
      <p:pic>
        <p:nvPicPr>
          <p:cNvPr id="39" name="Picture 38">
            <a:extLst>
              <a:ext uri="{FF2B5EF4-FFF2-40B4-BE49-F238E27FC236}">
                <a16:creationId xmlns:a16="http://schemas.microsoft.com/office/drawing/2014/main" id="{3C75B69B-4122-4AD1-BF61-0F085A8741BD}"/>
              </a:ext>
            </a:extLst>
          </p:cNvPr>
          <p:cNvPicPr>
            <a:picLocks noChangeAspect="1"/>
          </p:cNvPicPr>
          <p:nvPr/>
        </p:nvPicPr>
        <p:blipFill>
          <a:blip r:embed="rId11" cstate="print">
            <a:extLst>
              <a:ext uri="{BEBA8EAE-BF5A-486C-A8C5-ECC9F3942E4B}">
                <a14:imgProps xmlns:a14="http://schemas.microsoft.com/office/drawing/2010/main">
                  <a14:imgLayer r:embed="rId12">
                    <a14:imgEffect>
                      <a14:backgroundRemoval t="0" b="95463" l="18177" r="79792"/>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5127426" y="4641052"/>
            <a:ext cx="1489474" cy="937410"/>
          </a:xfrm>
          <a:prstGeom prst="rect">
            <a:avLst/>
          </a:prstGeom>
        </p:spPr>
      </p:pic>
      <p:pic>
        <p:nvPicPr>
          <p:cNvPr id="15" name="Picture 14">
            <a:extLst>
              <a:ext uri="{FF2B5EF4-FFF2-40B4-BE49-F238E27FC236}">
                <a16:creationId xmlns:a16="http://schemas.microsoft.com/office/drawing/2014/main" id="{F0BFF805-70E5-4576-AD11-26A9DB02FA90}"/>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5437773" y="4323305"/>
            <a:ext cx="886056" cy="1245241"/>
          </a:xfrm>
          <a:prstGeom prst="rect">
            <a:avLst/>
          </a:prstGeom>
        </p:spPr>
      </p:pic>
      <p:cxnSp>
        <p:nvCxnSpPr>
          <p:cNvPr id="27" name="Straight Arrow Connector 26">
            <a:extLst>
              <a:ext uri="{FF2B5EF4-FFF2-40B4-BE49-F238E27FC236}">
                <a16:creationId xmlns:a16="http://schemas.microsoft.com/office/drawing/2014/main" id="{44B2A5F2-DB2B-4298-BB09-68BF89D8DB1A}"/>
              </a:ext>
            </a:extLst>
          </p:cNvPr>
          <p:cNvCxnSpPr>
            <a:cxnSpLocks/>
          </p:cNvCxnSpPr>
          <p:nvPr/>
        </p:nvCxnSpPr>
        <p:spPr>
          <a:xfrm flipV="1">
            <a:off x="4739691" y="2759270"/>
            <a:ext cx="1005135" cy="572604"/>
          </a:xfrm>
          <a:prstGeom prst="straightConnector1">
            <a:avLst/>
          </a:prstGeom>
          <a:ln>
            <a:solidFill>
              <a:srgbClr val="0E00C8"/>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CC459555-2571-4788-A8B9-1D4F4BFE7BF5}"/>
              </a:ext>
            </a:extLst>
          </p:cNvPr>
          <p:cNvCxnSpPr/>
          <p:nvPr/>
        </p:nvCxnSpPr>
        <p:spPr>
          <a:xfrm>
            <a:off x="1066800" y="2731822"/>
            <a:ext cx="3296517" cy="750112"/>
          </a:xfrm>
          <a:prstGeom prst="straightConnector1">
            <a:avLst/>
          </a:prstGeom>
          <a:ln>
            <a:solidFill>
              <a:srgbClr val="FFFF00"/>
            </a:solidFill>
            <a:prstDash val="sysDash"/>
            <a:tailEnd type="triangle"/>
          </a:ln>
        </p:spPr>
        <p:style>
          <a:lnRef idx="3">
            <a:schemeClr val="dk1"/>
          </a:lnRef>
          <a:fillRef idx="0">
            <a:schemeClr val="dk1"/>
          </a:fillRef>
          <a:effectRef idx="2">
            <a:schemeClr val="dk1"/>
          </a:effectRef>
          <a:fontRef idx="minor">
            <a:schemeClr val="tx1"/>
          </a:fontRef>
        </p:style>
      </p:cxnSp>
      <p:pic>
        <p:nvPicPr>
          <p:cNvPr id="28" name="Picture 27">
            <a:extLst>
              <a:ext uri="{FF2B5EF4-FFF2-40B4-BE49-F238E27FC236}">
                <a16:creationId xmlns:a16="http://schemas.microsoft.com/office/drawing/2014/main" id="{34B8C7A3-AF83-40C1-B406-37C11B6F82C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12774" y="2208953"/>
            <a:ext cx="733425" cy="723900"/>
          </a:xfrm>
          <a:prstGeom prst="rect">
            <a:avLst/>
          </a:prstGeom>
        </p:spPr>
      </p:pic>
      <p:sp>
        <p:nvSpPr>
          <p:cNvPr id="29" name="TextBox 28">
            <a:extLst>
              <a:ext uri="{FF2B5EF4-FFF2-40B4-BE49-F238E27FC236}">
                <a16:creationId xmlns:a16="http://schemas.microsoft.com/office/drawing/2014/main" id="{9F56EC2E-D79C-4F82-B19D-F30E3E7757F1}"/>
              </a:ext>
            </a:extLst>
          </p:cNvPr>
          <p:cNvSpPr txBox="1"/>
          <p:nvPr/>
        </p:nvSpPr>
        <p:spPr>
          <a:xfrm>
            <a:off x="2556951" y="3186816"/>
            <a:ext cx="1056457" cy="307777"/>
          </a:xfrm>
          <a:prstGeom prst="rect">
            <a:avLst/>
          </a:prstGeom>
          <a:noFill/>
        </p:spPr>
        <p:txBody>
          <a:bodyPr wrap="square" rtlCol="0">
            <a:spAutoFit/>
          </a:bodyPr>
          <a:lstStyle/>
          <a:p>
            <a:r>
              <a:rPr lang="en-US" sz="1400" b="1" dirty="0"/>
              <a:t>Choose</a:t>
            </a:r>
          </a:p>
        </p:txBody>
      </p:sp>
      <p:pic>
        <p:nvPicPr>
          <p:cNvPr id="31" name="Picture 30">
            <a:extLst>
              <a:ext uri="{FF2B5EF4-FFF2-40B4-BE49-F238E27FC236}">
                <a16:creationId xmlns:a16="http://schemas.microsoft.com/office/drawing/2014/main" id="{B763B11B-E2F4-40A7-A247-091A8C559B3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48400" y="3657600"/>
            <a:ext cx="733425" cy="723900"/>
          </a:xfrm>
          <a:prstGeom prst="rect">
            <a:avLst/>
          </a:prstGeom>
        </p:spPr>
      </p:pic>
      <p:pic>
        <p:nvPicPr>
          <p:cNvPr id="37" name="Picture 36">
            <a:extLst>
              <a:ext uri="{FF2B5EF4-FFF2-40B4-BE49-F238E27FC236}">
                <a16:creationId xmlns:a16="http://schemas.microsoft.com/office/drawing/2014/main" id="{528B7766-161D-4F85-AE5F-2E71257C41CF}"/>
              </a:ext>
            </a:extLst>
          </p:cNvPr>
          <p:cNvPicPr>
            <a:picLocks noChangeAspect="1"/>
          </p:cNvPicPr>
          <p:nvPr/>
        </p:nvPicPr>
        <p:blipFill>
          <a:blip r:embed="rId11" cstate="print">
            <a:extLst>
              <a:ext uri="{BEBA8EAE-BF5A-486C-A8C5-ECC9F3942E4B}">
                <a14:imgProps xmlns:a14="http://schemas.microsoft.com/office/drawing/2010/main">
                  <a14:imgLayer r:embed="rId12">
                    <a14:imgEffect>
                      <a14:backgroundRemoval t="0" b="95463" l="18177" r="79792"/>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5176168" y="3522999"/>
            <a:ext cx="1489474" cy="937410"/>
          </a:xfrm>
          <a:prstGeom prst="rect">
            <a:avLst/>
          </a:prstGeom>
        </p:spPr>
      </p:pic>
      <p:cxnSp>
        <p:nvCxnSpPr>
          <p:cNvPr id="33" name="Straight Arrow Connector 32">
            <a:extLst>
              <a:ext uri="{FF2B5EF4-FFF2-40B4-BE49-F238E27FC236}">
                <a16:creationId xmlns:a16="http://schemas.microsoft.com/office/drawing/2014/main" id="{3D643FC6-8D49-45BB-A697-272143503471}"/>
              </a:ext>
            </a:extLst>
          </p:cNvPr>
          <p:cNvCxnSpPr>
            <a:cxnSpLocks/>
            <a:stCxn id="20" idx="0"/>
          </p:cNvCxnSpPr>
          <p:nvPr/>
        </p:nvCxnSpPr>
        <p:spPr>
          <a:xfrm>
            <a:off x="4667172" y="3315803"/>
            <a:ext cx="901136" cy="829364"/>
          </a:xfrm>
          <a:prstGeom prst="straightConnector1">
            <a:avLst/>
          </a:prstGeom>
          <a:ln>
            <a:solidFill>
              <a:srgbClr val="FFFF00"/>
            </a:solidFill>
            <a:prstDash val="sysDash"/>
            <a:tailEnd type="triangle"/>
          </a:ln>
        </p:spPr>
        <p:style>
          <a:lnRef idx="3">
            <a:schemeClr val="dk1"/>
          </a:lnRef>
          <a:fillRef idx="0">
            <a:schemeClr val="dk1"/>
          </a:fillRef>
          <a:effectRef idx="2">
            <a:schemeClr val="dk1"/>
          </a:effectRef>
          <a:fontRef idx="minor">
            <a:schemeClr val="tx1"/>
          </a:fontRef>
        </p:style>
      </p:cxnSp>
      <p:sp>
        <p:nvSpPr>
          <p:cNvPr id="52" name="TextBox 51">
            <a:extLst>
              <a:ext uri="{FF2B5EF4-FFF2-40B4-BE49-F238E27FC236}">
                <a16:creationId xmlns:a16="http://schemas.microsoft.com/office/drawing/2014/main" id="{DFAABD44-5DD3-435B-8C94-AAB9DB708A7D}"/>
              </a:ext>
            </a:extLst>
          </p:cNvPr>
          <p:cNvSpPr txBox="1"/>
          <p:nvPr/>
        </p:nvSpPr>
        <p:spPr>
          <a:xfrm>
            <a:off x="4899292" y="3215222"/>
            <a:ext cx="1056457" cy="307777"/>
          </a:xfrm>
          <a:prstGeom prst="rect">
            <a:avLst/>
          </a:prstGeom>
          <a:noFill/>
        </p:spPr>
        <p:txBody>
          <a:bodyPr wrap="square" rtlCol="0">
            <a:spAutoFit/>
          </a:bodyPr>
          <a:lstStyle/>
          <a:p>
            <a:r>
              <a:rPr lang="en-US" sz="1400" b="1" dirty="0"/>
              <a:t>Entangle?</a:t>
            </a:r>
          </a:p>
        </p:txBody>
      </p:sp>
      <p:pic>
        <p:nvPicPr>
          <p:cNvPr id="1026" name="Picture 2" descr="[Eckert Protocol]">
            <a:extLst>
              <a:ext uri="{FF2B5EF4-FFF2-40B4-BE49-F238E27FC236}">
                <a16:creationId xmlns:a16="http://schemas.microsoft.com/office/drawing/2014/main" id="{D4E79FBF-314E-4574-AA66-02007013172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3018" y="2609850"/>
            <a:ext cx="4811407" cy="2209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FEE67EBA-C042-4791-B69D-43FA1D6F2608}"/>
              </a:ext>
            </a:extLst>
          </p:cNvPr>
          <p:cNvSpPr txBox="1"/>
          <p:nvPr/>
        </p:nvSpPr>
        <p:spPr>
          <a:xfrm>
            <a:off x="950898" y="4950023"/>
            <a:ext cx="3026359" cy="307777"/>
          </a:xfrm>
          <a:prstGeom prst="rect">
            <a:avLst/>
          </a:prstGeom>
          <a:noFill/>
        </p:spPr>
        <p:txBody>
          <a:bodyPr wrap="square" rtlCol="0">
            <a:spAutoFit/>
          </a:bodyPr>
          <a:lstStyle/>
          <a:p>
            <a:r>
              <a:rPr lang="en-US" sz="1400" b="1" dirty="0"/>
              <a:t>Entangled QKD model (teleportation)</a:t>
            </a:r>
          </a:p>
        </p:txBody>
      </p:sp>
      <p:pic>
        <p:nvPicPr>
          <p:cNvPr id="4" name="Picture 4" descr="[PNS Attack]">
            <a:extLst>
              <a:ext uri="{FF2B5EF4-FFF2-40B4-BE49-F238E27FC236}">
                <a16:creationId xmlns:a16="http://schemas.microsoft.com/office/drawing/2014/main" id="{408B7BF3-B655-4F52-8D2B-C826458DE87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1861" y="2932853"/>
            <a:ext cx="4822564" cy="18952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20">
            <a:extLst>
              <a:ext uri="{28A0092B-C50C-407E-A947-70E740481C1C}">
                <a14:useLocalDpi xmlns:a14="http://schemas.microsoft.com/office/drawing/2010/main" val="0"/>
              </a:ext>
            </a:extLst>
          </a:blip>
          <a:srcRect/>
          <a:stretch/>
        </p:blipFill>
        <p:spPr bwMode="auto">
          <a:xfrm>
            <a:off x="86206" y="1250486"/>
            <a:ext cx="9024767" cy="4309358"/>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1DEEB5C5-BE4A-4F8A-A820-BF14F8B46D2F}"/>
              </a:ext>
            </a:extLst>
          </p:cNvPr>
          <p:cNvSpPr txBox="1"/>
          <p:nvPr/>
        </p:nvSpPr>
        <p:spPr>
          <a:xfrm>
            <a:off x="3823937" y="2337836"/>
            <a:ext cx="873369" cy="307777"/>
          </a:xfrm>
          <a:prstGeom prst="rect">
            <a:avLst/>
          </a:prstGeom>
          <a:noFill/>
        </p:spPr>
        <p:txBody>
          <a:bodyPr wrap="square" rtlCol="0">
            <a:spAutoFit/>
          </a:bodyPr>
          <a:lstStyle/>
          <a:p>
            <a:pPr algn="r"/>
            <a:r>
              <a:rPr lang="en-US" sz="1400" b="1" dirty="0"/>
              <a:t>Share</a:t>
            </a:r>
          </a:p>
        </p:txBody>
      </p:sp>
      <p:sp>
        <p:nvSpPr>
          <p:cNvPr id="32" name="TextBox 31">
            <a:extLst>
              <a:ext uri="{FF2B5EF4-FFF2-40B4-BE49-F238E27FC236}">
                <a16:creationId xmlns:a16="http://schemas.microsoft.com/office/drawing/2014/main" id="{F0EAF0D9-8D55-42E0-BE80-BF5DD77276A3}"/>
              </a:ext>
            </a:extLst>
          </p:cNvPr>
          <p:cNvSpPr txBox="1"/>
          <p:nvPr/>
        </p:nvSpPr>
        <p:spPr>
          <a:xfrm rot="5400000">
            <a:off x="6665459" y="3084059"/>
            <a:ext cx="1448904" cy="307777"/>
          </a:xfrm>
          <a:prstGeom prst="rect">
            <a:avLst/>
          </a:prstGeom>
          <a:noFill/>
        </p:spPr>
        <p:txBody>
          <a:bodyPr wrap="square" rtlCol="0">
            <a:spAutoFit/>
          </a:bodyPr>
          <a:lstStyle/>
          <a:p>
            <a:pPr algn="r"/>
            <a:r>
              <a:rPr lang="en-US" sz="1400" b="1" dirty="0"/>
              <a:t>Superposition</a:t>
            </a:r>
          </a:p>
        </p:txBody>
      </p:sp>
      <p:cxnSp>
        <p:nvCxnSpPr>
          <p:cNvPr id="8" name="Straight Arrow Connector 7">
            <a:extLst>
              <a:ext uri="{FF2B5EF4-FFF2-40B4-BE49-F238E27FC236}">
                <a16:creationId xmlns:a16="http://schemas.microsoft.com/office/drawing/2014/main" id="{90091164-1406-4316-A0A9-D02E481EEB29}"/>
              </a:ext>
            </a:extLst>
          </p:cNvPr>
          <p:cNvCxnSpPr/>
          <p:nvPr/>
        </p:nvCxnSpPr>
        <p:spPr>
          <a:xfrm>
            <a:off x="7196116" y="2590800"/>
            <a:ext cx="0" cy="149998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B48907D6-EEA6-4AAD-B2CC-514DB4651F6E}"/>
              </a:ext>
            </a:extLst>
          </p:cNvPr>
          <p:cNvSpPr txBox="1"/>
          <p:nvPr/>
        </p:nvSpPr>
        <p:spPr>
          <a:xfrm>
            <a:off x="6934199" y="1762780"/>
            <a:ext cx="1560699" cy="523220"/>
          </a:xfrm>
          <a:prstGeom prst="rect">
            <a:avLst/>
          </a:prstGeom>
          <a:noFill/>
        </p:spPr>
        <p:txBody>
          <a:bodyPr wrap="square" rtlCol="0">
            <a:spAutoFit/>
          </a:bodyPr>
          <a:lstStyle/>
          <a:p>
            <a:pPr algn="r"/>
            <a:r>
              <a:rPr lang="en-US" sz="1400" b="1" dirty="0">
                <a:solidFill>
                  <a:srgbClr val="FF0000"/>
                </a:solidFill>
              </a:rPr>
              <a:t>Observes the prize state &amp; QKD</a:t>
            </a:r>
          </a:p>
        </p:txBody>
      </p:sp>
      <p:sp>
        <p:nvSpPr>
          <p:cNvPr id="40" name="TextBox 39">
            <a:extLst>
              <a:ext uri="{FF2B5EF4-FFF2-40B4-BE49-F238E27FC236}">
                <a16:creationId xmlns:a16="http://schemas.microsoft.com/office/drawing/2014/main" id="{51109412-8556-4CFB-81A8-39E10E886C1F}"/>
              </a:ext>
            </a:extLst>
          </p:cNvPr>
          <p:cNvSpPr txBox="1"/>
          <p:nvPr/>
        </p:nvSpPr>
        <p:spPr>
          <a:xfrm rot="5400000">
            <a:off x="6674294" y="3655976"/>
            <a:ext cx="1448904" cy="307777"/>
          </a:xfrm>
          <a:prstGeom prst="rect">
            <a:avLst/>
          </a:prstGeom>
          <a:noFill/>
        </p:spPr>
        <p:txBody>
          <a:bodyPr wrap="square" rtlCol="0">
            <a:spAutoFit/>
          </a:bodyPr>
          <a:lstStyle/>
          <a:p>
            <a:pPr algn="r"/>
            <a:r>
              <a:rPr lang="en-US" sz="1400" b="1" dirty="0">
                <a:solidFill>
                  <a:schemeClr val="accent3">
                    <a:lumMod val="75000"/>
                  </a:schemeClr>
                </a:solidFill>
              </a:rPr>
              <a:t>Teleportation</a:t>
            </a:r>
          </a:p>
        </p:txBody>
      </p:sp>
      <p:cxnSp>
        <p:nvCxnSpPr>
          <p:cNvPr id="41" name="Straight Arrow Connector 40">
            <a:extLst>
              <a:ext uri="{FF2B5EF4-FFF2-40B4-BE49-F238E27FC236}">
                <a16:creationId xmlns:a16="http://schemas.microsoft.com/office/drawing/2014/main" id="{F5FA4C42-C237-4C02-8253-8B7D5B054BD9}"/>
              </a:ext>
            </a:extLst>
          </p:cNvPr>
          <p:cNvCxnSpPr>
            <a:cxnSpLocks/>
          </p:cNvCxnSpPr>
          <p:nvPr/>
        </p:nvCxnSpPr>
        <p:spPr>
          <a:xfrm>
            <a:off x="7196116" y="2582300"/>
            <a:ext cx="0" cy="2363625"/>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44" name="TextBox 43">
            <a:extLst>
              <a:ext uri="{FF2B5EF4-FFF2-40B4-BE49-F238E27FC236}">
                <a16:creationId xmlns:a16="http://schemas.microsoft.com/office/drawing/2014/main" id="{B816FB91-5851-4D7F-AA70-C660E17E4E57}"/>
              </a:ext>
            </a:extLst>
          </p:cNvPr>
          <p:cNvSpPr txBox="1"/>
          <p:nvPr/>
        </p:nvSpPr>
        <p:spPr>
          <a:xfrm>
            <a:off x="1541197" y="2286000"/>
            <a:ext cx="1787637" cy="369332"/>
          </a:xfrm>
          <a:prstGeom prst="rect">
            <a:avLst/>
          </a:prstGeom>
          <a:noFill/>
        </p:spPr>
        <p:txBody>
          <a:bodyPr wrap="square" rtlCol="0">
            <a:spAutoFit/>
          </a:bodyPr>
          <a:lstStyle/>
          <a:p>
            <a:r>
              <a:rPr lang="en-US" b="1" dirty="0"/>
              <a:t>Choose &amp; Decide</a:t>
            </a:r>
          </a:p>
        </p:txBody>
      </p:sp>
    </p:spTree>
    <p:extLst>
      <p:ext uri="{BB962C8B-B14F-4D97-AF65-F5344CB8AC3E}">
        <p14:creationId xmlns:p14="http://schemas.microsoft.com/office/powerpoint/2010/main" val="253879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xit" presetSubtype="32" fill="hold" grpId="0" nodeType="clickEffect">
                                  <p:stCondLst>
                                    <p:cond delay="0"/>
                                  </p:stCondLst>
                                  <p:childTnLst>
                                    <p:animEffect transition="out" filter="circle(out)">
                                      <p:cBhvr>
                                        <p:cTn id="11" dur="2000"/>
                                        <p:tgtEl>
                                          <p:spTgt spid="2"/>
                                        </p:tgtEl>
                                      </p:cBhvr>
                                    </p:animEffect>
                                    <p:set>
                                      <p:cBhvr>
                                        <p:cTn id="12" dur="1" fill="hold">
                                          <p:stCondLst>
                                            <p:cond delay="1999"/>
                                          </p:stCondLst>
                                        </p:cTn>
                                        <p:tgtEl>
                                          <p:spTgt spid="2"/>
                                        </p:tgtEl>
                                        <p:attrNameLst>
                                          <p:attrName>style.visibility</p:attrName>
                                        </p:attrNameLst>
                                      </p:cBhvr>
                                      <p:to>
                                        <p:strVal val="hidden"/>
                                      </p:to>
                                    </p:set>
                                  </p:childTnLst>
                                </p:cTn>
                              </p:par>
                              <p:par>
                                <p:cTn id="13" presetID="22" presetClass="exit" presetSubtype="4" fill="hold" nodeType="withEffect">
                                  <p:stCondLst>
                                    <p:cond delay="0"/>
                                  </p:stCondLst>
                                  <p:childTnLst>
                                    <p:animEffect transition="out" filter="wipe(down)">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par>
                          <p:cTn id="26" fill="hold">
                            <p:stCondLst>
                              <p:cond delay="2500"/>
                            </p:stCondLst>
                            <p:childTnLst>
                              <p:par>
                                <p:cTn id="27" presetID="22" presetClass="entr" presetSubtype="4"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500"/>
                                        <p:tgtEl>
                                          <p:spTgt spid="14"/>
                                        </p:tgtEl>
                                      </p:cBhvr>
                                    </p:animEffect>
                                  </p:childTnLst>
                                </p:cTn>
                              </p:par>
                            </p:childTnLst>
                          </p:cTn>
                        </p:par>
                        <p:par>
                          <p:cTn id="30" fill="hold">
                            <p:stCondLst>
                              <p:cond delay="3000"/>
                            </p:stCondLst>
                            <p:childTnLst>
                              <p:par>
                                <p:cTn id="31" presetID="42" presetClass="path" presetSubtype="0" accel="50000" decel="50000" autoRev="1" fill="remove" nodeType="afterEffect">
                                  <p:stCondLst>
                                    <p:cond delay="0"/>
                                  </p:stCondLst>
                                  <p:childTnLst>
                                    <p:animMotion origin="layout" path="M 5E-6 1.48148E-6 L 0.58299 -0.00579 " pathEditMode="relative" rAng="0" ptsTypes="AA">
                                      <p:cBhvr>
                                        <p:cTn id="32" dur="2000" fill="hold"/>
                                        <p:tgtEl>
                                          <p:spTgt spid="14"/>
                                        </p:tgtEl>
                                        <p:attrNameLst>
                                          <p:attrName>ppt_x</p:attrName>
                                          <p:attrName>ppt_y</p:attrName>
                                        </p:attrNameLst>
                                      </p:cBhvr>
                                      <p:rCtr x="29149" y="-301"/>
                                    </p:animMotion>
                                  </p:childTnLst>
                                </p:cTn>
                              </p:par>
                              <p:par>
                                <p:cTn id="33" presetID="1" presetClass="entr" presetSubtype="0" fill="hold" nodeType="withEffect">
                                  <p:stCondLst>
                                    <p:cond delay="2500"/>
                                  </p:stCondLst>
                                  <p:childTnLst>
                                    <p:set>
                                      <p:cBhvr>
                                        <p:cTn id="34" dur="1" fill="hold">
                                          <p:stCondLst>
                                            <p:cond delay="0"/>
                                          </p:stCondLst>
                                        </p:cTn>
                                        <p:tgtEl>
                                          <p:spTgt spid="6"/>
                                        </p:tgtEl>
                                        <p:attrNameLst>
                                          <p:attrName>style.visibility</p:attrName>
                                        </p:attrNameLst>
                                      </p:cBhvr>
                                      <p:to>
                                        <p:strVal val="visible"/>
                                      </p:to>
                                    </p:set>
                                  </p:childTnLst>
                                </p:cTn>
                              </p:par>
                              <p:par>
                                <p:cTn id="35" presetID="42" presetClass="path" presetSubtype="0" accel="50000" decel="50000" autoRev="1" fill="hold" nodeType="withEffect">
                                  <p:stCondLst>
                                    <p:cond delay="2000"/>
                                  </p:stCondLst>
                                  <p:childTnLst>
                                    <p:animMotion origin="layout" path="M -4.44444E-6 4.44444E-6 L -0.00885 0.37268 " pathEditMode="relative" rAng="0" ptsTypes="AA">
                                      <p:cBhvr>
                                        <p:cTn id="36" dur="2000" fill="hold"/>
                                        <p:tgtEl>
                                          <p:spTgt spid="6"/>
                                        </p:tgtEl>
                                        <p:attrNameLst>
                                          <p:attrName>ppt_x</p:attrName>
                                          <p:attrName>ppt_y</p:attrName>
                                        </p:attrNameLst>
                                      </p:cBhvr>
                                      <p:rCtr x="-260" y="18588"/>
                                    </p:animMotion>
                                  </p:childTnLst>
                                </p:cTn>
                              </p:par>
                            </p:childTnLst>
                          </p:cTn>
                        </p:par>
                        <p:par>
                          <p:cTn id="37" fill="hold">
                            <p:stCondLst>
                              <p:cond delay="9000"/>
                            </p:stCondLst>
                            <p:childTnLst>
                              <p:par>
                                <p:cTn id="38" presetID="42" presetClass="path" presetSubtype="0" accel="50000" decel="50000" autoRev="1" fill="hold" nodeType="afterEffect">
                                  <p:stCondLst>
                                    <p:cond delay="0"/>
                                  </p:stCondLst>
                                  <p:childTnLst>
                                    <p:animMotion origin="layout" path="M -2.77778E-7 3.7037E-7 L -0.00885 0.37269 " pathEditMode="relative" rAng="0" ptsTypes="AA">
                                      <p:cBhvr>
                                        <p:cTn id="39" dur="2000" fill="hold"/>
                                        <p:tgtEl>
                                          <p:spTgt spid="6"/>
                                        </p:tgtEl>
                                        <p:attrNameLst>
                                          <p:attrName>ppt_x</p:attrName>
                                          <p:attrName>ppt_y</p:attrName>
                                        </p:attrNameLst>
                                      </p:cBhvr>
                                      <p:rCtr x="-417" y="18796"/>
                                    </p:animMotion>
                                  </p:childTnLst>
                                  <p:subTnLst>
                                    <p:set>
                                      <p:cBhvr override="childStyle">
                                        <p:cTn dur="1" fill="hold" display="0" masterRel="sameClick" afterEffect="1">
                                          <p:stCondLst>
                                            <p:cond evt="end" delay="0">
                                              <p:tn val="38"/>
                                            </p:cond>
                                          </p:stCondLst>
                                        </p:cTn>
                                        <p:tgtEl>
                                          <p:spTgt spid="6"/>
                                        </p:tgtEl>
                                        <p:attrNameLst>
                                          <p:attrName>style.visibility</p:attrName>
                                        </p:attrNameLst>
                                      </p:cBhvr>
                                      <p:to>
                                        <p:strVal val="hidden"/>
                                      </p:to>
                                    </p:set>
                                  </p:subTnLst>
                                </p:cTn>
                              </p:par>
                              <p:par>
                                <p:cTn id="40" presetID="22" presetClass="entr" presetSubtype="2" fill="hold" grpId="1"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right)">
                                      <p:cBhvr>
                                        <p:cTn id="42" dur="500"/>
                                        <p:tgtEl>
                                          <p:spTgt spid="40"/>
                                        </p:tgtEl>
                                      </p:cBhvr>
                                    </p:animEffect>
                                  </p:childTnLst>
                                </p:cTn>
                              </p:par>
                              <p:par>
                                <p:cTn id="43" presetID="22" presetClass="entr" presetSubtype="2"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wipe(right)">
                                      <p:cBhvr>
                                        <p:cTn id="45" dur="500"/>
                                        <p:tgtEl>
                                          <p:spTgt spid="41"/>
                                        </p:tgtEl>
                                      </p:cBhvr>
                                    </p:animEffect>
                                  </p:childTnLst>
                                </p:cTn>
                              </p:par>
                            </p:childTnLst>
                          </p:cTn>
                        </p:par>
                        <p:par>
                          <p:cTn id="46" fill="hold">
                            <p:stCondLst>
                              <p:cond delay="13000"/>
                            </p:stCondLst>
                            <p:childTnLst>
                              <p:par>
                                <p:cTn id="47" presetID="22" presetClass="exit" presetSubtype="8" fill="hold" grpId="0" nodeType="afterEffect">
                                  <p:stCondLst>
                                    <p:cond delay="0"/>
                                  </p:stCondLst>
                                  <p:childTnLst>
                                    <p:animEffect transition="out" filter="wipe(left)">
                                      <p:cBhvr>
                                        <p:cTn id="48" dur="500"/>
                                        <p:tgtEl>
                                          <p:spTgt spid="40"/>
                                        </p:tgtEl>
                                      </p:cBhvr>
                                    </p:animEffect>
                                    <p:set>
                                      <p:cBhvr>
                                        <p:cTn id="49" dur="1" fill="hold">
                                          <p:stCondLst>
                                            <p:cond delay="499"/>
                                          </p:stCondLst>
                                        </p:cTn>
                                        <p:tgtEl>
                                          <p:spTgt spid="40"/>
                                        </p:tgtEl>
                                        <p:attrNameLst>
                                          <p:attrName>style.visibility</p:attrName>
                                        </p:attrNameLst>
                                      </p:cBhvr>
                                      <p:to>
                                        <p:strVal val="hidden"/>
                                      </p:to>
                                    </p:set>
                                  </p:childTnLst>
                                </p:cTn>
                              </p:par>
                              <p:par>
                                <p:cTn id="50" presetID="22" presetClass="exit" presetSubtype="8" fill="hold" nodeType="withEffect">
                                  <p:stCondLst>
                                    <p:cond delay="0"/>
                                  </p:stCondLst>
                                  <p:childTnLst>
                                    <p:animEffect transition="out" filter="wipe(left)">
                                      <p:cBhvr>
                                        <p:cTn id="51" dur="500"/>
                                        <p:tgtEl>
                                          <p:spTgt spid="41"/>
                                        </p:tgtEl>
                                      </p:cBhvr>
                                    </p:animEffect>
                                    <p:set>
                                      <p:cBhvr>
                                        <p:cTn id="52" dur="1" fill="hold">
                                          <p:stCondLst>
                                            <p:cond delay="499"/>
                                          </p:stCondLst>
                                        </p:cTn>
                                        <p:tgtEl>
                                          <p:spTgt spid="41"/>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childTnLst>
                                </p:cTn>
                              </p:par>
                            </p:childTnLst>
                          </p:cTn>
                        </p:par>
                        <p:par>
                          <p:cTn id="56" fill="hold">
                            <p:stCondLst>
                              <p:cond delay="13500"/>
                            </p:stCondLst>
                            <p:childTnLst>
                              <p:par>
                                <p:cTn id="57" presetID="1" presetClass="entr" presetSubtype="0" fill="hold" nodeType="after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030"/>
                                        </p:tgtEl>
                                        <p:attrNameLst>
                                          <p:attrName>style.visibility</p:attrName>
                                        </p:attrNameLst>
                                      </p:cBhvr>
                                      <p:to>
                                        <p:strVal val="visible"/>
                                      </p:to>
                                    </p:set>
                                    <p:animEffect transition="in" filter="fade">
                                      <p:cBhvr>
                                        <p:cTn id="63" dur="500"/>
                                        <p:tgtEl>
                                          <p:spTgt spid="103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500"/>
                            </p:stCondLst>
                            <p:childTnLst>
                              <p:par>
                                <p:cTn id="75" presetID="22" presetClass="entr" presetSubtype="1" fill="hold" nodeType="after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wipe(up)">
                                      <p:cBhvr>
                                        <p:cTn id="77" dur="500"/>
                                        <p:tgtEl>
                                          <p:spTgt spid="43"/>
                                        </p:tgtEl>
                                      </p:cBhvr>
                                    </p:animEffect>
                                  </p:childTnLst>
                                </p:cTn>
                              </p:par>
                            </p:childTnLst>
                          </p:cTn>
                        </p:par>
                        <p:par>
                          <p:cTn id="78" fill="hold">
                            <p:stCondLst>
                              <p:cond delay="1000"/>
                            </p:stCondLst>
                            <p:childTnLst>
                              <p:par>
                                <p:cTn id="79" presetID="22" presetClass="entr" presetSubtype="1" fill="hold" grpId="0" nodeType="after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up)">
                                      <p:cBhvr>
                                        <p:cTn id="81" dur="500"/>
                                        <p:tgtEl>
                                          <p:spTgt spid="2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xit" presetSubtype="4" fill="hold" grpId="1" nodeType="clickEffect">
                                  <p:stCondLst>
                                    <p:cond delay="0"/>
                                  </p:stCondLst>
                                  <p:childTnLst>
                                    <p:animEffect transition="out" filter="wipe(down)">
                                      <p:cBhvr>
                                        <p:cTn id="85" dur="500"/>
                                        <p:tgtEl>
                                          <p:spTgt spid="29"/>
                                        </p:tgtEl>
                                      </p:cBhvr>
                                    </p:animEffect>
                                    <p:set>
                                      <p:cBhvr>
                                        <p:cTn id="86" dur="1" fill="hold">
                                          <p:stCondLst>
                                            <p:cond delay="499"/>
                                          </p:stCondLst>
                                        </p:cTn>
                                        <p:tgtEl>
                                          <p:spTgt spid="29"/>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wipe(down)">
                                      <p:cBhvr>
                                        <p:cTn id="91" dur="500"/>
                                        <p:tgtEl>
                                          <p:spTgt spid="27"/>
                                        </p:tgtEl>
                                      </p:cBhvr>
                                    </p:animEffect>
                                  </p:childTnLst>
                                </p:cTn>
                              </p:par>
                            </p:childTnLst>
                          </p:cTn>
                        </p:par>
                        <p:par>
                          <p:cTn id="92" fill="hold">
                            <p:stCondLst>
                              <p:cond delay="1000"/>
                            </p:stCondLst>
                            <p:childTnLst>
                              <p:par>
                                <p:cTn id="93" presetID="22" presetClass="exit" presetSubtype="1" fill="hold" nodeType="afterEffect">
                                  <p:stCondLst>
                                    <p:cond delay="0"/>
                                  </p:stCondLst>
                                  <p:childTnLst>
                                    <p:animEffect transition="out" filter="wipe(up)">
                                      <p:cBhvr>
                                        <p:cTn id="94" dur="500"/>
                                        <p:tgtEl>
                                          <p:spTgt spid="43"/>
                                        </p:tgtEl>
                                      </p:cBhvr>
                                    </p:animEffect>
                                    <p:set>
                                      <p:cBhvr>
                                        <p:cTn id="95" dur="1" fill="hold">
                                          <p:stCondLst>
                                            <p:cond delay="499"/>
                                          </p:stCondLst>
                                        </p:cTn>
                                        <p:tgtEl>
                                          <p:spTgt spid="43"/>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nodeType="clickEffect">
                                  <p:stCondLst>
                                    <p:cond delay="0"/>
                                  </p:stCondLst>
                                  <p:childTnLst>
                                    <p:animMotion origin="layout" path="M 3.88889E-6 -4.81481E-6 L 0.0026 -0.16342 " pathEditMode="relative" rAng="0" ptsTypes="AA">
                                      <p:cBhvr>
                                        <p:cTn id="99" dur="2000" fill="hold"/>
                                        <p:tgtEl>
                                          <p:spTgt spid="55"/>
                                        </p:tgtEl>
                                        <p:attrNameLst>
                                          <p:attrName>ppt_x</p:attrName>
                                          <p:attrName>ppt_y</p:attrName>
                                        </p:attrNameLst>
                                      </p:cBhvr>
                                      <p:rCtr x="122" y="-8171"/>
                                    </p:animMotion>
                                  </p:childTnLst>
                                </p:cTn>
                              </p:par>
                              <p:par>
                                <p:cTn id="100" presetID="42" presetClass="path" presetSubtype="0" accel="50000" decel="50000" autoRev="1" fill="hold" nodeType="withEffect">
                                  <p:stCondLst>
                                    <p:cond delay="0"/>
                                  </p:stCondLst>
                                  <p:childTnLst>
                                    <p:animMotion origin="layout" path="M 5.55556E-7 1.11111E-6 L -0.00799 0.21157 " pathEditMode="relative" rAng="0" ptsTypes="AA">
                                      <p:cBhvr>
                                        <p:cTn id="101" dur="2000" fill="hold"/>
                                        <p:tgtEl>
                                          <p:spTgt spid="34"/>
                                        </p:tgtEl>
                                        <p:attrNameLst>
                                          <p:attrName>ppt_x</p:attrName>
                                          <p:attrName>ppt_y</p:attrName>
                                        </p:attrNameLst>
                                      </p:cBhvr>
                                      <p:rCtr x="-399" y="10579"/>
                                    </p:animMotion>
                                  </p:childTnLst>
                                </p:cTn>
                              </p:par>
                              <p:par>
                                <p:cTn id="102" presetID="42" presetClass="path" presetSubtype="0" accel="50000" decel="50000" autoRev="1" fill="hold" nodeType="withEffect">
                                  <p:stCondLst>
                                    <p:cond delay="0"/>
                                  </p:stCondLst>
                                  <p:childTnLst>
                                    <p:animMotion origin="layout" path="M -0.00017 0.00116 L 0.6198 0.40347 " pathEditMode="relative" rAng="0" ptsTypes="AA">
                                      <p:cBhvr>
                                        <p:cTn id="103" dur="2000" fill="hold"/>
                                        <p:tgtEl>
                                          <p:spTgt spid="14"/>
                                        </p:tgtEl>
                                        <p:attrNameLst>
                                          <p:attrName>ppt_x</p:attrName>
                                          <p:attrName>ppt_y</p:attrName>
                                        </p:attrNameLst>
                                      </p:cBhvr>
                                      <p:rCtr x="30990" y="20116"/>
                                    </p:animMotion>
                                  </p:childTnLst>
                                </p:cTn>
                              </p:par>
                            </p:childTnLst>
                          </p:cTn>
                        </p:par>
                        <p:par>
                          <p:cTn id="104" fill="hold">
                            <p:stCondLst>
                              <p:cond delay="4000"/>
                            </p:stCondLst>
                            <p:childTnLst>
                              <p:par>
                                <p:cTn id="105" presetID="1" presetClass="entr" presetSubtype="0" fill="hold" nodeType="afterEffect">
                                  <p:stCondLst>
                                    <p:cond delay="0"/>
                                  </p:stCondLst>
                                  <p:childTnLst>
                                    <p:set>
                                      <p:cBhvr>
                                        <p:cTn id="106" dur="1" fill="hold">
                                          <p:stCondLst>
                                            <p:cond delay="0"/>
                                          </p:stCondLst>
                                        </p:cTn>
                                        <p:tgtEl>
                                          <p:spTgt spid="15"/>
                                        </p:tgtEl>
                                        <p:attrNameLst>
                                          <p:attrName>style.visibility</p:attrName>
                                        </p:attrNameLst>
                                      </p:cBhvr>
                                      <p:to>
                                        <p:strVal val="visible"/>
                                      </p:to>
                                    </p:set>
                                  </p:childTnLst>
                                </p:cTn>
                              </p:par>
                              <p:par>
                                <p:cTn id="107" presetID="6" presetClass="exit" presetSubtype="32" fill="hold" nodeType="withEffect">
                                  <p:stCondLst>
                                    <p:cond delay="0"/>
                                  </p:stCondLst>
                                  <p:childTnLst>
                                    <p:animEffect transition="out" filter="circle(out)">
                                      <p:cBhvr>
                                        <p:cTn id="108" dur="500"/>
                                        <p:tgtEl>
                                          <p:spTgt spid="39"/>
                                        </p:tgtEl>
                                      </p:cBhvr>
                                    </p:animEffect>
                                    <p:set>
                                      <p:cBhvr>
                                        <p:cTn id="109" dur="1" fill="hold">
                                          <p:stCondLst>
                                            <p:cond delay="499"/>
                                          </p:stCondLst>
                                        </p:cTn>
                                        <p:tgtEl>
                                          <p:spTgt spid="39"/>
                                        </p:tgtEl>
                                        <p:attrNameLst>
                                          <p:attrName>style.visibility</p:attrName>
                                        </p:attrNameLst>
                                      </p:cBhvr>
                                      <p:to>
                                        <p:strVal val="hidden"/>
                                      </p:to>
                                    </p:set>
                                  </p:childTnLst>
                                </p:cTn>
                              </p:par>
                            </p:childTnLst>
                          </p:cTn>
                        </p:par>
                        <p:par>
                          <p:cTn id="110" fill="hold">
                            <p:stCondLst>
                              <p:cond delay="4500"/>
                            </p:stCondLst>
                            <p:childTnLst>
                              <p:par>
                                <p:cTn id="111" presetID="22" presetClass="entr" presetSubtype="4" fill="hold" nodeType="after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ipe(down)">
                                      <p:cBhvr>
                                        <p:cTn id="113" dur="500"/>
                                        <p:tgtEl>
                                          <p:spTgt spid="35"/>
                                        </p:tgtEl>
                                      </p:cBhvr>
                                    </p:animEffect>
                                  </p:childTnLst>
                                </p:cTn>
                              </p:par>
                            </p:childTnLst>
                          </p:cTn>
                        </p:par>
                        <p:par>
                          <p:cTn id="114" fill="hold">
                            <p:stCondLst>
                              <p:cond delay="5000"/>
                            </p:stCondLst>
                            <p:childTnLst>
                              <p:par>
                                <p:cTn id="115" presetID="10" presetClass="entr" presetSubtype="0" fill="hold" nodeType="after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fade">
                                      <p:cBhvr>
                                        <p:cTn id="117" dur="500"/>
                                        <p:tgtEl>
                                          <p:spTgt spid="28"/>
                                        </p:tgtEl>
                                      </p:cBhvr>
                                    </p:animEffect>
                                  </p:childTnLst>
                                </p:cTn>
                              </p:par>
                            </p:childTnLst>
                          </p:cTn>
                        </p:par>
                        <p:par>
                          <p:cTn id="118" fill="hold">
                            <p:stCondLst>
                              <p:cond delay="5500"/>
                            </p:stCondLst>
                            <p:childTnLst>
                              <p:par>
                                <p:cTn id="119" presetID="10" presetClass="entr" presetSubtype="0" fill="hold" nodeType="afterEffect">
                                  <p:stCondLst>
                                    <p:cond delay="0"/>
                                  </p:stCondLst>
                                  <p:childTnLst>
                                    <p:set>
                                      <p:cBhvr>
                                        <p:cTn id="120" dur="1" fill="hold">
                                          <p:stCondLst>
                                            <p:cond delay="0"/>
                                          </p:stCondLst>
                                        </p:cTn>
                                        <p:tgtEl>
                                          <p:spTgt spid="31"/>
                                        </p:tgtEl>
                                        <p:attrNameLst>
                                          <p:attrName>style.visibility</p:attrName>
                                        </p:attrNameLst>
                                      </p:cBhvr>
                                      <p:to>
                                        <p:strVal val="visible"/>
                                      </p:to>
                                    </p:set>
                                    <p:animEffect transition="in" filter="fade">
                                      <p:cBhvr>
                                        <p:cTn id="121" dur="500"/>
                                        <p:tgtEl>
                                          <p:spTgt spid="31"/>
                                        </p:tgtEl>
                                      </p:cBhvr>
                                    </p:animEffect>
                                  </p:childTnLst>
                                </p:cTn>
                              </p:par>
                              <p:par>
                                <p:cTn id="122" presetID="42" presetClass="path" presetSubtype="0" accel="50000" decel="50000" autoRev="1" fill="hold" nodeType="withEffect">
                                  <p:stCondLst>
                                    <p:cond delay="0"/>
                                  </p:stCondLst>
                                  <p:childTnLst>
                                    <p:animMotion origin="layout" path="M 0.20903 0.00324 L 0.21007 0.01158 " pathEditMode="relative" rAng="0" ptsTypes="AA">
                                      <p:cBhvr>
                                        <p:cTn id="123" dur="2000" fill="hold"/>
                                        <p:tgtEl>
                                          <p:spTgt spid="18"/>
                                        </p:tgtEl>
                                        <p:attrNameLst>
                                          <p:attrName>ppt_x</p:attrName>
                                          <p:attrName>ppt_y</p:attrName>
                                        </p:attrNameLst>
                                      </p:cBhvr>
                                      <p:rCtr x="0" y="463"/>
                                    </p:animMotion>
                                  </p:childTnLst>
                                </p:cTn>
                              </p:par>
                              <p:par>
                                <p:cTn id="124" presetID="42" presetClass="path" presetSubtype="0" accel="50000" decel="50000" autoRev="1" fill="hold" nodeType="withEffect">
                                  <p:stCondLst>
                                    <p:cond delay="0"/>
                                  </p:stCondLst>
                                  <p:childTnLst>
                                    <p:animMotion origin="layout" path="M 5.55556E-7 2.22222E-6 L 0.20903 0.00324 " pathEditMode="relative" rAng="0" ptsTypes="AA">
                                      <p:cBhvr>
                                        <p:cTn id="125" dur="2000" fill="hold"/>
                                        <p:tgtEl>
                                          <p:spTgt spid="18"/>
                                        </p:tgtEl>
                                        <p:attrNameLst>
                                          <p:attrName>ppt_x</p:attrName>
                                          <p:attrName>ppt_y</p:attrName>
                                        </p:attrNameLst>
                                      </p:cBhvr>
                                      <p:rCtr x="10365" y="23"/>
                                    </p:animMotion>
                                  </p:childTnLst>
                                </p:cTn>
                              </p:par>
                              <p:par>
                                <p:cTn id="126" presetID="22" presetClass="entr" presetSubtype="2" fill="hold" grpId="1" nodeType="with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wipe(right)">
                                      <p:cBhvr>
                                        <p:cTn id="128" dur="500"/>
                                        <p:tgtEl>
                                          <p:spTgt spid="32"/>
                                        </p:tgtEl>
                                      </p:cBhvr>
                                    </p:animEffect>
                                  </p:childTnLst>
                                </p:cTn>
                              </p:par>
                              <p:par>
                                <p:cTn id="129" presetID="22" presetClass="entr" presetSubtype="2" fill="hold" nodeType="withEffect">
                                  <p:stCondLst>
                                    <p:cond delay="0"/>
                                  </p:stCondLst>
                                  <p:childTnLst>
                                    <p:set>
                                      <p:cBhvr>
                                        <p:cTn id="130" dur="1" fill="hold">
                                          <p:stCondLst>
                                            <p:cond delay="0"/>
                                          </p:stCondLst>
                                        </p:cTn>
                                        <p:tgtEl>
                                          <p:spTgt spid="8"/>
                                        </p:tgtEl>
                                        <p:attrNameLst>
                                          <p:attrName>style.visibility</p:attrName>
                                        </p:attrNameLst>
                                      </p:cBhvr>
                                      <p:to>
                                        <p:strVal val="visible"/>
                                      </p:to>
                                    </p:set>
                                    <p:animEffect transition="in" filter="wipe(right)">
                                      <p:cBhvr>
                                        <p:cTn id="131" dur="500"/>
                                        <p:tgtEl>
                                          <p:spTgt spid="8"/>
                                        </p:tgtEl>
                                      </p:cBhvr>
                                    </p:animEffect>
                                  </p:childTnLst>
                                </p:cTn>
                              </p:par>
                              <p:par>
                                <p:cTn id="132" presetID="22" presetClass="entr" presetSubtype="8" fill="hold" grpId="0" nodeType="withEffect">
                                  <p:stCondLst>
                                    <p:cond delay="500"/>
                                  </p:stCondLst>
                                  <p:childTnLst>
                                    <p:set>
                                      <p:cBhvr>
                                        <p:cTn id="133" dur="1" fill="hold">
                                          <p:stCondLst>
                                            <p:cond delay="0"/>
                                          </p:stCondLst>
                                        </p:cTn>
                                        <p:tgtEl>
                                          <p:spTgt spid="36"/>
                                        </p:tgtEl>
                                        <p:attrNameLst>
                                          <p:attrName>style.visibility</p:attrName>
                                        </p:attrNameLst>
                                      </p:cBhvr>
                                      <p:to>
                                        <p:strVal val="visible"/>
                                      </p:to>
                                    </p:set>
                                    <p:animEffect transition="in" filter="wipe(left)">
                                      <p:cBhvr>
                                        <p:cTn id="134" dur="500"/>
                                        <p:tgtEl>
                                          <p:spTgt spid="36"/>
                                        </p:tgtEl>
                                      </p:cBhvr>
                                    </p:animEffect>
                                  </p:childTnLst>
                                </p:cTn>
                              </p:par>
                            </p:childTnLst>
                          </p:cTn>
                        </p:par>
                        <p:par>
                          <p:cTn id="135" fill="hold">
                            <p:stCondLst>
                              <p:cond delay="9500"/>
                            </p:stCondLst>
                            <p:childTnLst>
                              <p:par>
                                <p:cTn id="136" presetID="22" presetClass="exit" presetSubtype="2" fill="hold" grpId="1" nodeType="afterEffect">
                                  <p:stCondLst>
                                    <p:cond delay="500"/>
                                  </p:stCondLst>
                                  <p:childTnLst>
                                    <p:animEffect transition="out" filter="wipe(right)">
                                      <p:cBhvr>
                                        <p:cTn id="137" dur="500"/>
                                        <p:tgtEl>
                                          <p:spTgt spid="36"/>
                                        </p:tgtEl>
                                      </p:cBhvr>
                                    </p:animEffect>
                                    <p:set>
                                      <p:cBhvr>
                                        <p:cTn id="138" dur="1" fill="hold">
                                          <p:stCondLst>
                                            <p:cond delay="499"/>
                                          </p:stCondLst>
                                        </p:cTn>
                                        <p:tgtEl>
                                          <p:spTgt spid="36"/>
                                        </p:tgtEl>
                                        <p:attrNameLst>
                                          <p:attrName>style.visibility</p:attrName>
                                        </p:attrNameLst>
                                      </p:cBhvr>
                                      <p:to>
                                        <p:strVal val="hidden"/>
                                      </p:to>
                                    </p:set>
                                  </p:childTnLst>
                                </p:cTn>
                              </p:par>
                            </p:childTnLst>
                          </p:cTn>
                        </p:par>
                        <p:par>
                          <p:cTn id="139" fill="hold">
                            <p:stCondLst>
                              <p:cond delay="10500"/>
                            </p:stCondLst>
                            <p:childTnLst>
                              <p:par>
                                <p:cTn id="140" presetID="22" presetClass="entr" presetSubtype="1" fill="hold" nodeType="afterEffect">
                                  <p:stCondLst>
                                    <p:cond delay="0"/>
                                  </p:stCondLst>
                                  <p:childTnLst>
                                    <p:set>
                                      <p:cBhvr>
                                        <p:cTn id="141" dur="1" fill="hold">
                                          <p:stCondLst>
                                            <p:cond delay="0"/>
                                          </p:stCondLst>
                                        </p:cTn>
                                        <p:tgtEl>
                                          <p:spTgt spid="42"/>
                                        </p:tgtEl>
                                        <p:attrNameLst>
                                          <p:attrName>style.visibility</p:attrName>
                                        </p:attrNameLst>
                                      </p:cBhvr>
                                      <p:to>
                                        <p:strVal val="visible"/>
                                      </p:to>
                                    </p:set>
                                    <p:animEffect transition="in" filter="wipe(up)">
                                      <p:cBhvr>
                                        <p:cTn id="142" dur="500"/>
                                        <p:tgtEl>
                                          <p:spTgt spid="42"/>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1" fill="hold" nodeType="clickEffect">
                                  <p:stCondLst>
                                    <p:cond delay="0"/>
                                  </p:stCondLst>
                                  <p:childTnLst>
                                    <p:set>
                                      <p:cBhvr>
                                        <p:cTn id="146" dur="1" fill="hold">
                                          <p:stCondLst>
                                            <p:cond delay="0"/>
                                          </p:stCondLst>
                                        </p:cTn>
                                        <p:tgtEl>
                                          <p:spTgt spid="33"/>
                                        </p:tgtEl>
                                        <p:attrNameLst>
                                          <p:attrName>style.visibility</p:attrName>
                                        </p:attrNameLst>
                                      </p:cBhvr>
                                      <p:to>
                                        <p:strVal val="visible"/>
                                      </p:to>
                                    </p:set>
                                    <p:animEffect transition="in" filter="wipe(up)">
                                      <p:cBhvr>
                                        <p:cTn id="147" dur="500"/>
                                        <p:tgtEl>
                                          <p:spTgt spid="33"/>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1" fill="hold" nodeType="clickEffect">
                                  <p:stCondLst>
                                    <p:cond delay="0"/>
                                  </p:stCondLst>
                                  <p:childTnLst>
                                    <p:set>
                                      <p:cBhvr>
                                        <p:cTn id="151" dur="1" fill="hold">
                                          <p:stCondLst>
                                            <p:cond delay="0"/>
                                          </p:stCondLst>
                                        </p:cTn>
                                        <p:tgtEl>
                                          <p:spTgt spid="38"/>
                                        </p:tgtEl>
                                        <p:attrNameLst>
                                          <p:attrName>style.visibility</p:attrName>
                                        </p:attrNameLst>
                                      </p:cBhvr>
                                      <p:to>
                                        <p:strVal val="visible"/>
                                      </p:to>
                                    </p:set>
                                    <p:animEffect transition="in" filter="wipe(up)">
                                      <p:cBhvr>
                                        <p:cTn id="152" dur="500"/>
                                        <p:tgtEl>
                                          <p:spTgt spid="38"/>
                                        </p:tgtEl>
                                      </p:cBhvr>
                                    </p:animEffect>
                                  </p:childTnLst>
                                </p:cTn>
                              </p:par>
                            </p:childTnLst>
                          </p:cTn>
                        </p:par>
                        <p:par>
                          <p:cTn id="153" fill="hold">
                            <p:stCondLst>
                              <p:cond delay="500"/>
                            </p:stCondLst>
                            <p:childTnLst>
                              <p:par>
                                <p:cTn id="154" presetID="22" presetClass="entr" presetSubtype="1" fill="hold" grpId="0" nodeType="afterEffect">
                                  <p:stCondLst>
                                    <p:cond delay="0"/>
                                  </p:stCondLst>
                                  <p:childTnLst>
                                    <p:set>
                                      <p:cBhvr>
                                        <p:cTn id="155" dur="1" fill="hold">
                                          <p:stCondLst>
                                            <p:cond delay="0"/>
                                          </p:stCondLst>
                                        </p:cTn>
                                        <p:tgtEl>
                                          <p:spTgt spid="54"/>
                                        </p:tgtEl>
                                        <p:attrNameLst>
                                          <p:attrName>style.visibility</p:attrName>
                                        </p:attrNameLst>
                                      </p:cBhvr>
                                      <p:to>
                                        <p:strVal val="visible"/>
                                      </p:to>
                                    </p:set>
                                    <p:animEffect transition="in" filter="wipe(up)">
                                      <p:cBhvr>
                                        <p:cTn id="156" dur="500"/>
                                        <p:tgtEl>
                                          <p:spTgt spid="54"/>
                                        </p:tgtEl>
                                      </p:cBhvr>
                                    </p:animEffect>
                                  </p:childTnLst>
                                </p:cTn>
                              </p:par>
                            </p:childTnLst>
                          </p:cTn>
                        </p:par>
                        <p:par>
                          <p:cTn id="157" fill="hold">
                            <p:stCondLst>
                              <p:cond delay="1500"/>
                            </p:stCondLst>
                            <p:childTnLst>
                              <p:par>
                                <p:cTn id="158" presetID="22" presetClass="entr" presetSubtype="1" fill="hold" grpId="0" nodeType="afterEffect">
                                  <p:stCondLst>
                                    <p:cond delay="0"/>
                                  </p:stCondLst>
                                  <p:childTnLst>
                                    <p:set>
                                      <p:cBhvr>
                                        <p:cTn id="159" dur="1" fill="hold">
                                          <p:stCondLst>
                                            <p:cond delay="0"/>
                                          </p:stCondLst>
                                        </p:cTn>
                                        <p:tgtEl>
                                          <p:spTgt spid="52"/>
                                        </p:tgtEl>
                                        <p:attrNameLst>
                                          <p:attrName>style.visibility</p:attrName>
                                        </p:attrNameLst>
                                      </p:cBhvr>
                                      <p:to>
                                        <p:strVal val="visible"/>
                                      </p:to>
                                    </p:set>
                                    <p:animEffect transition="in" filter="wipe(up)">
                                      <p:cBhvr>
                                        <p:cTn id="160" dur="500"/>
                                        <p:tgtEl>
                                          <p:spTgt spid="52"/>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nodeType="clickEffect">
                                  <p:stCondLst>
                                    <p:cond delay="0"/>
                                  </p:stCondLst>
                                  <p:childTnLst>
                                    <p:set>
                                      <p:cBhvr>
                                        <p:cTn id="164" dur="1" fill="hold">
                                          <p:stCondLst>
                                            <p:cond delay="0"/>
                                          </p:stCondLst>
                                        </p:cTn>
                                        <p:tgtEl>
                                          <p:spTgt spid="45"/>
                                        </p:tgtEl>
                                        <p:attrNameLst>
                                          <p:attrName>style.visibility</p:attrName>
                                        </p:attrNameLst>
                                      </p:cBhvr>
                                      <p:to>
                                        <p:strVal val="visible"/>
                                      </p:to>
                                    </p:set>
                                    <p:animEffect transition="in" filter="wipe(up)">
                                      <p:cBhvr>
                                        <p:cTn id="165" dur="500"/>
                                        <p:tgtEl>
                                          <p:spTgt spid="45"/>
                                        </p:tgtEl>
                                      </p:cBhvr>
                                    </p:animEffect>
                                  </p:childTnLst>
                                </p:cTn>
                              </p:par>
                            </p:childTnLst>
                          </p:cTn>
                        </p:par>
                        <p:par>
                          <p:cTn id="166" fill="hold">
                            <p:stCondLst>
                              <p:cond delay="500"/>
                            </p:stCondLst>
                            <p:childTnLst>
                              <p:par>
                                <p:cTn id="167" presetID="22" presetClass="entr" presetSubtype="1" fill="hold" nodeType="afterEffect">
                                  <p:stCondLst>
                                    <p:cond delay="0"/>
                                  </p:stCondLst>
                                  <p:childTnLst>
                                    <p:set>
                                      <p:cBhvr>
                                        <p:cTn id="168" dur="1" fill="hold">
                                          <p:stCondLst>
                                            <p:cond delay="0"/>
                                          </p:stCondLst>
                                        </p:cTn>
                                        <p:tgtEl>
                                          <p:spTgt spid="48"/>
                                        </p:tgtEl>
                                        <p:attrNameLst>
                                          <p:attrName>style.visibility</p:attrName>
                                        </p:attrNameLst>
                                      </p:cBhvr>
                                      <p:to>
                                        <p:strVal val="visible"/>
                                      </p:to>
                                    </p:set>
                                    <p:animEffect transition="in" filter="wipe(up)">
                                      <p:cBhvr>
                                        <p:cTn id="169" dur="500"/>
                                        <p:tgtEl>
                                          <p:spTgt spid="48"/>
                                        </p:tgtEl>
                                      </p:cBhvr>
                                    </p:animEffect>
                                  </p:childTnLst>
                                </p:cTn>
                              </p:par>
                            </p:childTnLst>
                          </p:cTn>
                        </p:par>
                        <p:par>
                          <p:cTn id="170" fill="hold">
                            <p:stCondLst>
                              <p:cond delay="1000"/>
                            </p:stCondLst>
                            <p:childTnLst>
                              <p:par>
                                <p:cTn id="171" presetID="22" presetClass="entr" presetSubtype="1" fill="hold" grpId="0" nodeType="afterEffect">
                                  <p:stCondLst>
                                    <p:cond delay="0"/>
                                  </p:stCondLst>
                                  <p:childTnLst>
                                    <p:set>
                                      <p:cBhvr>
                                        <p:cTn id="172" dur="1" fill="hold">
                                          <p:stCondLst>
                                            <p:cond delay="0"/>
                                          </p:stCondLst>
                                        </p:cTn>
                                        <p:tgtEl>
                                          <p:spTgt spid="44"/>
                                        </p:tgtEl>
                                        <p:attrNameLst>
                                          <p:attrName>style.visibility</p:attrName>
                                        </p:attrNameLst>
                                      </p:cBhvr>
                                      <p:to>
                                        <p:strVal val="visible"/>
                                      </p:to>
                                    </p:set>
                                    <p:animEffect transition="in" filter="wipe(up)">
                                      <p:cBhvr>
                                        <p:cTn id="173" dur="500"/>
                                        <p:tgtEl>
                                          <p:spTgt spid="44"/>
                                        </p:tgtEl>
                                      </p:cBhvr>
                                    </p:animEffect>
                                  </p:childTnLst>
                                </p:cTn>
                              </p:par>
                            </p:childTnLst>
                          </p:cTn>
                        </p:par>
                      </p:childTnLst>
                    </p:cTn>
                  </p:par>
                  <p:par>
                    <p:cTn id="174" fill="hold">
                      <p:stCondLst>
                        <p:cond delay="indefinite"/>
                      </p:stCondLst>
                      <p:childTnLst>
                        <p:par>
                          <p:cTn id="175" fill="hold">
                            <p:stCondLst>
                              <p:cond delay="0"/>
                            </p:stCondLst>
                            <p:childTnLst>
                              <p:par>
                                <p:cTn id="176" presetID="23" presetClass="entr" presetSubtype="16" fill="hold" nodeType="clickEffect">
                                  <p:stCondLst>
                                    <p:cond delay="0"/>
                                  </p:stCondLst>
                                  <p:childTnLst>
                                    <p:set>
                                      <p:cBhvr>
                                        <p:cTn id="177" dur="1" fill="hold">
                                          <p:stCondLst>
                                            <p:cond delay="0"/>
                                          </p:stCondLst>
                                        </p:cTn>
                                        <p:tgtEl>
                                          <p:spTgt spid="1026"/>
                                        </p:tgtEl>
                                        <p:attrNameLst>
                                          <p:attrName>style.visibility</p:attrName>
                                        </p:attrNameLst>
                                      </p:cBhvr>
                                      <p:to>
                                        <p:strVal val="visible"/>
                                      </p:to>
                                    </p:set>
                                    <p:anim calcmode="lin" valueType="num">
                                      <p:cBhvr>
                                        <p:cTn id="178" dur="500" fill="hold"/>
                                        <p:tgtEl>
                                          <p:spTgt spid="1026"/>
                                        </p:tgtEl>
                                        <p:attrNameLst>
                                          <p:attrName>ppt_w</p:attrName>
                                        </p:attrNameLst>
                                      </p:cBhvr>
                                      <p:tavLst>
                                        <p:tav tm="0">
                                          <p:val>
                                            <p:fltVal val="0"/>
                                          </p:val>
                                        </p:tav>
                                        <p:tav tm="100000">
                                          <p:val>
                                            <p:strVal val="#ppt_w"/>
                                          </p:val>
                                        </p:tav>
                                      </p:tavLst>
                                    </p:anim>
                                    <p:anim calcmode="lin" valueType="num">
                                      <p:cBhvr>
                                        <p:cTn id="179" dur="500" fill="hold"/>
                                        <p:tgtEl>
                                          <p:spTgt spid="1026"/>
                                        </p:tgtEl>
                                        <p:attrNameLst>
                                          <p:attrName>ppt_h</p:attrName>
                                        </p:attrNameLst>
                                      </p:cBhvr>
                                      <p:tavLst>
                                        <p:tav tm="0">
                                          <p:val>
                                            <p:fltVal val="0"/>
                                          </p:val>
                                        </p:tav>
                                        <p:tav tm="100000">
                                          <p:val>
                                            <p:strVal val="#ppt_h"/>
                                          </p:val>
                                        </p:tav>
                                      </p:tavLst>
                                    </p:anim>
                                  </p:childTnLst>
                                </p:cTn>
                              </p:par>
                            </p:childTnLst>
                          </p:cTn>
                        </p:par>
                        <p:par>
                          <p:cTn id="180" fill="hold">
                            <p:stCondLst>
                              <p:cond delay="500"/>
                            </p:stCondLst>
                            <p:childTnLst>
                              <p:par>
                                <p:cTn id="181" presetID="22" presetClass="entr" presetSubtype="1" fill="hold" grpId="0" nodeType="afterEffect">
                                  <p:stCondLst>
                                    <p:cond delay="0"/>
                                  </p:stCondLst>
                                  <p:childTnLst>
                                    <p:set>
                                      <p:cBhvr>
                                        <p:cTn id="182" dur="1" fill="hold">
                                          <p:stCondLst>
                                            <p:cond delay="0"/>
                                          </p:stCondLst>
                                        </p:cTn>
                                        <p:tgtEl>
                                          <p:spTgt spid="53"/>
                                        </p:tgtEl>
                                        <p:attrNameLst>
                                          <p:attrName>style.visibility</p:attrName>
                                        </p:attrNameLst>
                                      </p:cBhvr>
                                      <p:to>
                                        <p:strVal val="visible"/>
                                      </p:to>
                                    </p:set>
                                    <p:animEffect transition="in" filter="wipe(up)">
                                      <p:cBhvr>
                                        <p:cTn id="183" dur="500"/>
                                        <p:tgtEl>
                                          <p:spTgt spid="53"/>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xit" presetSubtype="4" fill="hold" grpId="1" nodeType="clickEffect">
                                  <p:stCondLst>
                                    <p:cond delay="0"/>
                                  </p:stCondLst>
                                  <p:childTnLst>
                                    <p:animEffect transition="out" filter="wipe(down)">
                                      <p:cBhvr>
                                        <p:cTn id="187" dur="500"/>
                                        <p:tgtEl>
                                          <p:spTgt spid="53"/>
                                        </p:tgtEl>
                                      </p:cBhvr>
                                    </p:animEffect>
                                    <p:set>
                                      <p:cBhvr>
                                        <p:cTn id="188" dur="1" fill="hold">
                                          <p:stCondLst>
                                            <p:cond delay="499"/>
                                          </p:stCondLst>
                                        </p:cTn>
                                        <p:tgtEl>
                                          <p:spTgt spid="53"/>
                                        </p:tgtEl>
                                        <p:attrNameLst>
                                          <p:attrName>style.visibility</p:attrName>
                                        </p:attrNameLst>
                                      </p:cBhvr>
                                      <p:to>
                                        <p:strVal val="hidden"/>
                                      </p:to>
                                    </p:set>
                                  </p:childTnLst>
                                </p:cTn>
                              </p:par>
                              <p:par>
                                <p:cTn id="189" presetID="22" presetClass="exit" presetSubtype="4" fill="hold" nodeType="withEffect">
                                  <p:stCondLst>
                                    <p:cond delay="0"/>
                                  </p:stCondLst>
                                  <p:childTnLst>
                                    <p:animEffect transition="out" filter="wipe(down)">
                                      <p:cBhvr>
                                        <p:cTn id="190" dur="500"/>
                                        <p:tgtEl>
                                          <p:spTgt spid="1026"/>
                                        </p:tgtEl>
                                      </p:cBhvr>
                                    </p:animEffect>
                                    <p:set>
                                      <p:cBhvr>
                                        <p:cTn id="191" dur="1" fill="hold">
                                          <p:stCondLst>
                                            <p:cond delay="499"/>
                                          </p:stCondLst>
                                        </p:cTn>
                                        <p:tgtEl>
                                          <p:spTgt spid="1026"/>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23" presetClass="entr" presetSubtype="16" fill="hold" nodeType="clickEffect">
                                  <p:stCondLst>
                                    <p:cond delay="0"/>
                                  </p:stCondLst>
                                  <p:childTnLst>
                                    <p:set>
                                      <p:cBhvr>
                                        <p:cTn id="195" dur="1" fill="hold">
                                          <p:stCondLst>
                                            <p:cond delay="0"/>
                                          </p:stCondLst>
                                        </p:cTn>
                                        <p:tgtEl>
                                          <p:spTgt spid="4"/>
                                        </p:tgtEl>
                                        <p:attrNameLst>
                                          <p:attrName>style.visibility</p:attrName>
                                        </p:attrNameLst>
                                      </p:cBhvr>
                                      <p:to>
                                        <p:strVal val="visible"/>
                                      </p:to>
                                    </p:set>
                                    <p:anim calcmode="lin" valueType="num">
                                      <p:cBhvr>
                                        <p:cTn id="196" dur="500" fill="hold"/>
                                        <p:tgtEl>
                                          <p:spTgt spid="4"/>
                                        </p:tgtEl>
                                        <p:attrNameLst>
                                          <p:attrName>ppt_w</p:attrName>
                                        </p:attrNameLst>
                                      </p:cBhvr>
                                      <p:tavLst>
                                        <p:tav tm="0">
                                          <p:val>
                                            <p:fltVal val="0"/>
                                          </p:val>
                                        </p:tav>
                                        <p:tav tm="100000">
                                          <p:val>
                                            <p:strVal val="#ppt_w"/>
                                          </p:val>
                                        </p:tav>
                                      </p:tavLst>
                                    </p:anim>
                                    <p:anim calcmode="lin" valueType="num">
                                      <p:cBhvr>
                                        <p:cTn id="197"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98" fill="hold">
                      <p:stCondLst>
                        <p:cond delay="indefinite"/>
                      </p:stCondLst>
                      <p:childTnLst>
                        <p:par>
                          <p:cTn id="199" fill="hold">
                            <p:stCondLst>
                              <p:cond delay="0"/>
                            </p:stCondLst>
                            <p:childTnLst>
                              <p:par>
                                <p:cTn id="200" presetID="22" presetClass="exit" presetSubtype="4" fill="hold" grpId="1" nodeType="clickEffect">
                                  <p:stCondLst>
                                    <p:cond delay="0"/>
                                  </p:stCondLst>
                                  <p:childTnLst>
                                    <p:animEffect transition="out" filter="wipe(down)">
                                      <p:cBhvr>
                                        <p:cTn id="201" dur="500"/>
                                        <p:tgtEl>
                                          <p:spTgt spid="44"/>
                                        </p:tgtEl>
                                      </p:cBhvr>
                                    </p:animEffect>
                                    <p:set>
                                      <p:cBhvr>
                                        <p:cTn id="202" dur="1" fill="hold">
                                          <p:stCondLst>
                                            <p:cond delay="499"/>
                                          </p:stCondLst>
                                        </p:cTn>
                                        <p:tgtEl>
                                          <p:spTgt spid="44"/>
                                        </p:tgtEl>
                                        <p:attrNameLst>
                                          <p:attrName>style.visibility</p:attrName>
                                        </p:attrNameLst>
                                      </p:cBhvr>
                                      <p:to>
                                        <p:strVal val="hidden"/>
                                      </p:to>
                                    </p:set>
                                  </p:childTnLst>
                                </p:cTn>
                              </p:par>
                              <p:par>
                                <p:cTn id="203" presetID="22" presetClass="exit" presetSubtype="4" fill="hold" grpId="2" nodeType="withEffect">
                                  <p:stCondLst>
                                    <p:cond delay="0"/>
                                  </p:stCondLst>
                                  <p:childTnLst>
                                    <p:animEffect transition="out" filter="wipe(down)">
                                      <p:cBhvr>
                                        <p:cTn id="204" dur="500"/>
                                        <p:tgtEl>
                                          <p:spTgt spid="44"/>
                                        </p:tgtEl>
                                      </p:cBhvr>
                                    </p:animEffect>
                                    <p:set>
                                      <p:cBhvr>
                                        <p:cTn id="205" dur="1" fill="hold">
                                          <p:stCondLst>
                                            <p:cond delay="499"/>
                                          </p:stCondLst>
                                        </p:cTn>
                                        <p:tgtEl>
                                          <p:spTgt spid="44"/>
                                        </p:tgtEl>
                                        <p:attrNameLst>
                                          <p:attrName>style.visibility</p:attrName>
                                        </p:attrNameLst>
                                      </p:cBhvr>
                                      <p:to>
                                        <p:strVal val="hidden"/>
                                      </p:to>
                                    </p:set>
                                  </p:childTnLst>
                                </p:cTn>
                              </p:par>
                              <p:par>
                                <p:cTn id="206" presetID="22" presetClass="exit" presetSubtype="8" fill="hold" grpId="0" nodeType="withEffect">
                                  <p:stCondLst>
                                    <p:cond delay="0"/>
                                  </p:stCondLst>
                                  <p:childTnLst>
                                    <p:animEffect transition="out" filter="wipe(left)">
                                      <p:cBhvr>
                                        <p:cTn id="207" dur="500"/>
                                        <p:tgtEl>
                                          <p:spTgt spid="32"/>
                                        </p:tgtEl>
                                      </p:cBhvr>
                                    </p:animEffect>
                                    <p:set>
                                      <p:cBhvr>
                                        <p:cTn id="208" dur="1" fill="hold">
                                          <p:stCondLst>
                                            <p:cond delay="499"/>
                                          </p:stCondLst>
                                        </p:cTn>
                                        <p:tgtEl>
                                          <p:spTgt spid="32"/>
                                        </p:tgtEl>
                                        <p:attrNameLst>
                                          <p:attrName>style.visibility</p:attrName>
                                        </p:attrNameLst>
                                      </p:cBhvr>
                                      <p:to>
                                        <p:strVal val="hidden"/>
                                      </p:to>
                                    </p:set>
                                  </p:childTnLst>
                                </p:cTn>
                              </p:par>
                              <p:par>
                                <p:cTn id="209" presetID="22" presetClass="exit" presetSubtype="8" fill="hold" nodeType="withEffect">
                                  <p:stCondLst>
                                    <p:cond delay="0"/>
                                  </p:stCondLst>
                                  <p:childTnLst>
                                    <p:animEffect transition="out" filter="wipe(left)">
                                      <p:cBhvr>
                                        <p:cTn id="210" dur="500"/>
                                        <p:tgtEl>
                                          <p:spTgt spid="8"/>
                                        </p:tgtEl>
                                      </p:cBhvr>
                                    </p:animEffect>
                                    <p:set>
                                      <p:cBhvr>
                                        <p:cTn id="211" dur="1" fill="hold">
                                          <p:stCondLst>
                                            <p:cond delay="499"/>
                                          </p:stCondLst>
                                        </p:cTn>
                                        <p:tgtEl>
                                          <p:spTgt spid="8"/>
                                        </p:tgtEl>
                                        <p:attrNameLst>
                                          <p:attrName>style.visibility</p:attrName>
                                        </p:attrNameLst>
                                      </p:cBhvr>
                                      <p:to>
                                        <p:strVal val="hidden"/>
                                      </p:to>
                                    </p:set>
                                  </p:childTnLst>
                                </p:cTn>
                              </p:par>
                            </p:childTnLst>
                          </p:cTn>
                        </p:par>
                        <p:par>
                          <p:cTn id="212" fill="hold">
                            <p:stCondLst>
                              <p:cond delay="500"/>
                            </p:stCondLst>
                            <p:childTnLst>
                              <p:par>
                                <p:cTn id="213" presetID="22" presetClass="exit" presetSubtype="4" fill="hold" grpId="1" nodeType="afterEffect">
                                  <p:stCondLst>
                                    <p:cond delay="0"/>
                                  </p:stCondLst>
                                  <p:childTnLst>
                                    <p:animEffect transition="out" filter="wipe(down)">
                                      <p:cBhvr>
                                        <p:cTn id="214" dur="500"/>
                                        <p:tgtEl>
                                          <p:spTgt spid="2"/>
                                        </p:tgtEl>
                                      </p:cBhvr>
                                    </p:animEffect>
                                    <p:set>
                                      <p:cBhvr>
                                        <p:cTn id="215" dur="1" fill="hold">
                                          <p:stCondLst>
                                            <p:cond delay="499"/>
                                          </p:stCondLst>
                                        </p:cTn>
                                        <p:tgtEl>
                                          <p:spTgt spid="2"/>
                                        </p:tgtEl>
                                        <p:attrNameLst>
                                          <p:attrName>style.visibility</p:attrName>
                                        </p:attrNameLst>
                                      </p:cBhvr>
                                      <p:to>
                                        <p:strVal val="hidden"/>
                                      </p:to>
                                    </p:set>
                                  </p:childTnLst>
                                </p:cTn>
                              </p:par>
                              <p:par>
                                <p:cTn id="216" presetID="22" presetClass="exit" presetSubtype="4" fill="hold" grpId="0" nodeType="withEffect">
                                  <p:stCondLst>
                                    <p:cond delay="0"/>
                                  </p:stCondLst>
                                  <p:childTnLst>
                                    <p:animEffect transition="out" filter="wipe(down)">
                                      <p:cBhvr>
                                        <p:cTn id="217" dur="500"/>
                                        <p:tgtEl>
                                          <p:spTgt spid="3">
                                            <p:txEl>
                                              <p:pRg st="0" end="0"/>
                                            </p:txEl>
                                          </p:spTgt>
                                        </p:tgtEl>
                                      </p:cBhvr>
                                    </p:animEffect>
                                    <p:set>
                                      <p:cBhvr>
                                        <p:cTn id="218" dur="1" fill="hold">
                                          <p:stCondLst>
                                            <p:cond delay="499"/>
                                          </p:stCondLst>
                                        </p:cTn>
                                        <p:tgtEl>
                                          <p:spTgt spid="3">
                                            <p:txEl>
                                              <p:pRg st="0" end="0"/>
                                            </p:txEl>
                                          </p:spTgt>
                                        </p:tgtEl>
                                        <p:attrNameLst>
                                          <p:attrName>style.visibility</p:attrName>
                                        </p:attrNameLst>
                                      </p:cBhvr>
                                      <p:to>
                                        <p:strVal val="hidden"/>
                                      </p:to>
                                    </p:set>
                                  </p:childTnLst>
                                </p:cTn>
                              </p:par>
                              <p:par>
                                <p:cTn id="219" presetID="22" presetClass="exit" presetSubtype="4" fill="hold" nodeType="withEffect">
                                  <p:stCondLst>
                                    <p:cond delay="0"/>
                                  </p:stCondLst>
                                  <p:childTnLst>
                                    <p:animEffect transition="out" filter="wipe(down)">
                                      <p:cBhvr>
                                        <p:cTn id="220" dur="500"/>
                                        <p:tgtEl>
                                          <p:spTgt spid="14"/>
                                        </p:tgtEl>
                                      </p:cBhvr>
                                    </p:animEffect>
                                    <p:set>
                                      <p:cBhvr>
                                        <p:cTn id="221" dur="1" fill="hold">
                                          <p:stCondLst>
                                            <p:cond delay="499"/>
                                          </p:stCondLst>
                                        </p:cTn>
                                        <p:tgtEl>
                                          <p:spTgt spid="14"/>
                                        </p:tgtEl>
                                        <p:attrNameLst>
                                          <p:attrName>style.visibility</p:attrName>
                                        </p:attrNameLst>
                                      </p:cBhvr>
                                      <p:to>
                                        <p:strVal val="hidden"/>
                                      </p:to>
                                    </p:set>
                                  </p:childTnLst>
                                </p:cTn>
                              </p:par>
                              <p:par>
                                <p:cTn id="222" presetID="22" presetClass="exit" presetSubtype="4" fill="hold" nodeType="withEffect">
                                  <p:stCondLst>
                                    <p:cond delay="0"/>
                                  </p:stCondLst>
                                  <p:childTnLst>
                                    <p:animEffect transition="out" filter="wipe(down)">
                                      <p:cBhvr>
                                        <p:cTn id="223" dur="500"/>
                                        <p:tgtEl>
                                          <p:spTgt spid="6"/>
                                        </p:tgtEl>
                                      </p:cBhvr>
                                    </p:animEffect>
                                    <p:set>
                                      <p:cBhvr>
                                        <p:cTn id="224" dur="1" fill="hold">
                                          <p:stCondLst>
                                            <p:cond delay="499"/>
                                          </p:stCondLst>
                                        </p:cTn>
                                        <p:tgtEl>
                                          <p:spTgt spid="6"/>
                                        </p:tgtEl>
                                        <p:attrNameLst>
                                          <p:attrName>style.visibility</p:attrName>
                                        </p:attrNameLst>
                                      </p:cBhvr>
                                      <p:to>
                                        <p:strVal val="hidden"/>
                                      </p:to>
                                    </p:set>
                                  </p:childTnLst>
                                </p:cTn>
                              </p:par>
                              <p:par>
                                <p:cTn id="225" presetID="22" presetClass="exit" presetSubtype="4" fill="hold" nodeType="withEffect">
                                  <p:stCondLst>
                                    <p:cond delay="0"/>
                                  </p:stCondLst>
                                  <p:childTnLst>
                                    <p:animEffect transition="out" filter="wipe(down)">
                                      <p:cBhvr>
                                        <p:cTn id="226" dur="500"/>
                                        <p:tgtEl>
                                          <p:spTgt spid="55"/>
                                        </p:tgtEl>
                                      </p:cBhvr>
                                    </p:animEffect>
                                    <p:set>
                                      <p:cBhvr>
                                        <p:cTn id="227" dur="1" fill="hold">
                                          <p:stCondLst>
                                            <p:cond delay="499"/>
                                          </p:stCondLst>
                                        </p:cTn>
                                        <p:tgtEl>
                                          <p:spTgt spid="55"/>
                                        </p:tgtEl>
                                        <p:attrNameLst>
                                          <p:attrName>style.visibility</p:attrName>
                                        </p:attrNameLst>
                                      </p:cBhvr>
                                      <p:to>
                                        <p:strVal val="hidden"/>
                                      </p:to>
                                    </p:set>
                                  </p:childTnLst>
                                </p:cTn>
                              </p:par>
                              <p:par>
                                <p:cTn id="228" presetID="22" presetClass="exit" presetSubtype="4" fill="hold" nodeType="withEffect">
                                  <p:stCondLst>
                                    <p:cond delay="0"/>
                                  </p:stCondLst>
                                  <p:childTnLst>
                                    <p:animEffect transition="out" filter="wipe(down)">
                                      <p:cBhvr>
                                        <p:cTn id="229" dur="500"/>
                                        <p:tgtEl>
                                          <p:spTgt spid="34"/>
                                        </p:tgtEl>
                                      </p:cBhvr>
                                    </p:animEffect>
                                    <p:set>
                                      <p:cBhvr>
                                        <p:cTn id="230" dur="1" fill="hold">
                                          <p:stCondLst>
                                            <p:cond delay="499"/>
                                          </p:stCondLst>
                                        </p:cTn>
                                        <p:tgtEl>
                                          <p:spTgt spid="34"/>
                                        </p:tgtEl>
                                        <p:attrNameLst>
                                          <p:attrName>style.visibility</p:attrName>
                                        </p:attrNameLst>
                                      </p:cBhvr>
                                      <p:to>
                                        <p:strVal val="hidden"/>
                                      </p:to>
                                    </p:set>
                                  </p:childTnLst>
                                </p:cTn>
                              </p:par>
                              <p:par>
                                <p:cTn id="231" presetID="22" presetClass="exit" presetSubtype="4" fill="hold" nodeType="withEffect">
                                  <p:stCondLst>
                                    <p:cond delay="0"/>
                                  </p:stCondLst>
                                  <p:childTnLst>
                                    <p:animEffect transition="out" filter="wipe(down)">
                                      <p:cBhvr>
                                        <p:cTn id="232" dur="500"/>
                                        <p:tgtEl>
                                          <p:spTgt spid="1030"/>
                                        </p:tgtEl>
                                      </p:cBhvr>
                                    </p:animEffect>
                                    <p:set>
                                      <p:cBhvr>
                                        <p:cTn id="233" dur="1" fill="hold">
                                          <p:stCondLst>
                                            <p:cond delay="499"/>
                                          </p:stCondLst>
                                        </p:cTn>
                                        <p:tgtEl>
                                          <p:spTgt spid="1030"/>
                                        </p:tgtEl>
                                        <p:attrNameLst>
                                          <p:attrName>style.visibility</p:attrName>
                                        </p:attrNameLst>
                                      </p:cBhvr>
                                      <p:to>
                                        <p:strVal val="hidden"/>
                                      </p:to>
                                    </p:set>
                                  </p:childTnLst>
                                </p:cTn>
                              </p:par>
                              <p:par>
                                <p:cTn id="234" presetID="22" presetClass="exit" presetSubtype="4" fill="hold" nodeType="withEffect">
                                  <p:stCondLst>
                                    <p:cond delay="0"/>
                                  </p:stCondLst>
                                  <p:childTnLst>
                                    <p:animEffect transition="out" filter="wipe(down)">
                                      <p:cBhvr>
                                        <p:cTn id="235" dur="500"/>
                                        <p:tgtEl>
                                          <p:spTgt spid="20"/>
                                        </p:tgtEl>
                                      </p:cBhvr>
                                    </p:animEffect>
                                    <p:set>
                                      <p:cBhvr>
                                        <p:cTn id="236" dur="1" fill="hold">
                                          <p:stCondLst>
                                            <p:cond delay="499"/>
                                          </p:stCondLst>
                                        </p:cTn>
                                        <p:tgtEl>
                                          <p:spTgt spid="20"/>
                                        </p:tgtEl>
                                        <p:attrNameLst>
                                          <p:attrName>style.visibility</p:attrName>
                                        </p:attrNameLst>
                                      </p:cBhvr>
                                      <p:to>
                                        <p:strVal val="hidden"/>
                                      </p:to>
                                    </p:set>
                                  </p:childTnLst>
                                </p:cTn>
                              </p:par>
                              <p:par>
                                <p:cTn id="237" presetID="22" presetClass="exit" presetSubtype="4" fill="hold" nodeType="withEffect">
                                  <p:stCondLst>
                                    <p:cond delay="0"/>
                                  </p:stCondLst>
                                  <p:childTnLst>
                                    <p:animEffect transition="out" filter="wipe(down)">
                                      <p:cBhvr>
                                        <p:cTn id="238" dur="500"/>
                                        <p:tgtEl>
                                          <p:spTgt spid="18"/>
                                        </p:tgtEl>
                                      </p:cBhvr>
                                    </p:animEffect>
                                    <p:set>
                                      <p:cBhvr>
                                        <p:cTn id="239" dur="1" fill="hold">
                                          <p:stCondLst>
                                            <p:cond delay="499"/>
                                          </p:stCondLst>
                                        </p:cTn>
                                        <p:tgtEl>
                                          <p:spTgt spid="18"/>
                                        </p:tgtEl>
                                        <p:attrNameLst>
                                          <p:attrName>style.visibility</p:attrName>
                                        </p:attrNameLst>
                                      </p:cBhvr>
                                      <p:to>
                                        <p:strVal val="hidden"/>
                                      </p:to>
                                    </p:set>
                                  </p:childTnLst>
                                </p:cTn>
                              </p:par>
                              <p:par>
                                <p:cTn id="240" presetID="22" presetClass="exit" presetSubtype="4" fill="hold" nodeType="withEffect">
                                  <p:stCondLst>
                                    <p:cond delay="0"/>
                                  </p:stCondLst>
                                  <p:childTnLst>
                                    <p:animEffect transition="out" filter="wipe(down)">
                                      <p:cBhvr>
                                        <p:cTn id="241" dur="500"/>
                                        <p:tgtEl>
                                          <p:spTgt spid="43"/>
                                        </p:tgtEl>
                                      </p:cBhvr>
                                    </p:animEffect>
                                    <p:set>
                                      <p:cBhvr>
                                        <p:cTn id="242" dur="1" fill="hold">
                                          <p:stCondLst>
                                            <p:cond delay="499"/>
                                          </p:stCondLst>
                                        </p:cTn>
                                        <p:tgtEl>
                                          <p:spTgt spid="43"/>
                                        </p:tgtEl>
                                        <p:attrNameLst>
                                          <p:attrName>style.visibility</p:attrName>
                                        </p:attrNameLst>
                                      </p:cBhvr>
                                      <p:to>
                                        <p:strVal val="hidden"/>
                                      </p:to>
                                    </p:set>
                                  </p:childTnLst>
                                </p:cTn>
                              </p:par>
                              <p:par>
                                <p:cTn id="243" presetID="22" presetClass="exit" presetSubtype="4" fill="hold" grpId="2" nodeType="withEffect">
                                  <p:stCondLst>
                                    <p:cond delay="0"/>
                                  </p:stCondLst>
                                  <p:childTnLst>
                                    <p:animEffect transition="out" filter="wipe(down)">
                                      <p:cBhvr>
                                        <p:cTn id="244" dur="500"/>
                                        <p:tgtEl>
                                          <p:spTgt spid="29"/>
                                        </p:tgtEl>
                                      </p:cBhvr>
                                    </p:animEffect>
                                    <p:set>
                                      <p:cBhvr>
                                        <p:cTn id="245" dur="1" fill="hold">
                                          <p:stCondLst>
                                            <p:cond delay="499"/>
                                          </p:stCondLst>
                                        </p:cTn>
                                        <p:tgtEl>
                                          <p:spTgt spid="29"/>
                                        </p:tgtEl>
                                        <p:attrNameLst>
                                          <p:attrName>style.visibility</p:attrName>
                                        </p:attrNameLst>
                                      </p:cBhvr>
                                      <p:to>
                                        <p:strVal val="hidden"/>
                                      </p:to>
                                    </p:set>
                                  </p:childTnLst>
                                </p:cTn>
                              </p:par>
                              <p:par>
                                <p:cTn id="246" presetID="22" presetClass="exit" presetSubtype="4" fill="hold" nodeType="withEffect">
                                  <p:stCondLst>
                                    <p:cond delay="0"/>
                                  </p:stCondLst>
                                  <p:childTnLst>
                                    <p:animEffect transition="out" filter="wipe(down)">
                                      <p:cBhvr>
                                        <p:cTn id="247" dur="500"/>
                                        <p:tgtEl>
                                          <p:spTgt spid="27"/>
                                        </p:tgtEl>
                                      </p:cBhvr>
                                    </p:animEffect>
                                    <p:set>
                                      <p:cBhvr>
                                        <p:cTn id="248" dur="1" fill="hold">
                                          <p:stCondLst>
                                            <p:cond delay="499"/>
                                          </p:stCondLst>
                                        </p:cTn>
                                        <p:tgtEl>
                                          <p:spTgt spid="27"/>
                                        </p:tgtEl>
                                        <p:attrNameLst>
                                          <p:attrName>style.visibility</p:attrName>
                                        </p:attrNameLst>
                                      </p:cBhvr>
                                      <p:to>
                                        <p:strVal val="hidden"/>
                                      </p:to>
                                    </p:set>
                                  </p:childTnLst>
                                </p:cTn>
                              </p:par>
                              <p:par>
                                <p:cTn id="249" presetID="22" presetClass="exit" presetSubtype="4" fill="hold" nodeType="withEffect">
                                  <p:stCondLst>
                                    <p:cond delay="0"/>
                                  </p:stCondLst>
                                  <p:childTnLst>
                                    <p:animEffect transition="out" filter="wipe(down)">
                                      <p:cBhvr>
                                        <p:cTn id="250" dur="500"/>
                                        <p:tgtEl>
                                          <p:spTgt spid="15"/>
                                        </p:tgtEl>
                                      </p:cBhvr>
                                    </p:animEffect>
                                    <p:set>
                                      <p:cBhvr>
                                        <p:cTn id="251" dur="1" fill="hold">
                                          <p:stCondLst>
                                            <p:cond delay="499"/>
                                          </p:stCondLst>
                                        </p:cTn>
                                        <p:tgtEl>
                                          <p:spTgt spid="15"/>
                                        </p:tgtEl>
                                        <p:attrNameLst>
                                          <p:attrName>style.visibility</p:attrName>
                                        </p:attrNameLst>
                                      </p:cBhvr>
                                      <p:to>
                                        <p:strVal val="hidden"/>
                                      </p:to>
                                    </p:set>
                                  </p:childTnLst>
                                </p:cTn>
                              </p:par>
                              <p:par>
                                <p:cTn id="252" presetID="22" presetClass="exit" presetSubtype="4" fill="hold" nodeType="withEffect">
                                  <p:stCondLst>
                                    <p:cond delay="0"/>
                                  </p:stCondLst>
                                  <p:childTnLst>
                                    <p:animEffect transition="out" filter="wipe(down)">
                                      <p:cBhvr>
                                        <p:cTn id="253" dur="500"/>
                                        <p:tgtEl>
                                          <p:spTgt spid="28"/>
                                        </p:tgtEl>
                                      </p:cBhvr>
                                    </p:animEffect>
                                    <p:set>
                                      <p:cBhvr>
                                        <p:cTn id="254" dur="1" fill="hold">
                                          <p:stCondLst>
                                            <p:cond delay="499"/>
                                          </p:stCondLst>
                                        </p:cTn>
                                        <p:tgtEl>
                                          <p:spTgt spid="28"/>
                                        </p:tgtEl>
                                        <p:attrNameLst>
                                          <p:attrName>style.visibility</p:attrName>
                                        </p:attrNameLst>
                                      </p:cBhvr>
                                      <p:to>
                                        <p:strVal val="hidden"/>
                                      </p:to>
                                    </p:set>
                                  </p:childTnLst>
                                </p:cTn>
                              </p:par>
                              <p:par>
                                <p:cTn id="255" presetID="22" presetClass="exit" presetSubtype="4" fill="hold" nodeType="withEffect">
                                  <p:stCondLst>
                                    <p:cond delay="0"/>
                                  </p:stCondLst>
                                  <p:childTnLst>
                                    <p:animEffect transition="out" filter="wipe(down)">
                                      <p:cBhvr>
                                        <p:cTn id="256" dur="500"/>
                                        <p:tgtEl>
                                          <p:spTgt spid="31"/>
                                        </p:tgtEl>
                                      </p:cBhvr>
                                    </p:animEffect>
                                    <p:set>
                                      <p:cBhvr>
                                        <p:cTn id="257" dur="1" fill="hold">
                                          <p:stCondLst>
                                            <p:cond delay="499"/>
                                          </p:stCondLst>
                                        </p:cTn>
                                        <p:tgtEl>
                                          <p:spTgt spid="31"/>
                                        </p:tgtEl>
                                        <p:attrNameLst>
                                          <p:attrName>style.visibility</p:attrName>
                                        </p:attrNameLst>
                                      </p:cBhvr>
                                      <p:to>
                                        <p:strVal val="hidden"/>
                                      </p:to>
                                    </p:set>
                                  </p:childTnLst>
                                </p:cTn>
                              </p:par>
                              <p:par>
                                <p:cTn id="258" presetID="22" presetClass="exit" presetSubtype="4" fill="hold" nodeType="withEffect">
                                  <p:stCondLst>
                                    <p:cond delay="0"/>
                                  </p:stCondLst>
                                  <p:childTnLst>
                                    <p:animEffect transition="out" filter="wipe(down)">
                                      <p:cBhvr>
                                        <p:cTn id="259" dur="500"/>
                                        <p:tgtEl>
                                          <p:spTgt spid="42"/>
                                        </p:tgtEl>
                                      </p:cBhvr>
                                    </p:animEffect>
                                    <p:set>
                                      <p:cBhvr>
                                        <p:cTn id="260" dur="1" fill="hold">
                                          <p:stCondLst>
                                            <p:cond delay="499"/>
                                          </p:stCondLst>
                                        </p:cTn>
                                        <p:tgtEl>
                                          <p:spTgt spid="42"/>
                                        </p:tgtEl>
                                        <p:attrNameLst>
                                          <p:attrName>style.visibility</p:attrName>
                                        </p:attrNameLst>
                                      </p:cBhvr>
                                      <p:to>
                                        <p:strVal val="hidden"/>
                                      </p:to>
                                    </p:set>
                                  </p:childTnLst>
                                </p:cTn>
                              </p:par>
                              <p:par>
                                <p:cTn id="261" presetID="22" presetClass="exit" presetSubtype="4" fill="hold" nodeType="withEffect">
                                  <p:stCondLst>
                                    <p:cond delay="0"/>
                                  </p:stCondLst>
                                  <p:childTnLst>
                                    <p:animEffect transition="out" filter="wipe(down)">
                                      <p:cBhvr>
                                        <p:cTn id="262" dur="500"/>
                                        <p:tgtEl>
                                          <p:spTgt spid="35"/>
                                        </p:tgtEl>
                                      </p:cBhvr>
                                    </p:animEffect>
                                    <p:set>
                                      <p:cBhvr>
                                        <p:cTn id="263" dur="1" fill="hold">
                                          <p:stCondLst>
                                            <p:cond delay="499"/>
                                          </p:stCondLst>
                                        </p:cTn>
                                        <p:tgtEl>
                                          <p:spTgt spid="35"/>
                                        </p:tgtEl>
                                        <p:attrNameLst>
                                          <p:attrName>style.visibility</p:attrName>
                                        </p:attrNameLst>
                                      </p:cBhvr>
                                      <p:to>
                                        <p:strVal val="hidden"/>
                                      </p:to>
                                    </p:set>
                                  </p:childTnLst>
                                </p:cTn>
                              </p:par>
                              <p:par>
                                <p:cTn id="264" presetID="22" presetClass="exit" presetSubtype="4" fill="hold" nodeType="withEffect">
                                  <p:stCondLst>
                                    <p:cond delay="0"/>
                                  </p:stCondLst>
                                  <p:childTnLst>
                                    <p:animEffect transition="out" filter="wipe(down)">
                                      <p:cBhvr>
                                        <p:cTn id="265" dur="500"/>
                                        <p:tgtEl>
                                          <p:spTgt spid="33"/>
                                        </p:tgtEl>
                                      </p:cBhvr>
                                    </p:animEffect>
                                    <p:set>
                                      <p:cBhvr>
                                        <p:cTn id="266" dur="1" fill="hold">
                                          <p:stCondLst>
                                            <p:cond delay="499"/>
                                          </p:stCondLst>
                                        </p:cTn>
                                        <p:tgtEl>
                                          <p:spTgt spid="33"/>
                                        </p:tgtEl>
                                        <p:attrNameLst>
                                          <p:attrName>style.visibility</p:attrName>
                                        </p:attrNameLst>
                                      </p:cBhvr>
                                      <p:to>
                                        <p:strVal val="hidden"/>
                                      </p:to>
                                    </p:set>
                                  </p:childTnLst>
                                </p:cTn>
                              </p:par>
                              <p:par>
                                <p:cTn id="267" presetID="22" presetClass="exit" presetSubtype="4" fill="hold" nodeType="withEffect">
                                  <p:stCondLst>
                                    <p:cond delay="0"/>
                                  </p:stCondLst>
                                  <p:childTnLst>
                                    <p:animEffect transition="out" filter="wipe(down)">
                                      <p:cBhvr>
                                        <p:cTn id="268" dur="500"/>
                                        <p:tgtEl>
                                          <p:spTgt spid="38"/>
                                        </p:tgtEl>
                                      </p:cBhvr>
                                    </p:animEffect>
                                    <p:set>
                                      <p:cBhvr>
                                        <p:cTn id="269" dur="1" fill="hold">
                                          <p:stCondLst>
                                            <p:cond delay="499"/>
                                          </p:stCondLst>
                                        </p:cTn>
                                        <p:tgtEl>
                                          <p:spTgt spid="38"/>
                                        </p:tgtEl>
                                        <p:attrNameLst>
                                          <p:attrName>style.visibility</p:attrName>
                                        </p:attrNameLst>
                                      </p:cBhvr>
                                      <p:to>
                                        <p:strVal val="hidden"/>
                                      </p:to>
                                    </p:set>
                                  </p:childTnLst>
                                </p:cTn>
                              </p:par>
                            </p:childTnLst>
                          </p:cTn>
                        </p:par>
                        <p:par>
                          <p:cTn id="270" fill="hold">
                            <p:stCondLst>
                              <p:cond delay="1000"/>
                            </p:stCondLst>
                            <p:childTnLst>
                              <p:par>
                                <p:cTn id="271" presetID="10" presetClass="entr" presetSubtype="0" fill="hold" nodeType="afterEffect">
                                  <p:stCondLst>
                                    <p:cond delay="0"/>
                                  </p:stCondLst>
                                  <p:childTnLst>
                                    <p:set>
                                      <p:cBhvr>
                                        <p:cTn id="272" dur="1" fill="hold">
                                          <p:stCondLst>
                                            <p:cond delay="0"/>
                                          </p:stCondLst>
                                        </p:cTn>
                                        <p:tgtEl>
                                          <p:spTgt spid="1029"/>
                                        </p:tgtEl>
                                        <p:attrNameLst>
                                          <p:attrName>style.visibility</p:attrName>
                                        </p:attrNameLst>
                                      </p:cBhvr>
                                      <p:to>
                                        <p:strVal val="visible"/>
                                      </p:to>
                                    </p:set>
                                    <p:animEffect transition="in" filter="fade">
                                      <p:cBhvr>
                                        <p:cTn id="273" dur="500"/>
                                        <p:tgtEl>
                                          <p:spTgt spid="1029"/>
                                        </p:tgtEl>
                                      </p:cBhvr>
                                    </p:animEffect>
                                  </p:childTnLst>
                                </p:cTn>
                              </p:par>
                              <p:par>
                                <p:cTn id="274" presetID="22" presetClass="exit" presetSubtype="4" fill="hold" grpId="2" nodeType="withEffect">
                                  <p:stCondLst>
                                    <p:cond delay="0"/>
                                  </p:stCondLst>
                                  <p:childTnLst>
                                    <p:animEffect transition="out" filter="wipe(down)">
                                      <p:cBhvr>
                                        <p:cTn id="275" dur="500"/>
                                        <p:tgtEl>
                                          <p:spTgt spid="52"/>
                                        </p:tgtEl>
                                      </p:cBhvr>
                                    </p:animEffect>
                                    <p:set>
                                      <p:cBhvr>
                                        <p:cTn id="276" dur="1" fill="hold">
                                          <p:stCondLst>
                                            <p:cond delay="499"/>
                                          </p:stCondLst>
                                        </p:cTn>
                                        <p:tgtEl>
                                          <p:spTgt spid="52"/>
                                        </p:tgtEl>
                                        <p:attrNameLst>
                                          <p:attrName>style.visibility</p:attrName>
                                        </p:attrNameLst>
                                      </p:cBhvr>
                                      <p:to>
                                        <p:strVal val="hidden"/>
                                      </p:to>
                                    </p:set>
                                  </p:childTnLst>
                                </p:cTn>
                              </p:par>
                              <p:par>
                                <p:cTn id="277" presetID="22" presetClass="exit" presetSubtype="4" fill="hold" nodeType="withEffect">
                                  <p:stCondLst>
                                    <p:cond delay="0"/>
                                  </p:stCondLst>
                                  <p:childTnLst>
                                    <p:animEffect transition="out" filter="wipe(down)">
                                      <p:cBhvr>
                                        <p:cTn id="278" dur="500"/>
                                        <p:tgtEl>
                                          <p:spTgt spid="45"/>
                                        </p:tgtEl>
                                      </p:cBhvr>
                                    </p:animEffect>
                                    <p:set>
                                      <p:cBhvr>
                                        <p:cTn id="279" dur="1" fill="hold">
                                          <p:stCondLst>
                                            <p:cond delay="499"/>
                                          </p:stCondLst>
                                        </p:cTn>
                                        <p:tgtEl>
                                          <p:spTgt spid="45"/>
                                        </p:tgtEl>
                                        <p:attrNameLst>
                                          <p:attrName>style.visibility</p:attrName>
                                        </p:attrNameLst>
                                      </p:cBhvr>
                                      <p:to>
                                        <p:strVal val="hidden"/>
                                      </p:to>
                                    </p:set>
                                  </p:childTnLst>
                                </p:cTn>
                              </p:par>
                              <p:par>
                                <p:cTn id="280" presetID="22" presetClass="exit" presetSubtype="4" fill="hold" nodeType="withEffect">
                                  <p:stCondLst>
                                    <p:cond delay="0"/>
                                  </p:stCondLst>
                                  <p:childTnLst>
                                    <p:animEffect transition="out" filter="wipe(down)">
                                      <p:cBhvr>
                                        <p:cTn id="281" dur="500"/>
                                        <p:tgtEl>
                                          <p:spTgt spid="48"/>
                                        </p:tgtEl>
                                      </p:cBhvr>
                                    </p:animEffect>
                                    <p:set>
                                      <p:cBhvr>
                                        <p:cTn id="282" dur="1" fill="hold">
                                          <p:stCondLst>
                                            <p:cond delay="499"/>
                                          </p:stCondLst>
                                        </p:cTn>
                                        <p:tgtEl>
                                          <p:spTgt spid="48"/>
                                        </p:tgtEl>
                                        <p:attrNameLst>
                                          <p:attrName>style.visibility</p:attrName>
                                        </p:attrNameLst>
                                      </p:cBhvr>
                                      <p:to>
                                        <p:strVal val="hidden"/>
                                      </p:to>
                                    </p:set>
                                  </p:childTnLst>
                                </p:cTn>
                              </p:par>
                              <p:par>
                                <p:cTn id="283" presetID="22" presetClass="exit" presetSubtype="4" fill="hold" grpId="2" nodeType="withEffect">
                                  <p:stCondLst>
                                    <p:cond delay="0"/>
                                  </p:stCondLst>
                                  <p:childTnLst>
                                    <p:animEffect transition="out" filter="wipe(down)">
                                      <p:cBhvr>
                                        <p:cTn id="284" dur="500"/>
                                        <p:tgtEl>
                                          <p:spTgt spid="53"/>
                                        </p:tgtEl>
                                      </p:cBhvr>
                                    </p:animEffect>
                                    <p:set>
                                      <p:cBhvr>
                                        <p:cTn id="285" dur="1" fill="hold">
                                          <p:stCondLst>
                                            <p:cond delay="499"/>
                                          </p:stCondLst>
                                        </p:cTn>
                                        <p:tgtEl>
                                          <p:spTgt spid="53"/>
                                        </p:tgtEl>
                                        <p:attrNameLst>
                                          <p:attrName>style.visibility</p:attrName>
                                        </p:attrNameLst>
                                      </p:cBhvr>
                                      <p:to>
                                        <p:strVal val="hidden"/>
                                      </p:to>
                                    </p:set>
                                  </p:childTnLst>
                                </p:cTn>
                              </p:par>
                              <p:par>
                                <p:cTn id="286" presetID="22" presetClass="exit" presetSubtype="4" fill="hold" grpId="1" nodeType="withEffect">
                                  <p:stCondLst>
                                    <p:cond delay="0"/>
                                  </p:stCondLst>
                                  <p:childTnLst>
                                    <p:animEffect transition="out" filter="wipe(down)">
                                      <p:cBhvr>
                                        <p:cTn id="287" dur="500"/>
                                        <p:tgtEl>
                                          <p:spTgt spid="54"/>
                                        </p:tgtEl>
                                      </p:cBhvr>
                                    </p:animEffect>
                                    <p:set>
                                      <p:cBhvr>
                                        <p:cTn id="288" dur="1" fill="hold">
                                          <p:stCondLst>
                                            <p:cond delay="499"/>
                                          </p:stCondLst>
                                        </p:cTn>
                                        <p:tgtEl>
                                          <p:spTgt spid="54"/>
                                        </p:tgtEl>
                                        <p:attrNameLst>
                                          <p:attrName>style.visibility</p:attrName>
                                        </p:attrNameLst>
                                      </p:cBhvr>
                                      <p:to>
                                        <p:strVal val="hidden"/>
                                      </p:to>
                                    </p:set>
                                  </p:childTnLst>
                                </p:cTn>
                              </p:par>
                              <p:par>
                                <p:cTn id="289" presetID="22" presetClass="exit" presetSubtype="4" fill="hold" nodeType="withEffect">
                                  <p:stCondLst>
                                    <p:cond delay="0"/>
                                  </p:stCondLst>
                                  <p:childTnLst>
                                    <p:animEffect transition="out" filter="wipe(down)">
                                      <p:cBhvr>
                                        <p:cTn id="290" dur="500"/>
                                        <p:tgtEl>
                                          <p:spTgt spid="4"/>
                                        </p:tgtEl>
                                      </p:cBhvr>
                                    </p:animEffect>
                                    <p:set>
                                      <p:cBhvr>
                                        <p:cTn id="291" dur="1" fill="hold">
                                          <p:stCondLst>
                                            <p:cond delay="499"/>
                                          </p:stCondLst>
                                        </p:cTn>
                                        <p:tgtEl>
                                          <p:spTgt spid="4"/>
                                        </p:tgtEl>
                                        <p:attrNameLst>
                                          <p:attrName>style.visibility</p:attrName>
                                        </p:attrNameLst>
                                      </p:cBhvr>
                                      <p:to>
                                        <p:strVal val="hidden"/>
                                      </p:to>
                                    </p:set>
                                  </p:childTnLst>
                                </p:cTn>
                              </p:par>
                            </p:childTnLst>
                          </p:cTn>
                        </p:par>
                        <p:par>
                          <p:cTn id="292" fill="hold">
                            <p:stCondLst>
                              <p:cond delay="1500"/>
                            </p:stCondLst>
                            <p:childTnLst>
                              <p:par>
                                <p:cTn id="293" presetID="6" presetClass="exit" presetSubtype="32" fill="hold" nodeType="afterEffect">
                                  <p:stCondLst>
                                    <p:cond delay="0"/>
                                  </p:stCondLst>
                                  <p:childTnLst>
                                    <p:animEffect transition="out" filter="circle(out)">
                                      <p:cBhvr>
                                        <p:cTn id="294" dur="2000"/>
                                        <p:tgtEl>
                                          <p:spTgt spid="15"/>
                                        </p:tgtEl>
                                      </p:cBhvr>
                                    </p:animEffect>
                                    <p:set>
                                      <p:cBhvr>
                                        <p:cTn id="295" dur="1" fill="hold">
                                          <p:stCondLst>
                                            <p:cond delay="1999"/>
                                          </p:stCondLst>
                                        </p:cTn>
                                        <p:tgtEl>
                                          <p:spTgt spid="15"/>
                                        </p:tgtEl>
                                        <p:attrNameLst>
                                          <p:attrName>style.visibility</p:attrName>
                                        </p:attrNameLst>
                                      </p:cBhvr>
                                      <p:to>
                                        <p:strVal val="hidden"/>
                                      </p:to>
                                    </p:set>
                                  </p:childTnLst>
                                </p:cTn>
                              </p:par>
                              <p:par>
                                <p:cTn id="296" presetID="6" presetClass="exit" presetSubtype="32" fill="hold" nodeType="withEffect">
                                  <p:stCondLst>
                                    <p:cond delay="0"/>
                                  </p:stCondLst>
                                  <p:childTnLst>
                                    <p:animEffect transition="out" filter="circle(out)">
                                      <p:cBhvr>
                                        <p:cTn id="297" dur="2000"/>
                                        <p:tgtEl>
                                          <p:spTgt spid="7"/>
                                        </p:tgtEl>
                                      </p:cBhvr>
                                    </p:animEffect>
                                    <p:set>
                                      <p:cBhvr>
                                        <p:cTn id="298" dur="1" fill="hold">
                                          <p:stCondLst>
                                            <p:cond delay="1999"/>
                                          </p:stCondLst>
                                        </p:cTn>
                                        <p:tgtEl>
                                          <p:spTgt spid="7"/>
                                        </p:tgtEl>
                                        <p:attrNameLst>
                                          <p:attrName>style.visibility</p:attrName>
                                        </p:attrNameLst>
                                      </p:cBhvr>
                                      <p:to>
                                        <p:strVal val="hidden"/>
                                      </p:to>
                                    </p:set>
                                  </p:childTnLst>
                                </p:cTn>
                              </p:par>
                              <p:par>
                                <p:cTn id="299" presetID="6" presetClass="exit" presetSubtype="32" fill="hold" nodeType="withEffect">
                                  <p:stCondLst>
                                    <p:cond delay="0"/>
                                  </p:stCondLst>
                                  <p:childTnLst>
                                    <p:animEffect transition="out" filter="circle(out)">
                                      <p:cBhvr>
                                        <p:cTn id="300" dur="2000"/>
                                        <p:tgtEl>
                                          <p:spTgt spid="37"/>
                                        </p:tgtEl>
                                      </p:cBhvr>
                                    </p:animEffect>
                                    <p:set>
                                      <p:cBhvr>
                                        <p:cTn id="301" dur="1" fill="hold">
                                          <p:stCondLst>
                                            <p:cond delay="19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P spid="29" grpId="0"/>
      <p:bldP spid="29" grpId="1"/>
      <p:bldP spid="29" grpId="2"/>
      <p:bldP spid="52" grpId="0"/>
      <p:bldP spid="52" grpId="2"/>
      <p:bldP spid="53" grpId="0"/>
      <p:bldP spid="53" grpId="1"/>
      <p:bldP spid="53" grpId="2"/>
      <p:bldP spid="54" grpId="0"/>
      <p:bldP spid="54" grpId="1"/>
      <p:bldP spid="32" grpId="0"/>
      <p:bldP spid="32" grpId="1"/>
      <p:bldP spid="36" grpId="0"/>
      <p:bldP spid="36" grpId="1"/>
      <p:bldP spid="40" grpId="0"/>
      <p:bldP spid="40" grpId="1"/>
      <p:bldP spid="44" grpId="0"/>
      <p:bldP spid="44" grpId="1"/>
      <p:bldP spid="44"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Paper I: </a:t>
            </a:r>
            <a:r>
              <a:rPr lang="en-CA" sz="3600" i="1" dirty="0"/>
              <a:t>A  </a:t>
            </a:r>
            <a:r>
              <a:rPr lang="en-CA" sz="3600" dirty="0">
                <a:sym typeface="Symbol"/>
              </a:rPr>
              <a:t> </a:t>
            </a:r>
            <a:r>
              <a:rPr lang="en-CA" sz="3600" i="1" dirty="0">
                <a:sym typeface="Symbol"/>
              </a:rPr>
              <a:t> </a:t>
            </a:r>
            <a:r>
              <a:rPr lang="en-CA" sz="3600" i="1" dirty="0"/>
              <a:t>Scalar,  </a:t>
            </a:r>
            <a:r>
              <a:rPr lang="en-CA" sz="3600" dirty="0">
                <a:sym typeface="Symbol"/>
              </a:rPr>
              <a:t> </a:t>
            </a:r>
            <a:r>
              <a:rPr lang="en-CA" sz="3600" i="1" dirty="0"/>
              <a:t>Field Switch and Correlation Model (</a:t>
            </a:r>
            <a:r>
              <a:rPr lang="en-CA" sz="3600" i="1" dirty="0" err="1"/>
              <a:t>DFGTAnim</a:t>
            </a:r>
            <a:r>
              <a:rPr lang="en-CA" sz="3600" i="1" dirty="0"/>
              <a:t>)</a:t>
            </a:r>
            <a:endParaRPr lang="en-US" sz="3600" i="1" dirty="0"/>
          </a:p>
        </p:txBody>
      </p:sp>
      <p:sp>
        <p:nvSpPr>
          <p:cNvPr id="3" name="Content Placeholder 2"/>
          <p:cNvSpPr>
            <a:spLocks noGrp="1"/>
          </p:cNvSpPr>
          <p:nvPr>
            <p:ph idx="1"/>
          </p:nvPr>
        </p:nvSpPr>
        <p:spPr>
          <a:xfrm>
            <a:off x="381000" y="1600200"/>
            <a:ext cx="7924800" cy="4800600"/>
          </a:xfrm>
        </p:spPr>
        <p:txBody>
          <a:bodyPr>
            <a:normAutofit/>
          </a:bodyPr>
          <a:lstStyle/>
          <a:p>
            <a:r>
              <a:rPr lang="en-US" dirty="0"/>
              <a:t>The </a:t>
            </a:r>
            <a:r>
              <a:rPr lang="en-CA" sz="2400" dirty="0">
                <a:sym typeface="Symbol"/>
              </a:rPr>
              <a:t></a:t>
            </a:r>
            <a:r>
              <a:rPr lang="en-US" dirty="0"/>
              <a:t> scalar is generated when the switch is ON/OFF:</a:t>
            </a:r>
          </a:p>
          <a:p>
            <a:pPr lvl="1"/>
            <a:r>
              <a:rPr lang="en-CA" sz="2200" dirty="0"/>
              <a:t>External field creation of photonic probes </a:t>
            </a:r>
          </a:p>
          <a:p>
            <a:pPr lvl="1"/>
            <a:r>
              <a:rPr lang="en-CA" sz="2200" dirty="0"/>
              <a:t>The  scalar is generated when both fields interact as </a:t>
            </a:r>
            <a:r>
              <a:rPr lang="en-CA" sz="2200" dirty="0">
                <a:sym typeface="Symbol"/>
              </a:rPr>
              <a:t> </a:t>
            </a:r>
            <a:r>
              <a:rPr lang="en-CA" sz="2200" dirty="0"/>
              <a:t>and produce an effect. </a:t>
            </a:r>
          </a:p>
          <a:p>
            <a:pPr lvl="1"/>
            <a:r>
              <a:rPr lang="en-CA" sz="2200" dirty="0"/>
              <a:t>Is interaction length dependent.</a:t>
            </a:r>
          </a:p>
          <a:p>
            <a:pPr lvl="1"/>
            <a:r>
              <a:rPr lang="en-CA" sz="2200" i="1" dirty="0"/>
              <a:t> </a:t>
            </a:r>
            <a:r>
              <a:rPr lang="en-CA" sz="2200" dirty="0"/>
              <a:t>Interaction length  (over the possible longest distance </a:t>
            </a:r>
            <a:r>
              <a:rPr lang="en-CA" sz="2200" i="1" dirty="0"/>
              <a:t>d</a:t>
            </a:r>
            <a:r>
              <a:rPr lang="en-CA" sz="2200" dirty="0"/>
              <a:t>) </a:t>
            </a:r>
            <a:r>
              <a:rPr lang="en-CA" sz="2200" baseline="0" dirty="0"/>
              <a:t>determines how weak or strong an interaction is between particles</a:t>
            </a:r>
            <a:endParaRPr lang="en-CA" sz="2200" dirty="0"/>
          </a:p>
          <a:p>
            <a:pPr lvl="1"/>
            <a:r>
              <a:rPr lang="en-CA" sz="2200" dirty="0"/>
              <a:t>This scalar is determined from the product of position </a:t>
            </a:r>
            <a:r>
              <a:rPr lang="en-CA" sz="2200" b="1" dirty="0"/>
              <a:t>r</a:t>
            </a:r>
            <a:r>
              <a:rPr lang="en-CA" sz="2200" dirty="0"/>
              <a:t> and momentum (wavevector) </a:t>
            </a:r>
            <a:r>
              <a:rPr lang="en-CA" sz="2200" b="1" dirty="0"/>
              <a:t>k</a:t>
            </a:r>
            <a:r>
              <a:rPr lang="en-CA" sz="2200" dirty="0"/>
              <a:t> of the particles given their correlation length. </a:t>
            </a:r>
          </a:p>
          <a:p>
            <a:pPr lvl="1"/>
            <a:r>
              <a:rPr lang="en-CA" sz="2200" dirty="0"/>
              <a:t>Interaction distance is the absolute difference of the last two. </a:t>
            </a:r>
          </a:p>
        </p:txBody>
      </p:sp>
    </p:spTree>
    <p:extLst>
      <p:ext uri="{BB962C8B-B14F-4D97-AF65-F5344CB8AC3E}">
        <p14:creationId xmlns:p14="http://schemas.microsoft.com/office/powerpoint/2010/main" val="26675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left)">
                                      <p:cBhvr>
                                        <p:cTn id="30" dur="500"/>
                                        <p:tgtEl>
                                          <p:spTgt spid="3">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1" nodeType="clickEffect">
                                  <p:stCondLst>
                                    <p:cond delay="0"/>
                                  </p:stCondLst>
                                  <p:childTnLst>
                                    <p:animEffect transition="out" filter="wipe(down)">
                                      <p:cBhvr>
                                        <p:cTn id="37" dur="500"/>
                                        <p:tgtEl>
                                          <p:spTgt spid="3">
                                            <p:txEl>
                                              <p:pRg st="0" end="0"/>
                                            </p:txEl>
                                          </p:spTgt>
                                        </p:tgtEl>
                                      </p:cBhvr>
                                    </p:animEffect>
                                    <p:set>
                                      <p:cBhvr>
                                        <p:cTn id="38" dur="1" fill="hold">
                                          <p:stCondLst>
                                            <p:cond delay="499"/>
                                          </p:stCondLst>
                                        </p:cTn>
                                        <p:tgtEl>
                                          <p:spTgt spid="3">
                                            <p:txEl>
                                              <p:pRg st="0" end="0"/>
                                            </p:txEl>
                                          </p:spTgt>
                                        </p:tgtEl>
                                        <p:attrNameLst>
                                          <p:attrName>style.visibility</p:attrName>
                                        </p:attrNameLst>
                                      </p:cBhvr>
                                      <p:to>
                                        <p:strVal val="hidden"/>
                                      </p:to>
                                    </p:set>
                                  </p:childTnLst>
                                </p:cTn>
                              </p:par>
                              <p:par>
                                <p:cTn id="39" presetID="22" presetClass="exit" presetSubtype="4" fill="hold" grpId="1" nodeType="withEffect">
                                  <p:stCondLst>
                                    <p:cond delay="0"/>
                                  </p:stCondLst>
                                  <p:childTnLst>
                                    <p:animEffect transition="out" filter="wipe(down)">
                                      <p:cBhvr>
                                        <p:cTn id="40" dur="500"/>
                                        <p:tgtEl>
                                          <p:spTgt spid="3">
                                            <p:txEl>
                                              <p:pRg st="1" end="1"/>
                                            </p:txEl>
                                          </p:spTgt>
                                        </p:tgtEl>
                                      </p:cBhvr>
                                    </p:animEffect>
                                    <p:set>
                                      <p:cBhvr>
                                        <p:cTn id="41" dur="1" fill="hold">
                                          <p:stCondLst>
                                            <p:cond delay="499"/>
                                          </p:stCondLst>
                                        </p:cTn>
                                        <p:tgtEl>
                                          <p:spTgt spid="3">
                                            <p:txEl>
                                              <p:pRg st="1" end="1"/>
                                            </p:txEl>
                                          </p:spTgt>
                                        </p:tgtEl>
                                        <p:attrNameLst>
                                          <p:attrName>style.visibility</p:attrName>
                                        </p:attrNameLst>
                                      </p:cBhvr>
                                      <p:to>
                                        <p:strVal val="hidden"/>
                                      </p:to>
                                    </p:set>
                                  </p:childTnLst>
                                </p:cTn>
                              </p:par>
                              <p:par>
                                <p:cTn id="42" presetID="22" presetClass="exit" presetSubtype="4" fill="hold" grpId="1" nodeType="withEffect">
                                  <p:stCondLst>
                                    <p:cond delay="0"/>
                                  </p:stCondLst>
                                  <p:childTnLst>
                                    <p:animEffect transition="out" filter="wipe(down)">
                                      <p:cBhvr>
                                        <p:cTn id="43" dur="500"/>
                                        <p:tgtEl>
                                          <p:spTgt spid="3">
                                            <p:txEl>
                                              <p:pRg st="2" end="2"/>
                                            </p:txEl>
                                          </p:spTgt>
                                        </p:tgtEl>
                                      </p:cBhvr>
                                    </p:animEffect>
                                    <p:set>
                                      <p:cBhvr>
                                        <p:cTn id="44" dur="1" fill="hold">
                                          <p:stCondLst>
                                            <p:cond delay="499"/>
                                          </p:stCondLst>
                                        </p:cTn>
                                        <p:tgtEl>
                                          <p:spTgt spid="3">
                                            <p:txEl>
                                              <p:pRg st="2" end="2"/>
                                            </p:txEl>
                                          </p:spTgt>
                                        </p:tgtEl>
                                        <p:attrNameLst>
                                          <p:attrName>style.visibility</p:attrName>
                                        </p:attrNameLst>
                                      </p:cBhvr>
                                      <p:to>
                                        <p:strVal val="hidden"/>
                                      </p:to>
                                    </p:set>
                                  </p:childTnLst>
                                </p:cTn>
                              </p:par>
                              <p:par>
                                <p:cTn id="45" presetID="22" presetClass="exit" presetSubtype="4" fill="hold" grpId="1" nodeType="withEffect">
                                  <p:stCondLst>
                                    <p:cond delay="0"/>
                                  </p:stCondLst>
                                  <p:childTnLst>
                                    <p:animEffect transition="out" filter="wipe(down)">
                                      <p:cBhvr>
                                        <p:cTn id="46" dur="500"/>
                                        <p:tgtEl>
                                          <p:spTgt spid="3">
                                            <p:txEl>
                                              <p:pRg st="3" end="3"/>
                                            </p:txEl>
                                          </p:spTgt>
                                        </p:tgtEl>
                                      </p:cBhvr>
                                    </p:animEffect>
                                    <p:set>
                                      <p:cBhvr>
                                        <p:cTn id="47" dur="1" fill="hold">
                                          <p:stCondLst>
                                            <p:cond delay="499"/>
                                          </p:stCondLst>
                                        </p:cTn>
                                        <p:tgtEl>
                                          <p:spTgt spid="3">
                                            <p:txEl>
                                              <p:pRg st="3" end="3"/>
                                            </p:txEl>
                                          </p:spTgt>
                                        </p:tgtEl>
                                        <p:attrNameLst>
                                          <p:attrName>style.visibility</p:attrName>
                                        </p:attrNameLst>
                                      </p:cBhvr>
                                      <p:to>
                                        <p:strVal val="hidden"/>
                                      </p:to>
                                    </p:set>
                                  </p:childTnLst>
                                </p:cTn>
                              </p:par>
                              <p:par>
                                <p:cTn id="48" presetID="22" presetClass="exit" presetSubtype="4" fill="hold" grpId="1" nodeType="withEffect">
                                  <p:stCondLst>
                                    <p:cond delay="0"/>
                                  </p:stCondLst>
                                  <p:childTnLst>
                                    <p:animEffect transition="out" filter="wipe(down)">
                                      <p:cBhvr>
                                        <p:cTn id="49" dur="500"/>
                                        <p:tgtEl>
                                          <p:spTgt spid="3">
                                            <p:txEl>
                                              <p:pRg st="4" end="4"/>
                                            </p:txEl>
                                          </p:spTgt>
                                        </p:tgtEl>
                                      </p:cBhvr>
                                    </p:animEffect>
                                    <p:set>
                                      <p:cBhvr>
                                        <p:cTn id="50" dur="1" fill="hold">
                                          <p:stCondLst>
                                            <p:cond delay="499"/>
                                          </p:stCondLst>
                                        </p:cTn>
                                        <p:tgtEl>
                                          <p:spTgt spid="3">
                                            <p:txEl>
                                              <p:pRg st="4" end="4"/>
                                            </p:txEl>
                                          </p:spTgt>
                                        </p:tgtEl>
                                        <p:attrNameLst>
                                          <p:attrName>style.visibility</p:attrName>
                                        </p:attrNameLst>
                                      </p:cBhvr>
                                      <p:to>
                                        <p:strVal val="hidden"/>
                                      </p:to>
                                    </p:set>
                                  </p:childTnLst>
                                </p:cTn>
                              </p:par>
                              <p:par>
                                <p:cTn id="51" presetID="22" presetClass="exit" presetSubtype="4" fill="hold" grpId="1" nodeType="withEffect">
                                  <p:stCondLst>
                                    <p:cond delay="0"/>
                                  </p:stCondLst>
                                  <p:childTnLst>
                                    <p:animEffect transition="out" filter="wipe(down)">
                                      <p:cBhvr>
                                        <p:cTn id="52" dur="500"/>
                                        <p:tgtEl>
                                          <p:spTgt spid="3">
                                            <p:txEl>
                                              <p:pRg st="5" end="5"/>
                                            </p:txEl>
                                          </p:spTgt>
                                        </p:tgtEl>
                                      </p:cBhvr>
                                    </p:animEffect>
                                    <p:set>
                                      <p:cBhvr>
                                        <p:cTn id="53" dur="1" fill="hold">
                                          <p:stCondLst>
                                            <p:cond delay="499"/>
                                          </p:stCondLst>
                                        </p:cTn>
                                        <p:tgtEl>
                                          <p:spTgt spid="3">
                                            <p:txEl>
                                              <p:pRg st="5" end="5"/>
                                            </p:txEl>
                                          </p:spTgt>
                                        </p:tgtEl>
                                        <p:attrNameLst>
                                          <p:attrName>style.visibility</p:attrName>
                                        </p:attrNameLst>
                                      </p:cBhvr>
                                      <p:to>
                                        <p:strVal val="hidden"/>
                                      </p:to>
                                    </p:set>
                                  </p:childTnLst>
                                </p:cTn>
                              </p:par>
                              <p:par>
                                <p:cTn id="54" presetID="22" presetClass="exit" presetSubtype="4" fill="hold" grpId="1" nodeType="withEffect">
                                  <p:stCondLst>
                                    <p:cond delay="0"/>
                                  </p:stCondLst>
                                  <p:childTnLst>
                                    <p:animEffect transition="out" filter="wipe(down)">
                                      <p:cBhvr>
                                        <p:cTn id="55" dur="500"/>
                                        <p:tgtEl>
                                          <p:spTgt spid="3">
                                            <p:txEl>
                                              <p:pRg st="6" end="6"/>
                                            </p:txEl>
                                          </p:spTgt>
                                        </p:tgtEl>
                                      </p:cBhvr>
                                    </p:animEffect>
                                    <p:set>
                                      <p:cBhvr>
                                        <p:cTn id="56"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B774BC9-4A15-4592-951E-3CE7A7DE1DF2}"/>
              </a:ext>
            </a:extLst>
          </p:cNvPr>
          <p:cNvPicPr>
            <a:picLocks noChangeAspect="1"/>
          </p:cNvPicPr>
          <p:nvPr/>
        </p:nvPicPr>
        <p:blipFill>
          <a:blip r:embed="rId3"/>
          <a:stretch>
            <a:fillRect/>
          </a:stretch>
        </p:blipFill>
        <p:spPr>
          <a:xfrm>
            <a:off x="0" y="997527"/>
            <a:ext cx="9144000" cy="5254528"/>
          </a:xfrm>
          <a:prstGeom prst="rect">
            <a:avLst/>
          </a:prstGeom>
          <a:ln w="88900" cap="sq" cmpd="thickThin">
            <a:solidFill>
              <a:srgbClr val="000000"/>
            </a:solidFill>
            <a:prstDash val="solid"/>
            <a:miter lim="800000"/>
          </a:ln>
          <a:effectLst>
            <a:innerShdw blurRad="76200">
              <a:srgbClr val="000000"/>
            </a:innerShdw>
          </a:effectLst>
        </p:spPr>
      </p:pic>
      <p:sp>
        <p:nvSpPr>
          <p:cNvPr id="10" name="Rectangle 9">
            <a:extLst>
              <a:ext uri="{FF2B5EF4-FFF2-40B4-BE49-F238E27FC236}">
                <a16:creationId xmlns:a16="http://schemas.microsoft.com/office/drawing/2014/main" id="{E70F3CCD-B6A3-4A93-BA5B-DBFD113BBE42}"/>
              </a:ext>
            </a:extLst>
          </p:cNvPr>
          <p:cNvSpPr/>
          <p:nvPr/>
        </p:nvSpPr>
        <p:spPr>
          <a:xfrm>
            <a:off x="0" y="997527"/>
            <a:ext cx="9144000" cy="525452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600200"/>
                <a:ext cx="8534400" cy="4800600"/>
              </a:xfrm>
            </p:spPr>
            <p:txBody>
              <a:bodyPr>
                <a:normAutofit fontScale="47500" lnSpcReduction="20000"/>
              </a:bodyPr>
              <a:lstStyle/>
              <a:p>
                <a:r>
                  <a:rPr lang="en-CA" sz="4300" b="1" dirty="0"/>
                  <a:t>The four measurement variables (</a:t>
                </a:r>
                <a:r>
                  <a:rPr lang="en-CA" sz="4300" b="1" dirty="0" err="1"/>
                  <a:t>fmv</a:t>
                </a:r>
                <a:r>
                  <a:rPr lang="en-CA" sz="4300" b="1" dirty="0"/>
                  <a:t>) and the quantum double-field</a:t>
                </a:r>
                <a:endParaRPr lang="en-CA" sz="4300" dirty="0"/>
              </a:p>
              <a:p>
                <a:endParaRPr lang="en-CA" sz="4300" dirty="0"/>
              </a:p>
              <a:p>
                <a:endParaRPr lang="en-CA" sz="4300" dirty="0"/>
              </a:p>
              <a:p>
                <a:endParaRPr lang="en-CA" sz="4300" dirty="0"/>
              </a:p>
              <a:p>
                <a:endParaRPr lang="en-CA" sz="4300" dirty="0"/>
              </a:p>
              <a:p>
                <a:endParaRPr lang="en-CA" sz="4300" dirty="0"/>
              </a:p>
              <a:p>
                <a:endParaRPr lang="en-CA" sz="4300" dirty="0"/>
              </a:p>
              <a:p>
                <a:endParaRPr lang="en-CA" sz="4300" dirty="0"/>
              </a:p>
              <a:p>
                <a:r>
                  <a:rPr lang="en-CA" sz="4300" dirty="0"/>
                  <a:t>A PT is characterized and predicted using correlation function </a:t>
                </a:r>
                <a:r>
                  <a:rPr lang="en-CA" sz="4400" b="1" dirty="0">
                    <a:sym typeface="Symbol" panose="05050102010706020507" pitchFamily="18" charset="2"/>
                  </a:rPr>
                  <a:t></a:t>
                </a:r>
                <a:r>
                  <a:rPr lang="en-CA" sz="4400" b="1" dirty="0">
                    <a:sym typeface="Symbol"/>
                  </a:rPr>
                  <a:t></a:t>
                </a:r>
                <a:r>
                  <a:rPr lang="en-CA" sz="4400" b="1" dirty="0">
                    <a:sym typeface="Symbol" panose="05050102010706020507" pitchFamily="18" charset="2"/>
                  </a:rPr>
                  <a:t></a:t>
                </a:r>
                <a:r>
                  <a:rPr lang="en-CA" sz="4400" b="1" dirty="0">
                    <a:sym typeface="Symbol"/>
                  </a:rPr>
                  <a:t> </a:t>
                </a:r>
                <a:r>
                  <a:rPr lang="en-CA" sz="4300" dirty="0"/>
                  <a:t>and probability measure for the states under the double-field transformation from a transition matrix.</a:t>
                </a:r>
              </a:p>
              <a:p>
                <a:r>
                  <a:rPr lang="en-CA" sz="4300" dirty="0"/>
                  <a:t>The value produced in this matrix denotes a thermal state, symmetry (breaking), or entanglement on a magnitude of |</a:t>
                </a:r>
                <a:r>
                  <a:rPr lang="en-CA" sz="4400" dirty="0">
                    <a:sym typeface="Symbol"/>
                  </a:rPr>
                  <a:t>²|</a:t>
                </a:r>
                <a14:m>
                  <m:oMath xmlns:m="http://schemas.openxmlformats.org/officeDocument/2006/math">
                    <m:r>
                      <a:rPr lang="en-CA" sz="4400" i="1" smtClean="0">
                        <a:latin typeface="Cambria Math" panose="02040503050406030204" pitchFamily="18" charset="0"/>
                        <a:ea typeface="Cambria Math" panose="02040503050406030204" pitchFamily="18" charset="0"/>
                        <a:sym typeface="Symbol"/>
                      </a:rPr>
                      <m:t>𝜚</m:t>
                    </m:r>
                  </m:oMath>
                </a14:m>
                <a:r>
                  <a:rPr lang="en-CA" sz="4400" dirty="0">
                    <a:sym typeface="Symbol"/>
                  </a:rPr>
                  <a:t> </a:t>
                </a:r>
                <a:r>
                  <a:rPr lang="en-CA" sz="4300" dirty="0"/>
                  <a:t>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600200"/>
                <a:ext cx="8534400" cy="4800600"/>
              </a:xfrm>
              <a:blipFill>
                <a:blip r:embed="rId4"/>
                <a:stretch>
                  <a:fillRect t="-1906"/>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sz="3600" dirty="0"/>
              <a:t>Paper I:</a:t>
            </a:r>
            <a:r>
              <a:rPr lang="en-US" sz="3600" baseline="0" dirty="0"/>
              <a:t> A </a:t>
            </a:r>
            <a:r>
              <a:rPr lang="en-US" sz="3600" i="1" baseline="0" dirty="0"/>
              <a:t>Scalar </a:t>
            </a:r>
            <a:r>
              <a:rPr lang="en-CA" sz="3600" i="1" kern="1200" cap="none" spc="-100" baseline="0" dirty="0">
                <a:ln>
                  <a:noFill/>
                </a:ln>
                <a:solidFill>
                  <a:schemeClr val="tx2"/>
                </a:solidFill>
                <a:effectLst/>
              </a:rPr>
              <a:t>Double Field and Correlation Model </a:t>
            </a:r>
            <a:r>
              <a:rPr lang="en-CA" sz="3600" i="1" dirty="0"/>
              <a:t>(</a:t>
            </a:r>
            <a:r>
              <a:rPr lang="en-CA" sz="3600" i="1" dirty="0" err="1"/>
              <a:t>DFGTAnim</a:t>
            </a:r>
            <a:r>
              <a:rPr lang="en-CA" sz="3600" i="1" dirty="0"/>
              <a:t>)</a:t>
            </a:r>
            <a:endParaRPr lang="en-US" sz="3600" i="1" dirty="0">
              <a:effectLst/>
            </a:endParaRPr>
          </a:p>
        </p:txBody>
      </p:sp>
      <p:pic>
        <p:nvPicPr>
          <p:cNvPr id="19" name="Picture 18">
            <a:extLst>
              <a:ext uri="{FF2B5EF4-FFF2-40B4-BE49-F238E27FC236}">
                <a16:creationId xmlns:a16="http://schemas.microsoft.com/office/drawing/2014/main" id="{5878C093-0328-4B53-A130-9D2B33D37A47}"/>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Layer>
                </a14:imgProps>
              </a:ext>
            </a:extLst>
          </a:blip>
          <a:stretch>
            <a:fillRect/>
          </a:stretch>
        </p:blipFill>
        <p:spPr>
          <a:xfrm>
            <a:off x="2111062" y="2988467"/>
            <a:ext cx="3859906" cy="881066"/>
          </a:xfrm>
          <a:prstGeom prst="rect">
            <a:avLst/>
          </a:prstGeom>
          <a:ln w="88900" cap="sq" cmpd="thickThin">
            <a:solidFill>
              <a:srgbClr val="000000"/>
            </a:solidFill>
            <a:prstDash val="solid"/>
            <a:miter lim="800000"/>
          </a:ln>
          <a:effectLst>
            <a:innerShdw blurRad="76200">
              <a:srgbClr val="000000"/>
            </a:innerShdw>
          </a:effectLst>
        </p:spPr>
      </p:pic>
      <p:pic>
        <p:nvPicPr>
          <p:cNvPr id="13" name="Picture 12">
            <a:extLst>
              <a:ext uri="{FF2B5EF4-FFF2-40B4-BE49-F238E27FC236}">
                <a16:creationId xmlns:a16="http://schemas.microsoft.com/office/drawing/2014/main" id="{3396BE89-4B65-444E-889F-662F5EE0374C}"/>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4700"/>
                    </a14:imgEffect>
                  </a14:imgLayer>
                </a14:imgProps>
              </a:ext>
            </a:extLst>
          </a:blip>
          <a:stretch>
            <a:fillRect/>
          </a:stretch>
        </p:blipFill>
        <p:spPr>
          <a:xfrm>
            <a:off x="2111062" y="2140527"/>
            <a:ext cx="2667000" cy="652684"/>
          </a:xfrm>
          <a:prstGeom prst="rect">
            <a:avLst/>
          </a:prstGeom>
          <a:ln w="88900" cap="sq" cmpd="thickThin">
            <a:solidFill>
              <a:srgbClr val="00000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D75040C6-8810-4A0D-9801-527FA8271423}"/>
              </a:ext>
            </a:extLst>
          </p:cNvPr>
          <p:cNvSpPr txBox="1"/>
          <p:nvPr/>
        </p:nvSpPr>
        <p:spPr>
          <a:xfrm>
            <a:off x="6629400" y="2147463"/>
            <a:ext cx="1343159"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CA" dirty="0">
                <a:sym typeface="Symbol"/>
              </a:rPr>
              <a:t></a:t>
            </a:r>
            <a:r>
              <a:rPr lang="en-CA" dirty="0">
                <a:latin typeface="Times New Roman" panose="02020603050405020304" pitchFamily="18" charset="0"/>
                <a:cs typeface="Times New Roman" panose="02020603050405020304" pitchFamily="18" charset="0"/>
                <a:sym typeface="Symbol"/>
              </a:rPr>
              <a:t>, </a:t>
            </a:r>
            <a:r>
              <a:rPr lang="en-CA" sz="1600" dirty="0">
                <a:latin typeface="Times New Roman" panose="02020603050405020304" pitchFamily="18" charset="0"/>
                <a:cs typeface="Times New Roman" panose="02020603050405020304" pitchFamily="18" charset="0"/>
                <a:sym typeface="Symbol"/>
              </a:rPr>
              <a:t>2</a:t>
            </a:r>
            <a:r>
              <a:rPr lang="en-CA" dirty="0">
                <a:latin typeface="Euclid Fraktur" panose="03010601010101010101" pitchFamily="66" charset="2"/>
                <a:cs typeface="Times New Roman" panose="02020603050405020304" pitchFamily="18" charset="0"/>
                <a:sym typeface="Symbol" panose="05050102010706020507" pitchFamily="18" charset="2"/>
              </a:rPr>
              <a:t>|</a:t>
            </a:r>
            <a:r>
              <a:rPr lang="en-CA" dirty="0">
                <a:latin typeface="Times New Roman" panose="02020603050405020304" pitchFamily="18" charset="0"/>
                <a:cs typeface="Times New Roman" panose="02020603050405020304" pitchFamily="18" charset="0"/>
                <a:sym typeface="Symbol" panose="05050102010706020507" pitchFamily="18" charset="2"/>
              </a:rPr>
              <a:t>r</a:t>
            </a:r>
            <a:r>
              <a:rPr lang="en-CA" dirty="0">
                <a:latin typeface="Euclid Fraktur" panose="03010601010101010101" pitchFamily="66" charset="2"/>
                <a:cs typeface="Times New Roman" panose="02020603050405020304" pitchFamily="18" charset="0"/>
                <a:sym typeface="Symbol" panose="05050102010706020507" pitchFamily="18" charset="2"/>
              </a:rPr>
              <a:t>|</a:t>
            </a:r>
            <a:r>
              <a:rPr lang="en-CA" dirty="0">
                <a:latin typeface="Times New Roman" panose="02020603050405020304" pitchFamily="18" charset="0"/>
                <a:cs typeface="Times New Roman" panose="02020603050405020304" pitchFamily="18" charset="0"/>
                <a:sym typeface="Symbol"/>
              </a:rPr>
              <a:t> |</a:t>
            </a:r>
            <a:r>
              <a:rPr lang="en-CA" dirty="0">
                <a:latin typeface="Euclid Fraktur" panose="03010601010101010101" pitchFamily="66" charset="2"/>
                <a:cs typeface="Times New Roman" panose="02020603050405020304" pitchFamily="18" charset="0"/>
                <a:sym typeface="Symbol"/>
              </a:rPr>
              <a:t>r|</a:t>
            </a:r>
            <a:r>
              <a:rPr lang="en-CA" dirty="0">
                <a:latin typeface="Times New Roman" panose="02020603050405020304" pitchFamily="18" charset="0"/>
                <a:cs typeface="Times New Roman" panose="02020603050405020304" pitchFamily="18" charset="0"/>
                <a:sym typeface="Symbol"/>
              </a:rPr>
              <a:t>, </a:t>
            </a:r>
            <a:r>
              <a:rPr lang="en-CA" i="1" dirty="0">
                <a:latin typeface="Times New Roman" panose="02020603050405020304" pitchFamily="18" charset="0"/>
                <a:cs typeface="Times New Roman" panose="02020603050405020304" pitchFamily="18" charset="0"/>
                <a:sym typeface="Symbol"/>
              </a:rPr>
              <a:t>d</a:t>
            </a:r>
            <a:r>
              <a:rPr lang="en-CA" dirty="0">
                <a:latin typeface="Times New Roman" panose="02020603050405020304" pitchFamily="18" charset="0"/>
                <a:cs typeface="Times New Roman" panose="02020603050405020304" pitchFamily="18" charset="0"/>
                <a:sym typeface="Symbol"/>
              </a:rPr>
              <a:t>, </a:t>
            </a:r>
            <a:r>
              <a:rPr lang="en-CA" dirty="0">
                <a:latin typeface="Times New Roman" panose="02020603050405020304" pitchFamily="18" charset="0"/>
                <a:cs typeface="Times New Roman" panose="02020603050405020304" pitchFamily="18" charset="0"/>
                <a:sym typeface="Symbol" panose="05050102010706020507" pitchFamily="18" charset="2"/>
              </a:rPr>
              <a:t></a:t>
            </a:r>
            <a:r>
              <a:rPr lang="en-CA" sz="1400" dirty="0">
                <a:latin typeface="Times New Roman" panose="02020603050405020304" pitchFamily="18" charset="0"/>
                <a:cs typeface="Times New Roman" panose="02020603050405020304" pitchFamily="18" charset="0"/>
                <a:sym typeface="Symbol" panose="05050102010706020507" pitchFamily="18" charset="2"/>
              </a:rPr>
              <a:t>c</a:t>
            </a:r>
            <a:endParaRPr lang="en-CA" dirty="0">
              <a:sym typeface="Symbol"/>
            </a:endParaRPr>
          </a:p>
        </p:txBody>
      </p:sp>
      <p:grpSp>
        <p:nvGrpSpPr>
          <p:cNvPr id="17" name="Group 16">
            <a:extLst>
              <a:ext uri="{FF2B5EF4-FFF2-40B4-BE49-F238E27FC236}">
                <a16:creationId xmlns:a16="http://schemas.microsoft.com/office/drawing/2014/main" id="{6F298745-9F60-43AC-99B2-D3EC6504BB83}"/>
              </a:ext>
            </a:extLst>
          </p:cNvPr>
          <p:cNvGrpSpPr/>
          <p:nvPr/>
        </p:nvGrpSpPr>
        <p:grpSpPr>
          <a:xfrm>
            <a:off x="6068364" y="2793211"/>
            <a:ext cx="1889170" cy="723472"/>
            <a:chOff x="6068364" y="2793211"/>
            <a:chExt cx="1889170" cy="723472"/>
          </a:xfrm>
        </p:grpSpPr>
        <p:sp>
          <p:nvSpPr>
            <p:cNvPr id="11" name="TextBox 10">
              <a:extLst>
                <a:ext uri="{FF2B5EF4-FFF2-40B4-BE49-F238E27FC236}">
                  <a16:creationId xmlns:a16="http://schemas.microsoft.com/office/drawing/2014/main" id="{077B2B2F-8802-4693-A38E-31F0007CA562}"/>
                </a:ext>
              </a:extLst>
            </p:cNvPr>
            <p:cNvSpPr txBox="1"/>
            <p:nvPr/>
          </p:nvSpPr>
          <p:spPr>
            <a:xfrm>
              <a:off x="6614375" y="3147351"/>
              <a:ext cx="134315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1" dirty="0">
                  <a:sym typeface="Symbol"/>
                </a:rPr>
                <a:t>Proof</a:t>
              </a:r>
            </a:p>
          </p:txBody>
        </p:sp>
        <p:cxnSp>
          <p:nvCxnSpPr>
            <p:cNvPr id="7" name="Straight Arrow Connector 6">
              <a:extLst>
                <a:ext uri="{FF2B5EF4-FFF2-40B4-BE49-F238E27FC236}">
                  <a16:creationId xmlns:a16="http://schemas.microsoft.com/office/drawing/2014/main" id="{8E04BC6D-DF8D-4C9D-93CE-E9D57CEFAB6F}"/>
                </a:ext>
              </a:extLst>
            </p:cNvPr>
            <p:cNvCxnSpPr>
              <a:endCxn id="11" idx="0"/>
            </p:cNvCxnSpPr>
            <p:nvPr/>
          </p:nvCxnSpPr>
          <p:spPr>
            <a:xfrm>
              <a:off x="7285954" y="2793211"/>
              <a:ext cx="1" cy="354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EC9AEC4-28C4-4D02-BE4C-AB3DA8864F70}"/>
                </a:ext>
              </a:extLst>
            </p:cNvPr>
            <p:cNvCxnSpPr/>
            <p:nvPr/>
          </p:nvCxnSpPr>
          <p:spPr>
            <a:xfrm flipH="1">
              <a:off x="6068364" y="3341057"/>
              <a:ext cx="5460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B6ED61B0-0624-4757-B993-13A5269CA408}"/>
              </a:ext>
            </a:extLst>
          </p:cNvPr>
          <p:cNvGrpSpPr/>
          <p:nvPr/>
        </p:nvGrpSpPr>
        <p:grpSpPr>
          <a:xfrm>
            <a:off x="1228725" y="5477441"/>
            <a:ext cx="6305550" cy="733425"/>
            <a:chOff x="1228725" y="5477441"/>
            <a:chExt cx="6305550" cy="733425"/>
          </a:xfrm>
        </p:grpSpPr>
        <p:pic>
          <p:nvPicPr>
            <p:cNvPr id="9" name="Picture 8">
              <a:extLst>
                <a:ext uri="{FF2B5EF4-FFF2-40B4-BE49-F238E27FC236}">
                  <a16:creationId xmlns:a16="http://schemas.microsoft.com/office/drawing/2014/main" id="{5CB6DC3E-4C10-42F6-AE9B-4D92E15C6C3A}"/>
                </a:ext>
              </a:extLst>
            </p:cNvPr>
            <p:cNvPicPr>
              <a:picLocks noChangeAspect="1"/>
            </p:cNvPicPr>
            <p:nvPr/>
          </p:nvPicPr>
          <p:blipFill>
            <a:blip r:embed="rId9"/>
            <a:stretch>
              <a:fillRect/>
            </a:stretch>
          </p:blipFill>
          <p:spPr>
            <a:xfrm>
              <a:off x="1228725" y="5477441"/>
              <a:ext cx="6305550" cy="733425"/>
            </a:xfrm>
            <a:prstGeom prst="rect">
              <a:avLst/>
            </a:prstGeom>
          </p:spPr>
        </p:pic>
        <p:sp>
          <p:nvSpPr>
            <p:cNvPr id="6" name="TextBox 5">
              <a:extLst>
                <a:ext uri="{FF2B5EF4-FFF2-40B4-BE49-F238E27FC236}">
                  <a16:creationId xmlns:a16="http://schemas.microsoft.com/office/drawing/2014/main" id="{11616AF3-44D4-4C3F-BFB3-5347ECE91910}"/>
                </a:ext>
              </a:extLst>
            </p:cNvPr>
            <p:cNvSpPr txBox="1"/>
            <p:nvPr/>
          </p:nvSpPr>
          <p:spPr>
            <a:xfrm>
              <a:off x="1567544" y="5598714"/>
              <a:ext cx="338545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2                2                                                    2</a:t>
              </a:r>
            </a:p>
          </p:txBody>
        </p:sp>
      </p:grpSp>
    </p:spTree>
    <p:extLst>
      <p:ext uri="{BB962C8B-B14F-4D97-AF65-F5344CB8AC3E}">
        <p14:creationId xmlns:p14="http://schemas.microsoft.com/office/powerpoint/2010/main" val="38838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2"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up)">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left)">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left)">
                                      <p:cBhvr>
                                        <p:cTn id="38" dur="500"/>
                                        <p:tgtEl>
                                          <p:spTgt spid="3">
                                            <p:txEl>
                                              <p:pRg st="9" end="9"/>
                                            </p:txEl>
                                          </p:spTgt>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0" nodeType="clickEffect">
                                  <p:stCondLst>
                                    <p:cond delay="0"/>
                                  </p:stCondLst>
                                  <p:childTnLst>
                                    <p:animEffect transition="out" filter="wipe(down)">
                                      <p:cBhvr>
                                        <p:cTn id="46" dur="500"/>
                                        <p:tgtEl>
                                          <p:spTgt spid="3">
                                            <p:txEl>
                                              <p:pRg st="0" end="0"/>
                                            </p:txEl>
                                          </p:spTgt>
                                        </p:tgtEl>
                                      </p:cBhvr>
                                    </p:animEffect>
                                    <p:set>
                                      <p:cBhvr>
                                        <p:cTn id="47" dur="1" fill="hold">
                                          <p:stCondLst>
                                            <p:cond delay="499"/>
                                          </p:stCondLst>
                                        </p:cTn>
                                        <p:tgtEl>
                                          <p:spTgt spid="3">
                                            <p:txEl>
                                              <p:pRg st="0" end="0"/>
                                            </p:txEl>
                                          </p:spTgt>
                                        </p:tgtEl>
                                        <p:attrNameLst>
                                          <p:attrName>style.visibility</p:attrName>
                                        </p:attrNameLst>
                                      </p:cBhvr>
                                      <p:to>
                                        <p:strVal val="hidden"/>
                                      </p:to>
                                    </p:set>
                                  </p:childTnLst>
                                </p:cTn>
                              </p:par>
                              <p:par>
                                <p:cTn id="48" presetID="22" presetClass="exit" presetSubtype="4" fill="hold" grpId="0" nodeType="withEffect">
                                  <p:stCondLst>
                                    <p:cond delay="0"/>
                                  </p:stCondLst>
                                  <p:childTnLst>
                                    <p:animEffect transition="out" filter="wipe(down)">
                                      <p:cBhvr>
                                        <p:cTn id="49" dur="500"/>
                                        <p:tgtEl>
                                          <p:spTgt spid="3">
                                            <p:txEl>
                                              <p:pRg st="8" end="8"/>
                                            </p:txEl>
                                          </p:spTgt>
                                        </p:tgtEl>
                                      </p:cBhvr>
                                    </p:animEffect>
                                    <p:set>
                                      <p:cBhvr>
                                        <p:cTn id="50" dur="1" fill="hold">
                                          <p:stCondLst>
                                            <p:cond delay="499"/>
                                          </p:stCondLst>
                                        </p:cTn>
                                        <p:tgtEl>
                                          <p:spTgt spid="3">
                                            <p:txEl>
                                              <p:pRg st="8" end="8"/>
                                            </p:txEl>
                                          </p:spTgt>
                                        </p:tgtEl>
                                        <p:attrNameLst>
                                          <p:attrName>style.visibility</p:attrName>
                                        </p:attrNameLst>
                                      </p:cBhvr>
                                      <p:to>
                                        <p:strVal val="hidden"/>
                                      </p:to>
                                    </p:set>
                                  </p:childTnLst>
                                </p:cTn>
                              </p:par>
                              <p:par>
                                <p:cTn id="51" presetID="22" presetClass="exit" presetSubtype="4" fill="hold" grpId="0" nodeType="withEffect">
                                  <p:stCondLst>
                                    <p:cond delay="0"/>
                                  </p:stCondLst>
                                  <p:childTnLst>
                                    <p:animEffect transition="out" filter="wipe(down)">
                                      <p:cBhvr>
                                        <p:cTn id="52" dur="500"/>
                                        <p:tgtEl>
                                          <p:spTgt spid="3">
                                            <p:txEl>
                                              <p:pRg st="9" end="9"/>
                                            </p:txEl>
                                          </p:spTgt>
                                        </p:tgtEl>
                                      </p:cBhvr>
                                    </p:animEffect>
                                    <p:set>
                                      <p:cBhvr>
                                        <p:cTn id="53" dur="1" fill="hold">
                                          <p:stCondLst>
                                            <p:cond delay="499"/>
                                          </p:stCondLst>
                                        </p:cTn>
                                        <p:tgtEl>
                                          <p:spTgt spid="3">
                                            <p:txEl>
                                              <p:pRg st="9" end="9"/>
                                            </p:txEl>
                                          </p:spTgt>
                                        </p:tgtEl>
                                        <p:attrNameLst>
                                          <p:attrName>style.visibility</p:attrName>
                                        </p:attrNameLst>
                                      </p:cBhvr>
                                      <p:to>
                                        <p:strVal val="hidden"/>
                                      </p:to>
                                    </p:set>
                                  </p:childTnLst>
                                </p:cTn>
                              </p:par>
                              <p:par>
                                <p:cTn id="54" presetID="22" presetClass="exit" presetSubtype="4" fill="hold" nodeType="withEffect">
                                  <p:stCondLst>
                                    <p:cond delay="0"/>
                                  </p:stCondLst>
                                  <p:childTnLst>
                                    <p:animEffect transition="out" filter="wipe(down)">
                                      <p:cBhvr>
                                        <p:cTn id="55" dur="500"/>
                                        <p:tgtEl>
                                          <p:spTgt spid="13"/>
                                        </p:tgtEl>
                                      </p:cBhvr>
                                    </p:animEffect>
                                    <p:set>
                                      <p:cBhvr>
                                        <p:cTn id="56" dur="1" fill="hold">
                                          <p:stCondLst>
                                            <p:cond delay="499"/>
                                          </p:stCondLst>
                                        </p:cTn>
                                        <p:tgtEl>
                                          <p:spTgt spid="13"/>
                                        </p:tgtEl>
                                        <p:attrNameLst>
                                          <p:attrName>style.visibility</p:attrName>
                                        </p:attrNameLst>
                                      </p:cBhvr>
                                      <p:to>
                                        <p:strVal val="hidden"/>
                                      </p:to>
                                    </p:set>
                                  </p:childTnLst>
                                </p:cTn>
                              </p:par>
                              <p:par>
                                <p:cTn id="57" presetID="22" presetClass="exit" presetSubtype="4" fill="hold" nodeType="withEffect">
                                  <p:stCondLst>
                                    <p:cond delay="0"/>
                                  </p:stCondLst>
                                  <p:childTnLst>
                                    <p:animEffect transition="out" filter="wipe(down)">
                                      <p:cBhvr>
                                        <p:cTn id="58" dur="500"/>
                                        <p:tgtEl>
                                          <p:spTgt spid="19"/>
                                        </p:tgtEl>
                                      </p:cBhvr>
                                    </p:animEffect>
                                    <p:set>
                                      <p:cBhvr>
                                        <p:cTn id="59" dur="1" fill="hold">
                                          <p:stCondLst>
                                            <p:cond delay="499"/>
                                          </p:stCondLst>
                                        </p:cTn>
                                        <p:tgtEl>
                                          <p:spTgt spid="19"/>
                                        </p:tgtEl>
                                        <p:attrNameLst>
                                          <p:attrName>style.visibility</p:attrName>
                                        </p:attrNameLst>
                                      </p:cBhvr>
                                      <p:to>
                                        <p:strVal val="hidden"/>
                                      </p:to>
                                    </p:set>
                                  </p:childTnLst>
                                </p:cTn>
                              </p:par>
                              <p:par>
                                <p:cTn id="60" presetID="22" presetClass="exit" presetSubtype="4" fill="hold" nodeType="withEffect">
                                  <p:stCondLst>
                                    <p:cond delay="0"/>
                                  </p:stCondLst>
                                  <p:childTnLst>
                                    <p:animEffect transition="out" filter="wipe(down)">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5"/>
                                        </p:tgtEl>
                                      </p:cBhvr>
                                    </p:animEffect>
                                    <p:set>
                                      <p:cBhvr>
                                        <p:cTn id="65" dur="1" fill="hold">
                                          <p:stCondLst>
                                            <p:cond delay="499"/>
                                          </p:stCondLst>
                                        </p:cTn>
                                        <p:tgtEl>
                                          <p:spTgt spid="15"/>
                                        </p:tgtEl>
                                        <p:attrNameLst>
                                          <p:attrName>style.visibility</p:attrName>
                                        </p:attrNameLst>
                                      </p:cBhvr>
                                      <p:to>
                                        <p:strVal val="hidden"/>
                                      </p:to>
                                    </p:set>
                                  </p:childTnLst>
                                </p:cTn>
                              </p:par>
                              <p:par>
                                <p:cTn id="66" presetID="22" presetClass="exit" presetSubtype="4" fill="hold" grpId="3" nodeType="withEffect">
                                  <p:stCondLst>
                                    <p:cond delay="0"/>
                                  </p:stCondLst>
                                  <p:childTnLst>
                                    <p:animEffect transition="out" filter="wipe(down)">
                                      <p:cBhvr>
                                        <p:cTn id="67" dur="500"/>
                                        <p:tgtEl>
                                          <p:spTgt spid="5"/>
                                        </p:tgtEl>
                                      </p:cBhvr>
                                    </p:animEffect>
                                    <p:set>
                                      <p:cBhvr>
                                        <p:cTn id="68" dur="1" fill="hold">
                                          <p:stCondLst>
                                            <p:cond delay="499"/>
                                          </p:stCondLst>
                                        </p:cTn>
                                        <p:tgtEl>
                                          <p:spTgt spid="5"/>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0" nodeType="clickEffect">
                                  <p:stCondLst>
                                    <p:cond delay="0"/>
                                  </p:stCondLst>
                                  <p:childTnLst>
                                    <p:animEffect transition="out" filter="fade">
                                      <p:cBhvr>
                                        <p:cTn id="72" dur="500"/>
                                        <p:tgtEl>
                                          <p:spTgt spid="2"/>
                                        </p:tgtEl>
                                      </p:cBhvr>
                                    </p:animEffect>
                                    <p:set>
                                      <p:cBhvr>
                                        <p:cTn id="73" dur="1" fill="hold">
                                          <p:stCondLst>
                                            <p:cond delay="499"/>
                                          </p:stCondLst>
                                        </p:cTn>
                                        <p:tgtEl>
                                          <p:spTgt spid="2"/>
                                        </p:tgtEl>
                                        <p:attrNameLst>
                                          <p:attrName>style.visibility</p:attrName>
                                        </p:attrNameLst>
                                      </p:cBhvr>
                                      <p:to>
                                        <p:strVal val="hidden"/>
                                      </p:to>
                                    </p:set>
                                  </p:childTnLst>
                                </p:cTn>
                              </p:par>
                              <p:par>
                                <p:cTn id="74" presetID="10" presetClass="entr" presetSubtype="0" fill="hold" grpId="1" nodeType="with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fade">
                                      <p:cBhvr>
                                        <p:cTn id="76" dur="500"/>
                                        <p:tgtEl>
                                          <p:spTgt spid="10"/>
                                        </p:tgtEl>
                                      </p:cBhvr>
                                    </p:animEffect>
                                  </p:childTnLst>
                                </p:cTn>
                              </p:par>
                            </p:childTnLst>
                          </p:cTn>
                        </p:par>
                        <p:par>
                          <p:cTn id="77" fill="hold">
                            <p:stCondLst>
                              <p:cond delay="500"/>
                            </p:stCondLst>
                            <p:childTnLst>
                              <p:par>
                                <p:cTn id="78" presetID="10" presetClass="entr" presetSubtype="0" fill="hold" nodeType="after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fade">
                                      <p:cBhvr>
                                        <p:cTn id="80" dur="500"/>
                                        <p:tgtEl>
                                          <p:spTgt spid="12"/>
                                        </p:tgtEl>
                                      </p:cBhvr>
                                    </p:animEffect>
                                  </p:childTnLst>
                                </p:cTn>
                              </p:par>
                            </p:childTnLst>
                          </p:cTn>
                        </p:par>
                        <p:par>
                          <p:cTn id="81" fill="hold">
                            <p:stCondLst>
                              <p:cond delay="1000"/>
                            </p:stCondLst>
                            <p:childTnLst>
                              <p:par>
                                <p:cTn id="82" presetID="22" presetClass="exit" presetSubtype="8" grpId="0" nodeType="afterEffect">
                                  <p:stCondLst>
                                    <p:cond delay="0"/>
                                  </p:stCondLst>
                                  <p:childTnLst>
                                    <p:animEffect transition="out" filter="wipe(left)">
                                      <p:cBhvr>
                                        <p:cTn id="83" dur="20000"/>
                                        <p:tgtEl>
                                          <p:spTgt spid="10"/>
                                        </p:tgtEl>
                                      </p:cBhvr>
                                    </p:animEffect>
                                    <p:set>
                                      <p:cBhvr>
                                        <p:cTn id="84" dur="1" fill="hold">
                                          <p:stCondLst>
                                            <p:cond delay="19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0" grpId="1" animBg="1"/>
      <p:bldP spid="3" grpId="0" build="p"/>
      <p:bldP spid="2" grpId="0"/>
      <p:bldP spid="5" grpId="2" animBg="1"/>
      <p:bldP spid="5" grpId="3"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Work and Conclusions</a:t>
            </a:r>
          </a:p>
        </p:txBody>
      </p:sp>
      <p:sp>
        <p:nvSpPr>
          <p:cNvPr id="3" name="Content Placeholder 2"/>
          <p:cNvSpPr>
            <a:spLocks noGrp="1"/>
          </p:cNvSpPr>
          <p:nvPr>
            <p:ph idx="1"/>
          </p:nvPr>
        </p:nvSpPr>
        <p:spPr>
          <a:xfrm>
            <a:off x="457200" y="1600200"/>
            <a:ext cx="8001000" cy="4800600"/>
          </a:xfrm>
        </p:spPr>
        <p:txBody>
          <a:bodyPr>
            <a:noAutofit/>
          </a:bodyPr>
          <a:lstStyle/>
          <a:p>
            <a:r>
              <a:rPr lang="en-CA" dirty="0"/>
              <a:t>The </a:t>
            </a:r>
            <a:r>
              <a:rPr lang="en-CA" dirty="0">
                <a:sym typeface="Symbol"/>
              </a:rPr>
              <a:t></a:t>
            </a:r>
            <a:r>
              <a:rPr lang="en-CA" dirty="0"/>
              <a:t>-based metric is applicable to any information model such as measuring symmetry, symmetry breaking and entanglement. </a:t>
            </a:r>
          </a:p>
          <a:p>
            <a:r>
              <a:rPr lang="en-CA" dirty="0"/>
              <a:t>All thermodynamic phenomena can be determined by the proposed double-field metric once associated with relevant condensed matter materials and information. </a:t>
            </a:r>
          </a:p>
          <a:p>
            <a:r>
              <a:rPr lang="en-CA" dirty="0"/>
              <a:t>Next work is based on this paper, since the  </a:t>
            </a:r>
            <a:r>
              <a:rPr lang="en-CA" dirty="0">
                <a:sym typeface="Symbol"/>
              </a:rPr>
              <a:t></a:t>
            </a:r>
            <a:r>
              <a:rPr lang="en-CA" dirty="0"/>
              <a:t>-scalar and the transition matrix can be a basis of  a new quantum computational and thermodynamic technique for experimental models (see the Popular Summary of the current paper)</a:t>
            </a:r>
          </a:p>
          <a:p>
            <a:r>
              <a:rPr lang="en-CA" dirty="0"/>
              <a:t>This enables the observer to determine states by classifying them based on their probability value in any system.</a:t>
            </a:r>
          </a:p>
          <a:p>
            <a:r>
              <a:rPr lang="en-CA" dirty="0"/>
              <a:t>The probability value results in a strong prediction of the next energy state of the system through a trainable quantum circuit. </a:t>
            </a:r>
          </a:p>
        </p:txBody>
      </p:sp>
    </p:spTree>
    <p:extLst>
      <p:ext uri="{BB962C8B-B14F-4D97-AF65-F5344CB8AC3E}">
        <p14:creationId xmlns:p14="http://schemas.microsoft.com/office/powerpoint/2010/main" val="283407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26443</TotalTime>
  <Words>900</Words>
  <Application>Microsoft Office PowerPoint</Application>
  <PresentationFormat>On-screen Show (4:3)</PresentationFormat>
  <Paragraphs>81</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Cambria</vt:lpstr>
      <vt:lpstr>Cambria Math</vt:lpstr>
      <vt:lpstr>Euclid Fraktur</vt:lpstr>
      <vt:lpstr>Times New Roman</vt:lpstr>
      <vt:lpstr>Adjacency</vt:lpstr>
      <vt:lpstr>Information and Computation via Quantum Lens Coding and Distance Metrics</vt:lpstr>
      <vt:lpstr>Introduction</vt:lpstr>
      <vt:lpstr>Research objectives</vt:lpstr>
      <vt:lpstr>Paper I: The Quantum Game  (DFGTAnim)</vt:lpstr>
      <vt:lpstr>Paper I: A    Scalar,   Field Switch and Correlation Model (DFGTAnim)</vt:lpstr>
      <vt:lpstr>Paper I: A Scalar Double Field and Correlation Model (DFGTAnim)</vt:lpstr>
      <vt:lpstr>Future Work and Conclusions</vt:lpstr>
    </vt:vector>
  </TitlesOfParts>
  <Company>PhiBAl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Classical and Quantum Information Theory</dc:title>
  <dc:creator>Philip B. Alipour</dc:creator>
  <cp:lastModifiedBy>Philip Baback Alipour</cp:lastModifiedBy>
  <cp:revision>871</cp:revision>
  <cp:lastPrinted>2015-05-24T08:54:44Z</cp:lastPrinted>
  <dcterms:created xsi:type="dcterms:W3CDTF">2012-08-03T18:08:48Z</dcterms:created>
  <dcterms:modified xsi:type="dcterms:W3CDTF">2022-09-19T06:46:05Z</dcterms:modified>
</cp:coreProperties>
</file>