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0" r:id="rId3"/>
    <p:sldId id="271" r:id="rId4"/>
    <p:sldId id="272" r:id="rId5"/>
    <p:sldId id="314" r:id="rId6"/>
    <p:sldId id="273" r:id="rId7"/>
    <p:sldId id="313" r:id="rId8"/>
    <p:sldId id="274" r:id="rId9"/>
    <p:sldId id="275" r:id="rId10"/>
    <p:sldId id="276" r:id="rId11"/>
    <p:sldId id="28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5" r:id="rId22"/>
    <p:sldId id="288" r:id="rId23"/>
    <p:sldId id="289" r:id="rId24"/>
    <p:sldId id="290" r:id="rId25"/>
    <p:sldId id="291" r:id="rId26"/>
    <p:sldId id="292" r:id="rId27"/>
    <p:sldId id="315" r:id="rId28"/>
    <p:sldId id="294" r:id="rId29"/>
    <p:sldId id="293" r:id="rId30"/>
    <p:sldId id="295" r:id="rId31"/>
    <p:sldId id="296" r:id="rId32"/>
    <p:sldId id="316" r:id="rId33"/>
    <p:sldId id="317" r:id="rId34"/>
    <p:sldId id="297" r:id="rId35"/>
    <p:sldId id="298" r:id="rId36"/>
    <p:sldId id="299" r:id="rId37"/>
    <p:sldId id="300" r:id="rId38"/>
    <p:sldId id="301" r:id="rId39"/>
    <p:sldId id="303" r:id="rId40"/>
    <p:sldId id="302" r:id="rId41"/>
    <p:sldId id="304" r:id="rId42"/>
    <p:sldId id="318" r:id="rId43"/>
    <p:sldId id="319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27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717D-4D53-4410-963B-4BBF276B8B6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315A446C-3E9D-4ACB-AE53-560AA6D1A7B5}">
      <dgm:prSet phldrT="[Metin]"/>
      <dgm:spPr/>
      <dgm:t>
        <a:bodyPr/>
        <a:lstStyle/>
        <a:p>
          <a:r>
            <a:rPr lang="tr-TR" dirty="0" smtClean="0"/>
            <a:t>C </a:t>
          </a:r>
        </a:p>
        <a:p>
          <a:r>
            <a:rPr lang="tr-TR" dirty="0" smtClean="0"/>
            <a:t>Dilindeki Sözcükler</a:t>
          </a:r>
          <a:endParaRPr lang="tr-TR" dirty="0"/>
        </a:p>
      </dgm:t>
    </dgm:pt>
    <dgm:pt modelId="{329BFBDE-14BE-4DB8-BF01-1A0A5F1E17F5}" type="parTrans" cxnId="{3E984A5C-41FE-4902-A718-E79E2F3DA884}">
      <dgm:prSet/>
      <dgm:spPr/>
      <dgm:t>
        <a:bodyPr/>
        <a:lstStyle/>
        <a:p>
          <a:endParaRPr lang="tr-TR"/>
        </a:p>
      </dgm:t>
    </dgm:pt>
    <dgm:pt modelId="{B66ACAA7-06C9-4E79-AB26-0CAB57D14E7A}" type="sibTrans" cxnId="{3E984A5C-41FE-4902-A718-E79E2F3DA884}">
      <dgm:prSet/>
      <dgm:spPr/>
      <dgm:t>
        <a:bodyPr/>
        <a:lstStyle/>
        <a:p>
          <a:endParaRPr lang="tr-TR"/>
        </a:p>
      </dgm:t>
    </dgm:pt>
    <dgm:pt modelId="{63480CF9-CEEC-4203-BCBB-772B2D5A0FD5}">
      <dgm:prSet phldrT="[Metin]"/>
      <dgm:spPr/>
      <dgm:t>
        <a:bodyPr/>
        <a:lstStyle/>
        <a:p>
          <a:r>
            <a:rPr lang="tr-TR" dirty="0" smtClean="0"/>
            <a:t>Özel Amaçlı Sözcükler</a:t>
          </a:r>
          <a:endParaRPr lang="tr-TR" dirty="0"/>
        </a:p>
      </dgm:t>
    </dgm:pt>
    <dgm:pt modelId="{D5EB1A25-485F-47DC-8B3F-8DB896E3921E}" type="parTrans" cxnId="{CCC81401-80D7-4825-A16D-212323F3AF90}">
      <dgm:prSet/>
      <dgm:spPr/>
      <dgm:t>
        <a:bodyPr/>
        <a:lstStyle/>
        <a:p>
          <a:endParaRPr lang="tr-TR"/>
        </a:p>
      </dgm:t>
    </dgm:pt>
    <dgm:pt modelId="{01122B08-EE76-4618-BFC6-C730578D265B}" type="sibTrans" cxnId="{CCC81401-80D7-4825-A16D-212323F3AF90}">
      <dgm:prSet/>
      <dgm:spPr/>
      <dgm:t>
        <a:bodyPr/>
        <a:lstStyle/>
        <a:p>
          <a:endParaRPr lang="tr-TR"/>
        </a:p>
      </dgm:t>
    </dgm:pt>
    <dgm:pt modelId="{2F44CC27-5130-4C71-9E9A-61C41DE6AA66}">
      <dgm:prSet phldrT="[Metin]"/>
      <dgm:spPr/>
      <dgm:t>
        <a:bodyPr/>
        <a:lstStyle/>
        <a:p>
          <a:r>
            <a:rPr lang="tr-TR" dirty="0" smtClean="0"/>
            <a:t>Tanıtıcılar</a:t>
          </a:r>
          <a:endParaRPr lang="tr-TR" dirty="0"/>
        </a:p>
      </dgm:t>
    </dgm:pt>
    <dgm:pt modelId="{2C44483F-D79F-480B-8B99-177E6E0F3D8A}" type="parTrans" cxnId="{2CA93B92-4D43-4E77-88D4-9DAF65719CC1}">
      <dgm:prSet/>
      <dgm:spPr/>
      <dgm:t>
        <a:bodyPr/>
        <a:lstStyle/>
        <a:p>
          <a:endParaRPr lang="tr-TR"/>
        </a:p>
      </dgm:t>
    </dgm:pt>
    <dgm:pt modelId="{57CE5E98-9E4E-46B2-A9A9-9BBF4556FB26}" type="sibTrans" cxnId="{2CA93B92-4D43-4E77-88D4-9DAF65719CC1}">
      <dgm:prSet/>
      <dgm:spPr/>
      <dgm:t>
        <a:bodyPr/>
        <a:lstStyle/>
        <a:p>
          <a:endParaRPr lang="tr-TR"/>
        </a:p>
      </dgm:t>
    </dgm:pt>
    <dgm:pt modelId="{6C9A670A-9D02-407E-A610-200EB3DFF51E}" type="pres">
      <dgm:prSet presAssocID="{02DA717D-4D53-4410-963B-4BBF276B8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F5EA41C-E4CC-49C6-B341-A53A3B887B84}" type="pres">
      <dgm:prSet presAssocID="{315A446C-3E9D-4ACB-AE53-560AA6D1A7B5}" presName="hierRoot1" presStyleCnt="0">
        <dgm:presLayoutVars>
          <dgm:hierBranch val="init"/>
        </dgm:presLayoutVars>
      </dgm:prSet>
      <dgm:spPr/>
    </dgm:pt>
    <dgm:pt modelId="{7746EB2F-BECC-42D1-9A4B-7B26F50C30E4}" type="pres">
      <dgm:prSet presAssocID="{315A446C-3E9D-4ACB-AE53-560AA6D1A7B5}" presName="rootComposite1" presStyleCnt="0"/>
      <dgm:spPr/>
    </dgm:pt>
    <dgm:pt modelId="{29F5FDD9-48CB-4467-B082-294768907A40}" type="pres">
      <dgm:prSet presAssocID="{315A446C-3E9D-4ACB-AE53-560AA6D1A7B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726DA69-AFC3-4A30-B83A-1D625900FE1F}" type="pres">
      <dgm:prSet presAssocID="{315A446C-3E9D-4ACB-AE53-560AA6D1A7B5}" presName="rootConnector1" presStyleLbl="node1" presStyleIdx="0" presStyleCnt="0"/>
      <dgm:spPr/>
      <dgm:t>
        <a:bodyPr/>
        <a:lstStyle/>
        <a:p>
          <a:endParaRPr lang="tr-TR"/>
        </a:p>
      </dgm:t>
    </dgm:pt>
    <dgm:pt modelId="{145F7A6B-816D-46A4-B552-505B12335D28}" type="pres">
      <dgm:prSet presAssocID="{315A446C-3E9D-4ACB-AE53-560AA6D1A7B5}" presName="hierChild2" presStyleCnt="0"/>
      <dgm:spPr/>
    </dgm:pt>
    <dgm:pt modelId="{C23B5040-A228-4376-9A09-BFEC8579AA3D}" type="pres">
      <dgm:prSet presAssocID="{D5EB1A25-485F-47DC-8B3F-8DB896E3921E}" presName="Name37" presStyleLbl="parChTrans1D2" presStyleIdx="0" presStyleCnt="2"/>
      <dgm:spPr/>
      <dgm:t>
        <a:bodyPr/>
        <a:lstStyle/>
        <a:p>
          <a:endParaRPr lang="tr-TR"/>
        </a:p>
      </dgm:t>
    </dgm:pt>
    <dgm:pt modelId="{95775A3A-07CB-44D0-B3C1-55836EE383F7}" type="pres">
      <dgm:prSet presAssocID="{63480CF9-CEEC-4203-BCBB-772B2D5A0FD5}" presName="hierRoot2" presStyleCnt="0">
        <dgm:presLayoutVars>
          <dgm:hierBranch val="init"/>
        </dgm:presLayoutVars>
      </dgm:prSet>
      <dgm:spPr/>
    </dgm:pt>
    <dgm:pt modelId="{FD27DCCB-8F28-400F-BE68-0178433E94B0}" type="pres">
      <dgm:prSet presAssocID="{63480CF9-CEEC-4203-BCBB-772B2D5A0FD5}" presName="rootComposite" presStyleCnt="0"/>
      <dgm:spPr/>
    </dgm:pt>
    <dgm:pt modelId="{48CBA02B-C9C8-4CA7-A640-090A45DBE718}" type="pres">
      <dgm:prSet presAssocID="{63480CF9-CEEC-4203-BCBB-772B2D5A0FD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76A8986-A85F-45ED-876F-D0A114A682EE}" type="pres">
      <dgm:prSet presAssocID="{63480CF9-CEEC-4203-BCBB-772B2D5A0FD5}" presName="rootConnector" presStyleLbl="node2" presStyleIdx="0" presStyleCnt="2"/>
      <dgm:spPr/>
      <dgm:t>
        <a:bodyPr/>
        <a:lstStyle/>
        <a:p>
          <a:endParaRPr lang="tr-TR"/>
        </a:p>
      </dgm:t>
    </dgm:pt>
    <dgm:pt modelId="{6CCCB746-0F35-4802-88BE-946C596D44C7}" type="pres">
      <dgm:prSet presAssocID="{63480CF9-CEEC-4203-BCBB-772B2D5A0FD5}" presName="hierChild4" presStyleCnt="0"/>
      <dgm:spPr/>
    </dgm:pt>
    <dgm:pt modelId="{C3491DB1-3DAD-4B94-BC16-6BF33B099E71}" type="pres">
      <dgm:prSet presAssocID="{63480CF9-CEEC-4203-BCBB-772B2D5A0FD5}" presName="hierChild5" presStyleCnt="0"/>
      <dgm:spPr/>
    </dgm:pt>
    <dgm:pt modelId="{AD02A1AA-1A13-4D82-9186-088C2DDA6922}" type="pres">
      <dgm:prSet presAssocID="{2C44483F-D79F-480B-8B99-177E6E0F3D8A}" presName="Name37" presStyleLbl="parChTrans1D2" presStyleIdx="1" presStyleCnt="2"/>
      <dgm:spPr/>
      <dgm:t>
        <a:bodyPr/>
        <a:lstStyle/>
        <a:p>
          <a:endParaRPr lang="tr-TR"/>
        </a:p>
      </dgm:t>
    </dgm:pt>
    <dgm:pt modelId="{8EE2737D-A0C3-4D9A-8DB3-D4563FA25DD2}" type="pres">
      <dgm:prSet presAssocID="{2F44CC27-5130-4C71-9E9A-61C41DE6AA66}" presName="hierRoot2" presStyleCnt="0">
        <dgm:presLayoutVars>
          <dgm:hierBranch val="init"/>
        </dgm:presLayoutVars>
      </dgm:prSet>
      <dgm:spPr/>
    </dgm:pt>
    <dgm:pt modelId="{9C92C015-2CF6-4E11-A224-CAAF80173C53}" type="pres">
      <dgm:prSet presAssocID="{2F44CC27-5130-4C71-9E9A-61C41DE6AA66}" presName="rootComposite" presStyleCnt="0"/>
      <dgm:spPr/>
    </dgm:pt>
    <dgm:pt modelId="{C0C99913-4EC7-4BA0-B461-0173F4F42C8B}" type="pres">
      <dgm:prSet presAssocID="{2F44CC27-5130-4C71-9E9A-61C41DE6AA6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E34ECA5-A9A3-4973-9418-71A2E9785969}" type="pres">
      <dgm:prSet presAssocID="{2F44CC27-5130-4C71-9E9A-61C41DE6AA66}" presName="rootConnector" presStyleLbl="node2" presStyleIdx="1" presStyleCnt="2"/>
      <dgm:spPr/>
      <dgm:t>
        <a:bodyPr/>
        <a:lstStyle/>
        <a:p>
          <a:endParaRPr lang="tr-TR"/>
        </a:p>
      </dgm:t>
    </dgm:pt>
    <dgm:pt modelId="{BD539E37-F5BB-44A0-9CF8-A56B23DAF056}" type="pres">
      <dgm:prSet presAssocID="{2F44CC27-5130-4C71-9E9A-61C41DE6AA66}" presName="hierChild4" presStyleCnt="0"/>
      <dgm:spPr/>
    </dgm:pt>
    <dgm:pt modelId="{1D31E414-A76E-4522-A1DD-F4054ACDB2A9}" type="pres">
      <dgm:prSet presAssocID="{2F44CC27-5130-4C71-9E9A-61C41DE6AA66}" presName="hierChild5" presStyleCnt="0"/>
      <dgm:spPr/>
    </dgm:pt>
    <dgm:pt modelId="{7A18E8C8-1862-44E3-8EEC-D2F99A57FB94}" type="pres">
      <dgm:prSet presAssocID="{315A446C-3E9D-4ACB-AE53-560AA6D1A7B5}" presName="hierChild3" presStyleCnt="0"/>
      <dgm:spPr/>
    </dgm:pt>
  </dgm:ptLst>
  <dgm:cxnLst>
    <dgm:cxn modelId="{FB1015E3-3DC0-4176-B121-A31C25B8549B}" type="presOf" srcId="{63480CF9-CEEC-4203-BCBB-772B2D5A0FD5}" destId="{48CBA02B-C9C8-4CA7-A640-090A45DBE718}" srcOrd="0" destOrd="0" presId="urn:microsoft.com/office/officeart/2005/8/layout/orgChart1"/>
    <dgm:cxn modelId="{3B5133FF-3E3B-406F-8252-09E910DD30FD}" type="presOf" srcId="{2C44483F-D79F-480B-8B99-177E6E0F3D8A}" destId="{AD02A1AA-1A13-4D82-9186-088C2DDA6922}" srcOrd="0" destOrd="0" presId="urn:microsoft.com/office/officeart/2005/8/layout/orgChart1"/>
    <dgm:cxn modelId="{2CA93B92-4D43-4E77-88D4-9DAF65719CC1}" srcId="{315A446C-3E9D-4ACB-AE53-560AA6D1A7B5}" destId="{2F44CC27-5130-4C71-9E9A-61C41DE6AA66}" srcOrd="1" destOrd="0" parTransId="{2C44483F-D79F-480B-8B99-177E6E0F3D8A}" sibTransId="{57CE5E98-9E4E-46B2-A9A9-9BBF4556FB26}"/>
    <dgm:cxn modelId="{CF5B1B99-4782-447C-9DA7-4FFC15EF3774}" type="presOf" srcId="{D5EB1A25-485F-47DC-8B3F-8DB896E3921E}" destId="{C23B5040-A228-4376-9A09-BFEC8579AA3D}" srcOrd="0" destOrd="0" presId="urn:microsoft.com/office/officeart/2005/8/layout/orgChart1"/>
    <dgm:cxn modelId="{3E984A5C-41FE-4902-A718-E79E2F3DA884}" srcId="{02DA717D-4D53-4410-963B-4BBF276B8B67}" destId="{315A446C-3E9D-4ACB-AE53-560AA6D1A7B5}" srcOrd="0" destOrd="0" parTransId="{329BFBDE-14BE-4DB8-BF01-1A0A5F1E17F5}" sibTransId="{B66ACAA7-06C9-4E79-AB26-0CAB57D14E7A}"/>
    <dgm:cxn modelId="{4BE225B2-747F-4339-BD41-A3019FF7062D}" type="presOf" srcId="{02DA717D-4D53-4410-963B-4BBF276B8B67}" destId="{6C9A670A-9D02-407E-A610-200EB3DFF51E}" srcOrd="0" destOrd="0" presId="urn:microsoft.com/office/officeart/2005/8/layout/orgChart1"/>
    <dgm:cxn modelId="{12282902-BC36-42CF-B896-C43EEB7A856C}" type="presOf" srcId="{315A446C-3E9D-4ACB-AE53-560AA6D1A7B5}" destId="{7726DA69-AFC3-4A30-B83A-1D625900FE1F}" srcOrd="1" destOrd="0" presId="urn:microsoft.com/office/officeart/2005/8/layout/orgChart1"/>
    <dgm:cxn modelId="{3A0A8198-9106-475A-A0EE-D81753584058}" type="presOf" srcId="{2F44CC27-5130-4C71-9E9A-61C41DE6AA66}" destId="{C0C99913-4EC7-4BA0-B461-0173F4F42C8B}" srcOrd="0" destOrd="0" presId="urn:microsoft.com/office/officeart/2005/8/layout/orgChart1"/>
    <dgm:cxn modelId="{22F3C773-0F4E-48BA-8825-AE3FBB626135}" type="presOf" srcId="{2F44CC27-5130-4C71-9E9A-61C41DE6AA66}" destId="{6E34ECA5-A9A3-4973-9418-71A2E9785969}" srcOrd="1" destOrd="0" presId="urn:microsoft.com/office/officeart/2005/8/layout/orgChart1"/>
    <dgm:cxn modelId="{CCC81401-80D7-4825-A16D-212323F3AF90}" srcId="{315A446C-3E9D-4ACB-AE53-560AA6D1A7B5}" destId="{63480CF9-CEEC-4203-BCBB-772B2D5A0FD5}" srcOrd="0" destOrd="0" parTransId="{D5EB1A25-485F-47DC-8B3F-8DB896E3921E}" sibTransId="{01122B08-EE76-4618-BFC6-C730578D265B}"/>
    <dgm:cxn modelId="{5058E9B9-DADD-472C-A384-401260AA9E3E}" type="presOf" srcId="{63480CF9-CEEC-4203-BCBB-772B2D5A0FD5}" destId="{A76A8986-A85F-45ED-876F-D0A114A682EE}" srcOrd="1" destOrd="0" presId="urn:microsoft.com/office/officeart/2005/8/layout/orgChart1"/>
    <dgm:cxn modelId="{F490C703-22BA-488F-B825-04E4025DF9C2}" type="presOf" srcId="{315A446C-3E9D-4ACB-AE53-560AA6D1A7B5}" destId="{29F5FDD9-48CB-4467-B082-294768907A40}" srcOrd="0" destOrd="0" presId="urn:microsoft.com/office/officeart/2005/8/layout/orgChart1"/>
    <dgm:cxn modelId="{EFDF85A8-B984-49FA-A3A0-4669E9C4C3E7}" type="presParOf" srcId="{6C9A670A-9D02-407E-A610-200EB3DFF51E}" destId="{7F5EA41C-E4CC-49C6-B341-A53A3B887B84}" srcOrd="0" destOrd="0" presId="urn:microsoft.com/office/officeart/2005/8/layout/orgChart1"/>
    <dgm:cxn modelId="{5BAEEBC8-BB70-4A96-A39E-A169173D779A}" type="presParOf" srcId="{7F5EA41C-E4CC-49C6-B341-A53A3B887B84}" destId="{7746EB2F-BECC-42D1-9A4B-7B26F50C30E4}" srcOrd="0" destOrd="0" presId="urn:microsoft.com/office/officeart/2005/8/layout/orgChart1"/>
    <dgm:cxn modelId="{AED000AB-D341-4654-8CE5-C0E24019C24A}" type="presParOf" srcId="{7746EB2F-BECC-42D1-9A4B-7B26F50C30E4}" destId="{29F5FDD9-48CB-4467-B082-294768907A40}" srcOrd="0" destOrd="0" presId="urn:microsoft.com/office/officeart/2005/8/layout/orgChart1"/>
    <dgm:cxn modelId="{DC034AAB-B967-4F8A-81FB-CA05D965977C}" type="presParOf" srcId="{7746EB2F-BECC-42D1-9A4B-7B26F50C30E4}" destId="{7726DA69-AFC3-4A30-B83A-1D625900FE1F}" srcOrd="1" destOrd="0" presId="urn:microsoft.com/office/officeart/2005/8/layout/orgChart1"/>
    <dgm:cxn modelId="{80FA76C0-723D-453F-9FCE-184B10F8C827}" type="presParOf" srcId="{7F5EA41C-E4CC-49C6-B341-A53A3B887B84}" destId="{145F7A6B-816D-46A4-B552-505B12335D28}" srcOrd="1" destOrd="0" presId="urn:microsoft.com/office/officeart/2005/8/layout/orgChart1"/>
    <dgm:cxn modelId="{3CC9C6E4-F186-4633-89D9-1BAF7DEADE1C}" type="presParOf" srcId="{145F7A6B-816D-46A4-B552-505B12335D28}" destId="{C23B5040-A228-4376-9A09-BFEC8579AA3D}" srcOrd="0" destOrd="0" presId="urn:microsoft.com/office/officeart/2005/8/layout/orgChart1"/>
    <dgm:cxn modelId="{5FA68681-3412-4C9C-A40E-25987D5A912F}" type="presParOf" srcId="{145F7A6B-816D-46A4-B552-505B12335D28}" destId="{95775A3A-07CB-44D0-B3C1-55836EE383F7}" srcOrd="1" destOrd="0" presId="urn:microsoft.com/office/officeart/2005/8/layout/orgChart1"/>
    <dgm:cxn modelId="{925348C6-95FB-4102-BC9E-839F68756457}" type="presParOf" srcId="{95775A3A-07CB-44D0-B3C1-55836EE383F7}" destId="{FD27DCCB-8F28-400F-BE68-0178433E94B0}" srcOrd="0" destOrd="0" presId="urn:microsoft.com/office/officeart/2005/8/layout/orgChart1"/>
    <dgm:cxn modelId="{75F3A15E-087A-4D38-9D87-F39B33D0263C}" type="presParOf" srcId="{FD27DCCB-8F28-400F-BE68-0178433E94B0}" destId="{48CBA02B-C9C8-4CA7-A640-090A45DBE718}" srcOrd="0" destOrd="0" presId="urn:microsoft.com/office/officeart/2005/8/layout/orgChart1"/>
    <dgm:cxn modelId="{E3F8AD7E-0B6B-4D62-A9A6-6C1BE25C06E3}" type="presParOf" srcId="{FD27DCCB-8F28-400F-BE68-0178433E94B0}" destId="{A76A8986-A85F-45ED-876F-D0A114A682EE}" srcOrd="1" destOrd="0" presId="urn:microsoft.com/office/officeart/2005/8/layout/orgChart1"/>
    <dgm:cxn modelId="{46CD48FD-283C-45F7-A921-B7ADD2482003}" type="presParOf" srcId="{95775A3A-07CB-44D0-B3C1-55836EE383F7}" destId="{6CCCB746-0F35-4802-88BE-946C596D44C7}" srcOrd="1" destOrd="0" presId="urn:microsoft.com/office/officeart/2005/8/layout/orgChart1"/>
    <dgm:cxn modelId="{C0B59F45-A95F-470D-988C-A017C692D98E}" type="presParOf" srcId="{95775A3A-07CB-44D0-B3C1-55836EE383F7}" destId="{C3491DB1-3DAD-4B94-BC16-6BF33B099E71}" srcOrd="2" destOrd="0" presId="urn:microsoft.com/office/officeart/2005/8/layout/orgChart1"/>
    <dgm:cxn modelId="{69512EC4-30BF-47F1-8D7A-0B68F85A5AE2}" type="presParOf" srcId="{145F7A6B-816D-46A4-B552-505B12335D28}" destId="{AD02A1AA-1A13-4D82-9186-088C2DDA6922}" srcOrd="2" destOrd="0" presId="urn:microsoft.com/office/officeart/2005/8/layout/orgChart1"/>
    <dgm:cxn modelId="{47B794B4-2231-4983-8AFA-50AB995C3C6E}" type="presParOf" srcId="{145F7A6B-816D-46A4-B552-505B12335D28}" destId="{8EE2737D-A0C3-4D9A-8DB3-D4563FA25DD2}" srcOrd="3" destOrd="0" presId="urn:microsoft.com/office/officeart/2005/8/layout/orgChart1"/>
    <dgm:cxn modelId="{5FC27860-37EA-441E-8D2E-F076C9CFDBAE}" type="presParOf" srcId="{8EE2737D-A0C3-4D9A-8DB3-D4563FA25DD2}" destId="{9C92C015-2CF6-4E11-A224-CAAF80173C53}" srcOrd="0" destOrd="0" presId="urn:microsoft.com/office/officeart/2005/8/layout/orgChart1"/>
    <dgm:cxn modelId="{41A6AA74-B525-4DA1-B6E7-6BB9BF37F077}" type="presParOf" srcId="{9C92C015-2CF6-4E11-A224-CAAF80173C53}" destId="{C0C99913-4EC7-4BA0-B461-0173F4F42C8B}" srcOrd="0" destOrd="0" presId="urn:microsoft.com/office/officeart/2005/8/layout/orgChart1"/>
    <dgm:cxn modelId="{FDE5E947-4978-4F1F-8E8F-A295A3C137F0}" type="presParOf" srcId="{9C92C015-2CF6-4E11-A224-CAAF80173C53}" destId="{6E34ECA5-A9A3-4973-9418-71A2E9785969}" srcOrd="1" destOrd="0" presId="urn:microsoft.com/office/officeart/2005/8/layout/orgChart1"/>
    <dgm:cxn modelId="{A85400F0-AA49-4875-8D3F-AA00478E4520}" type="presParOf" srcId="{8EE2737D-A0C3-4D9A-8DB3-D4563FA25DD2}" destId="{BD539E37-F5BB-44A0-9CF8-A56B23DAF056}" srcOrd="1" destOrd="0" presId="urn:microsoft.com/office/officeart/2005/8/layout/orgChart1"/>
    <dgm:cxn modelId="{4303268A-6561-4B30-82A3-017C45FDB879}" type="presParOf" srcId="{8EE2737D-A0C3-4D9A-8DB3-D4563FA25DD2}" destId="{1D31E414-A76E-4522-A1DD-F4054ACDB2A9}" srcOrd="2" destOrd="0" presId="urn:microsoft.com/office/officeart/2005/8/layout/orgChart1"/>
    <dgm:cxn modelId="{7052C890-3498-4052-95D9-8548E9B29296}" type="presParOf" srcId="{7F5EA41C-E4CC-49C6-B341-A53A3B887B84}" destId="{7A18E8C8-1862-44E3-8EEC-D2F99A57FB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2A1AA-1A13-4D82-9186-088C2DDA6922}">
      <dsp:nvSpPr>
        <dsp:cNvPr id="0" name=""/>
        <dsp:cNvSpPr/>
      </dsp:nvSpPr>
      <dsp:spPr>
        <a:xfrm>
          <a:off x="5360811" y="2254501"/>
          <a:ext cx="2723857" cy="94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735"/>
              </a:lnTo>
              <a:lnTo>
                <a:pt x="2723857" y="472735"/>
              </a:lnTo>
              <a:lnTo>
                <a:pt x="2723857" y="9454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B5040-A228-4376-9A09-BFEC8579AA3D}">
      <dsp:nvSpPr>
        <dsp:cNvPr id="0" name=""/>
        <dsp:cNvSpPr/>
      </dsp:nvSpPr>
      <dsp:spPr>
        <a:xfrm>
          <a:off x="2636953" y="2254501"/>
          <a:ext cx="2723857" cy="945471"/>
        </a:xfrm>
        <a:custGeom>
          <a:avLst/>
          <a:gdLst/>
          <a:ahLst/>
          <a:cxnLst/>
          <a:rect l="0" t="0" r="0" b="0"/>
          <a:pathLst>
            <a:path>
              <a:moveTo>
                <a:pt x="2723857" y="0"/>
              </a:moveTo>
              <a:lnTo>
                <a:pt x="2723857" y="472735"/>
              </a:lnTo>
              <a:lnTo>
                <a:pt x="0" y="472735"/>
              </a:lnTo>
              <a:lnTo>
                <a:pt x="0" y="9454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5FDD9-48CB-4467-B082-294768907A40}">
      <dsp:nvSpPr>
        <dsp:cNvPr id="0" name=""/>
        <dsp:cNvSpPr/>
      </dsp:nvSpPr>
      <dsp:spPr>
        <a:xfrm>
          <a:off x="3109689" y="3379"/>
          <a:ext cx="4502243" cy="225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600" kern="1200" dirty="0" smtClean="0"/>
            <a:t>C </a:t>
          </a:r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600" kern="1200" dirty="0" smtClean="0"/>
            <a:t>Dilindeki Sözcükler</a:t>
          </a:r>
          <a:endParaRPr lang="tr-TR" sz="4600" kern="1200" dirty="0"/>
        </a:p>
      </dsp:txBody>
      <dsp:txXfrm>
        <a:off x="3109689" y="3379"/>
        <a:ext cx="4502243" cy="2251121"/>
      </dsp:txXfrm>
    </dsp:sp>
    <dsp:sp modelId="{48CBA02B-C9C8-4CA7-A640-090A45DBE718}">
      <dsp:nvSpPr>
        <dsp:cNvPr id="0" name=""/>
        <dsp:cNvSpPr/>
      </dsp:nvSpPr>
      <dsp:spPr>
        <a:xfrm>
          <a:off x="385831" y="3199972"/>
          <a:ext cx="4502243" cy="2251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600" kern="1200" dirty="0" smtClean="0"/>
            <a:t>Özel Amaçlı Sözcükler</a:t>
          </a:r>
          <a:endParaRPr lang="tr-TR" sz="4600" kern="1200" dirty="0"/>
        </a:p>
      </dsp:txBody>
      <dsp:txXfrm>
        <a:off x="385831" y="3199972"/>
        <a:ext cx="4502243" cy="2251121"/>
      </dsp:txXfrm>
    </dsp:sp>
    <dsp:sp modelId="{C0C99913-4EC7-4BA0-B461-0173F4F42C8B}">
      <dsp:nvSpPr>
        <dsp:cNvPr id="0" name=""/>
        <dsp:cNvSpPr/>
      </dsp:nvSpPr>
      <dsp:spPr>
        <a:xfrm>
          <a:off x="5833546" y="3199972"/>
          <a:ext cx="4502243" cy="2251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600" kern="1200" dirty="0" smtClean="0"/>
            <a:t>Tanıtıcılar</a:t>
          </a:r>
          <a:endParaRPr lang="tr-TR" sz="4600" kern="1200" dirty="0"/>
        </a:p>
      </dsp:txBody>
      <dsp:txXfrm>
        <a:off x="5833546" y="3199972"/>
        <a:ext cx="4502243" cy="2251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2A2A-FDF4-4408-A4EF-6198D0C4FE0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635-82D4-41F3-9D63-0CD9E1F2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Bölüm</a:t>
            </a:r>
            <a:r>
              <a:rPr lang="tr-TR" baseline="0" dirty="0" smtClean="0"/>
              <a:t> 1’de bilgisayarlarla ilgili kavramları öğrendik. Bu bölümde ise hep birlikte C programlama dilinin genel yapılarını inceleyeceğiz.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Bunun sebebi </a:t>
            </a:r>
            <a:r>
              <a:rPr lang="tr-TR" b="1" i="1" dirty="0" err="1" smtClean="0"/>
              <a:t>short</a:t>
            </a:r>
            <a:r>
              <a:rPr lang="tr-TR" dirty="0" smtClean="0"/>
              <a:t> kelimesi özel amaçlı bir sözcük olması ve tanıtıcı olarak tanımlanamamasıdır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 dilinde</a:t>
            </a:r>
            <a:r>
              <a:rPr lang="tr-TR" baseline="0" dirty="0" smtClean="0"/>
              <a:t> fonksiyonlara ileride daha detaylı </a:t>
            </a:r>
            <a:r>
              <a:rPr lang="tr-TR" baseline="0" dirty="0" err="1" smtClean="0"/>
              <a:t>deyein</a:t>
            </a:r>
            <a:r>
              <a:rPr lang="en-US" baseline="0" dirty="0" smtClean="0"/>
              <a:t>e</a:t>
            </a:r>
            <a:r>
              <a:rPr lang="tr-TR" baseline="0" dirty="0" err="1" smtClean="0"/>
              <a:t>ceğiz</a:t>
            </a:r>
            <a:r>
              <a:rPr lang="tr-TR" baseline="0" dirty="0" smtClean="0"/>
              <a:t> ancak yazdığımız bu ilk programda zorunlu olarak kullandığımız main() fonksiyonu nedeniyle bu bölümde fonksiyonlara genel olarak değineceğiz.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 dilinde</a:t>
            </a:r>
            <a:r>
              <a:rPr lang="tr-TR" baseline="0" dirty="0" smtClean="0"/>
              <a:t> fonksiyonlara ileride daha detaylı </a:t>
            </a:r>
            <a:r>
              <a:rPr lang="tr-TR" baseline="0" dirty="0" err="1" smtClean="0"/>
              <a:t>deyein</a:t>
            </a:r>
            <a:r>
              <a:rPr lang="en-US" baseline="0" dirty="0" smtClean="0"/>
              <a:t>e</a:t>
            </a:r>
            <a:r>
              <a:rPr lang="tr-TR" baseline="0" dirty="0" err="1" smtClean="0"/>
              <a:t>ceğiz</a:t>
            </a:r>
            <a:r>
              <a:rPr lang="tr-TR" baseline="0" dirty="0" smtClean="0"/>
              <a:t> ancak yazdığımız bu ilk programda zorunlu olarak kullandığımız main() fonksiyonu nedeniyle bu bölümde fonksiyonlara genel olarak değineceğiz.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 tür programlar C derleyicisini geliştiren kişiler tarafından</a:t>
            </a:r>
            <a:r>
              <a:rPr lang="tr-TR" baseline="0" dirty="0" smtClean="0"/>
              <a:t> yazılmışlardır ve standart bir yapıda C programcılarının kullanımlarına sunulmuşlardır.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u="sng" dirty="0" smtClean="0"/>
              <a:t>Soru</a:t>
            </a:r>
            <a:r>
              <a:rPr lang="tr-TR" dirty="0" smtClean="0"/>
              <a:t>: Eğer yorumu ekrana yazdırmak istersek ne yapmamız gerekir?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Gerek</a:t>
            </a:r>
            <a:r>
              <a:rPr lang="tr-TR" baseline="0" dirty="0" smtClean="0"/>
              <a:t> bizim tarafımızdan ve gerekse de başkaları tarafından anlaşılması zordur.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 sözcükleri daha iyi</a:t>
            </a:r>
            <a:r>
              <a:rPr lang="tr-TR" baseline="0" dirty="0" smtClean="0"/>
              <a:t> anlamak için k</a:t>
            </a:r>
            <a:r>
              <a:rPr lang="tr-TR" dirty="0" smtClean="0"/>
              <a:t>ullanıcıdan</a:t>
            </a:r>
            <a:r>
              <a:rPr lang="tr-TR" baseline="0" dirty="0" smtClean="0"/>
              <a:t> yarıçap değerini alan ve bu değeri kullanarak bir dairenin alanını hesaplayan programa bakalım.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Ancak derleyici yazan firmalar, bu sözcüklere kendi derleyicileri için</a:t>
            </a:r>
            <a:r>
              <a:rPr lang="tr-TR" baseline="0" dirty="0" smtClean="0"/>
              <a:t>  yenilerini ekleyebilmektedirler.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56635-82D4-41F3-9D63-0CD9E1F2A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8900"/>
            <a:ext cx="10515600" cy="481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4F0D-E843-4AA9-98D2-C3DF647BB21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D008-8C55-4C0B-AE4A-A72CA804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212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UYB103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err="1" smtClean="0"/>
              <a:t>Programlama</a:t>
            </a:r>
            <a:r>
              <a:rPr lang="tr-TR" sz="4800" b="1" dirty="0" smtClean="0"/>
              <a:t> I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7712"/>
            <a:ext cx="9144000" cy="910087"/>
          </a:xfrm>
        </p:spPr>
        <p:txBody>
          <a:bodyPr>
            <a:normAutofit/>
          </a:bodyPr>
          <a:lstStyle/>
          <a:p>
            <a:r>
              <a:rPr lang="tr-TR" sz="3600" dirty="0" smtClean="0"/>
              <a:t>Bölüm </a:t>
            </a:r>
            <a:r>
              <a:rPr lang="tr-TR" sz="3600" dirty="0"/>
              <a:t>2</a:t>
            </a:r>
            <a:r>
              <a:rPr lang="tr-TR" sz="3600" dirty="0" smtClean="0"/>
              <a:t>- C Dilinin Temelleri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89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Kütüphaneler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902244" cy="5177367"/>
          </a:xfrm>
        </p:spPr>
        <p:txBody>
          <a:bodyPr/>
          <a:lstStyle/>
          <a:p>
            <a:r>
              <a:rPr lang="tr-TR" dirty="0" smtClean="0"/>
              <a:t>Bir kütüphaneye ait herhangi bir fonksiyonu kullanmak istediğimizde öncelikle bu fonksiyonun bulunduğu </a:t>
            </a:r>
            <a:r>
              <a:rPr lang="tr-TR" dirty="0" smtClean="0">
                <a:solidFill>
                  <a:srgbClr val="FF0000"/>
                </a:solidFill>
              </a:rPr>
              <a:t>kütüphaneyi programımıza tanıtmamız gerekir</a:t>
            </a:r>
          </a:p>
          <a:p>
            <a:endParaRPr lang="tr-TR" dirty="0"/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smtClean="0"/>
              <a:t>bu satır kütüphaneyi programa tanıtmak için kullanılmıştır</a:t>
            </a: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/>
              <a:t>Böylece artık programımız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tr-TR" dirty="0"/>
              <a:t>kütüphanesi içinde tanımlanmış </a:t>
            </a:r>
            <a:r>
              <a:rPr lang="tr-TR" dirty="0">
                <a:solidFill>
                  <a:srgbClr val="FF0000"/>
                </a:solidFill>
              </a:rPr>
              <a:t>tüm fonksiyonları tanır hale </a:t>
            </a:r>
            <a:r>
              <a:rPr lang="tr-TR" dirty="0" smtClean="0">
                <a:solidFill>
                  <a:srgbClr val="FF0000"/>
                </a:solidFill>
              </a:rPr>
              <a:t>gelecektir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2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Kütüphaneler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3314699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Kütüphane içinde kodu daha önce yazılmış, programcıların kullanımına </a:t>
            </a:r>
            <a:r>
              <a:rPr lang="tr-TR" dirty="0" smtClean="0">
                <a:solidFill>
                  <a:srgbClr val="FF0000"/>
                </a:solidFill>
              </a:rPr>
              <a:t>hazır fonksiyonlar </a:t>
            </a:r>
            <a:r>
              <a:rPr lang="tr-TR" dirty="0" smtClean="0"/>
              <a:t>bulunur.</a:t>
            </a:r>
          </a:p>
          <a:p>
            <a:endParaRPr lang="tr-TR" dirty="0"/>
          </a:p>
          <a:p>
            <a:r>
              <a:rPr lang="tr-TR" dirty="0" smtClean="0"/>
              <a:t>Böylece bu fonksiyonların her defasında tekrar </a:t>
            </a:r>
            <a:r>
              <a:rPr lang="tr-TR" dirty="0" smtClean="0">
                <a:solidFill>
                  <a:srgbClr val="FF0000"/>
                </a:solidFill>
              </a:rPr>
              <a:t>tekrar yazılması engellemiş olur</a:t>
            </a:r>
          </a:p>
          <a:p>
            <a:endParaRPr lang="tr-TR" dirty="0"/>
          </a:p>
          <a:p>
            <a:r>
              <a:rPr lang="tr-TR" dirty="0" smtClean="0"/>
              <a:t>Standart kütüphaneler dışında da bir çok kütüphane yapılan işin özelliğine göre programa dahil edilebilir ve kullanılabilir.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386666" y="4583289"/>
            <a:ext cx="403013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pow();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05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Çıktı Fonksiyonu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7689" y="1358900"/>
            <a:ext cx="6028267" cy="4818063"/>
          </a:xfrm>
        </p:spPr>
        <p:txBody>
          <a:bodyPr/>
          <a:lstStyle/>
          <a:p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tr-TR" dirty="0" smtClean="0"/>
              <a:t>fonksiyonu ekrana </a:t>
            </a:r>
            <a:r>
              <a:rPr lang="tr-TR" dirty="0" smtClean="0">
                <a:solidFill>
                  <a:srgbClr val="FF0000"/>
                </a:solidFill>
              </a:rPr>
              <a:t>çeşitli çıktıların yazılması </a:t>
            </a:r>
            <a:r>
              <a:rPr lang="tr-TR" dirty="0" smtClean="0"/>
              <a:t>amacıyla kullanılan ve standart C kütüphanesi ile birlikte gelen bir fonksiyonudur.</a:t>
            </a:r>
          </a:p>
          <a:p>
            <a:endParaRPr lang="tr-TR" dirty="0"/>
          </a:p>
          <a:p>
            <a:r>
              <a:rPr lang="en-US" dirty="0" smtClean="0"/>
              <a:t>p</a:t>
            </a:r>
            <a:r>
              <a:rPr lang="tr-TR" dirty="0" err="1" smtClean="0"/>
              <a:t>rintf</a:t>
            </a:r>
            <a:r>
              <a:rPr lang="tr-TR" dirty="0" smtClean="0"/>
              <a:t>() fonksiyonun en basit kullanım şekli aşağıdaki gibidir:</a:t>
            </a:r>
          </a:p>
          <a:p>
            <a:pPr lvl="1"/>
            <a:endParaRPr lang="tr-TR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format_dizgisi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829778" y="1595966"/>
            <a:ext cx="5113865" cy="22761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(“Bu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benim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ilk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programim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3977569"/>
            <a:ext cx="40386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return() </a:t>
            </a:r>
            <a:r>
              <a:rPr lang="en-US" dirty="0" err="1" smtClean="0"/>
              <a:t>komutu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 </a:t>
            </a:r>
            <a:r>
              <a:rPr lang="tr-TR" dirty="0" smtClean="0"/>
              <a:t>içinde yazılan her fonksiyon </a:t>
            </a:r>
            <a:r>
              <a:rPr lang="tr-TR" dirty="0" smtClean="0">
                <a:solidFill>
                  <a:srgbClr val="FF0000"/>
                </a:solidFill>
              </a:rPr>
              <a:t>çağırıldığı yere geri döner</a:t>
            </a:r>
          </a:p>
          <a:p>
            <a:endParaRPr lang="tr-TR" dirty="0" smtClean="0"/>
          </a:p>
          <a:p>
            <a:r>
              <a:rPr lang="tr-TR" dirty="0" smtClean="0"/>
              <a:t>Fonksiyon çağırıldığı yere geri dönerken, yapılan işin özelliğine göre </a:t>
            </a:r>
            <a:r>
              <a:rPr lang="tr-TR" dirty="0" smtClean="0">
                <a:solidFill>
                  <a:srgbClr val="FF0000"/>
                </a:solidFill>
              </a:rPr>
              <a:t>bazı değeri de beraberinde taşır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main( ) fonksiyonu içinde kullanılan </a:t>
            </a:r>
            <a:r>
              <a:rPr lang="tr-TR" dirty="0" err="1"/>
              <a:t>return</a:t>
            </a:r>
            <a:r>
              <a:rPr lang="tr-TR" dirty="0"/>
              <a:t>() komutu programın sonlandırılarak </a:t>
            </a:r>
            <a:r>
              <a:rPr lang="tr-TR" dirty="0" smtClean="0">
                <a:solidFill>
                  <a:srgbClr val="FF0000"/>
                </a:solidFill>
              </a:rPr>
              <a:t>işletim </a:t>
            </a:r>
            <a:r>
              <a:rPr lang="tr-TR" dirty="0">
                <a:solidFill>
                  <a:srgbClr val="FF0000"/>
                </a:solidFill>
              </a:rPr>
              <a:t>sistemine geri dönülmesini </a:t>
            </a:r>
            <a:r>
              <a:rPr lang="tr-TR" dirty="0" smtClean="0">
                <a:solidFill>
                  <a:srgbClr val="FF0000"/>
                </a:solidFill>
              </a:rPr>
              <a:t>sağlar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Yazım ve Noktalama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73667" y="2777068"/>
            <a:ext cx="10515600" cy="123048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C dilinde yazılan bir programın derleyici tarafından anlaşılabilmesi amacıyla bazı noktalama işaretlerinin kullanılması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62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Noktalı Virgül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2637366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C dilinde her komutun bittiği yer noktalı virgül </a:t>
            </a:r>
            <a:r>
              <a:rPr lang="tr-TR" dirty="0" smtClean="0">
                <a:solidFill>
                  <a:srgbClr val="FF0000"/>
                </a:solidFill>
              </a:rPr>
              <a:t>‘ ; ’ </a:t>
            </a:r>
            <a:r>
              <a:rPr lang="tr-TR" dirty="0" smtClean="0"/>
              <a:t>işareti ile belirtilir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Bağımsız komutlar </a:t>
            </a:r>
            <a:r>
              <a:rPr lang="tr-TR" dirty="0" smtClean="0"/>
              <a:t>noktalı virgül kullanılarak birbirinden ayrılır</a:t>
            </a:r>
          </a:p>
          <a:p>
            <a:r>
              <a:rPr lang="tr-TR" dirty="0" smtClean="0"/>
              <a:t>Noktalı virgül kullanılarak </a:t>
            </a:r>
            <a:r>
              <a:rPr lang="tr-TR" dirty="0" smtClean="0">
                <a:solidFill>
                  <a:srgbClr val="FF0000"/>
                </a:solidFill>
              </a:rPr>
              <a:t>bir satıra birden fazla komutun yazılabilir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tr-TR" dirty="0" smtClean="0"/>
              <a:t>içinde kullanıldığında bu iki farklı yazım şekli de aynı sonucu verecektir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41312" y="4181124"/>
            <a:ext cx="1927577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=y;</a:t>
            </a:r>
          </a:p>
          <a:p>
            <a:r>
              <a:rPr lang="en-US" sz="3600" dirty="0"/>
              <a:t>y</a:t>
            </a:r>
            <a:r>
              <a:rPr lang="en-US" sz="3600" dirty="0" smtClean="0"/>
              <a:t>=y+1;</a:t>
            </a:r>
          </a:p>
          <a:p>
            <a:r>
              <a:rPr lang="en-US" sz="3600" dirty="0"/>
              <a:t>y</a:t>
            </a:r>
            <a:r>
              <a:rPr lang="en-US" sz="3600" dirty="0" smtClean="0"/>
              <a:t>=</a:t>
            </a:r>
            <a:r>
              <a:rPr lang="en-US" sz="3600" dirty="0" err="1" smtClean="0"/>
              <a:t>x+y</a:t>
            </a:r>
            <a:r>
              <a:rPr lang="en-US" sz="3600" dirty="0" smtClean="0"/>
              <a:t>;</a:t>
            </a:r>
            <a:endParaRPr lang="tr-TR" sz="36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4174067" y="4181124"/>
            <a:ext cx="486833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x=y; y=y+1; y=</a:t>
            </a:r>
            <a:r>
              <a:rPr lang="en-US" sz="3600" dirty="0" err="1" smtClean="0"/>
              <a:t>x+y</a:t>
            </a:r>
            <a:r>
              <a:rPr lang="en-US" sz="3600" dirty="0" smtClean="0"/>
              <a:t>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2440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Ayra</a:t>
            </a:r>
            <a:r>
              <a:rPr lang="tr-TR" dirty="0" smtClean="0"/>
              <a:t>ç İşaretleri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 dili bloklardan oluşur demiştik.</a:t>
            </a:r>
          </a:p>
          <a:p>
            <a:endParaRPr lang="tr-TR" dirty="0" smtClean="0"/>
          </a:p>
          <a:p>
            <a:r>
              <a:rPr lang="tr-TR" dirty="0" smtClean="0"/>
              <a:t>Bloklar </a:t>
            </a:r>
            <a:r>
              <a:rPr lang="tr-TR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tr-TR" dirty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tr-TR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</a:t>
            </a:r>
            <a:r>
              <a:rPr lang="tr-TR" dirty="0" err="1" smtClean="0"/>
              <a:t>yraç</a:t>
            </a:r>
            <a:r>
              <a:rPr lang="tr-TR" dirty="0" smtClean="0"/>
              <a:t> işaretleri içinde belirtilen komutların bir araya gelmesi ile oluşur.</a:t>
            </a:r>
          </a:p>
          <a:p>
            <a:endParaRPr lang="tr-TR" dirty="0" smtClean="0"/>
          </a:p>
          <a:p>
            <a:r>
              <a:rPr lang="tr-TR" dirty="0" smtClean="0"/>
              <a:t>Böylece</a:t>
            </a:r>
            <a:r>
              <a:rPr lang="tr-TR" dirty="0" smtClean="0">
                <a:solidFill>
                  <a:srgbClr val="FF0000"/>
                </a:solidFill>
              </a:rPr>
              <a:t>, belirli bir amaca yönelik komutların </a:t>
            </a:r>
            <a:r>
              <a:rPr lang="tr-TR" dirty="0" smtClean="0"/>
              <a:t>bir blok içinde toplanması sağlanır.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Açıklama Satırları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5664200" cy="481806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C dilinde yazılmış bir programın içinde istediğiniz herhangi bir yere açıklama yazabilirsiniz.</a:t>
            </a:r>
          </a:p>
          <a:p>
            <a:endParaRPr lang="tr-TR" dirty="0"/>
          </a:p>
          <a:p>
            <a:r>
              <a:rPr lang="tr-TR" dirty="0" smtClean="0"/>
              <a:t>Bunun için yapılması gereken tek şey açıklamanın başlangıç ve bitiş noktalarının belirtilmiş olmasıdır.</a:t>
            </a:r>
          </a:p>
          <a:p>
            <a:endParaRPr lang="tr-TR" dirty="0"/>
          </a:p>
          <a:p>
            <a:r>
              <a:rPr lang="tr-TR" dirty="0" smtClean="0"/>
              <a:t>Bu amaçla </a:t>
            </a:r>
            <a:r>
              <a:rPr lang="tr-TR" dirty="0" smtClean="0">
                <a:solidFill>
                  <a:srgbClr val="FF0000"/>
                </a:solidFill>
              </a:rPr>
              <a:t>/* ve */ </a:t>
            </a:r>
            <a:r>
              <a:rPr lang="tr-TR" dirty="0" smtClean="0"/>
              <a:t>işaretleri kullanılır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tr-TR" dirty="0" err="1" smtClean="0"/>
              <a:t>çıklamalar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yürütülebilir</a:t>
            </a:r>
            <a:r>
              <a:rPr lang="tr-TR" dirty="0" smtClean="0"/>
              <a:t> (</a:t>
            </a:r>
            <a:r>
              <a:rPr lang="tr-TR" dirty="0" err="1" smtClean="0"/>
              <a:t>executable</a:t>
            </a:r>
            <a:r>
              <a:rPr lang="tr-TR" dirty="0" smtClean="0"/>
              <a:t>) komutlar </a:t>
            </a:r>
            <a:r>
              <a:rPr lang="tr-TR" dirty="0" smtClean="0">
                <a:solidFill>
                  <a:srgbClr val="FF0000"/>
                </a:solidFill>
              </a:rPr>
              <a:t>değildir</a:t>
            </a:r>
            <a:r>
              <a:rPr lang="tr-TR" dirty="0" smtClean="0"/>
              <a:t> ve derleyici tarafından programın bir parçası olarak görülmezler.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189609" y="1358900"/>
            <a:ext cx="4383264" cy="27206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r-T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/*Bu program bilgisayar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ekranina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kelimelerini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yazan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programidir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Burasi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programin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sonudur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43" y="4158546"/>
            <a:ext cx="3460397" cy="25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Yazım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C dilinde program yazarken bazı komutları </a:t>
            </a:r>
            <a:r>
              <a:rPr lang="tr-TR" dirty="0" smtClean="0">
                <a:solidFill>
                  <a:srgbClr val="FF0000"/>
                </a:solidFill>
              </a:rPr>
              <a:t>içeriye doğru girintili </a:t>
            </a:r>
            <a:r>
              <a:rPr lang="tr-TR" dirty="0" smtClean="0"/>
              <a:t>olarak yazarız.</a:t>
            </a:r>
          </a:p>
          <a:p>
            <a:endParaRPr lang="tr-TR" dirty="0"/>
          </a:p>
          <a:p>
            <a:r>
              <a:rPr lang="tr-TR" dirty="0" smtClean="0"/>
              <a:t>Aslında, C dilinde komutların </a:t>
            </a:r>
            <a:r>
              <a:rPr lang="tr-TR" dirty="0" smtClean="0">
                <a:solidFill>
                  <a:srgbClr val="FF0000"/>
                </a:solidFill>
              </a:rPr>
              <a:t>nereye yazıldığı önemli değildir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Satırın neresine yazarsanız yazın, komutlar bilgisayar tarafından aynı şekilde anlaşılırlar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Y</a:t>
            </a:r>
            <a:r>
              <a:rPr lang="tr-TR" dirty="0" smtClean="0">
                <a:solidFill>
                  <a:srgbClr val="FF0000"/>
                </a:solidFill>
              </a:rPr>
              <a:t>üzlerle satırdan </a:t>
            </a:r>
            <a:r>
              <a:rPr lang="tr-TR" dirty="0" smtClean="0"/>
              <a:t>oluşan programların okunurluğu ve anlaşılırlığını kolaylaştırmak için bir bloğu oluşturan tüm komutlar ve açıklama satırları </a:t>
            </a:r>
            <a:r>
              <a:rPr lang="tr-TR" dirty="0" smtClean="0">
                <a:solidFill>
                  <a:srgbClr val="FF0000"/>
                </a:solidFill>
              </a:rPr>
              <a:t>ayraç işaretlerine göre daha içeride yazılır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77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Yazım Kuralları</a:t>
            </a:r>
            <a:endParaRPr lang="tr-TR" dirty="0"/>
          </a:p>
        </p:txBody>
      </p:sp>
      <p:sp>
        <p:nvSpPr>
          <p:cNvPr id="4" name="İçerik Yer Tutucusu 2"/>
          <p:cNvSpPr txBox="1">
            <a:spLocks noGrp="1"/>
          </p:cNvSpPr>
          <p:nvPr>
            <p:ph idx="1"/>
          </p:nvPr>
        </p:nvSpPr>
        <p:spPr>
          <a:xfrm>
            <a:off x="248356" y="1358900"/>
            <a:ext cx="5441244" cy="492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/*Bu program toplam </a:t>
            </a:r>
            <a:r>
              <a:rPr lang="tr-T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odemeyi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hesaplar*/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ucret,vergi,lux,toplam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lux=0.0;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Giriniz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(“%lf”, 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ergi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*0,06;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&gt;40000.0)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lux=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*0,005;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ucret+vergi+lux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Odeme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%0,2f”,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825067" y="1363133"/>
            <a:ext cx="6050844" cy="1809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 program toplam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odemeyi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hesaplar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ucret,vergi,lux,toplam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;lux=0.0;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Ucreti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Giriniz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(“%lf”,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vergi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*0,06; 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&gt;40000.0) lux=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*0,005;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ucret+vergi+lux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%0,2f”,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return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186311" y="4143021"/>
            <a:ext cx="533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Not: </a:t>
            </a:r>
            <a:r>
              <a:rPr lang="en-US" sz="2400" b="1" dirty="0" err="1" smtClean="0">
                <a:solidFill>
                  <a:srgbClr val="FF0000"/>
                </a:solidFill>
              </a:rPr>
              <a:t>Yukar</a:t>
            </a:r>
            <a:r>
              <a:rPr lang="tr-TR" sz="2400" b="1" dirty="0" err="1" smtClean="0">
                <a:solidFill>
                  <a:srgbClr val="FF0000"/>
                </a:solidFill>
              </a:rPr>
              <a:t>ıda</a:t>
            </a:r>
            <a:r>
              <a:rPr lang="tr-TR" sz="2400" b="1" dirty="0" smtClean="0">
                <a:solidFill>
                  <a:srgbClr val="FF0000"/>
                </a:solidFill>
              </a:rPr>
              <a:t> belirtilen her iki program da aynı kaynak koduna sahiptir</a:t>
            </a:r>
            <a:endParaRPr lang="tr-T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Kavramlar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98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Yazaca</a:t>
            </a:r>
            <a:r>
              <a:rPr lang="tr-TR" dirty="0" err="1" smtClean="0"/>
              <a:t>ğımız</a:t>
            </a:r>
            <a:r>
              <a:rPr lang="tr-TR" dirty="0" smtClean="0"/>
              <a:t> her C programında bir </a:t>
            </a:r>
            <a:r>
              <a:rPr lang="tr-TR" dirty="0" smtClean="0">
                <a:solidFill>
                  <a:srgbClr val="FF0000"/>
                </a:solidFill>
              </a:rPr>
              <a:t>main() </a:t>
            </a:r>
            <a:r>
              <a:rPr lang="tr-TR" dirty="0" smtClean="0"/>
              <a:t>fonksiyonu olması gerekir.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07732" y="2719210"/>
            <a:ext cx="6784624" cy="26655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program_komutlari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15603"/>
              </p:ext>
            </p:extLst>
          </p:nvPr>
        </p:nvGraphicFramePr>
        <p:xfrm>
          <a:off x="838200" y="722490"/>
          <a:ext cx="10721622" cy="545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Dilindeki</a:t>
            </a:r>
            <a:r>
              <a:rPr lang="en-US" dirty="0" smtClean="0"/>
              <a:t> S</a:t>
            </a:r>
            <a:r>
              <a:rPr lang="tr-TR" dirty="0" err="1" smtClean="0"/>
              <a:t>özcükler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8311" y="1347612"/>
            <a:ext cx="11390489" cy="79727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 d</a:t>
            </a:r>
            <a:r>
              <a:rPr lang="en-US" sz="2400" dirty="0" err="1" smtClean="0"/>
              <a:t>ilindeki</a:t>
            </a:r>
            <a:r>
              <a:rPr lang="en-US" sz="2400" dirty="0" smtClean="0"/>
              <a:t> </a:t>
            </a:r>
            <a:r>
              <a:rPr lang="tr-TR" sz="2400" dirty="0" smtClean="0"/>
              <a:t>sözcükler bir C programının en temel elemanlarından birisidir.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18" y="2043289"/>
            <a:ext cx="8074585" cy="447887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70621" y="5802489"/>
            <a:ext cx="5170311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C dilinde </a:t>
            </a:r>
            <a:r>
              <a:rPr lang="tr-TR" dirty="0" smtClean="0">
                <a:solidFill>
                  <a:srgbClr val="FF0000"/>
                </a:solidFill>
              </a:rPr>
              <a:t>(A-Z, a-z, 0-9 ve _) </a:t>
            </a:r>
            <a:r>
              <a:rPr lang="tr-TR" dirty="0" smtClean="0"/>
              <a:t>gibi karakterler bazı sistematik kurallar çerçevesinde bir araya gelerek </a:t>
            </a:r>
            <a:r>
              <a:rPr lang="tr-TR" dirty="0" smtClean="0">
                <a:solidFill>
                  <a:srgbClr val="FF0000"/>
                </a:solidFill>
              </a:rPr>
              <a:t>sözcükleri</a:t>
            </a:r>
            <a:r>
              <a:rPr lang="tr-TR" dirty="0" smtClean="0"/>
              <a:t> oluştururlar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32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Özel Amaçlı Sözcükler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2400" dirty="0" smtClean="0"/>
              <a:t>(</a:t>
            </a:r>
            <a:r>
              <a:rPr lang="tr-TR" sz="2400" dirty="0" err="1" smtClean="0"/>
              <a:t>Reserved</a:t>
            </a:r>
            <a:r>
              <a:rPr lang="tr-TR" sz="2400" dirty="0" smtClean="0"/>
              <a:t> </a:t>
            </a:r>
            <a:r>
              <a:rPr lang="tr-TR" sz="2400" dirty="0" err="1" smtClean="0"/>
              <a:t>Words</a:t>
            </a:r>
            <a:r>
              <a:rPr lang="tr-TR" sz="2400" dirty="0" smtClean="0"/>
              <a:t>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 dilindeki özel amaçlı sözcükler </a:t>
            </a:r>
            <a:r>
              <a:rPr lang="tr-TR" dirty="0" smtClean="0">
                <a:solidFill>
                  <a:srgbClr val="FF0000"/>
                </a:solidFill>
              </a:rPr>
              <a:t>derleyici tarafından kullanılan özel kelimelerdir</a:t>
            </a:r>
          </a:p>
          <a:p>
            <a:endParaRPr lang="tr-TR" dirty="0" smtClean="0"/>
          </a:p>
          <a:p>
            <a:r>
              <a:rPr lang="tr-TR" dirty="0" smtClean="0"/>
              <a:t>Bunlar, program içinde </a:t>
            </a:r>
            <a:r>
              <a:rPr lang="tr-TR" dirty="0" smtClean="0">
                <a:solidFill>
                  <a:srgbClr val="FF0000"/>
                </a:solidFill>
              </a:rPr>
              <a:t>doğru yerde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doğru şekilde </a:t>
            </a:r>
            <a:r>
              <a:rPr lang="tr-TR" dirty="0" smtClean="0"/>
              <a:t>kullanılmak zorundadırlar.</a:t>
            </a:r>
          </a:p>
          <a:p>
            <a:endParaRPr lang="tr-TR" dirty="0" smtClean="0"/>
          </a:p>
          <a:p>
            <a:r>
              <a:rPr lang="tr-TR" dirty="0" smtClean="0"/>
              <a:t>Bu sözcüklerin her birinin derleyici için </a:t>
            </a:r>
            <a:r>
              <a:rPr lang="tr-TR" dirty="0" smtClean="0">
                <a:solidFill>
                  <a:srgbClr val="FF0000"/>
                </a:solidFill>
              </a:rPr>
              <a:t>özel bir anlamı vardır</a:t>
            </a:r>
          </a:p>
          <a:p>
            <a:endParaRPr lang="tr-TR" dirty="0" smtClean="0"/>
          </a:p>
          <a:p>
            <a:r>
              <a:rPr lang="tr-TR" dirty="0" smtClean="0"/>
              <a:t>Standart C dilinde, toplam </a:t>
            </a:r>
            <a:r>
              <a:rPr lang="tr-TR" dirty="0" smtClean="0">
                <a:solidFill>
                  <a:srgbClr val="FF0000"/>
                </a:solidFill>
              </a:rPr>
              <a:t>32 özel amaçlı sözcük </a:t>
            </a:r>
            <a:r>
              <a:rPr lang="tr-TR" dirty="0" smtClean="0"/>
              <a:t>bulunmaktadır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11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 Dilindeki Özel Amaçlı Sözcükler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89" y="1638791"/>
            <a:ext cx="11345770" cy="45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6" y="3760802"/>
            <a:ext cx="10998137" cy="104860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54756" y="1358900"/>
            <a:ext cx="10984088" cy="1034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Tanıtıcılar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program yazılırken özel amaçlı sözcüklerin dışında, birçok tanımlamanın da yapılması gerekir.</a:t>
            </a:r>
          </a:p>
          <a:p>
            <a:endParaRPr lang="tr-TR" dirty="0" smtClean="0"/>
          </a:p>
          <a:p>
            <a:r>
              <a:rPr lang="tr-TR" dirty="0" smtClean="0"/>
              <a:t>Bu tanımlamalar </a:t>
            </a:r>
            <a:r>
              <a:rPr lang="tr-TR" dirty="0" smtClean="0">
                <a:solidFill>
                  <a:srgbClr val="FF0000"/>
                </a:solidFill>
              </a:rPr>
              <a:t>tanıtıcılar (</a:t>
            </a:r>
            <a:r>
              <a:rPr lang="tr-TR" dirty="0" err="1" smtClean="0">
                <a:solidFill>
                  <a:srgbClr val="FF0000"/>
                </a:solidFill>
              </a:rPr>
              <a:t>identifiers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olarak isimlendirilir.</a:t>
            </a:r>
          </a:p>
          <a:p>
            <a:endParaRPr lang="tr-TR" dirty="0" smtClean="0"/>
          </a:p>
          <a:p>
            <a:r>
              <a:rPr lang="tr-TR" dirty="0" smtClean="0"/>
              <a:t>Tanıtıcılar bazen </a:t>
            </a:r>
            <a:r>
              <a:rPr lang="tr-TR" dirty="0" smtClean="0">
                <a:solidFill>
                  <a:srgbClr val="FF0000"/>
                </a:solidFill>
              </a:rPr>
              <a:t>programın ihtiyacına </a:t>
            </a:r>
            <a:r>
              <a:rPr lang="tr-TR" dirty="0" smtClean="0"/>
              <a:t>göre tanımlanabilirken, bazen de </a:t>
            </a:r>
            <a:r>
              <a:rPr lang="tr-TR" dirty="0" smtClean="0">
                <a:solidFill>
                  <a:srgbClr val="FF0000"/>
                </a:solidFill>
              </a:rPr>
              <a:t>C dilinin kütüphanelerinde bulunun isimler olabilirler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Örneğin, </a:t>
            </a:r>
            <a:r>
              <a:rPr lang="tr-TR" dirty="0" err="1" smtClean="0"/>
              <a:t>printf</a:t>
            </a:r>
            <a:r>
              <a:rPr lang="tr-TR" dirty="0" smtClean="0"/>
              <a:t>() fonksiyonu kütüphane içinde yer alan tanıtıcıdır.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26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72822" y="2957689"/>
            <a:ext cx="10080978" cy="2370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Tanıtıcı İsimleri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116211"/>
          </a:xfrm>
        </p:spPr>
        <p:txBody>
          <a:bodyPr>
            <a:normAutofit/>
          </a:bodyPr>
          <a:lstStyle/>
          <a:p>
            <a:r>
              <a:rPr lang="tr-TR" dirty="0" smtClean="0"/>
              <a:t>C dilinde kullanılan tanıtıcıların isimlerinin geçerli olabilmesi için aşağıdaki kurallara uygun olarak oluşturulması gereklidir.</a:t>
            </a:r>
          </a:p>
          <a:p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smtClean="0"/>
              <a:t>Tanıtıcı içinde harf (</a:t>
            </a:r>
            <a:r>
              <a:rPr lang="tr-TR" dirty="0" err="1" smtClean="0"/>
              <a:t>a..z</a:t>
            </a:r>
            <a:r>
              <a:rPr lang="tr-TR" dirty="0" smtClean="0"/>
              <a:t>, A..Z), sayı (0..9) veya alt çizgi (‘_’) bulunabilir</a:t>
            </a:r>
          </a:p>
          <a:p>
            <a:pPr lvl="1"/>
            <a:r>
              <a:rPr lang="tr-TR" dirty="0" smtClean="0"/>
              <a:t>Bir tanıtıcı, bir harf ya da alt çizgi </a:t>
            </a:r>
            <a:r>
              <a:rPr lang="tr-TR" dirty="0"/>
              <a:t>(‘_’)</a:t>
            </a:r>
            <a:r>
              <a:rPr lang="tr-TR" dirty="0" smtClean="0"/>
              <a:t> işareti ile başlamalıdır</a:t>
            </a:r>
          </a:p>
          <a:p>
            <a:pPr lvl="1"/>
            <a:r>
              <a:rPr lang="tr-TR" dirty="0" smtClean="0"/>
              <a:t>Tanıtıcı içinde özel karakterler (</a:t>
            </a:r>
            <a:r>
              <a:rPr lang="en-US" dirty="0" smtClean="0"/>
              <a:t>#, $, &amp;, </a:t>
            </a:r>
            <a:r>
              <a:rPr lang="tr-TR" dirty="0" smtClean="0"/>
              <a:t>ö, ş, </a:t>
            </a:r>
            <a:r>
              <a:rPr lang="en-US" dirty="0" smtClean="0"/>
              <a:t>“, </a:t>
            </a:r>
            <a:r>
              <a:rPr lang="tr-TR" dirty="0" err="1" smtClean="0"/>
              <a:t>v.b</a:t>
            </a:r>
            <a:r>
              <a:rPr lang="tr-TR" dirty="0" smtClean="0"/>
              <a:t>.) bulunamaz</a:t>
            </a:r>
          </a:p>
          <a:p>
            <a:pPr lvl="1"/>
            <a:r>
              <a:rPr lang="tr-TR" dirty="0" smtClean="0"/>
              <a:t>Tanıtıcı C dilinde kullanılan özel amaçlı sözcüklerden biri olamaz</a:t>
            </a:r>
          </a:p>
          <a:p>
            <a:pPr lvl="1"/>
            <a:r>
              <a:rPr lang="tr-TR" dirty="0" smtClean="0"/>
              <a:t>C dili büyük-küçük harf duyarlı (</a:t>
            </a:r>
            <a:r>
              <a:rPr lang="tr-TR" dirty="0" err="1" smtClean="0"/>
              <a:t>case-sensitive</a:t>
            </a:r>
            <a:r>
              <a:rPr lang="tr-TR" dirty="0" smtClean="0"/>
              <a:t>) bir dildir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Geçerli Tanıtıcı </a:t>
            </a:r>
            <a:r>
              <a:rPr lang="tr-TR" dirty="0"/>
              <a:t>İsimleri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808567"/>
          </a:xfrm>
        </p:spPr>
        <p:txBody>
          <a:bodyPr/>
          <a:lstStyle/>
          <a:p>
            <a:r>
              <a:rPr lang="tr-TR" dirty="0" smtClean="0"/>
              <a:t>Bir önceki </a:t>
            </a:r>
            <a:r>
              <a:rPr lang="tr-TR" dirty="0"/>
              <a:t>kurallara göre geçerli tanıtıcı </a:t>
            </a:r>
            <a:r>
              <a:rPr lang="tr-TR" dirty="0" smtClean="0"/>
              <a:t>örnekleri</a:t>
            </a:r>
            <a:r>
              <a:rPr lang="tr-TR" dirty="0"/>
              <a:t>: 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3406422" y="2167467"/>
            <a:ext cx="4111978" cy="184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ogrenci_yasi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_06_yili_ucreti</a:t>
            </a:r>
          </a:p>
          <a:p>
            <a:pPr marL="457200" lvl="1" indent="0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ucret</a:t>
            </a:r>
            <a:endParaRPr lang="tr-T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Short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91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660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Aşağıdaki Tanıtıcı İsimlerden Hangileri Doğrudur?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94577" y="2126545"/>
            <a:ext cx="3330223" cy="313407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 fontAlgn="t">
              <a:buNone/>
            </a:pPr>
            <a:r>
              <a:rPr lang="tr-TR" dirty="0" smtClean="0"/>
              <a:t>06_yili_ucreti</a:t>
            </a:r>
            <a:endParaRPr lang="tr-TR" dirty="0"/>
          </a:p>
          <a:p>
            <a:pPr marL="0" indent="0" fontAlgn="t">
              <a:buNone/>
            </a:pPr>
            <a:r>
              <a:rPr lang="tr-TR" dirty="0" err="1"/>
              <a:t>Ayse?veli</a:t>
            </a:r>
            <a:endParaRPr lang="tr-TR" dirty="0"/>
          </a:p>
          <a:p>
            <a:pPr marL="0" indent="0" fontAlgn="t">
              <a:buNone/>
            </a:pPr>
            <a:r>
              <a:rPr lang="tr-TR" dirty="0" err="1"/>
              <a:t>s</a:t>
            </a:r>
            <a:r>
              <a:rPr lang="tr-TR" dirty="0" err="1" smtClean="0"/>
              <a:t>hort</a:t>
            </a:r>
            <a:endParaRPr lang="tr-TR" dirty="0"/>
          </a:p>
          <a:p>
            <a:pPr marL="0" indent="0" fontAlgn="t">
              <a:buNone/>
            </a:pPr>
            <a:r>
              <a:rPr lang="tr-TR" dirty="0" err="1"/>
              <a:t>ogrenci</a:t>
            </a:r>
            <a:r>
              <a:rPr lang="tr-TR" dirty="0"/>
              <a:t> </a:t>
            </a:r>
            <a:r>
              <a:rPr lang="tr-TR" dirty="0" err="1"/>
              <a:t>yasi</a:t>
            </a:r>
            <a:endParaRPr lang="tr-TR" dirty="0"/>
          </a:p>
          <a:p>
            <a:pPr marL="0" indent="0" fontAlgn="t">
              <a:buNone/>
            </a:pPr>
            <a:r>
              <a:rPr lang="tr-TR" dirty="0"/>
              <a:t>Meriç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07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Geçersiz Tanıtıcı </a:t>
            </a:r>
            <a:r>
              <a:rPr lang="tr-TR" dirty="0"/>
              <a:t>İsimleri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67105"/>
              </p:ext>
            </p:extLst>
          </p:nvPr>
        </p:nvGraphicFramePr>
        <p:xfrm>
          <a:off x="2136423" y="1833034"/>
          <a:ext cx="77526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094">
                  <a:extLst>
                    <a:ext uri="{9D8B030D-6E8A-4147-A177-3AD203B41FA5}">
                      <a16:colId xmlns:a16="http://schemas.microsoft.com/office/drawing/2014/main" val="1453207846"/>
                    </a:ext>
                  </a:extLst>
                </a:gridCol>
                <a:gridCol w="5532550">
                  <a:extLst>
                    <a:ext uri="{9D8B030D-6E8A-4147-A177-3AD203B41FA5}">
                      <a16:colId xmlns:a16="http://schemas.microsoft.com/office/drawing/2014/main" val="19079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İsmi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6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06_yili_ucreti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ismi bir sayı ile başlayamaz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Ayse?veli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ismi özel bir karakter içeremez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3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short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ismi özel amaçlı sözcük olamaz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7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ogrenci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yasi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ismi boşluk içeremez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2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Meriç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Tanıtıcı ismi Türkçe karakter içeremez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44386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993422" y="4771816"/>
            <a:ext cx="951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Not: </a:t>
            </a:r>
            <a:r>
              <a:rPr lang="tr-TR" dirty="0" smtClean="0"/>
              <a:t>Bir tanıtıcı belirlerken, kullanım alanına göre anlamlı bir sözcüğün seçilmesi, programın okunabilir ve anlaşılabilir olmasını sağlar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Örnek: toplamı bulmak için kullanacağımız bir tanıtıcı ismini </a:t>
            </a:r>
            <a:r>
              <a:rPr lang="tr-T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tr-TR" dirty="0" smtClean="0"/>
              <a:t> olarak belirlemek yerine 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tr-TR" dirty="0" smtClean="0"/>
              <a:t> isimli bir tanıtıcı kullanmak daha anlamlı olacaktır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Büyük-küçük Harfe Duyarlılık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3438878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hort</a:t>
            </a:r>
            <a:r>
              <a:rPr lang="tr-TR" dirty="0" smtClean="0"/>
              <a:t> kelimesi geçersiz bir tanıtıcı iken </a:t>
            </a:r>
          </a:p>
          <a:p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/>
              <a:t>kelimesi geçerli bir </a:t>
            </a:r>
            <a:r>
              <a:rPr lang="tr-TR" dirty="0" smtClean="0"/>
              <a:t>tanıtıcıdır</a:t>
            </a:r>
          </a:p>
          <a:p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kelimesi geçersiz bir tanıtıcı olması:</a:t>
            </a:r>
            <a:r>
              <a:rPr lang="tr-TR" dirty="0" smtClean="0"/>
              <a:t> </a:t>
            </a:r>
            <a:r>
              <a:rPr lang="tr-TR" dirty="0"/>
              <a:t>Bunun sebebi </a:t>
            </a:r>
            <a:r>
              <a:rPr lang="tr-TR" b="1" i="1" dirty="0" err="1"/>
              <a:t>short</a:t>
            </a:r>
            <a:r>
              <a:rPr lang="tr-TR" dirty="0"/>
              <a:t> kelimesi özel amaçlı bir sözcük olması ve tanıtıcı olarak tanımlanamamasıdır</a:t>
            </a:r>
          </a:p>
          <a:p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tr-TR" dirty="0" smtClean="0">
                <a:solidFill>
                  <a:srgbClr val="FF0000"/>
                </a:solidFill>
              </a:rPr>
              <a:t> kelimesinin geçerli olmasının sebebi: </a:t>
            </a:r>
            <a:r>
              <a:rPr lang="tr-TR" dirty="0" smtClean="0"/>
              <a:t>ilk harfi büyük harf ile başlaması onu özel amaçlı sözcük olan </a:t>
            </a:r>
            <a:r>
              <a:rPr lang="tr-TR" dirty="0" err="1" smtClean="0"/>
              <a:t>short’dan</a:t>
            </a:r>
            <a:r>
              <a:rPr lang="tr-TR" dirty="0" smtClean="0"/>
              <a:t> farklı kılmıştır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196624" y="5249334"/>
            <a:ext cx="857955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Aşağıdaki sözcüklerden her biri farklı bir tanıtıcıdır</a:t>
            </a:r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Toplam		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TOPLAM		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82933" y="1251655"/>
            <a:ext cx="4383264" cy="272062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return(0);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24933" y="1833033"/>
            <a:ext cx="6451601" cy="3619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Örnekte görülen program kaynak kod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source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code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olarak adlandırılır.</a:t>
            </a:r>
          </a:p>
          <a:p>
            <a:r>
              <a:rPr lang="tr-TR" dirty="0" smtClean="0"/>
              <a:t>Bir programı çalıştırmak için:</a:t>
            </a:r>
          </a:p>
          <a:p>
            <a:pPr lvl="1"/>
            <a:r>
              <a:rPr lang="tr-TR" sz="2000" dirty="0" smtClean="0"/>
              <a:t>Programı öncelikle herhangi bir </a:t>
            </a:r>
            <a:r>
              <a:rPr lang="tr-TR" sz="2000" dirty="0" smtClean="0">
                <a:solidFill>
                  <a:srgbClr val="FF0000"/>
                </a:solidFill>
              </a:rPr>
              <a:t>metin editörünü </a:t>
            </a:r>
            <a:r>
              <a:rPr lang="tr-TR" sz="2000" dirty="0" smtClean="0"/>
              <a:t>kullanarak bilgisayarda yazmanız gerekir</a:t>
            </a:r>
          </a:p>
          <a:p>
            <a:pPr lvl="1"/>
            <a:r>
              <a:rPr lang="tr-TR" sz="2000" dirty="0" smtClean="0"/>
              <a:t>Daha sonra bir C derleyicisi tarafından </a:t>
            </a:r>
            <a:r>
              <a:rPr lang="tr-TR" sz="2000" dirty="0" smtClean="0">
                <a:solidFill>
                  <a:srgbClr val="FF0000"/>
                </a:solidFill>
              </a:rPr>
              <a:t>derlenmesi gerekir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Program </a:t>
            </a:r>
            <a:r>
              <a:rPr lang="en-US" sz="2000" dirty="0" err="1" smtClean="0"/>
              <a:t>derlendikten</a:t>
            </a:r>
            <a:r>
              <a:rPr lang="en-US" sz="2000" dirty="0" smtClean="0"/>
              <a:t> </a:t>
            </a:r>
            <a:r>
              <a:rPr lang="en-US" sz="2000" dirty="0" err="1" smtClean="0"/>
              <a:t>sonra</a:t>
            </a:r>
            <a:r>
              <a:rPr lang="en-US" sz="2000" dirty="0" smtClean="0"/>
              <a:t> </a:t>
            </a:r>
            <a:r>
              <a:rPr lang="tr-TR" sz="2000" dirty="0" smtClean="0">
                <a:solidFill>
                  <a:srgbClr val="FF0000"/>
                </a:solidFill>
              </a:rPr>
              <a:t>çalıştır (</a:t>
            </a:r>
            <a:r>
              <a:rPr lang="tr-TR" sz="2000" dirty="0" err="1" smtClean="0">
                <a:solidFill>
                  <a:srgbClr val="FF0000"/>
                </a:solidFill>
              </a:rPr>
              <a:t>run</a:t>
            </a:r>
            <a:r>
              <a:rPr lang="tr-TR" sz="2000" dirty="0" smtClean="0">
                <a:solidFill>
                  <a:srgbClr val="FF0000"/>
                </a:solidFill>
              </a:rPr>
              <a:t>) </a:t>
            </a:r>
            <a:r>
              <a:rPr lang="tr-TR" sz="2000" dirty="0" smtClean="0"/>
              <a:t>olarak adlandırılan tuşa basılarak çalıştırılır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66" y="4106333"/>
            <a:ext cx="3460397" cy="25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 Sabitleri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1293989"/>
          </a:xfrm>
        </p:spPr>
        <p:txBody>
          <a:bodyPr/>
          <a:lstStyle/>
          <a:p>
            <a:r>
              <a:rPr lang="tr-TR" dirty="0" smtClean="0"/>
              <a:t>C dilinde kullanılan diğer bir eleman değer sabitleri (</a:t>
            </a:r>
            <a:r>
              <a:rPr lang="tr-TR" dirty="0" err="1" smtClean="0"/>
              <a:t>literal</a:t>
            </a:r>
            <a:r>
              <a:rPr lang="tr-TR" dirty="0" smtClean="0"/>
              <a:t> </a:t>
            </a:r>
            <a:r>
              <a:rPr lang="tr-TR" dirty="0" err="1" smtClean="0"/>
              <a:t>constant</a:t>
            </a:r>
            <a:r>
              <a:rPr lang="tr-TR" dirty="0" smtClean="0"/>
              <a:t>)’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744156" y="2335388"/>
            <a:ext cx="3485444" cy="2699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Tamsayı</a:t>
            </a:r>
          </a:p>
          <a:p>
            <a:r>
              <a:rPr lang="tr-TR" dirty="0" smtClean="0"/>
              <a:t>Reel sayı</a:t>
            </a:r>
          </a:p>
          <a:p>
            <a:r>
              <a:rPr lang="tr-TR" dirty="0" smtClean="0"/>
              <a:t>Karakter</a:t>
            </a:r>
          </a:p>
          <a:p>
            <a:r>
              <a:rPr lang="tr-TR" dirty="0" smtClean="0"/>
              <a:t>Dizgi sabitleri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32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947400" cy="5019322"/>
          </a:xfrm>
        </p:spPr>
        <p:txBody>
          <a:bodyPr>
            <a:normAutofit lnSpcReduction="10000"/>
          </a:bodyPr>
          <a:lstStyle/>
          <a:p>
            <a:r>
              <a:rPr lang="tr-TR" sz="2400" dirty="0" smtClean="0"/>
              <a:t>Tamsayı sabitleri (</a:t>
            </a:r>
            <a:r>
              <a:rPr lang="tr-TR" sz="2400" dirty="0" err="1" smtClean="0"/>
              <a:t>integer</a:t>
            </a:r>
            <a:r>
              <a:rPr lang="tr-TR" sz="2400" dirty="0" smtClean="0"/>
              <a:t> </a:t>
            </a:r>
            <a:r>
              <a:rPr lang="tr-TR" sz="2400" dirty="0" err="1" smtClean="0"/>
              <a:t>constants</a:t>
            </a:r>
            <a:r>
              <a:rPr lang="tr-TR" sz="2400" dirty="0" smtClean="0"/>
              <a:t>) </a:t>
            </a:r>
            <a:r>
              <a:rPr lang="tr-TR" sz="2400" dirty="0" smtClean="0">
                <a:solidFill>
                  <a:srgbClr val="FF0000"/>
                </a:solidFill>
              </a:rPr>
              <a:t>0-9</a:t>
            </a:r>
            <a:r>
              <a:rPr lang="tr-TR" sz="2400" dirty="0" smtClean="0"/>
              <a:t> rakamlarından oluşan ve </a:t>
            </a:r>
            <a:r>
              <a:rPr lang="tr-TR" sz="2400" dirty="0" smtClean="0">
                <a:solidFill>
                  <a:srgbClr val="FF0000"/>
                </a:solidFill>
              </a:rPr>
              <a:t>ondalık değerleri olmayan</a:t>
            </a:r>
            <a:r>
              <a:rPr lang="tr-TR" sz="2400" dirty="0" smtClean="0"/>
              <a:t> sayılardır.</a:t>
            </a:r>
          </a:p>
          <a:p>
            <a:endParaRPr lang="tr-TR" sz="2400" dirty="0"/>
          </a:p>
          <a:p>
            <a:r>
              <a:rPr lang="tr-TR" sz="2400" dirty="0" smtClean="0"/>
              <a:t>Tamsayı sabitleri sıfır ile başlayamaz.</a:t>
            </a:r>
          </a:p>
          <a:p>
            <a:endParaRPr lang="tr-TR" sz="2400" dirty="0"/>
          </a:p>
          <a:p>
            <a:r>
              <a:rPr lang="tr-TR" sz="2400" dirty="0" smtClean="0"/>
              <a:t>Bu sabitler pozitif ya da negatif olarak tanımlanabilirler. Bu durumda sayının başına + ya da – işareti konulur.</a:t>
            </a:r>
          </a:p>
          <a:p>
            <a:endParaRPr lang="tr-TR" sz="2400" dirty="0"/>
          </a:p>
          <a:p>
            <a:r>
              <a:rPr lang="tr-TR" sz="2400" dirty="0" smtClean="0"/>
              <a:t>İşareti kullanılmaması durumunda sayı pozitif olarak kabul edilir</a:t>
            </a:r>
          </a:p>
          <a:p>
            <a:endParaRPr lang="tr-TR" sz="2400" dirty="0"/>
          </a:p>
          <a:p>
            <a:r>
              <a:rPr lang="tr-TR" sz="2400" dirty="0" smtClean="0"/>
              <a:t>Aşağıdaki değerler geçerli bir tamsayı sabitleridir: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sz="1800" dirty="0" smtClean="0"/>
              <a:t>8, +345, -54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592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91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Aşağıdaki Tamsayı Sabitlerinden Hangisi Doğrudur?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26844" y="2645833"/>
            <a:ext cx="2099734" cy="175683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 fontAlgn="t">
              <a:buNone/>
            </a:pPr>
            <a:r>
              <a:rPr lang="tr-TR" dirty="0" smtClean="0"/>
              <a:t>06</a:t>
            </a:r>
            <a:endParaRPr lang="tr-TR" dirty="0"/>
          </a:p>
          <a:p>
            <a:pPr marL="0" indent="0" fontAlgn="t">
              <a:buNone/>
            </a:pPr>
            <a:r>
              <a:rPr lang="tr-TR" dirty="0"/>
              <a:t>124,7</a:t>
            </a:r>
          </a:p>
          <a:p>
            <a:pPr marL="0" indent="0" fontAlgn="t">
              <a:buNone/>
            </a:pPr>
            <a:r>
              <a:rPr lang="tr-TR" dirty="0" smtClean="0"/>
              <a:t>2.7</a:t>
            </a:r>
          </a:p>
          <a:p>
            <a:pPr marL="0" indent="0" fontAlgn="t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6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Tamsayılar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1797"/>
              </p:ext>
            </p:extLst>
          </p:nvPr>
        </p:nvGraphicFramePr>
        <p:xfrm>
          <a:off x="2822222" y="2889955"/>
          <a:ext cx="6547556" cy="237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2">
                  <a:extLst>
                    <a:ext uri="{9D8B030D-6E8A-4147-A177-3AD203B41FA5}">
                      <a16:colId xmlns:a16="http://schemas.microsoft.com/office/drawing/2014/main" val="841174530"/>
                    </a:ext>
                  </a:extLst>
                </a:gridCol>
                <a:gridCol w="5118254">
                  <a:extLst>
                    <a:ext uri="{9D8B030D-6E8A-4147-A177-3AD203B41FA5}">
                      <a16:colId xmlns:a16="http://schemas.microsoft.com/office/drawing/2014/main" val="840541890"/>
                    </a:ext>
                  </a:extLst>
                </a:gridCol>
              </a:tblGrid>
              <a:tr h="155786">
                <a:tc>
                  <a:txBody>
                    <a:bodyPr/>
                    <a:lstStyle/>
                    <a:p>
                      <a:r>
                        <a:rPr lang="tr-TR" dirty="0" smtClean="0"/>
                        <a:t>Tamsayı</a:t>
                      </a:r>
                      <a:r>
                        <a:rPr lang="tr-TR" baseline="0" dirty="0" smtClean="0"/>
                        <a:t> Sabiti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52734"/>
                  </a:ext>
                </a:extLst>
              </a:tr>
              <a:tr h="577192">
                <a:tc>
                  <a:txBody>
                    <a:bodyPr/>
                    <a:lstStyle/>
                    <a:p>
                      <a:r>
                        <a:rPr lang="tr-TR" dirty="0" smtClean="0"/>
                        <a:t>06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Tamsayı sabitleri sıfır ile başlayamaz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57134"/>
                  </a:ext>
                </a:extLst>
              </a:tr>
              <a:tr h="577192">
                <a:tc>
                  <a:txBody>
                    <a:bodyPr/>
                    <a:lstStyle/>
                    <a:p>
                      <a:r>
                        <a:rPr lang="tr-TR" dirty="0" smtClean="0"/>
                        <a:t>124,7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Tamsayı sabitleri özel karakter içeremez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0575"/>
                  </a:ext>
                </a:extLst>
              </a:tr>
              <a:tr h="577192">
                <a:tc>
                  <a:txBody>
                    <a:bodyPr/>
                    <a:lstStyle/>
                    <a:p>
                      <a:r>
                        <a:rPr lang="tr-TR" dirty="0" smtClean="0"/>
                        <a:t>2.7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Tamsayı sabitlerinin ondalık değeri yoktur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70315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4899378" y="2348088"/>
            <a:ext cx="263847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tr-TR" b="1" dirty="0" smtClean="0"/>
              <a:t>Geçersiz Tamsayı Sabitleri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545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Reel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Reel sayı (gerçek sayı) sabitleri, tam ve ondalık kısımları olan sabitlerdir.</a:t>
            </a:r>
          </a:p>
          <a:p>
            <a:r>
              <a:rPr lang="tr-TR" dirty="0" smtClean="0"/>
              <a:t>Kayan nokta sabitleri (</a:t>
            </a:r>
            <a:r>
              <a:rPr lang="tr-TR" dirty="0" err="1" smtClean="0"/>
              <a:t>floating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) olarak da adlandırılırlar.</a:t>
            </a:r>
          </a:p>
          <a:p>
            <a:r>
              <a:rPr lang="tr-TR" dirty="0" smtClean="0"/>
              <a:t>Reel sayı sabitlerinde, sayının tam ve ondalık kısmı </a:t>
            </a:r>
            <a:r>
              <a:rPr lang="tr-TR" dirty="0" smtClean="0">
                <a:solidFill>
                  <a:srgbClr val="FF0000"/>
                </a:solidFill>
              </a:rPr>
              <a:t>nokta</a:t>
            </a:r>
            <a:r>
              <a:rPr lang="tr-TR" dirty="0" smtClean="0"/>
              <a:t> ile birbirinden ayrılır</a:t>
            </a:r>
          </a:p>
          <a:p>
            <a:r>
              <a:rPr lang="tr-TR" dirty="0" smtClean="0"/>
              <a:t>Örneğin, 5.7 bir reel sayı sabitidir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90" y="4465887"/>
            <a:ext cx="6801732" cy="21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Reel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2885721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Reel sayı sabitleri de </a:t>
            </a:r>
            <a:r>
              <a:rPr lang="tr-TR" dirty="0" smtClean="0">
                <a:solidFill>
                  <a:srgbClr val="FF0000"/>
                </a:solidFill>
              </a:rPr>
              <a:t>pozitif ya da negatif </a:t>
            </a:r>
            <a:r>
              <a:rPr lang="tr-TR" dirty="0" smtClean="0"/>
              <a:t>olarak tanımlanabilirler (sayının başına + ve – eklenerek)</a:t>
            </a:r>
          </a:p>
          <a:p>
            <a:endParaRPr lang="tr-TR" dirty="0"/>
          </a:p>
          <a:p>
            <a:r>
              <a:rPr lang="tr-TR" dirty="0" smtClean="0"/>
              <a:t>İşaret kullanılmaması durumunda sayı pozitif kabul edilir</a:t>
            </a:r>
          </a:p>
          <a:p>
            <a:endParaRPr lang="tr-TR" dirty="0"/>
          </a:p>
          <a:p>
            <a:r>
              <a:rPr lang="tr-TR" dirty="0" smtClean="0"/>
              <a:t>Reel sayı sabitlerinde, </a:t>
            </a:r>
            <a:r>
              <a:rPr lang="tr-TR" dirty="0" smtClean="0">
                <a:solidFill>
                  <a:srgbClr val="FF0000"/>
                </a:solidFill>
              </a:rPr>
              <a:t>eğer noktadan sonraki kısım (ondalık) yazılmazsa, sıfır olarak kabul edilir</a:t>
            </a:r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1286933" y="4485923"/>
            <a:ext cx="317217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Geçerli Reel Sayı Sabitleri:</a:t>
            </a:r>
          </a:p>
          <a:p>
            <a:r>
              <a:rPr lang="tr-TR" b="1" dirty="0" smtClean="0"/>
              <a:t>23.898</a:t>
            </a:r>
          </a:p>
          <a:p>
            <a:r>
              <a:rPr lang="tr-TR" b="1" dirty="0" smtClean="0"/>
              <a:t>+98.2</a:t>
            </a:r>
          </a:p>
          <a:p>
            <a:r>
              <a:rPr lang="tr-TR" b="1" dirty="0" smtClean="0"/>
              <a:t>-766.7</a:t>
            </a:r>
          </a:p>
          <a:p>
            <a:r>
              <a:rPr lang="tr-TR" b="1" dirty="0" smtClean="0"/>
              <a:t>-15.0</a:t>
            </a:r>
          </a:p>
          <a:p>
            <a:r>
              <a:rPr lang="tr-TR" b="1" dirty="0" smtClean="0"/>
              <a:t>0.0</a:t>
            </a:r>
          </a:p>
          <a:p>
            <a:r>
              <a:rPr lang="tr-TR" b="1" dirty="0" smtClean="0"/>
              <a:t>.52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260622" y="4559911"/>
            <a:ext cx="4975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Geçsiz</a:t>
            </a:r>
            <a:r>
              <a:rPr lang="tr-TR" b="1" dirty="0" smtClean="0">
                <a:solidFill>
                  <a:srgbClr val="FF0000"/>
                </a:solidFill>
              </a:rPr>
              <a:t> Reel Sayı Sabitleri:</a:t>
            </a:r>
          </a:p>
          <a:p>
            <a:r>
              <a:rPr lang="tr-TR" b="1" dirty="0" smtClean="0"/>
              <a:t>234</a:t>
            </a:r>
            <a:r>
              <a:rPr lang="en-US" b="1" dirty="0" smtClean="0"/>
              <a:t>	</a:t>
            </a:r>
            <a:r>
              <a:rPr lang="en-US" b="1" dirty="0" err="1" smtClean="0"/>
              <a:t>Nokta</a:t>
            </a:r>
            <a:r>
              <a:rPr lang="en-US" b="1" dirty="0" smtClean="0"/>
              <a:t>  </a:t>
            </a:r>
            <a:r>
              <a:rPr lang="en-US" b="1" dirty="0" err="1" smtClean="0"/>
              <a:t>kullan</a:t>
            </a:r>
            <a:r>
              <a:rPr lang="tr-TR" b="1" dirty="0" err="1" smtClean="0"/>
              <a:t>ılmamıştır</a:t>
            </a:r>
            <a:endParaRPr lang="tr-TR" b="1" dirty="0" smtClean="0"/>
          </a:p>
          <a:p>
            <a:r>
              <a:rPr lang="tr-TR" b="1" dirty="0" smtClean="0"/>
              <a:t>124,7	Ondalık kısım nokta ile ayrılmalıdır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838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Reel Sayılar </a:t>
            </a:r>
            <a:br>
              <a:rPr lang="tr-TR" dirty="0" smtClean="0"/>
            </a:br>
            <a:r>
              <a:rPr lang="tr-TR" sz="2700" dirty="0" smtClean="0"/>
              <a:t>(10 üzeri gösterimler)</a:t>
            </a:r>
            <a:endParaRPr lang="tr-TR" sz="27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Bunların dışında, bilimsel çalışmalarda, büyük sayıları gösterebilmek amacıyla 10 üzeri gösterimler de kullanılır</a:t>
            </a:r>
          </a:p>
          <a:p>
            <a:endParaRPr lang="tr-TR" dirty="0"/>
          </a:p>
          <a:p>
            <a:r>
              <a:rPr lang="tr-TR" dirty="0" smtClean="0"/>
              <a:t>Örneğin, </a:t>
            </a:r>
            <a:r>
              <a:rPr lang="tr-TR" b="1" dirty="0" smtClean="0">
                <a:solidFill>
                  <a:srgbClr val="FF0000"/>
                </a:solidFill>
              </a:rPr>
              <a:t>23.898</a:t>
            </a:r>
            <a:r>
              <a:rPr lang="tr-TR" dirty="0" smtClean="0"/>
              <a:t> sayısı, </a:t>
            </a:r>
            <a:r>
              <a:rPr lang="tr-TR" b="1" dirty="0">
                <a:solidFill>
                  <a:srgbClr val="FF0000"/>
                </a:solidFill>
              </a:rPr>
              <a:t>0.23898x10</a:t>
            </a:r>
            <a:r>
              <a:rPr lang="tr-TR" b="1" baseline="30000" dirty="0">
                <a:solidFill>
                  <a:srgbClr val="FF0000"/>
                </a:solidFill>
              </a:rPr>
              <a:t>2</a:t>
            </a:r>
            <a:r>
              <a:rPr lang="tr-TR" baseline="30000" dirty="0"/>
              <a:t> </a:t>
            </a:r>
            <a:r>
              <a:rPr lang="tr-TR" dirty="0" smtClean="0"/>
              <a:t>olarak da gösterilebilir.</a:t>
            </a:r>
            <a:endParaRPr lang="tr-TR" dirty="0"/>
          </a:p>
          <a:p>
            <a:endParaRPr lang="tr-TR" dirty="0" smtClean="0"/>
          </a:p>
          <a:p>
            <a:pPr lvl="0"/>
            <a:r>
              <a:rPr lang="tr-TR" dirty="0" smtClean="0"/>
              <a:t>Aynı sayıyı, matematiksel olarak </a:t>
            </a:r>
            <a:r>
              <a:rPr lang="tr-TR" b="1" dirty="0" smtClean="0">
                <a:solidFill>
                  <a:srgbClr val="FF0000"/>
                </a:solidFill>
              </a:rPr>
              <a:t>2.3898x10</a:t>
            </a:r>
            <a:r>
              <a:rPr lang="tr-TR" b="1" baseline="30000" dirty="0" smtClean="0">
                <a:solidFill>
                  <a:srgbClr val="FF0000"/>
                </a:solidFill>
              </a:rPr>
              <a:t>1</a:t>
            </a:r>
            <a:r>
              <a:rPr lang="tr-TR" dirty="0" smtClean="0"/>
              <a:t> ya da </a:t>
            </a:r>
            <a:r>
              <a:rPr lang="tr-TR" b="1" dirty="0">
                <a:solidFill>
                  <a:srgbClr val="FF0000"/>
                </a:solidFill>
              </a:rPr>
              <a:t>238.98x10</a:t>
            </a:r>
            <a:r>
              <a:rPr lang="tr-TR" b="1" baseline="30000" dirty="0">
                <a:solidFill>
                  <a:srgbClr val="FF0000"/>
                </a:solidFill>
              </a:rPr>
              <a:t>-1</a:t>
            </a:r>
            <a:r>
              <a:rPr lang="tr-TR" dirty="0"/>
              <a:t> olarak </a:t>
            </a:r>
            <a:r>
              <a:rPr lang="tr-TR" dirty="0" smtClean="0"/>
              <a:t>da gösterebiliriz.</a:t>
            </a:r>
          </a:p>
          <a:p>
            <a:pPr lvl="0"/>
            <a:endParaRPr lang="tr-TR" dirty="0"/>
          </a:p>
          <a:p>
            <a:pPr lvl="0"/>
            <a:r>
              <a:rPr lang="tr-TR" dirty="0" smtClean="0"/>
              <a:t>C dilinde 10 üzeri gösterimlerini tanımlamak mümkün değil.</a:t>
            </a:r>
          </a:p>
          <a:p>
            <a:pPr lvl="0"/>
            <a:endParaRPr lang="tr-TR" dirty="0"/>
          </a:p>
          <a:p>
            <a:pPr lvl="0"/>
            <a:r>
              <a:rPr lang="tr-TR" dirty="0" smtClean="0"/>
              <a:t>C dilinde 10 üzeri gösterimleri 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tr-TR" dirty="0" smtClean="0"/>
              <a:t> ya da 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tr-TR" dirty="0" smtClean="0"/>
              <a:t> sembolü kullanılarak gerçekleştirilir.</a:t>
            </a:r>
          </a:p>
          <a:p>
            <a:pPr lvl="1"/>
            <a:r>
              <a:rPr lang="tr-TR" dirty="0" smtClean="0"/>
              <a:t>Bu sembolü izleyen tam sayıyı, 10 üzeri olarak tanımlamak istediğimiz üst için kullanırız.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Reel Sayılar </a:t>
            </a:r>
            <a:br>
              <a:rPr lang="tr-TR" dirty="0" smtClean="0"/>
            </a:br>
            <a:r>
              <a:rPr lang="tr-TR" sz="2700" dirty="0" smtClean="0"/>
              <a:t>(10 üzeri gösterimler)</a:t>
            </a:r>
            <a:endParaRPr lang="tr-TR" sz="27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98133"/>
            <a:ext cx="4614333" cy="3059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Matematiksel Gösterim</a:t>
            </a:r>
          </a:p>
          <a:p>
            <a:r>
              <a:rPr lang="tr-TR" dirty="0" smtClean="0"/>
              <a:t>0.2389x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tr-TR" dirty="0" smtClean="0"/>
              <a:t>2.3898x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>
                <a:solidFill>
                  <a:srgbClr val="FF0000"/>
                </a:solidFill>
              </a:rPr>
              <a:t>1</a:t>
            </a:r>
          </a:p>
          <a:p>
            <a:r>
              <a:rPr lang="tr-TR" dirty="0" smtClean="0"/>
              <a:t>238.98x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 smtClean="0">
                <a:solidFill>
                  <a:srgbClr val="FF0000"/>
                </a:solidFill>
              </a:rPr>
              <a:t>-1</a:t>
            </a:r>
            <a:endParaRPr lang="tr-TR" b="1" baseline="30000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96000" y="1998133"/>
            <a:ext cx="4614333" cy="305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 smtClean="0"/>
              <a:t>C Dilinde Gösterim</a:t>
            </a:r>
          </a:p>
          <a:p>
            <a:r>
              <a:rPr lang="tr-TR" dirty="0" smtClean="0"/>
              <a:t>0.2389</a:t>
            </a:r>
            <a:r>
              <a:rPr lang="tr-TR" b="1" dirty="0" smtClean="0">
                <a:solidFill>
                  <a:srgbClr val="FF0000"/>
                </a:solidFill>
              </a:rPr>
              <a:t>e2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2.3898</a:t>
            </a:r>
            <a:r>
              <a:rPr lang="tr-TR" b="1" dirty="0" smtClean="0">
                <a:solidFill>
                  <a:srgbClr val="FF0000"/>
                </a:solidFill>
              </a:rPr>
              <a:t>E1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238.98</a:t>
            </a:r>
            <a:r>
              <a:rPr lang="tr-TR" b="1" dirty="0" smtClean="0">
                <a:solidFill>
                  <a:srgbClr val="FF0000"/>
                </a:solidFill>
              </a:rPr>
              <a:t>e-1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7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Reel Sayılar </a:t>
            </a:r>
            <a:br>
              <a:rPr lang="tr-TR" dirty="0" smtClean="0"/>
            </a:br>
            <a:r>
              <a:rPr lang="tr-TR" sz="2700" dirty="0" smtClean="0"/>
              <a:t>(10 üzeri gösterimler)</a:t>
            </a:r>
            <a:endParaRPr lang="tr-TR" sz="27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98133"/>
            <a:ext cx="4614333" cy="3059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Matematiksel Gösterim</a:t>
            </a:r>
          </a:p>
          <a:p>
            <a:r>
              <a:rPr lang="tr-TR" dirty="0" smtClean="0"/>
              <a:t>0.2389x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tr-TR" dirty="0" smtClean="0"/>
              <a:t>2.3898x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>
                <a:solidFill>
                  <a:srgbClr val="FF0000"/>
                </a:solidFill>
              </a:rPr>
              <a:t>1</a:t>
            </a:r>
          </a:p>
          <a:p>
            <a:r>
              <a:rPr lang="tr-TR" dirty="0" smtClean="0"/>
              <a:t>238.98x</a:t>
            </a:r>
            <a:r>
              <a:rPr lang="tr-TR" b="1" dirty="0" smtClean="0">
                <a:solidFill>
                  <a:srgbClr val="FF0000"/>
                </a:solidFill>
              </a:rPr>
              <a:t>10</a:t>
            </a:r>
            <a:r>
              <a:rPr lang="tr-TR" b="1" baseline="30000" dirty="0" smtClean="0">
                <a:solidFill>
                  <a:srgbClr val="FF0000"/>
                </a:solidFill>
              </a:rPr>
              <a:t>-1</a:t>
            </a:r>
            <a:endParaRPr lang="tr-TR" b="1" baseline="30000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96000" y="1998133"/>
            <a:ext cx="4614333" cy="305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 smtClean="0"/>
              <a:t>C Dilinde Gösterim</a:t>
            </a:r>
          </a:p>
          <a:p>
            <a:r>
              <a:rPr lang="tr-TR" dirty="0" smtClean="0"/>
              <a:t>0.2389</a:t>
            </a:r>
            <a:r>
              <a:rPr lang="tr-TR" b="1" dirty="0" smtClean="0">
                <a:solidFill>
                  <a:srgbClr val="FF0000"/>
                </a:solidFill>
              </a:rPr>
              <a:t>e2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2.3898</a:t>
            </a:r>
            <a:r>
              <a:rPr lang="tr-TR" b="1" dirty="0" smtClean="0">
                <a:solidFill>
                  <a:srgbClr val="FF0000"/>
                </a:solidFill>
              </a:rPr>
              <a:t>E1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238.98</a:t>
            </a:r>
            <a:r>
              <a:rPr lang="tr-TR" b="1" dirty="0" smtClean="0">
                <a:solidFill>
                  <a:srgbClr val="FF0000"/>
                </a:solidFill>
              </a:rPr>
              <a:t>e-1</a:t>
            </a:r>
            <a:endParaRPr lang="tr-TR" b="1" baseline="30000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838200" y="4334933"/>
            <a:ext cx="9028288" cy="1766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/>
              <a:t>Aşağıdaki gösterimlerin hepsi doğrudur ve aynı sayıyı temsil ediyor</a:t>
            </a:r>
          </a:p>
          <a:p>
            <a:r>
              <a:rPr lang="tr-TR" sz="2000" dirty="0" smtClean="0"/>
              <a:t>0.72e01</a:t>
            </a:r>
          </a:p>
          <a:p>
            <a:r>
              <a:rPr lang="tr-TR" sz="2000" dirty="0" smtClean="0"/>
              <a:t>0.72e+01</a:t>
            </a:r>
          </a:p>
          <a:p>
            <a:r>
              <a:rPr lang="tr-TR" sz="2000" dirty="0" smtClean="0"/>
              <a:t>0.72e1</a:t>
            </a:r>
          </a:p>
          <a:p>
            <a:r>
              <a:rPr lang="tr-TR" sz="2000" dirty="0" smtClean="0"/>
              <a:t>7.2e-1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094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Reel Sayılar </a:t>
            </a:r>
            <a:br>
              <a:rPr lang="tr-TR" dirty="0" smtClean="0"/>
            </a:br>
            <a:r>
              <a:rPr lang="tr-TR" sz="2700" dirty="0" smtClean="0"/>
              <a:t>(10 üzeri gösterimler)</a:t>
            </a:r>
            <a:endParaRPr lang="tr-TR" sz="2700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96711" y="2280354"/>
            <a:ext cx="11435645" cy="35108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Yanlış bilimsel gösterimler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.45e</a:t>
            </a:r>
            <a:r>
              <a:rPr lang="tr-TR" sz="2000" dirty="0" smtClean="0"/>
              <a:t>	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e’nin tamsayı değeri tanımlanmamıştır</a:t>
            </a: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21e-0.3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e’nin tamsayı değeri (üst) yanlış tanımlanmıştır, reel sayı olamaz</a:t>
            </a: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12,7e5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virgül geçerli bir ondalık kısım ayıracı değildir. Nokta kullanılmalıdır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44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56356" y="3341511"/>
            <a:ext cx="10916355" cy="8805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358900"/>
            <a:ext cx="10834512" cy="48180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Bir C programı, mantıksal olarak birbirleriyle ilişkisel olan blokların bir araya gelmesinden oluşur.</a:t>
            </a:r>
          </a:p>
          <a:p>
            <a:endParaRPr lang="tr-TR" dirty="0" smtClean="0"/>
          </a:p>
          <a:p>
            <a:r>
              <a:rPr lang="tr-TR" dirty="0" smtClean="0"/>
              <a:t>Blokların oluşturulması </a:t>
            </a:r>
            <a:r>
              <a:rPr lang="tr-TR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tr-TR" dirty="0">
                <a:solidFill>
                  <a:srgbClr val="FF0000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tr-TR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yara</a:t>
            </a:r>
            <a:r>
              <a:rPr lang="tr-TR" dirty="0" smtClean="0"/>
              <a:t>ç</a:t>
            </a:r>
            <a:r>
              <a:rPr lang="en-US" dirty="0" smtClean="0"/>
              <a:t>lar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kullan</a:t>
            </a:r>
            <a:r>
              <a:rPr lang="tr-TR" dirty="0" err="1" smtClean="0"/>
              <a:t>ılarak</a:t>
            </a:r>
            <a:r>
              <a:rPr lang="tr-TR" dirty="0" smtClean="0"/>
              <a:t> gerçekleştirilir.</a:t>
            </a:r>
          </a:p>
          <a:p>
            <a:endParaRPr lang="tr-TR" dirty="0" smtClean="0"/>
          </a:p>
          <a:p>
            <a:r>
              <a:rPr lang="tr-TR" dirty="0" smtClean="0"/>
              <a:t>Bu mantıksal blok gruplarını </a:t>
            </a:r>
            <a:r>
              <a:rPr lang="tr-TR" dirty="0" smtClean="0">
                <a:solidFill>
                  <a:srgbClr val="FF0000"/>
                </a:solidFill>
              </a:rPr>
              <a:t>bileşik komutlar (</a:t>
            </a:r>
            <a:r>
              <a:rPr lang="tr-TR" dirty="0" err="1" smtClean="0">
                <a:solidFill>
                  <a:srgbClr val="FF0000"/>
                </a:solidFill>
              </a:rPr>
              <a:t>compound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statements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olarak da bilinir.</a:t>
            </a:r>
          </a:p>
          <a:p>
            <a:endParaRPr lang="tr-TR" dirty="0" smtClean="0"/>
          </a:p>
          <a:p>
            <a:r>
              <a:rPr lang="tr-TR" dirty="0" smtClean="0"/>
              <a:t>Bir blok içinde farklı bir blok oluşturulması mümkündür.</a:t>
            </a:r>
          </a:p>
          <a:p>
            <a:endParaRPr lang="tr-TR" dirty="0" smtClean="0"/>
          </a:p>
          <a:p>
            <a:r>
              <a:rPr lang="tr-TR" dirty="0" smtClean="0"/>
              <a:t>Açılan bir ayraç blok komutları bittiğinde mutlaka kapatılması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5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1244" y="1674989"/>
            <a:ext cx="11390490" cy="3879144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C dilindeki tek tırnak işareti arasında bulunan karaktere, </a:t>
            </a:r>
            <a:r>
              <a:rPr lang="tr-TR" dirty="0" smtClean="0">
                <a:solidFill>
                  <a:srgbClr val="FF0000"/>
                </a:solidFill>
              </a:rPr>
              <a:t>karakter sabiti (</a:t>
            </a:r>
            <a:r>
              <a:rPr lang="tr-TR" dirty="0" err="1" smtClean="0">
                <a:solidFill>
                  <a:srgbClr val="FF0000"/>
                </a:solidFill>
              </a:rPr>
              <a:t>character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constant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adı verilir.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Burada karakter olarak tanımlanabilecek olan değerler ASCII kod tablosunda belirtilmiştir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 karakter sabitleri: </a:t>
            </a:r>
            <a:r>
              <a:rPr lang="en-US" dirty="0" smtClean="0"/>
              <a:t>‘a’  ‘2’  ‘,’  ‘ ’</a:t>
            </a:r>
          </a:p>
          <a:p>
            <a:endParaRPr lang="en-US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652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ASCII Kod Tablosu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85" y="1347611"/>
            <a:ext cx="6537830" cy="54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Karakterler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286933" y="1697565"/>
            <a:ext cx="9471377" cy="4308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Yanlış Tanımlanmış Karakter Sabitleri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 smtClean="0"/>
              <a:t>	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sabiti</a:t>
            </a:r>
            <a:r>
              <a:rPr lang="en-US" sz="2000" dirty="0" smtClean="0"/>
              <a:t> </a:t>
            </a:r>
            <a:r>
              <a:rPr lang="en-US" sz="2000" dirty="0" err="1" smtClean="0"/>
              <a:t>sadece</a:t>
            </a:r>
            <a:r>
              <a:rPr lang="en-US" sz="2000" dirty="0" smtClean="0"/>
              <a:t> </a:t>
            </a:r>
            <a:r>
              <a:rPr lang="en-US" sz="2000" dirty="0" err="1" smtClean="0"/>
              <a:t>tek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de</a:t>
            </a:r>
            <a:r>
              <a:rPr lang="tr-TR" sz="2000" dirty="0" err="1" smtClean="0"/>
              <a:t>ğeri</a:t>
            </a:r>
            <a:r>
              <a:rPr lang="tr-TR" sz="2000" dirty="0" smtClean="0"/>
              <a:t> için tanımlanabilir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“2”</a:t>
            </a:r>
            <a:r>
              <a:rPr lang="en-US" sz="2000" dirty="0" smtClean="0"/>
              <a:t>	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Karakter sabiti tek tırnak işaretleri ile tanımlanabilir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dirty="0"/>
              <a:t>	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Karakter sabitinin tek tırnak işaretleri ile tanımlanması gerekir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6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Dizgiler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487256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Bu sabitler </a:t>
            </a:r>
            <a:r>
              <a:rPr lang="tr-TR" dirty="0" smtClean="0">
                <a:solidFill>
                  <a:srgbClr val="FF0000"/>
                </a:solidFill>
              </a:rPr>
              <a:t>çift tırnak işareti </a:t>
            </a:r>
            <a:r>
              <a:rPr lang="en-US" dirty="0" smtClean="0">
                <a:solidFill>
                  <a:srgbClr val="FF0000"/>
                </a:solidFill>
              </a:rPr>
              <a:t>“ ”</a:t>
            </a:r>
            <a:r>
              <a:rPr lang="en-US" dirty="0" smtClean="0"/>
              <a:t> </a:t>
            </a:r>
            <a:r>
              <a:rPr lang="tr-TR" dirty="0" smtClean="0"/>
              <a:t>ile tanımlanırlar ve birden fazla karakterin bir araya gelmesinden oluşurlar.</a:t>
            </a:r>
          </a:p>
          <a:p>
            <a:endParaRPr lang="tr-TR" dirty="0"/>
          </a:p>
          <a:p>
            <a:r>
              <a:rPr lang="tr-TR" dirty="0" smtClean="0"/>
              <a:t>Örneğin, aşağıdaki değerler geçerli birer dizgi sabitidir</a:t>
            </a:r>
          </a:p>
          <a:p>
            <a:pPr lvl="1"/>
            <a:r>
              <a:rPr lang="en-US" dirty="0" smtClean="0"/>
              <a:t>“Ali”, “aa12aa”, “</a:t>
            </a:r>
            <a:r>
              <a:rPr lang="en-US" dirty="0" err="1" smtClean="0"/>
              <a:t>Bengisu</a:t>
            </a:r>
            <a:r>
              <a:rPr lang="en-US" dirty="0" smtClean="0"/>
              <a:t>”, “2”, “”, “ ”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r>
              <a:rPr lang="tr-TR" dirty="0" smtClean="0"/>
              <a:t>ir </a:t>
            </a:r>
            <a:r>
              <a:rPr lang="tr-TR" dirty="0" smtClean="0">
                <a:solidFill>
                  <a:srgbClr val="FF0000"/>
                </a:solidFill>
              </a:rPr>
              <a:t>dizgi sabiti (</a:t>
            </a:r>
            <a:r>
              <a:rPr lang="tr-TR" dirty="0" err="1" smtClean="0">
                <a:solidFill>
                  <a:srgbClr val="FF0000"/>
                </a:solidFill>
              </a:rPr>
              <a:t>string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constant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birden çok karakter içerebileceği gibi, tek bir karakterden de oluşabilir.</a:t>
            </a:r>
          </a:p>
          <a:p>
            <a:endParaRPr lang="tr-TR" dirty="0"/>
          </a:p>
          <a:p>
            <a:r>
              <a:rPr lang="tr-TR" dirty="0" smtClean="0"/>
              <a:t>Bir dizgi sabitinin içi boş (NULL) olabileceği gibi, boşluk karakterini ‘ ’ de içerebilir.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80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Dizgiler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312333" y="1580443"/>
            <a:ext cx="10515600" cy="3397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Geçersiz Dizgi Sabitleri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 err="1" smtClean="0"/>
              <a:t>Dizgi</a:t>
            </a:r>
            <a:r>
              <a:rPr lang="en-US" sz="2000" dirty="0" smtClean="0"/>
              <a:t> </a:t>
            </a:r>
            <a:r>
              <a:rPr lang="en-US" sz="2000" dirty="0" err="1" smtClean="0"/>
              <a:t>sabitleri</a:t>
            </a:r>
            <a:r>
              <a:rPr lang="en-US" sz="2000" dirty="0" smtClean="0"/>
              <a:t> </a:t>
            </a:r>
            <a:r>
              <a:rPr lang="tr-TR" sz="2000" dirty="0" smtClean="0"/>
              <a:t>çift tırnak ile tanımlanmalıdır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Dersi</a:t>
            </a:r>
            <a:r>
              <a:rPr lang="tr-TR" sz="2000" dirty="0" smtClean="0"/>
              <a:t>	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Dizgi sabitleri çift tırnak ile tanımlanmalıdırlar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tr-T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Örnek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2000" dirty="0" smtClean="0"/>
              <a:t>Dizgi sabitleri ASCII tablosunda yer almayan karakterleri içeremez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20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49510" y="1603022"/>
            <a:ext cx="5170312" cy="3556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Sabit</a:t>
            </a:r>
            <a:r>
              <a:rPr lang="tr-TR" dirty="0" smtClean="0"/>
              <a:t>		</a:t>
            </a:r>
            <a:r>
              <a:rPr lang="tr-TR" b="1" dirty="0" smtClean="0"/>
              <a:t>Açıklama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4.0	</a:t>
            </a:r>
            <a:r>
              <a:rPr lang="en-US" dirty="0" smtClean="0"/>
              <a:t>	</a:t>
            </a:r>
            <a:r>
              <a:rPr lang="tr-TR" dirty="0" smtClean="0"/>
              <a:t>Reel Sayı </a:t>
            </a:r>
            <a:r>
              <a:rPr lang="en-US" dirty="0" smtClean="0"/>
              <a:t>s</a:t>
            </a:r>
            <a:r>
              <a:rPr lang="tr-TR" dirty="0" err="1" smtClean="0"/>
              <a:t>abiti</a:t>
            </a:r>
            <a:endParaRPr lang="tr-TR" dirty="0" smtClean="0"/>
          </a:p>
          <a:p>
            <a:pPr marL="514350" indent="-514350">
              <a:buAutoNum type="arabicPlain" startAt="4"/>
            </a:pPr>
            <a:r>
              <a:rPr lang="en-US" dirty="0" smtClean="0"/>
              <a:t>             </a:t>
            </a:r>
            <a:r>
              <a:rPr lang="tr-TR" dirty="0" smtClean="0"/>
              <a:t>Tamsayı sabiti</a:t>
            </a:r>
          </a:p>
          <a:p>
            <a:pPr marL="0" indent="0">
              <a:buNone/>
            </a:pPr>
            <a:r>
              <a:rPr lang="en-US" dirty="0" smtClean="0"/>
              <a:t>“4”		</a:t>
            </a:r>
            <a:r>
              <a:rPr lang="en-US" dirty="0" err="1" smtClean="0"/>
              <a:t>Dizgi</a:t>
            </a:r>
            <a:r>
              <a:rPr lang="en-US" dirty="0" smtClean="0"/>
              <a:t> </a:t>
            </a:r>
            <a:r>
              <a:rPr lang="en-US" dirty="0" err="1" smtClean="0"/>
              <a:t>sabiti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‘4’		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sabiti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6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Tamsayı Veri Tipi</a:t>
            </a:r>
            <a:br>
              <a:rPr lang="tr-TR" dirty="0" smtClean="0"/>
            </a:br>
            <a:r>
              <a:rPr lang="tr-TR" sz="3600" dirty="0" smtClean="0"/>
              <a:t>(</a:t>
            </a:r>
            <a:r>
              <a:rPr lang="tr-TR" sz="3600" dirty="0" err="1" smtClean="0"/>
              <a:t>int</a:t>
            </a:r>
            <a:r>
              <a:rPr lang="tr-TR" sz="3600" dirty="0" smtClean="0"/>
              <a:t>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Tamsayı değerleri C programı içinde </a:t>
            </a:r>
            <a:r>
              <a:rPr lang="tr-TR" dirty="0" err="1" smtClean="0"/>
              <a:t>int</a:t>
            </a:r>
            <a:r>
              <a:rPr lang="tr-TR" dirty="0" smtClean="0"/>
              <a:t> özel amaçlı sözcüğü kullanılarak tanımlanır.</a:t>
            </a:r>
          </a:p>
          <a:p>
            <a:endParaRPr lang="tr-TR" dirty="0"/>
          </a:p>
          <a:p>
            <a:r>
              <a:rPr lang="tr-TR" dirty="0" smtClean="0"/>
              <a:t>Tamsayı veri tipleri, tamsayı sabitlerinde anlatıldığı gibi, ondalık kısmı olmayan sayıların bellekte saklanması için kullanılır.</a:t>
            </a:r>
          </a:p>
          <a:p>
            <a:endParaRPr lang="tr-TR" dirty="0"/>
          </a:p>
          <a:p>
            <a:r>
              <a:rPr lang="tr-TR" dirty="0" smtClean="0"/>
              <a:t>Kısa tamsayı (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), tamsayı (</a:t>
            </a:r>
            <a:r>
              <a:rPr lang="tr-TR" dirty="0" err="1" smtClean="0"/>
              <a:t>int</a:t>
            </a:r>
            <a:r>
              <a:rPr lang="tr-TR" dirty="0" smtClean="0"/>
              <a:t>) veri tipinde tanımlanan sayılardan daha küçük sayılarla işlem yapıldığında kullanılan veri tipleridir.</a:t>
            </a:r>
          </a:p>
          <a:p>
            <a:endParaRPr lang="tr-TR" dirty="0"/>
          </a:p>
          <a:p>
            <a:r>
              <a:rPr lang="tr-TR" dirty="0" smtClean="0"/>
              <a:t>Negatif sayılarla işlem yapılması gerekmediği durumlarda işaretsiz tamsayıları (</a:t>
            </a:r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) </a:t>
            </a:r>
            <a:r>
              <a:rPr lang="tr-TR" dirty="0" err="1" smtClean="0"/>
              <a:t>teric</a:t>
            </a:r>
            <a:r>
              <a:rPr lang="tr-TR" dirty="0" smtClean="0"/>
              <a:t> edilir ve böylece 0 ile 65535 arasında </a:t>
            </a:r>
            <a:r>
              <a:rPr lang="tr-TR" dirty="0" err="1" smtClean="0"/>
              <a:t>sayılarlın</a:t>
            </a:r>
            <a:r>
              <a:rPr lang="tr-TR" dirty="0" smtClean="0"/>
              <a:t> tanımlanması mümkün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4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Reel Sayı Veri Tipi</a:t>
            </a:r>
            <a:br>
              <a:rPr lang="tr-TR" dirty="0" smtClean="0"/>
            </a:br>
            <a:r>
              <a:rPr lang="tr-TR" sz="3600" dirty="0" smtClean="0"/>
              <a:t>(</a:t>
            </a:r>
            <a:r>
              <a:rPr lang="tr-TR" sz="3600" dirty="0" err="1" smtClean="0"/>
              <a:t>float</a:t>
            </a:r>
            <a:r>
              <a:rPr lang="tr-TR" sz="3600" dirty="0" smtClean="0"/>
              <a:t>, </a:t>
            </a:r>
            <a:r>
              <a:rPr lang="tr-TR" sz="3600" dirty="0" err="1" smtClean="0"/>
              <a:t>double</a:t>
            </a:r>
            <a:r>
              <a:rPr lang="tr-TR" sz="3600" dirty="0" smtClean="0"/>
              <a:t>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dirty="0" smtClean="0"/>
              <a:t> olarak tanımlanan reel sayılar ile, yaklaşık 12 basamak duyarlı reel sayıların tanımlanması sağlanır.</a:t>
            </a:r>
          </a:p>
          <a:p>
            <a:endParaRPr lang="tr-TR" dirty="0"/>
          </a:p>
          <a:p>
            <a:r>
              <a:rPr lang="tr-TR" dirty="0" smtClean="0"/>
              <a:t>Genelde, bu veri tipi bellekte toplam 8 bayt (64 bit)’</a:t>
            </a:r>
            <a:r>
              <a:rPr lang="tr-TR" dirty="0" err="1" smtClean="0"/>
              <a:t>lik</a:t>
            </a:r>
            <a:r>
              <a:rPr lang="tr-TR" dirty="0" smtClean="0"/>
              <a:t> bir alan kullanır.</a:t>
            </a:r>
          </a:p>
          <a:p>
            <a:endParaRPr lang="tr-TR" dirty="0"/>
          </a:p>
          <a:p>
            <a:r>
              <a:rPr lang="tr-TR" dirty="0" smtClean="0"/>
              <a:t>BU veri tipine ait değişkenlerin tanımlanabilmesi için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dirty="0" smtClean="0"/>
              <a:t> özel amaçlı sözcüğü kullanılır.</a:t>
            </a:r>
          </a:p>
          <a:p>
            <a:endParaRPr lang="tr-TR" dirty="0" smtClean="0"/>
          </a:p>
          <a:p>
            <a:r>
              <a:rPr lang="tr-TR" dirty="0" smtClean="0"/>
              <a:t>Reel sayı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dirty="0" smtClean="0"/>
              <a:t> veri tipi ise,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smtClean="0"/>
              <a:t>veri tipine oranla daha küçük sayılarla işlem yapılması gerektiği durumlarda kullanılmalıdır.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5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Karakter Veri Tipi</a:t>
            </a:r>
            <a:br>
              <a:rPr lang="tr-TR" dirty="0" smtClean="0"/>
            </a:br>
            <a:r>
              <a:rPr lang="tr-TR" sz="3600" dirty="0" smtClean="0"/>
              <a:t>(</a:t>
            </a:r>
            <a:r>
              <a:rPr lang="tr-TR" sz="3600" dirty="0" err="1" smtClean="0"/>
              <a:t>char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4025899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Bir karakter veri tipinin tanımlanabilmesi için C dilinde </a:t>
            </a:r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dirty="0" smtClean="0"/>
              <a:t> özel amaçlı sözcüğü kullanılır.</a:t>
            </a:r>
          </a:p>
          <a:p>
            <a:endParaRPr lang="tr-TR" dirty="0"/>
          </a:p>
          <a:p>
            <a:r>
              <a:rPr lang="tr-TR" dirty="0" smtClean="0"/>
              <a:t>Bu veri tipi ile </a:t>
            </a:r>
            <a:r>
              <a:rPr lang="tr-TR" dirty="0" smtClean="0">
                <a:solidFill>
                  <a:srgbClr val="FF0000"/>
                </a:solidFill>
              </a:rPr>
              <a:t>1 bayt uzunluğunda (8 bit) </a:t>
            </a:r>
            <a:r>
              <a:rPr lang="tr-TR" dirty="0" smtClean="0"/>
              <a:t>tek bir karakter değerinin tanımlanması mümkün olur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ASCII tablosunda 128 karakter kodlanmıştır. </a:t>
            </a:r>
            <a:r>
              <a:rPr lang="tr-TR" dirty="0" smtClean="0"/>
              <a:t>Bu karakterlerin bazıları ekranda gösterilebilen bazıları gösterilemeyen karakterlerdir.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Her karakter bir tamsayı değeri ile temsil </a:t>
            </a:r>
            <a:r>
              <a:rPr lang="tr-TR" dirty="0" smtClean="0">
                <a:solidFill>
                  <a:srgbClr val="FF0000"/>
                </a:solidFill>
              </a:rPr>
              <a:t>edilir</a:t>
            </a:r>
            <a:endParaRPr lang="tr-T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tr-TR" dirty="0" smtClean="0"/>
              <a:t>Karakterler arasında yapılan karşılaştırma işlemleri sırasında bu tamsayı değeri kullanılır. 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838200" y="5384800"/>
            <a:ext cx="105156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/>
              <a:t>Örneğin, ‘J’ karakterinin tamsayı karşılığı 74 iken ‘V’ karakterinin karşılığı </a:t>
            </a:r>
            <a:r>
              <a:rPr lang="tr-TR" sz="2400" dirty="0" smtClean="0"/>
              <a:t>86’dır. Yani ‘J’ karakteri, ‘V’ karakterinden daha önce sıralanmıştır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309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Değişkenler (</a:t>
            </a:r>
            <a:r>
              <a:rPr lang="tr-TR" dirty="0" err="1" smtClean="0">
                <a:solidFill>
                  <a:srgbClr val="FF0000"/>
                </a:solidFill>
              </a:rPr>
              <a:t>variables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bir program içinde kullanılan temel nesnelerdir.</a:t>
            </a:r>
          </a:p>
          <a:p>
            <a:endParaRPr lang="tr-TR" dirty="0"/>
          </a:p>
          <a:p>
            <a:r>
              <a:rPr lang="tr-TR" dirty="0" smtClean="0"/>
              <a:t>Bir programda farklı tipteki veriler (karakter, sayı gibi) program içinde kullanılmak üzere</a:t>
            </a:r>
            <a:r>
              <a:rPr lang="tr-TR" dirty="0" smtClean="0">
                <a:solidFill>
                  <a:srgbClr val="FF0000"/>
                </a:solidFill>
              </a:rPr>
              <a:t>, bellekte tutulmalıdır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Verileri bellekte saklamak için kullanılan bu bellek alanlarına ulaşmak, </a:t>
            </a:r>
            <a:r>
              <a:rPr lang="tr-TR" dirty="0" smtClean="0">
                <a:solidFill>
                  <a:srgbClr val="FF0000"/>
                </a:solidFill>
              </a:rPr>
              <a:t>bellek hücrelerine verilen isimlerle </a:t>
            </a:r>
            <a:r>
              <a:rPr lang="tr-TR" dirty="0" smtClean="0"/>
              <a:t>mümkündür.</a:t>
            </a:r>
          </a:p>
          <a:p>
            <a:endParaRPr lang="tr-TR" dirty="0"/>
          </a:p>
          <a:p>
            <a:r>
              <a:rPr lang="tr-TR" dirty="0" smtClean="0"/>
              <a:t>Bu isimleri kullanarak bellek hücrelerine veri aktarabilir veya saklanan verileri bu hücrelerden alarak program içinde kullanabiliriz.</a:t>
            </a:r>
          </a:p>
          <a:p>
            <a:endParaRPr lang="tr-TR" dirty="0"/>
          </a:p>
          <a:p>
            <a:r>
              <a:rPr lang="tr-TR" dirty="0" smtClean="0"/>
              <a:t>Bu hücrelerin içeriği, program akışı sırasında değiştirilebileceğinden, </a:t>
            </a:r>
            <a:r>
              <a:rPr lang="tr-TR" dirty="0" smtClean="0">
                <a:solidFill>
                  <a:srgbClr val="FF0000"/>
                </a:solidFill>
              </a:rPr>
              <a:t>değişken</a:t>
            </a:r>
            <a:r>
              <a:rPr lang="tr-TR" dirty="0" smtClean="0"/>
              <a:t> olarak adlandırılırlar.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29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82978" y="2392891"/>
            <a:ext cx="11074400" cy="1454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76489" y="2642912"/>
            <a:ext cx="10239022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Fonskiyonlar</a:t>
            </a:r>
            <a:r>
              <a:rPr lang="tr-TR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komutlarından oluşur ve belirli bir işi yapmak amacıyla hazırlanırlar.</a:t>
            </a:r>
          </a:p>
        </p:txBody>
      </p:sp>
    </p:spTree>
    <p:extLst>
      <p:ext uri="{BB962C8B-B14F-4D97-AF65-F5344CB8AC3E}">
        <p14:creationId xmlns:p14="http://schemas.microsoft.com/office/powerpoint/2010/main" val="2213204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3506611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C dilinde kullanılan tüm değişkenler kullanılmadan önce mutlaka tanımlanmalıdır.</a:t>
            </a:r>
          </a:p>
          <a:p>
            <a:endParaRPr lang="tr-TR" dirty="0"/>
          </a:p>
          <a:p>
            <a:r>
              <a:rPr lang="tr-TR" dirty="0" smtClean="0"/>
              <a:t>Bu tanıtım sırasında </a:t>
            </a:r>
            <a:r>
              <a:rPr lang="tr-TR" dirty="0" smtClean="0">
                <a:solidFill>
                  <a:srgbClr val="FF0000"/>
                </a:solidFill>
              </a:rPr>
              <a:t>değişkenin ismi </a:t>
            </a:r>
            <a:r>
              <a:rPr lang="tr-TR" dirty="0" smtClean="0"/>
              <a:t>ile birlikte saklayabileceği değerlerin </a:t>
            </a:r>
            <a:r>
              <a:rPr lang="tr-TR" dirty="0" smtClean="0">
                <a:solidFill>
                  <a:srgbClr val="FF0000"/>
                </a:solidFill>
              </a:rPr>
              <a:t>veri tipinin </a:t>
            </a:r>
            <a:r>
              <a:rPr lang="tr-TR" dirty="0" smtClean="0"/>
              <a:t>belirtilmesi gerekir.</a:t>
            </a:r>
          </a:p>
          <a:p>
            <a:endParaRPr lang="tr-TR" dirty="0"/>
          </a:p>
          <a:p>
            <a:r>
              <a:rPr lang="tr-TR" dirty="0" smtClean="0"/>
              <a:t>Örneğin, tamsayı değeri alabilecek olan </a:t>
            </a:r>
            <a:r>
              <a:rPr lang="tr-T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toplam</a:t>
            </a:r>
            <a:r>
              <a:rPr lang="tr-TR" dirty="0" smtClean="0"/>
              <a:t> isimli bir değişken tanımlamak için aşağıdaki tanıtım komutu kullanılır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2179185" y="5097612"/>
            <a:ext cx="251742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3200" dirty="0" err="1" smtClean="0"/>
              <a:t>int</a:t>
            </a:r>
            <a:r>
              <a:rPr lang="tr-TR" sz="3200" dirty="0" smtClean="0"/>
              <a:t> </a:t>
            </a:r>
            <a:r>
              <a:rPr lang="en-US" sz="3200" dirty="0" smtClean="0"/>
              <a:t>	</a:t>
            </a:r>
            <a:r>
              <a:rPr lang="tr-TR" sz="3200" dirty="0" smtClean="0"/>
              <a:t>toplam</a:t>
            </a:r>
            <a:r>
              <a:rPr lang="en-US" sz="3200" dirty="0" smtClean="0"/>
              <a:t>;</a:t>
            </a:r>
            <a:endParaRPr lang="tr-TR" sz="3200" dirty="0"/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1614740" y="5682387"/>
            <a:ext cx="767644" cy="32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 flipV="1">
            <a:off x="3838652" y="5682387"/>
            <a:ext cx="1185332" cy="47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704170" y="5868157"/>
            <a:ext cx="9105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tipi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5019018" y="6008772"/>
            <a:ext cx="146123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</a:t>
            </a:r>
            <a:r>
              <a:rPr lang="tr-TR" dirty="0" err="1" smtClean="0"/>
              <a:t>ğişken</a:t>
            </a:r>
            <a:r>
              <a:rPr lang="tr-TR" dirty="0" smtClean="0"/>
              <a:t> ismi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7247896" y="5054665"/>
            <a:ext cx="3758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Bu komut derleyiciye bellekte toplam isimli bir hücrenin </a:t>
            </a:r>
            <a:r>
              <a:rPr lang="tr-TR" sz="1600" dirty="0" smtClean="0">
                <a:solidFill>
                  <a:srgbClr val="FF0000"/>
                </a:solidFill>
              </a:rPr>
              <a:t>tamsayı değerler alabilecek şekilde oluşturulması gerektiğini söyler </a:t>
            </a:r>
            <a:r>
              <a:rPr lang="tr-TR" sz="1600" dirty="0" smtClean="0"/>
              <a:t>ve bellekte toplam değişkeni için gerekli yeri </a:t>
            </a:r>
            <a:r>
              <a:rPr lang="tr-TR" sz="1600" dirty="0" err="1" smtClean="0"/>
              <a:t>reserve</a:t>
            </a:r>
            <a:r>
              <a:rPr lang="tr-TR" sz="1600" dirty="0" smtClean="0"/>
              <a:t> eder.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6069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1"/>
            <a:ext cx="2414286" cy="209035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/>
              <a:t>Toplam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Bellek görüntüsü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949124" y="1770926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tx1"/>
                </a:solidFill>
              </a:rPr>
              <a:t>10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21024" y="1358901"/>
            <a:ext cx="3717403" cy="2090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/>
              <a:t>int</a:t>
            </a:r>
            <a:r>
              <a:rPr lang="tr-TR" sz="2000" dirty="0" smtClean="0"/>
              <a:t> yas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De</a:t>
            </a:r>
            <a:r>
              <a:rPr lang="tr-TR" sz="1800" dirty="0" err="1" smtClean="0"/>
              <a:t>ğer</a:t>
            </a:r>
            <a:r>
              <a:rPr lang="tr-TR" sz="1800" dirty="0" smtClean="0"/>
              <a:t> atanmadan önce bellek görüntüsü</a:t>
            </a:r>
            <a:endParaRPr lang="tr-TR" sz="1800" dirty="0"/>
          </a:p>
        </p:txBody>
      </p:sp>
      <p:sp>
        <p:nvSpPr>
          <p:cNvPr id="6" name="Dikdörtgen 5"/>
          <p:cNvSpPr/>
          <p:nvPr/>
        </p:nvSpPr>
        <p:spPr>
          <a:xfrm>
            <a:off x="5103712" y="1770926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8438428" y="1358901"/>
            <a:ext cx="2571026" cy="2090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De</a:t>
            </a:r>
            <a:r>
              <a:rPr lang="tr-TR" sz="1800" dirty="0" err="1" smtClean="0"/>
              <a:t>ğer</a:t>
            </a:r>
            <a:r>
              <a:rPr lang="tr-TR" sz="1800" dirty="0" smtClean="0"/>
              <a:t> atandıktan sonra bellek görüntüsü</a:t>
            </a:r>
            <a:endParaRPr lang="tr-TR" sz="1800" dirty="0"/>
          </a:p>
        </p:txBody>
      </p:sp>
      <p:sp>
        <p:nvSpPr>
          <p:cNvPr id="8" name="Dikdörtgen 7"/>
          <p:cNvSpPr/>
          <p:nvPr/>
        </p:nvSpPr>
        <p:spPr>
          <a:xfrm>
            <a:off x="8635919" y="1770926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tx1"/>
                </a:solidFill>
              </a:rPr>
              <a:t>25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271040" y="4011433"/>
            <a:ext cx="6083461" cy="2090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</a:t>
            </a:r>
            <a:r>
              <a:rPr lang="tr-TR" sz="2000" dirty="0" smtClean="0"/>
              <a:t>har cinsiyet</a:t>
            </a:r>
            <a:r>
              <a:rPr lang="en-US" sz="2000" dirty="0" smtClean="0"/>
              <a:t>;</a:t>
            </a: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Bellek görüntüsü</a:t>
            </a:r>
            <a:r>
              <a:rPr lang="en-US" sz="2000" dirty="0" smtClean="0"/>
              <a:t> (</a:t>
            </a:r>
            <a:r>
              <a:rPr lang="tr-TR" sz="2000" dirty="0" smtClean="0"/>
              <a:t>önce)    Bellek </a:t>
            </a:r>
            <a:r>
              <a:rPr lang="tr-TR" sz="2000" dirty="0"/>
              <a:t>görüntüsü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r-TR" sz="2000" dirty="0" smtClean="0"/>
              <a:t>sonra)</a:t>
            </a: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</p:txBody>
      </p:sp>
      <p:sp>
        <p:nvSpPr>
          <p:cNvPr id="10" name="Dikdörtgen 9"/>
          <p:cNvSpPr/>
          <p:nvPr/>
        </p:nvSpPr>
        <p:spPr>
          <a:xfrm>
            <a:off x="497711" y="4481330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933945" y="4481330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6640009" y="4011433"/>
            <a:ext cx="4495800" cy="2090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/>
              <a:t>double</a:t>
            </a:r>
            <a:r>
              <a:rPr lang="tr-TR" sz="2000" dirty="0" smtClean="0"/>
              <a:t> </a:t>
            </a:r>
            <a:r>
              <a:rPr lang="tr-TR" sz="2000" dirty="0" err="1" smtClean="0"/>
              <a:t>maas</a:t>
            </a:r>
            <a:r>
              <a:rPr lang="en-US" sz="2000" dirty="0" smtClean="0"/>
              <a:t>;</a:t>
            </a: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   </a:t>
            </a:r>
            <a:r>
              <a:rPr lang="en-US" sz="2000" dirty="0" smtClean="0"/>
              <a:t>(</a:t>
            </a:r>
            <a:r>
              <a:rPr lang="tr-TR" sz="2000" dirty="0" smtClean="0"/>
              <a:t>önce) 	          </a:t>
            </a:r>
            <a:r>
              <a:rPr lang="en-US" sz="2000" dirty="0" smtClean="0"/>
              <a:t>(</a:t>
            </a:r>
            <a:r>
              <a:rPr lang="tr-TR" sz="2000" dirty="0" smtClean="0"/>
              <a:t>sonra)</a:t>
            </a: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</p:txBody>
      </p:sp>
      <p:sp>
        <p:nvSpPr>
          <p:cNvPr id="13" name="Dikdörtgen 12"/>
          <p:cNvSpPr/>
          <p:nvPr/>
        </p:nvSpPr>
        <p:spPr>
          <a:xfrm>
            <a:off x="6918766" y="4481330"/>
            <a:ext cx="902826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8762035" y="4481329"/>
            <a:ext cx="1898249" cy="68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tx1"/>
                </a:solidFill>
              </a:rPr>
              <a:t>1500.00</a:t>
            </a:r>
            <a:endParaRPr lang="tr-T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58800" y="3140428"/>
            <a:ext cx="11074400" cy="1454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1867" y="1358901"/>
            <a:ext cx="11300177" cy="3563055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C dilinin </a:t>
            </a:r>
            <a:r>
              <a:rPr lang="tr-TR" dirty="0" smtClean="0">
                <a:solidFill>
                  <a:srgbClr val="FF0000"/>
                </a:solidFill>
              </a:rPr>
              <a:t>bloklardan inşa edilen </a:t>
            </a:r>
            <a:r>
              <a:rPr lang="tr-TR" dirty="0" smtClean="0"/>
              <a:t>bir yapı içinde olduğunu söylemiştik</a:t>
            </a:r>
          </a:p>
          <a:p>
            <a:r>
              <a:rPr lang="tr-TR" dirty="0" smtClean="0"/>
              <a:t>Bu bloklar bazı durumlarda </a:t>
            </a:r>
            <a:r>
              <a:rPr lang="tr-TR" dirty="0" smtClean="0">
                <a:solidFill>
                  <a:srgbClr val="FF0000"/>
                </a:solidFill>
              </a:rPr>
              <a:t>fonksiyon (</a:t>
            </a:r>
            <a:r>
              <a:rPr lang="tr-TR" dirty="0" err="1" smtClean="0">
                <a:solidFill>
                  <a:srgbClr val="FF0000"/>
                </a:solidFill>
              </a:rPr>
              <a:t>function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olarak da adlandırılırlar.</a:t>
            </a:r>
          </a:p>
          <a:p>
            <a:r>
              <a:rPr lang="tr-TR" dirty="0" smtClean="0"/>
              <a:t>Bir C programı </a:t>
            </a:r>
            <a:r>
              <a:rPr lang="tr-TR" dirty="0" smtClean="0">
                <a:solidFill>
                  <a:srgbClr val="FF0000"/>
                </a:solidFill>
              </a:rPr>
              <a:t>bir ya da daha fazla fonksiyonun birleşmesinden </a:t>
            </a:r>
            <a:r>
              <a:rPr lang="tr-TR" dirty="0" smtClean="0"/>
              <a:t>oluşur.</a:t>
            </a:r>
          </a:p>
          <a:p>
            <a:endParaRPr lang="tr-TR" dirty="0" smtClean="0"/>
          </a:p>
          <a:p>
            <a:r>
              <a:rPr lang="tr-TR" dirty="0" smtClean="0"/>
              <a:t>Program yazılmadan önce programda olması gereken fonksiyonlar </a:t>
            </a:r>
            <a:r>
              <a:rPr lang="tr-TR" dirty="0" smtClean="0">
                <a:solidFill>
                  <a:srgbClr val="FF0000"/>
                </a:solidFill>
              </a:rPr>
              <a:t>tasarlanır</a:t>
            </a:r>
            <a:r>
              <a:rPr lang="tr-TR" dirty="0" smtClean="0"/>
              <a:t> ve </a:t>
            </a:r>
            <a:r>
              <a:rPr lang="tr-TR" dirty="0" smtClean="0">
                <a:solidFill>
                  <a:srgbClr val="FF0000"/>
                </a:solidFill>
              </a:rPr>
              <a:t>hazırlanır</a:t>
            </a:r>
            <a:r>
              <a:rPr lang="tr-TR" dirty="0" smtClean="0"/>
              <a:t> ve daha sonra bunlar </a:t>
            </a:r>
            <a:r>
              <a:rPr lang="tr-TR" dirty="0" smtClean="0">
                <a:solidFill>
                  <a:srgbClr val="FF0000"/>
                </a:solidFill>
              </a:rPr>
              <a:t>bir araya getirilerek </a:t>
            </a:r>
            <a:r>
              <a:rPr lang="tr-TR" dirty="0" smtClean="0"/>
              <a:t>programın bütünü oluşturulur.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9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5" name="İçerik Yer Tutucusu 2"/>
          <p:cNvSpPr txBox="1">
            <a:spLocks noGrp="1"/>
          </p:cNvSpPr>
          <p:nvPr>
            <p:ph idx="1"/>
          </p:nvPr>
        </p:nvSpPr>
        <p:spPr>
          <a:xfrm>
            <a:off x="3743677" y="2747435"/>
            <a:ext cx="5269089" cy="293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449689" y="1800729"/>
            <a:ext cx="7631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</a:t>
            </a:r>
            <a:r>
              <a:rPr lang="tr-TR" sz="2800" dirty="0"/>
              <a:t>Merhaba Dünya</a:t>
            </a:r>
            <a:r>
              <a:rPr lang="en-US" sz="2800" dirty="0"/>
              <a:t>”</a:t>
            </a:r>
            <a:r>
              <a:rPr lang="tr-TR" sz="2800" dirty="0"/>
              <a:t> </a:t>
            </a:r>
            <a:r>
              <a:rPr lang="tr-TR" sz="2800" dirty="0" smtClean="0"/>
              <a:t>programında kaç fonksiyon var?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358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8900"/>
            <a:ext cx="5969000" cy="4818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tr-TR" dirty="0" smtClean="0"/>
              <a:t>Merhaba Dünya</a:t>
            </a:r>
            <a:r>
              <a:rPr lang="en-US" dirty="0" smtClean="0"/>
              <a:t>”</a:t>
            </a:r>
            <a:r>
              <a:rPr lang="tr-TR" dirty="0" smtClean="0"/>
              <a:t> programındaki </a:t>
            </a:r>
            <a:r>
              <a:rPr lang="tr-TR" dirty="0" smtClean="0">
                <a:solidFill>
                  <a:srgbClr val="FF0000"/>
                </a:solidFill>
              </a:rPr>
              <a:t>main() </a:t>
            </a:r>
            <a:r>
              <a:rPr lang="tr-TR" dirty="0" smtClean="0"/>
              <a:t>ve </a:t>
            </a:r>
            <a:r>
              <a:rPr lang="tr-TR" dirty="0" err="1" smtClean="0">
                <a:solidFill>
                  <a:srgbClr val="FF0000"/>
                </a:solidFill>
              </a:rPr>
              <a:t>printf</a:t>
            </a:r>
            <a:r>
              <a:rPr lang="tr-TR" dirty="0" smtClean="0">
                <a:solidFill>
                  <a:srgbClr val="FF0000"/>
                </a:solidFill>
              </a:rPr>
              <a:t>() </a:t>
            </a:r>
            <a:r>
              <a:rPr lang="tr-TR" dirty="0" smtClean="0"/>
              <a:t>birer fonksiyondur.</a:t>
            </a:r>
          </a:p>
          <a:p>
            <a:r>
              <a:rPr lang="tr-TR" dirty="0">
                <a:solidFill>
                  <a:srgbClr val="FF0000"/>
                </a:solidFill>
              </a:rPr>
              <a:t>m</a:t>
            </a:r>
            <a:r>
              <a:rPr lang="tr-TR" dirty="0" smtClean="0">
                <a:solidFill>
                  <a:srgbClr val="FF0000"/>
                </a:solidFill>
              </a:rPr>
              <a:t>ain() </a:t>
            </a:r>
            <a:r>
              <a:rPr lang="tr-TR" dirty="0" err="1" smtClean="0"/>
              <a:t>fonskiyonu</a:t>
            </a:r>
            <a:r>
              <a:rPr lang="tr-TR" dirty="0" smtClean="0"/>
              <a:t>, her C programında mutlaka olması gereken bir fonksiyondur ve program çalışmaya başladığında </a:t>
            </a:r>
            <a:r>
              <a:rPr lang="tr-TR" dirty="0" smtClean="0"/>
              <a:t>çalışır</a:t>
            </a:r>
            <a:endParaRPr lang="tr-TR" dirty="0" smtClean="0"/>
          </a:p>
          <a:p>
            <a:r>
              <a:rPr lang="tr-TR" dirty="0" err="1" smtClean="0"/>
              <a:t>printf</a:t>
            </a:r>
            <a:r>
              <a:rPr lang="tr-TR" dirty="0" smtClean="0"/>
              <a:t>() fonksiyonu aslında C dilinin orijinal bir parçası değildir ve </a:t>
            </a:r>
            <a:r>
              <a:rPr lang="tr-TR" dirty="0" smtClean="0">
                <a:solidFill>
                  <a:srgbClr val="FF0000"/>
                </a:solidFill>
              </a:rPr>
              <a:t>altprogram (</a:t>
            </a:r>
            <a:r>
              <a:rPr lang="tr-TR" dirty="0" err="1" smtClean="0">
                <a:solidFill>
                  <a:srgbClr val="FF0000"/>
                </a:solidFill>
              </a:rPr>
              <a:t>subroutine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smtClean="0"/>
              <a:t>olarak adlandırılır.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7213599" y="2228145"/>
            <a:ext cx="4383264" cy="27206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46756" y="2291644"/>
            <a:ext cx="7078133" cy="11853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Kütüphaneler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7067" y="1358900"/>
            <a:ext cx="7461953" cy="4818063"/>
          </a:xfrm>
        </p:spPr>
        <p:txBody>
          <a:bodyPr>
            <a:normAutofit/>
          </a:bodyPr>
          <a:lstStyle/>
          <a:p>
            <a:r>
              <a:rPr lang="tr-TR" dirty="0" err="1" smtClean="0"/>
              <a:t>Altprogram’lar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subroutine</a:t>
            </a:r>
            <a:r>
              <a:rPr lang="tr-TR" dirty="0" smtClean="0"/>
              <a:t>) C diline ait </a:t>
            </a:r>
            <a:r>
              <a:rPr lang="tr-TR" dirty="0" smtClean="0">
                <a:solidFill>
                  <a:srgbClr val="FF0000"/>
                </a:solidFill>
              </a:rPr>
              <a:t>kütüphane </a:t>
            </a:r>
            <a:r>
              <a:rPr lang="tr-TR" dirty="0" smtClean="0"/>
              <a:t>(</a:t>
            </a:r>
            <a:r>
              <a:rPr lang="tr-TR" dirty="0" err="1" smtClean="0"/>
              <a:t>library</a:t>
            </a:r>
            <a:r>
              <a:rPr lang="tr-TR" dirty="0" smtClean="0"/>
              <a:t>) olarak adlandırılabilir.</a:t>
            </a:r>
          </a:p>
          <a:p>
            <a:r>
              <a:rPr lang="tr-TR" dirty="0" smtClean="0"/>
              <a:t>Her kütüphane, daha önceden hazırlanmış ve belirli amaçlara yönelik </a:t>
            </a:r>
            <a:r>
              <a:rPr lang="tr-TR" dirty="0" smtClean="0">
                <a:solidFill>
                  <a:srgbClr val="FF0000"/>
                </a:solidFill>
              </a:rPr>
              <a:t>fonksiyon gruplarını</a:t>
            </a:r>
            <a:r>
              <a:rPr lang="tr-TR" dirty="0" smtClean="0"/>
              <a:t> </a:t>
            </a:r>
            <a:r>
              <a:rPr lang="tr-TR" dirty="0" smtClean="0"/>
              <a:t>içerir</a:t>
            </a:r>
            <a:endParaRPr lang="tr-TR" dirty="0" smtClean="0"/>
          </a:p>
          <a:p>
            <a:r>
              <a:rPr lang="tr-TR" dirty="0" err="1">
                <a:solidFill>
                  <a:srgbClr val="FF0000"/>
                </a:solidFill>
              </a:rPr>
              <a:t>p</a:t>
            </a:r>
            <a:r>
              <a:rPr lang="tr-TR" dirty="0" err="1" smtClean="0">
                <a:solidFill>
                  <a:srgbClr val="FF0000"/>
                </a:solidFill>
              </a:rPr>
              <a:t>rintf</a:t>
            </a:r>
            <a:r>
              <a:rPr lang="tr-TR" dirty="0" smtClean="0">
                <a:solidFill>
                  <a:srgbClr val="FF0000"/>
                </a:solidFill>
              </a:rPr>
              <a:t> ()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isimlendirilen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k</a:t>
            </a:r>
            <a:r>
              <a:rPr lang="tr-TR" dirty="0" err="1" smtClean="0"/>
              <a:t>ütüphane</a:t>
            </a:r>
            <a:r>
              <a:rPr lang="tr-TR" dirty="0" smtClean="0"/>
              <a:t> içinde </a:t>
            </a:r>
            <a:r>
              <a:rPr lang="tr-TR" dirty="0" smtClean="0"/>
              <a:t>tanımlanmıştır</a:t>
            </a:r>
            <a:endParaRPr lang="tr-TR" dirty="0" smtClean="0"/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smtClean="0"/>
              <a:t>kütüphanesi genellikle standart </a:t>
            </a:r>
            <a:r>
              <a:rPr lang="tr-TR" dirty="0" smtClean="0">
                <a:solidFill>
                  <a:srgbClr val="FF0000"/>
                </a:solidFill>
              </a:rPr>
              <a:t>girdi/çıktı</a:t>
            </a:r>
            <a:r>
              <a:rPr lang="tr-TR" dirty="0" smtClean="0"/>
              <a:t> işlemleriyle ilgili fonksiyonları </a:t>
            </a:r>
            <a:r>
              <a:rPr lang="tr-TR" dirty="0" smtClean="0"/>
              <a:t>içerir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7699021" y="1968500"/>
            <a:ext cx="4383264" cy="27206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return(0);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2410</Words>
  <Application>Microsoft Office PowerPoint</Application>
  <PresentationFormat>Geniş ekran</PresentationFormat>
  <Paragraphs>470</Paragraphs>
  <Slides>51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UYB103 Programlama I</vt:lpstr>
      <vt:lpstr>Genel Kavramlar</vt:lpstr>
      <vt:lpstr>Genel Kavramlar</vt:lpstr>
      <vt:lpstr>Bloklar</vt:lpstr>
      <vt:lpstr>Fonksiyonlar</vt:lpstr>
      <vt:lpstr>Fonksiyonlar</vt:lpstr>
      <vt:lpstr>Fonksiyonlar</vt:lpstr>
      <vt:lpstr>Fonksiyonlar</vt:lpstr>
      <vt:lpstr>Kütüphaneler</vt:lpstr>
      <vt:lpstr>Kütüphaneler</vt:lpstr>
      <vt:lpstr>Kütüphaneler</vt:lpstr>
      <vt:lpstr>Çıktı Fonksiyonu</vt:lpstr>
      <vt:lpstr>return() komutu</vt:lpstr>
      <vt:lpstr>Yazım ve Noktalama Kuralları</vt:lpstr>
      <vt:lpstr>Noktalı Virgül</vt:lpstr>
      <vt:lpstr>Ayraç İşaretleri</vt:lpstr>
      <vt:lpstr>Açıklama Satırları</vt:lpstr>
      <vt:lpstr>Yazım Kuralları</vt:lpstr>
      <vt:lpstr>Yazım Kuralları</vt:lpstr>
      <vt:lpstr>PowerPoint Sunusu</vt:lpstr>
      <vt:lpstr>C Dilindeki Sözcükler</vt:lpstr>
      <vt:lpstr>Özel Amaçlı Sözcükler (Reserved Words)</vt:lpstr>
      <vt:lpstr>C Dilindeki Özel Amaçlı Sözcükler</vt:lpstr>
      <vt:lpstr>Tanıtıcılar</vt:lpstr>
      <vt:lpstr>Tanıtıcı İsimleri</vt:lpstr>
      <vt:lpstr>Geçerli Tanıtıcı İsimleri</vt:lpstr>
      <vt:lpstr>Aşağıdaki Tanıtıcı İsimlerden Hangileri Doğrudur?</vt:lpstr>
      <vt:lpstr>Geçersiz Tanıtıcı İsimleri</vt:lpstr>
      <vt:lpstr>Büyük-küçük Harfe Duyarlılık</vt:lpstr>
      <vt:lpstr>Değer Sabitleri</vt:lpstr>
      <vt:lpstr>Tamsayılar</vt:lpstr>
      <vt:lpstr>Aşağıdaki Tamsayı Sabitlerinden Hangisi Doğrudur?</vt:lpstr>
      <vt:lpstr>Tamsayılar</vt:lpstr>
      <vt:lpstr>Reel Sayılar</vt:lpstr>
      <vt:lpstr>Reel Sayılar</vt:lpstr>
      <vt:lpstr>Reel Sayılar  (10 üzeri gösterimler)</vt:lpstr>
      <vt:lpstr>Reel Sayılar  (10 üzeri gösterimler)</vt:lpstr>
      <vt:lpstr>Reel Sayılar  (10 üzeri gösterimler)</vt:lpstr>
      <vt:lpstr>Reel Sayılar  (10 üzeri gösterimler)</vt:lpstr>
      <vt:lpstr>Karakterler</vt:lpstr>
      <vt:lpstr>ASCII Kod Tablosu</vt:lpstr>
      <vt:lpstr>Karakterler</vt:lpstr>
      <vt:lpstr>Dizgiler</vt:lpstr>
      <vt:lpstr>Dizgiler</vt:lpstr>
      <vt:lpstr>Örnek</vt:lpstr>
      <vt:lpstr>Tamsayı Veri Tipi (int)</vt:lpstr>
      <vt:lpstr>Reel Sayı Veri Tipi (float, double)</vt:lpstr>
      <vt:lpstr>Karakter Veri Tipi (char)</vt:lpstr>
      <vt:lpstr>Değişkenler</vt:lpstr>
      <vt:lpstr>Değişken Tanımı</vt:lpstr>
      <vt:lpstr>Değişken Tanımı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Farıd HUSEYNOV</cp:lastModifiedBy>
  <cp:revision>117</cp:revision>
  <dcterms:created xsi:type="dcterms:W3CDTF">2017-09-08T18:19:55Z</dcterms:created>
  <dcterms:modified xsi:type="dcterms:W3CDTF">2017-09-29T07:38:08Z</dcterms:modified>
</cp:coreProperties>
</file>