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5" r:id="rId9"/>
    <p:sldId id="266" r:id="rId10"/>
    <p:sldId id="264" r:id="rId11"/>
    <p:sldId id="281" r:id="rId12"/>
    <p:sldId id="269" r:id="rId13"/>
    <p:sldId id="267" r:id="rId14"/>
    <p:sldId id="270" r:id="rId15"/>
    <p:sldId id="268" r:id="rId16"/>
    <p:sldId id="271" r:id="rId17"/>
    <p:sldId id="273" r:id="rId18"/>
    <p:sldId id="276" r:id="rId19"/>
    <p:sldId id="272" r:id="rId20"/>
    <p:sldId id="282" r:id="rId21"/>
    <p:sldId id="283" r:id="rId22"/>
    <p:sldId id="274" r:id="rId23"/>
    <p:sldId id="280" r:id="rId24"/>
    <p:sldId id="275" r:id="rId25"/>
    <p:sldId id="279" r:id="rId26"/>
    <p:sldId id="277" r:id="rId27"/>
    <p:sldId id="27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7D1412-9470-45EC-A72E-94D7CB48413B}" type="datetimeFigureOut">
              <a:rPr lang="en-US" smtClean="0"/>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A9448-2644-4EA3-ABC2-FD1D03543386}" type="slidenum">
              <a:rPr lang="en-US" smtClean="0"/>
              <a:t>‹#›</a:t>
            </a:fld>
            <a:endParaRPr lang="en-US"/>
          </a:p>
        </p:txBody>
      </p:sp>
    </p:spTree>
    <p:extLst>
      <p:ext uri="{BB962C8B-B14F-4D97-AF65-F5344CB8AC3E}">
        <p14:creationId xmlns:p14="http://schemas.microsoft.com/office/powerpoint/2010/main" val="367995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7D1412-9470-45EC-A72E-94D7CB48413B}" type="datetimeFigureOut">
              <a:rPr lang="en-US" smtClean="0"/>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A9448-2644-4EA3-ABC2-FD1D03543386}" type="slidenum">
              <a:rPr lang="en-US" smtClean="0"/>
              <a:t>‹#›</a:t>
            </a:fld>
            <a:endParaRPr lang="en-US"/>
          </a:p>
        </p:txBody>
      </p:sp>
    </p:spTree>
    <p:extLst>
      <p:ext uri="{BB962C8B-B14F-4D97-AF65-F5344CB8AC3E}">
        <p14:creationId xmlns:p14="http://schemas.microsoft.com/office/powerpoint/2010/main" val="4294922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7D1412-9470-45EC-A72E-94D7CB48413B}" type="datetimeFigureOut">
              <a:rPr lang="en-US" smtClean="0"/>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A9448-2644-4EA3-ABC2-FD1D03543386}" type="slidenum">
              <a:rPr lang="en-US" smtClean="0"/>
              <a:t>‹#›</a:t>
            </a:fld>
            <a:endParaRPr lang="en-US"/>
          </a:p>
        </p:txBody>
      </p:sp>
    </p:spTree>
    <p:extLst>
      <p:ext uri="{BB962C8B-B14F-4D97-AF65-F5344CB8AC3E}">
        <p14:creationId xmlns:p14="http://schemas.microsoft.com/office/powerpoint/2010/main" val="540977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7D1412-9470-45EC-A72E-94D7CB48413B}" type="datetimeFigureOut">
              <a:rPr lang="en-US" smtClean="0"/>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A9448-2644-4EA3-ABC2-FD1D03543386}" type="slidenum">
              <a:rPr lang="en-US" smtClean="0"/>
              <a:t>‹#›</a:t>
            </a:fld>
            <a:endParaRPr lang="en-US"/>
          </a:p>
        </p:txBody>
      </p:sp>
    </p:spTree>
    <p:extLst>
      <p:ext uri="{BB962C8B-B14F-4D97-AF65-F5344CB8AC3E}">
        <p14:creationId xmlns:p14="http://schemas.microsoft.com/office/powerpoint/2010/main" val="410481865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7D1412-9470-45EC-A72E-94D7CB48413B}" type="datetimeFigureOut">
              <a:rPr lang="en-US" smtClean="0"/>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A9448-2644-4EA3-ABC2-FD1D03543386}" type="slidenum">
              <a:rPr lang="en-US" smtClean="0"/>
              <a:t>‹#›</a:t>
            </a:fld>
            <a:endParaRPr lang="en-US"/>
          </a:p>
        </p:txBody>
      </p:sp>
    </p:spTree>
    <p:extLst>
      <p:ext uri="{BB962C8B-B14F-4D97-AF65-F5344CB8AC3E}">
        <p14:creationId xmlns:p14="http://schemas.microsoft.com/office/powerpoint/2010/main" val="1310477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7D1412-9470-45EC-A72E-94D7CB48413B}" type="datetimeFigureOut">
              <a:rPr lang="en-US" smtClean="0"/>
              <a:t>10/24/2018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7A9448-2644-4EA3-ABC2-FD1D03543386}" type="slidenum">
              <a:rPr lang="en-US" smtClean="0"/>
              <a:t>‹#›</a:t>
            </a:fld>
            <a:endParaRPr lang="en-US"/>
          </a:p>
        </p:txBody>
      </p:sp>
    </p:spTree>
    <p:extLst>
      <p:ext uri="{BB962C8B-B14F-4D97-AF65-F5344CB8AC3E}">
        <p14:creationId xmlns:p14="http://schemas.microsoft.com/office/powerpoint/2010/main" val="3350728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7D1412-9470-45EC-A72E-94D7CB48413B}" type="datetimeFigureOut">
              <a:rPr lang="en-US" smtClean="0"/>
              <a:t>10/24/2018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7A9448-2644-4EA3-ABC2-FD1D03543386}" type="slidenum">
              <a:rPr lang="en-US" smtClean="0"/>
              <a:t>‹#›</a:t>
            </a:fld>
            <a:endParaRPr lang="en-US"/>
          </a:p>
        </p:txBody>
      </p:sp>
    </p:spTree>
    <p:extLst>
      <p:ext uri="{BB962C8B-B14F-4D97-AF65-F5344CB8AC3E}">
        <p14:creationId xmlns:p14="http://schemas.microsoft.com/office/powerpoint/2010/main" val="1761919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7D1412-9470-45EC-A72E-94D7CB48413B}" type="datetimeFigureOut">
              <a:rPr lang="en-US" smtClean="0"/>
              <a:t>10/24/2018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7A9448-2644-4EA3-ABC2-FD1D03543386}" type="slidenum">
              <a:rPr lang="en-US" smtClean="0"/>
              <a:t>‹#›</a:t>
            </a:fld>
            <a:endParaRPr lang="en-US"/>
          </a:p>
        </p:txBody>
      </p:sp>
    </p:spTree>
    <p:extLst>
      <p:ext uri="{BB962C8B-B14F-4D97-AF65-F5344CB8AC3E}">
        <p14:creationId xmlns:p14="http://schemas.microsoft.com/office/powerpoint/2010/main" val="1047497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7D1412-9470-45EC-A72E-94D7CB48413B}" type="datetimeFigureOut">
              <a:rPr lang="en-US" smtClean="0"/>
              <a:t>10/24/2018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7A9448-2644-4EA3-ABC2-FD1D03543386}" type="slidenum">
              <a:rPr lang="en-US" smtClean="0"/>
              <a:t>‹#›</a:t>
            </a:fld>
            <a:endParaRPr lang="en-US"/>
          </a:p>
        </p:txBody>
      </p:sp>
    </p:spTree>
    <p:extLst>
      <p:ext uri="{BB962C8B-B14F-4D97-AF65-F5344CB8AC3E}">
        <p14:creationId xmlns:p14="http://schemas.microsoft.com/office/powerpoint/2010/main" val="3270092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7D1412-9470-45EC-A72E-94D7CB48413B}" type="datetimeFigureOut">
              <a:rPr lang="en-US" smtClean="0"/>
              <a:t>10/24/2018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7A9448-2644-4EA3-ABC2-FD1D03543386}" type="slidenum">
              <a:rPr lang="en-US" smtClean="0"/>
              <a:t>‹#›</a:t>
            </a:fld>
            <a:endParaRPr lang="en-US"/>
          </a:p>
        </p:txBody>
      </p:sp>
    </p:spTree>
    <p:extLst>
      <p:ext uri="{BB962C8B-B14F-4D97-AF65-F5344CB8AC3E}">
        <p14:creationId xmlns:p14="http://schemas.microsoft.com/office/powerpoint/2010/main" val="807724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7D1412-9470-45EC-A72E-94D7CB48413B}" type="datetimeFigureOut">
              <a:rPr lang="en-US" smtClean="0"/>
              <a:t>10/24/2018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7A9448-2644-4EA3-ABC2-FD1D03543386}" type="slidenum">
              <a:rPr lang="en-US" smtClean="0"/>
              <a:t>‹#›</a:t>
            </a:fld>
            <a:endParaRPr lang="en-US"/>
          </a:p>
        </p:txBody>
      </p:sp>
    </p:spTree>
    <p:extLst>
      <p:ext uri="{BB962C8B-B14F-4D97-AF65-F5344CB8AC3E}">
        <p14:creationId xmlns:p14="http://schemas.microsoft.com/office/powerpoint/2010/main" val="949666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7D1412-9470-45EC-A72E-94D7CB48413B}" type="datetimeFigureOut">
              <a:rPr lang="en-US" smtClean="0"/>
              <a:t>10/24/2018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7A9448-2644-4EA3-ABC2-FD1D03543386}" type="slidenum">
              <a:rPr lang="en-US" smtClean="0"/>
              <a:t>‹#›</a:t>
            </a:fld>
            <a:endParaRPr lang="en-US"/>
          </a:p>
        </p:txBody>
      </p:sp>
    </p:spTree>
    <p:extLst>
      <p:ext uri="{BB962C8B-B14F-4D97-AF65-F5344CB8AC3E}">
        <p14:creationId xmlns:p14="http://schemas.microsoft.com/office/powerpoint/2010/main" val="52630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347882"/>
          </a:xfrm>
        </p:spPr>
        <p:txBody>
          <a:bodyPr/>
          <a:lstStyle/>
          <a:p>
            <a:r>
              <a:rPr lang="en-US" dirty="0" smtClean="0"/>
              <a:t>Se</a:t>
            </a:r>
            <a:r>
              <a:rPr lang="tr-TR" dirty="0" err="1" smtClean="0"/>
              <a:t>çme</a:t>
            </a:r>
            <a:r>
              <a:rPr lang="tr-TR" dirty="0" smtClean="0"/>
              <a:t> Komutları</a:t>
            </a:r>
            <a:endParaRPr lang="en-US" dirty="0"/>
          </a:p>
        </p:txBody>
      </p:sp>
      <p:sp>
        <p:nvSpPr>
          <p:cNvPr id="3" name="Subtitle 2"/>
          <p:cNvSpPr>
            <a:spLocks noGrp="1"/>
          </p:cNvSpPr>
          <p:nvPr>
            <p:ph type="subTitle" idx="1"/>
          </p:nvPr>
        </p:nvSpPr>
        <p:spPr/>
        <p:txBody>
          <a:bodyPr>
            <a:normAutofit/>
          </a:bodyPr>
          <a:lstStyle/>
          <a:p>
            <a:r>
              <a:rPr lang="tr-TR" sz="3200" dirty="0" err="1" smtClean="0">
                <a:solidFill>
                  <a:srgbClr val="FF0000"/>
                </a:solidFill>
              </a:rPr>
              <a:t>İçiçe</a:t>
            </a:r>
            <a:r>
              <a:rPr lang="tr-TR" sz="3200" dirty="0" smtClean="0">
                <a:solidFill>
                  <a:srgbClr val="FF0000"/>
                </a:solidFill>
              </a:rPr>
              <a:t> </a:t>
            </a:r>
            <a:r>
              <a:rPr lang="tr-TR" sz="3200" dirty="0" err="1" smtClean="0">
                <a:solidFill>
                  <a:srgbClr val="FF0000"/>
                </a:solidFill>
              </a:rPr>
              <a:t>if</a:t>
            </a:r>
            <a:r>
              <a:rPr lang="tr-TR" sz="3200" dirty="0" smtClean="0">
                <a:solidFill>
                  <a:srgbClr val="FF0000"/>
                </a:solidFill>
              </a:rPr>
              <a:t> </a:t>
            </a:r>
            <a:r>
              <a:rPr lang="tr-TR" sz="3200" dirty="0" smtClean="0"/>
              <a:t>Komutu</a:t>
            </a:r>
          </a:p>
          <a:p>
            <a:r>
              <a:rPr lang="tr-TR" sz="3200" dirty="0" smtClean="0">
                <a:solidFill>
                  <a:srgbClr val="FF0000"/>
                </a:solidFill>
              </a:rPr>
              <a:t>Switch</a:t>
            </a:r>
            <a:r>
              <a:rPr lang="tr-TR" sz="3200" dirty="0" smtClean="0"/>
              <a:t> Komutu</a:t>
            </a:r>
            <a:endParaRPr lang="en-US" sz="3200" dirty="0"/>
          </a:p>
        </p:txBody>
      </p:sp>
    </p:spTree>
    <p:extLst>
      <p:ext uri="{BB962C8B-B14F-4D97-AF65-F5344CB8AC3E}">
        <p14:creationId xmlns:p14="http://schemas.microsoft.com/office/powerpoint/2010/main" val="27699911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smtClean="0"/>
              <a:t>Örnek Program</a:t>
            </a:r>
            <a:r>
              <a:rPr lang="en-US" dirty="0" smtClean="0"/>
              <a:t> 1</a:t>
            </a:r>
            <a:endParaRPr lang="en-US" dirty="0"/>
          </a:p>
        </p:txBody>
      </p:sp>
      <p:sp>
        <p:nvSpPr>
          <p:cNvPr id="3" name="Content Placeholder 2"/>
          <p:cNvSpPr>
            <a:spLocks noGrp="1"/>
          </p:cNvSpPr>
          <p:nvPr>
            <p:ph idx="1"/>
          </p:nvPr>
        </p:nvSpPr>
        <p:spPr>
          <a:xfrm>
            <a:off x="423081" y="1811977"/>
            <a:ext cx="6005015" cy="4152094"/>
          </a:xfrm>
        </p:spPr>
        <p:txBody>
          <a:bodyPr>
            <a:normAutofit/>
          </a:bodyPr>
          <a:lstStyle/>
          <a:p>
            <a:r>
              <a:rPr lang="tr-TR" sz="2400" dirty="0" smtClean="0"/>
              <a:t>Öğretmen bir öğrencinin harf notunu hesaplarken, </a:t>
            </a:r>
          </a:p>
          <a:p>
            <a:pPr lvl="1"/>
            <a:r>
              <a:rPr lang="tr-TR" sz="2000" dirty="0" smtClean="0"/>
              <a:t>birinci ara sınav notunun yüzde 20’sini</a:t>
            </a:r>
          </a:p>
          <a:p>
            <a:pPr lvl="1"/>
            <a:r>
              <a:rPr lang="tr-TR" sz="2000" dirty="0" smtClean="0"/>
              <a:t>ikinci ara sınav notunun yüzde 30’unu </a:t>
            </a:r>
          </a:p>
          <a:p>
            <a:pPr lvl="1"/>
            <a:r>
              <a:rPr lang="tr-TR" sz="2000" dirty="0" smtClean="0"/>
              <a:t>final notunun yüzde 50’sini</a:t>
            </a:r>
          </a:p>
          <a:p>
            <a:pPr marL="0" indent="0">
              <a:buNone/>
            </a:pPr>
            <a:r>
              <a:rPr lang="tr-TR" sz="2400" dirty="0" smtClean="0"/>
              <a:t>alarak ağırlıklı bir not bulmaktadır ve daha sonra bu ağırlıklı nota göre harf notu vermektedir</a:t>
            </a:r>
            <a:endParaRPr lang="en-US" sz="2400" dirty="0"/>
          </a:p>
        </p:txBody>
      </p:sp>
      <p:sp>
        <p:nvSpPr>
          <p:cNvPr id="4" name="Content Placeholder 2"/>
          <p:cNvSpPr txBox="1">
            <a:spLocks/>
          </p:cNvSpPr>
          <p:nvPr/>
        </p:nvSpPr>
        <p:spPr>
          <a:xfrm>
            <a:off x="6619165" y="1956096"/>
            <a:ext cx="4516272" cy="2397540"/>
          </a:xfrm>
          <a:prstGeom prst="rect">
            <a:avLst/>
          </a:prstGeom>
          <a:solidFill>
            <a:schemeClr val="accent2">
              <a:lumMod val="40000"/>
              <a:lumOff val="6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400" dirty="0" smtClean="0"/>
              <a:t>Ağırlıklı not</a:t>
            </a:r>
            <a:r>
              <a:rPr lang="en-US" sz="2400" dirty="0"/>
              <a:t> </a:t>
            </a:r>
            <a:r>
              <a:rPr lang="en-US" sz="2400" dirty="0" smtClean="0"/>
              <a:t>≥ 90 		→A</a:t>
            </a:r>
          </a:p>
          <a:p>
            <a:r>
              <a:rPr lang="en-US" sz="2400" dirty="0" smtClean="0"/>
              <a:t>90&gt;</a:t>
            </a:r>
            <a:r>
              <a:rPr lang="tr-TR" sz="2400" dirty="0" smtClean="0"/>
              <a:t> Ağırlıklı not</a:t>
            </a:r>
            <a:r>
              <a:rPr lang="en-US" sz="2400" dirty="0" smtClean="0"/>
              <a:t> ≥ 80 	→B </a:t>
            </a:r>
          </a:p>
          <a:p>
            <a:r>
              <a:rPr lang="en-US" sz="2400" dirty="0" smtClean="0"/>
              <a:t>80&gt;</a:t>
            </a:r>
            <a:r>
              <a:rPr lang="tr-TR" sz="2400" dirty="0" smtClean="0"/>
              <a:t> Ağırlıklı not</a:t>
            </a:r>
            <a:r>
              <a:rPr lang="en-US" sz="2400" dirty="0" smtClean="0"/>
              <a:t> ≥ 70	→C</a:t>
            </a:r>
          </a:p>
          <a:p>
            <a:r>
              <a:rPr lang="en-US" sz="2400" dirty="0" smtClean="0"/>
              <a:t>70&gt;</a:t>
            </a:r>
            <a:r>
              <a:rPr lang="tr-TR" sz="2400" dirty="0" smtClean="0"/>
              <a:t> Ağırlıklı not</a:t>
            </a:r>
            <a:r>
              <a:rPr lang="en-US" sz="2400" dirty="0" smtClean="0"/>
              <a:t> ≥ 60 	→D </a:t>
            </a:r>
          </a:p>
          <a:p>
            <a:r>
              <a:rPr lang="en-US" sz="2400" dirty="0" smtClean="0"/>
              <a:t>60&gt;</a:t>
            </a:r>
            <a:r>
              <a:rPr lang="tr-TR" sz="2400" dirty="0" smtClean="0"/>
              <a:t> Ağırlıklı not</a:t>
            </a:r>
            <a:r>
              <a:rPr lang="en-US" sz="2400" dirty="0" smtClean="0"/>
              <a:t> 		→ F </a:t>
            </a:r>
          </a:p>
          <a:p>
            <a:endParaRPr lang="en-US" sz="2400" dirty="0" smtClean="0"/>
          </a:p>
          <a:p>
            <a:endParaRPr lang="en-US" sz="2400" dirty="0" smtClean="0"/>
          </a:p>
          <a:p>
            <a:endParaRPr lang="en-US" sz="2400" dirty="0"/>
          </a:p>
        </p:txBody>
      </p:sp>
      <p:sp>
        <p:nvSpPr>
          <p:cNvPr id="5" name="Content Placeholder 2"/>
          <p:cNvSpPr txBox="1">
            <a:spLocks/>
          </p:cNvSpPr>
          <p:nvPr/>
        </p:nvSpPr>
        <p:spPr>
          <a:xfrm>
            <a:off x="2825086" y="5442406"/>
            <a:ext cx="6346209" cy="1043330"/>
          </a:xfrm>
          <a:prstGeom prst="rect">
            <a:avLst/>
          </a:prstGeom>
          <a:solidFill>
            <a:schemeClr val="accent1">
              <a:lumMod val="60000"/>
              <a:lumOff val="40000"/>
            </a:schemeClr>
          </a:solidFill>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400" dirty="0" err="1"/>
              <a:t>I</a:t>
            </a:r>
            <a:r>
              <a:rPr lang="tr-TR" sz="2400" dirty="0" err="1" smtClean="0"/>
              <a:t>ki</a:t>
            </a:r>
            <a:r>
              <a:rPr lang="tr-TR" sz="2400" dirty="0" smtClean="0"/>
              <a:t> ara </a:t>
            </a:r>
            <a:r>
              <a:rPr lang="tr-TR" sz="2400" dirty="0" err="1" smtClean="0"/>
              <a:t>sinav</a:t>
            </a:r>
            <a:r>
              <a:rPr lang="tr-TR" sz="2400" dirty="0" smtClean="0"/>
              <a:t> ve final notu giriniz: 85 71 80</a:t>
            </a:r>
          </a:p>
          <a:p>
            <a:r>
              <a:rPr lang="tr-TR" sz="2400" dirty="0" smtClean="0"/>
              <a:t>Ağırlıklı not: 78.30</a:t>
            </a:r>
          </a:p>
          <a:p>
            <a:r>
              <a:rPr lang="tr-TR" sz="2400" dirty="0" smtClean="0"/>
              <a:t>Harf notu: C</a:t>
            </a:r>
            <a:endParaRPr lang="en-US" sz="2400" dirty="0" smtClean="0"/>
          </a:p>
          <a:p>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val="9730632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b="19047"/>
          <a:stretch/>
        </p:blipFill>
        <p:spPr>
          <a:xfrm>
            <a:off x="1798067" y="272957"/>
            <a:ext cx="6690841" cy="6316854"/>
          </a:xfrm>
          <a:prstGeom prst="rect">
            <a:avLst/>
          </a:prstGeom>
        </p:spPr>
      </p:pic>
      <p:sp>
        <p:nvSpPr>
          <p:cNvPr id="5" name="Rectangle 4"/>
          <p:cNvSpPr/>
          <p:nvPr/>
        </p:nvSpPr>
        <p:spPr>
          <a:xfrm>
            <a:off x="7533564" y="664907"/>
            <a:ext cx="3057099" cy="523220"/>
          </a:xfrm>
          <a:prstGeom prst="rect">
            <a:avLst/>
          </a:prstGeom>
          <a:solidFill>
            <a:schemeClr val="accent2">
              <a:lumMod val="20000"/>
              <a:lumOff val="80000"/>
            </a:schemeClr>
          </a:solidFill>
        </p:spPr>
        <p:txBody>
          <a:bodyPr wrap="square">
            <a:spAutoFit/>
          </a:bodyPr>
          <a:lstStyle/>
          <a:p>
            <a:r>
              <a:rPr lang="tr-TR" sz="2800" dirty="0" smtClean="0"/>
              <a:t>Örnek Program </a:t>
            </a:r>
            <a:r>
              <a:rPr lang="en-US" sz="2800" dirty="0" smtClean="0"/>
              <a:t>1 </a:t>
            </a:r>
            <a:endParaRPr lang="en-US" sz="2800" dirty="0"/>
          </a:p>
        </p:txBody>
      </p:sp>
    </p:spTree>
    <p:extLst>
      <p:ext uri="{BB962C8B-B14F-4D97-AF65-F5344CB8AC3E}">
        <p14:creationId xmlns:p14="http://schemas.microsoft.com/office/powerpoint/2010/main" val="23469801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4056"/>
            <a:ext cx="10515600" cy="644809"/>
          </a:xfrm>
        </p:spPr>
        <p:txBody>
          <a:bodyPr>
            <a:normAutofit fontScale="90000"/>
          </a:bodyPr>
          <a:lstStyle/>
          <a:p>
            <a:pPr algn="ctr"/>
            <a:r>
              <a:rPr lang="en-US" dirty="0" smtClean="0"/>
              <a:t>switch </a:t>
            </a:r>
            <a:r>
              <a:rPr lang="en-US" dirty="0" err="1" smtClean="0"/>
              <a:t>komutu</a:t>
            </a:r>
            <a:endParaRPr lang="en-US" dirty="0"/>
          </a:p>
        </p:txBody>
      </p:sp>
      <p:sp>
        <p:nvSpPr>
          <p:cNvPr id="3" name="Content Placeholder 2"/>
          <p:cNvSpPr>
            <a:spLocks noGrp="1"/>
          </p:cNvSpPr>
          <p:nvPr>
            <p:ph idx="1"/>
          </p:nvPr>
        </p:nvSpPr>
        <p:spPr>
          <a:xfrm>
            <a:off x="360528" y="955342"/>
            <a:ext cx="5508009" cy="5759355"/>
          </a:xfrm>
        </p:spPr>
        <p:txBody>
          <a:bodyPr>
            <a:normAutofit fontScale="77500" lnSpcReduction="20000"/>
          </a:bodyPr>
          <a:lstStyle/>
          <a:p>
            <a:pPr marL="0" indent="0">
              <a:buNone/>
            </a:pPr>
            <a:r>
              <a:rPr lang="en-US" dirty="0" smtClean="0">
                <a:solidFill>
                  <a:srgbClr val="FF0000"/>
                </a:solidFill>
                <a:latin typeface="Courier New" panose="02070309020205020404" pitchFamily="49" charset="0"/>
                <a:cs typeface="Courier New" panose="02070309020205020404" pitchFamily="49" charset="0"/>
              </a:rPr>
              <a:t>switch</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ifade</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a:t>
            </a:r>
            <a:r>
              <a:rPr lang="en-US" dirty="0" smtClean="0">
                <a:solidFill>
                  <a:srgbClr val="FF0000"/>
                </a:solidFill>
                <a:latin typeface="Courier New" panose="02070309020205020404" pitchFamily="49" charset="0"/>
                <a:cs typeface="Courier New" panose="02070309020205020404" pitchFamily="49" charset="0"/>
              </a:rPr>
              <a:t>case</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degera</a:t>
            </a:r>
            <a:r>
              <a:rPr lang="en-US" dirty="0" smtClean="0">
                <a:latin typeface="Courier New" panose="02070309020205020404" pitchFamily="49" charset="0"/>
                <a:cs typeface="Courier New" panose="02070309020205020404" pitchFamily="49" charset="0"/>
              </a:rPr>
              <a:t>:	komut_a1;</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komut_a2;</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smtClean="0">
                <a:solidFill>
                  <a:srgbClr val="FF0000"/>
                </a:solidFill>
                <a:latin typeface="Courier New" panose="02070309020205020404" pitchFamily="49" charset="0"/>
                <a:cs typeface="Courier New" panose="02070309020205020404" pitchFamily="49" charset="0"/>
              </a:rPr>
              <a:t>break</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a:t>
            </a:r>
            <a:r>
              <a:rPr lang="en-US" dirty="0" smtClean="0">
                <a:solidFill>
                  <a:srgbClr val="FF0000"/>
                </a:solidFill>
                <a:latin typeface="Courier New" panose="02070309020205020404" pitchFamily="49" charset="0"/>
                <a:cs typeface="Courier New" panose="02070309020205020404" pitchFamily="49" charset="0"/>
              </a:rPr>
              <a:t>case</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degerb</a:t>
            </a:r>
            <a:r>
              <a:rPr lang="en-US" dirty="0" smtClean="0">
                <a:latin typeface="Courier New" panose="02070309020205020404" pitchFamily="49" charset="0"/>
                <a:cs typeface="Courier New" panose="02070309020205020404" pitchFamily="49" charset="0"/>
              </a:rPr>
              <a:t>:	komut_b1;</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komut_b2;</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smtClean="0">
                <a:solidFill>
                  <a:srgbClr val="FF0000"/>
                </a:solidFill>
                <a:latin typeface="Courier New" panose="02070309020205020404" pitchFamily="49" charset="0"/>
                <a:cs typeface="Courier New" panose="02070309020205020404" pitchFamily="49" charset="0"/>
              </a:rPr>
              <a:t>break</a:t>
            </a:r>
            <a:r>
              <a:rPr lang="en-US" dirty="0" smtClean="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smtClean="0">
                <a:solidFill>
                  <a:srgbClr val="FF0000"/>
                </a:solidFill>
                <a:latin typeface="Courier New" panose="02070309020205020404" pitchFamily="49" charset="0"/>
                <a:cs typeface="Courier New" panose="02070309020205020404" pitchFamily="49" charset="0"/>
              </a:rPr>
              <a:t>case</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degern</a:t>
            </a:r>
            <a:r>
              <a:rPr lang="en-US" dirty="0" smtClean="0">
                <a:latin typeface="Courier New" panose="02070309020205020404" pitchFamily="49" charset="0"/>
                <a:cs typeface="Courier New" panose="02070309020205020404" pitchFamily="49" charset="0"/>
              </a:rPr>
              <a:t>:	komut_n1;</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komut_n2;</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smtClean="0">
                <a:solidFill>
                  <a:srgbClr val="FF0000"/>
                </a:solidFill>
                <a:latin typeface="Courier New" panose="02070309020205020404" pitchFamily="49" charset="0"/>
                <a:cs typeface="Courier New" panose="02070309020205020404" pitchFamily="49" charset="0"/>
              </a:rPr>
              <a:t>break</a:t>
            </a:r>
            <a:r>
              <a:rPr lang="en-US" dirty="0" smtClean="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smtClean="0">
                <a:solidFill>
                  <a:srgbClr val="FF0000"/>
                </a:solidFill>
                <a:latin typeface="Courier New" panose="02070309020205020404" pitchFamily="49" charset="0"/>
                <a:cs typeface="Courier New" panose="02070309020205020404" pitchFamily="49" charset="0"/>
              </a:rPr>
              <a:t>default</a:t>
            </a:r>
            <a:r>
              <a:rPr lang="en-US" dirty="0" smtClean="0">
                <a:latin typeface="Courier New" panose="02070309020205020404" pitchFamily="49" charset="0"/>
                <a:cs typeface="Courier New" panose="02070309020205020404" pitchFamily="49" charset="0"/>
              </a:rPr>
              <a:t>:		komut_x1;</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komut_x2;</a:t>
            </a:r>
          </a:p>
          <a:p>
            <a:pPr marL="0" indent="0">
              <a:buNone/>
            </a:pPr>
            <a:r>
              <a:rPr lang="en-US" dirty="0">
                <a:latin typeface="Courier New" panose="02070309020205020404" pitchFamily="49" charset="0"/>
                <a:cs typeface="Courier New" panose="02070309020205020404" pitchFamily="49" charset="0"/>
              </a:rPr>
              <a:t>}</a:t>
            </a:r>
            <a:endParaRPr lang="en-US" dirty="0" smtClean="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4" name="TextBox 3"/>
          <p:cNvSpPr txBox="1"/>
          <p:nvPr/>
        </p:nvSpPr>
        <p:spPr>
          <a:xfrm>
            <a:off x="6523630" y="1418973"/>
            <a:ext cx="5459104" cy="4493538"/>
          </a:xfrm>
          <a:prstGeom prst="rect">
            <a:avLst/>
          </a:prstGeom>
          <a:solidFill>
            <a:schemeClr val="accent2">
              <a:lumMod val="40000"/>
              <a:lumOff val="60000"/>
            </a:schemeClr>
          </a:solidFill>
        </p:spPr>
        <p:txBody>
          <a:bodyPr wrap="square" rtlCol="0">
            <a:spAutoFit/>
          </a:bodyPr>
          <a:lstStyle/>
          <a:p>
            <a:pPr marL="457200" indent="-457200">
              <a:buFont typeface="Wingdings" panose="05000000000000000000" pitchFamily="2" charset="2"/>
              <a:buChar char="Ø"/>
            </a:pPr>
            <a:r>
              <a:rPr lang="en-US" sz="2200" dirty="0" smtClean="0">
                <a:solidFill>
                  <a:srgbClr val="FF0000"/>
                </a:solidFill>
              </a:rPr>
              <a:t>if</a:t>
            </a:r>
            <a:r>
              <a:rPr lang="en-US" sz="2200" dirty="0" smtClean="0"/>
              <a:t> </a:t>
            </a:r>
            <a:r>
              <a:rPr lang="en-US" sz="2200" dirty="0" err="1" smtClean="0"/>
              <a:t>komutuna</a:t>
            </a:r>
            <a:r>
              <a:rPr lang="en-US" sz="2200" dirty="0" smtClean="0"/>
              <a:t> alternative </a:t>
            </a:r>
            <a:r>
              <a:rPr lang="en-US" sz="2200" dirty="0" err="1" smtClean="0"/>
              <a:t>bir</a:t>
            </a:r>
            <a:r>
              <a:rPr lang="en-US" sz="2200" dirty="0" smtClean="0"/>
              <a:t> se</a:t>
            </a:r>
            <a:r>
              <a:rPr lang="tr-TR" sz="2200" dirty="0" err="1" smtClean="0"/>
              <a:t>çme</a:t>
            </a:r>
            <a:r>
              <a:rPr lang="tr-TR" sz="2200" dirty="0" smtClean="0"/>
              <a:t> komutudur</a:t>
            </a:r>
          </a:p>
          <a:p>
            <a:pPr marL="457200" indent="-457200">
              <a:buFont typeface="Wingdings" panose="05000000000000000000" pitchFamily="2" charset="2"/>
              <a:buChar char="Ø"/>
            </a:pPr>
            <a:r>
              <a:rPr lang="tr-TR" sz="2200" dirty="0" smtClean="0"/>
              <a:t>ilk önce </a:t>
            </a:r>
            <a:r>
              <a:rPr lang="tr-TR" sz="2200" dirty="0" err="1" smtClean="0">
                <a:solidFill>
                  <a:srgbClr val="FF0000"/>
                </a:solidFill>
              </a:rPr>
              <a:t>switch</a:t>
            </a:r>
            <a:r>
              <a:rPr lang="tr-TR" sz="2200" dirty="0" smtClean="0">
                <a:solidFill>
                  <a:srgbClr val="FF0000"/>
                </a:solidFill>
              </a:rPr>
              <a:t> </a:t>
            </a:r>
            <a:r>
              <a:rPr lang="tr-TR" sz="2200" dirty="0" smtClean="0"/>
              <a:t>komutunu takip eden parantez içindeki ifade hesaplanır</a:t>
            </a:r>
          </a:p>
          <a:p>
            <a:pPr marL="457200" indent="-457200">
              <a:buFont typeface="Wingdings" panose="05000000000000000000" pitchFamily="2" charset="2"/>
              <a:buChar char="Ø"/>
            </a:pPr>
            <a:r>
              <a:rPr lang="tr-TR" sz="2200" dirty="0" smtClean="0"/>
              <a:t>ifadenin sonucunda </a:t>
            </a:r>
            <a:r>
              <a:rPr lang="tr-TR" sz="2200" dirty="0" smtClean="0">
                <a:solidFill>
                  <a:srgbClr val="FF0000"/>
                </a:solidFill>
              </a:rPr>
              <a:t>tamsayı</a:t>
            </a:r>
            <a:r>
              <a:rPr lang="tr-TR" sz="2200" dirty="0" smtClean="0"/>
              <a:t> veya </a:t>
            </a:r>
            <a:r>
              <a:rPr lang="tr-TR" sz="2200" dirty="0" smtClean="0">
                <a:solidFill>
                  <a:srgbClr val="FF0000"/>
                </a:solidFill>
              </a:rPr>
              <a:t>karakter</a:t>
            </a:r>
            <a:r>
              <a:rPr lang="tr-TR" sz="2200" dirty="0" smtClean="0"/>
              <a:t> değeri elde edilir </a:t>
            </a:r>
            <a:endParaRPr lang="tr-TR" sz="2200" dirty="0"/>
          </a:p>
          <a:p>
            <a:pPr marL="457200" indent="-457200">
              <a:buFont typeface="Wingdings" panose="05000000000000000000" pitchFamily="2" charset="2"/>
              <a:buChar char="Ø"/>
            </a:pPr>
            <a:r>
              <a:rPr lang="tr-TR" sz="2200" dirty="0" smtClean="0"/>
              <a:t>bu ifadenin sonucu daha sonra </a:t>
            </a:r>
            <a:r>
              <a:rPr lang="tr-TR" sz="2200" dirty="0" err="1" smtClean="0">
                <a:solidFill>
                  <a:srgbClr val="FF0000"/>
                </a:solidFill>
              </a:rPr>
              <a:t>case</a:t>
            </a:r>
            <a:r>
              <a:rPr lang="tr-TR" sz="2200" dirty="0" smtClean="0">
                <a:solidFill>
                  <a:srgbClr val="FF0000"/>
                </a:solidFill>
              </a:rPr>
              <a:t> </a:t>
            </a:r>
            <a:r>
              <a:rPr lang="tr-TR" sz="2200" dirty="0" smtClean="0"/>
              <a:t>değerleri ile karşılaştırılır</a:t>
            </a:r>
          </a:p>
          <a:p>
            <a:pPr marL="457200" indent="-457200">
              <a:buFont typeface="Wingdings" panose="05000000000000000000" pitchFamily="2" charset="2"/>
              <a:buChar char="Ø"/>
            </a:pPr>
            <a:r>
              <a:rPr lang="tr-TR" sz="2200" dirty="0" smtClean="0"/>
              <a:t>Eşit olan değer bulununca takip eden komutlar </a:t>
            </a:r>
            <a:r>
              <a:rPr lang="tr-TR" sz="2200" dirty="0" smtClean="0">
                <a:solidFill>
                  <a:srgbClr val="FF0000"/>
                </a:solidFill>
              </a:rPr>
              <a:t>break</a:t>
            </a:r>
            <a:r>
              <a:rPr lang="tr-TR" sz="2200" dirty="0" smtClean="0"/>
              <a:t> sözcüğüne kadar yürütülür</a:t>
            </a:r>
          </a:p>
          <a:p>
            <a:pPr marL="457200" indent="-457200">
              <a:buFont typeface="Wingdings" panose="05000000000000000000" pitchFamily="2" charset="2"/>
              <a:buChar char="Ø"/>
            </a:pPr>
            <a:r>
              <a:rPr lang="tr-TR" sz="2200" dirty="0" smtClean="0"/>
              <a:t>Eğer ifadenin sonucu </a:t>
            </a:r>
            <a:r>
              <a:rPr lang="tr-TR" sz="2200" dirty="0" err="1" smtClean="0"/>
              <a:t>case’i</a:t>
            </a:r>
            <a:r>
              <a:rPr lang="tr-TR" sz="2200" dirty="0" smtClean="0"/>
              <a:t> takip eden değerlerden birine eşit değilse </a:t>
            </a:r>
            <a:r>
              <a:rPr lang="tr-TR" sz="2200" dirty="0" err="1" smtClean="0">
                <a:solidFill>
                  <a:srgbClr val="FF0000"/>
                </a:solidFill>
              </a:rPr>
              <a:t>default</a:t>
            </a:r>
            <a:r>
              <a:rPr lang="tr-TR" sz="2200" dirty="0" smtClean="0">
                <a:solidFill>
                  <a:srgbClr val="FF0000"/>
                </a:solidFill>
              </a:rPr>
              <a:t> </a:t>
            </a:r>
            <a:r>
              <a:rPr lang="tr-TR" sz="2200" dirty="0" smtClean="0"/>
              <a:t>sözcüğünü takip eden komutlar yürütülür</a:t>
            </a:r>
            <a:endParaRPr lang="en-US" sz="2200" dirty="0"/>
          </a:p>
        </p:txBody>
      </p:sp>
    </p:spTree>
    <p:extLst>
      <p:ext uri="{BB962C8B-B14F-4D97-AF65-F5344CB8AC3E}">
        <p14:creationId xmlns:p14="http://schemas.microsoft.com/office/powerpoint/2010/main" val="25118176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4771" y="187704"/>
            <a:ext cx="5389728" cy="644809"/>
          </a:xfrm>
        </p:spPr>
        <p:txBody>
          <a:bodyPr>
            <a:normAutofit fontScale="90000"/>
          </a:bodyPr>
          <a:lstStyle/>
          <a:p>
            <a:pPr algn="ctr"/>
            <a:r>
              <a:rPr lang="en-US" dirty="0" smtClean="0"/>
              <a:t>switch </a:t>
            </a:r>
            <a:r>
              <a:rPr lang="en-US" dirty="0" err="1" smtClean="0"/>
              <a:t>komutu</a:t>
            </a:r>
            <a:r>
              <a:rPr lang="tr-TR" dirty="0"/>
              <a:t> </a:t>
            </a:r>
            <a:r>
              <a:rPr lang="tr-TR" dirty="0" smtClean="0"/>
              <a:t>(örnek)</a:t>
            </a:r>
            <a:endParaRPr lang="en-US" dirty="0"/>
          </a:p>
        </p:txBody>
      </p:sp>
      <p:sp>
        <p:nvSpPr>
          <p:cNvPr id="3" name="Content Placeholder 2"/>
          <p:cNvSpPr>
            <a:spLocks noGrp="1"/>
          </p:cNvSpPr>
          <p:nvPr>
            <p:ph idx="1"/>
          </p:nvPr>
        </p:nvSpPr>
        <p:spPr>
          <a:xfrm>
            <a:off x="899046" y="1178848"/>
            <a:ext cx="10196584" cy="5494907"/>
          </a:xfrm>
        </p:spPr>
        <p:txBody>
          <a:bodyPr>
            <a:normAutofit fontScale="70000" lnSpcReduction="20000"/>
          </a:bodyPr>
          <a:lstStyle/>
          <a:p>
            <a:pPr marL="0" indent="0">
              <a:buNone/>
            </a:pPr>
            <a:r>
              <a:rPr lang="tr-TR" dirty="0" err="1" smtClean="0">
                <a:latin typeface="Courier New" panose="02070309020205020404" pitchFamily="49" charset="0"/>
                <a:cs typeface="Courier New" panose="02070309020205020404" pitchFamily="49" charset="0"/>
              </a:rPr>
              <a:t>scanf</a:t>
            </a:r>
            <a:r>
              <a:rPr lang="tr-TR" dirty="0" smtClean="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“%d”, &amp;</a:t>
            </a:r>
            <a:r>
              <a:rPr lang="en-US" dirty="0" err="1" smtClean="0">
                <a:latin typeface="Courier New" panose="02070309020205020404" pitchFamily="49" charset="0"/>
                <a:cs typeface="Courier New" panose="02070309020205020404" pitchFamily="49" charset="0"/>
              </a:rPr>
              <a:t>sinif</a:t>
            </a:r>
            <a:r>
              <a:rPr lang="en-US" dirty="0" smtClean="0">
                <a:latin typeface="Courier New" panose="02070309020205020404" pitchFamily="49" charset="0"/>
                <a:cs typeface="Courier New" panose="02070309020205020404" pitchFamily="49" charset="0"/>
              </a:rPr>
              <a:t>);</a:t>
            </a:r>
          </a:p>
          <a:p>
            <a:pPr marL="0" indent="0">
              <a:buNone/>
            </a:pPr>
            <a:endParaRPr lang="tr-TR" dirty="0" smtClean="0">
              <a:latin typeface="Courier New" panose="02070309020205020404" pitchFamily="49" charset="0"/>
              <a:cs typeface="Courier New" panose="02070309020205020404" pitchFamily="49" charset="0"/>
            </a:endParaRPr>
          </a:p>
          <a:p>
            <a:pPr marL="0" indent="0">
              <a:buNone/>
            </a:pPr>
            <a:r>
              <a:rPr lang="en-US" dirty="0" smtClean="0">
                <a:solidFill>
                  <a:srgbClr val="FF0000"/>
                </a:solidFill>
                <a:latin typeface="Courier New" panose="02070309020205020404" pitchFamily="49" charset="0"/>
                <a:cs typeface="Courier New" panose="02070309020205020404" pitchFamily="49" charset="0"/>
              </a:rPr>
              <a:t>switch</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sinif</a:t>
            </a:r>
            <a:r>
              <a:rPr lang="en-US" dirty="0" smtClean="0">
                <a:latin typeface="Courier New" panose="02070309020205020404" pitchFamily="49" charset="0"/>
                <a:cs typeface="Courier New" panose="02070309020205020404" pitchFamily="49" charset="0"/>
              </a:rPr>
              <a:t>)</a:t>
            </a: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smtClean="0">
                <a:solidFill>
                  <a:srgbClr val="FF0000"/>
                </a:solidFill>
                <a:latin typeface="Courier New" panose="02070309020205020404" pitchFamily="49" charset="0"/>
                <a:cs typeface="Courier New" panose="02070309020205020404" pitchFamily="49" charset="0"/>
              </a:rPr>
              <a:t>case</a:t>
            </a:r>
            <a:r>
              <a:rPr lang="en-US" dirty="0" smtClean="0">
                <a:latin typeface="Courier New" panose="02070309020205020404" pitchFamily="49" charset="0"/>
                <a:cs typeface="Courier New" panose="02070309020205020404" pitchFamily="49" charset="0"/>
              </a:rPr>
              <a:t> 1:	</a:t>
            </a:r>
            <a:r>
              <a:rPr lang="en-US" dirty="0" err="1" smtClean="0">
                <a:latin typeface="Courier New" panose="02070309020205020404" pitchFamily="49" charset="0"/>
                <a:cs typeface="Courier New" panose="02070309020205020404" pitchFamily="49" charset="0"/>
              </a:rPr>
              <a:t>printf</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Birinci</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sinif</a:t>
            </a:r>
            <a:r>
              <a:rPr lang="en-US" dirty="0" smtClean="0">
                <a:latin typeface="Courier New" panose="02070309020205020404" pitchFamily="49" charset="0"/>
                <a:cs typeface="Courier New" panose="02070309020205020404" pitchFamily="49" charset="0"/>
              </a:rPr>
              <a:t>\n”);</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smtClean="0">
                <a:solidFill>
                  <a:srgbClr val="FF0000"/>
                </a:solidFill>
                <a:latin typeface="Courier New" panose="02070309020205020404" pitchFamily="49" charset="0"/>
                <a:cs typeface="Courier New" panose="02070309020205020404" pitchFamily="49" charset="0"/>
              </a:rPr>
              <a:t>break</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a:t>
            </a:r>
            <a:r>
              <a:rPr lang="en-US" dirty="0" smtClean="0">
                <a:solidFill>
                  <a:srgbClr val="FF0000"/>
                </a:solidFill>
                <a:latin typeface="Courier New" panose="02070309020205020404" pitchFamily="49" charset="0"/>
                <a:cs typeface="Courier New" panose="02070309020205020404" pitchFamily="49" charset="0"/>
              </a:rPr>
              <a:t>case</a:t>
            </a:r>
            <a:r>
              <a:rPr lang="en-US" dirty="0" smtClean="0">
                <a:latin typeface="Courier New" panose="02070309020205020404" pitchFamily="49" charset="0"/>
                <a:cs typeface="Courier New" panose="02070309020205020404" pitchFamily="49" charset="0"/>
              </a:rPr>
              <a:t> 2:	</a:t>
            </a:r>
            <a:r>
              <a:rPr lang="en-US" dirty="0" err="1" smtClean="0">
                <a:latin typeface="Courier New" panose="02070309020205020404" pitchFamily="49" charset="0"/>
                <a:cs typeface="Courier New" panose="02070309020205020404" pitchFamily="49" charset="0"/>
              </a:rPr>
              <a:t>printf</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Ikinci</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sinif</a:t>
            </a:r>
            <a:r>
              <a:rPr lang="en-US" dirty="0" smtClean="0">
                <a:latin typeface="Courier New" panose="02070309020205020404" pitchFamily="49" charset="0"/>
                <a:cs typeface="Courier New" panose="02070309020205020404" pitchFamily="49" charset="0"/>
              </a:rPr>
              <a:t>\n”);</a:t>
            </a:r>
          </a:p>
          <a:p>
            <a:pPr marL="0" indent="0">
              <a:buNone/>
            </a:pPr>
            <a:r>
              <a:rPr lang="en-US" dirty="0" smtClean="0">
                <a:latin typeface="Courier New" panose="02070309020205020404" pitchFamily="49" charset="0"/>
                <a:cs typeface="Courier New" panose="02070309020205020404" pitchFamily="49" charset="0"/>
              </a:rPr>
              <a:t>			</a:t>
            </a:r>
            <a:r>
              <a:rPr lang="en-US" dirty="0" smtClean="0">
                <a:solidFill>
                  <a:srgbClr val="FF0000"/>
                </a:solidFill>
                <a:latin typeface="Courier New" panose="02070309020205020404" pitchFamily="49" charset="0"/>
                <a:cs typeface="Courier New" panose="02070309020205020404" pitchFamily="49" charset="0"/>
              </a:rPr>
              <a:t>break</a:t>
            </a:r>
            <a:r>
              <a:rPr lang="en-US" dirty="0" smtClean="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smtClean="0">
                <a:solidFill>
                  <a:srgbClr val="FF0000"/>
                </a:solidFill>
                <a:latin typeface="Courier New" panose="02070309020205020404" pitchFamily="49" charset="0"/>
                <a:cs typeface="Courier New" panose="02070309020205020404" pitchFamily="49" charset="0"/>
              </a:rPr>
              <a:t>case</a:t>
            </a:r>
            <a:r>
              <a:rPr lang="en-US" dirty="0" smtClean="0">
                <a:latin typeface="Courier New" panose="02070309020205020404" pitchFamily="49" charset="0"/>
                <a:cs typeface="Courier New" panose="02070309020205020404" pitchFamily="49" charset="0"/>
              </a:rPr>
              <a:t> 3:	</a:t>
            </a:r>
            <a:r>
              <a:rPr lang="en-US" dirty="0" err="1" smtClean="0">
                <a:latin typeface="Courier New" panose="02070309020205020404" pitchFamily="49" charset="0"/>
                <a:cs typeface="Courier New" panose="02070309020205020404" pitchFamily="49" charset="0"/>
              </a:rPr>
              <a:t>printf</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Ucuncu</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sinif</a:t>
            </a:r>
            <a:r>
              <a:rPr lang="en-US" dirty="0" smtClean="0">
                <a:latin typeface="Courier New" panose="02070309020205020404" pitchFamily="49" charset="0"/>
                <a:cs typeface="Courier New" panose="02070309020205020404" pitchFamily="49" charset="0"/>
              </a:rPr>
              <a:t>\n”);</a:t>
            </a:r>
          </a:p>
          <a:p>
            <a:pPr marL="0" indent="0">
              <a:buNone/>
            </a:pPr>
            <a:r>
              <a:rPr lang="en-US" dirty="0" smtClean="0">
                <a:latin typeface="Courier New" panose="02070309020205020404" pitchFamily="49" charset="0"/>
                <a:cs typeface="Courier New" panose="02070309020205020404" pitchFamily="49" charset="0"/>
              </a:rPr>
              <a:t>			</a:t>
            </a:r>
            <a:r>
              <a:rPr lang="en-US" dirty="0" smtClean="0">
                <a:solidFill>
                  <a:srgbClr val="FF0000"/>
                </a:solidFill>
                <a:latin typeface="Courier New" panose="02070309020205020404" pitchFamily="49" charset="0"/>
                <a:cs typeface="Courier New" panose="02070309020205020404" pitchFamily="49" charset="0"/>
              </a:rPr>
              <a:t>break</a:t>
            </a:r>
            <a:r>
              <a:rPr lang="en-US" dirty="0" smtClean="0">
                <a:latin typeface="Courier New" panose="02070309020205020404" pitchFamily="49" charset="0"/>
                <a:cs typeface="Courier New" panose="02070309020205020404" pitchFamily="49" charset="0"/>
              </a:rPr>
              <a:t>;</a:t>
            </a:r>
          </a:p>
          <a:p>
            <a:pPr marL="0" indent="0">
              <a:buNone/>
            </a:pPr>
            <a:r>
              <a:rPr lang="en-US" dirty="0" smtClean="0">
                <a:solidFill>
                  <a:srgbClr val="FF0000"/>
                </a:solidFill>
                <a:latin typeface="Courier New" panose="02070309020205020404" pitchFamily="49" charset="0"/>
                <a:cs typeface="Courier New" panose="02070309020205020404" pitchFamily="49" charset="0"/>
              </a:rPr>
              <a:t>	case</a:t>
            </a:r>
            <a:r>
              <a:rPr lang="en-US" dirty="0" smtClean="0">
                <a:latin typeface="Courier New" panose="02070309020205020404" pitchFamily="49" charset="0"/>
                <a:cs typeface="Courier New" panose="02070309020205020404" pitchFamily="49" charset="0"/>
              </a:rPr>
              <a:t> 4:	</a:t>
            </a:r>
            <a:r>
              <a:rPr lang="en-US" dirty="0" err="1" smtClean="0">
                <a:latin typeface="Courier New" panose="02070309020205020404" pitchFamily="49" charset="0"/>
                <a:cs typeface="Courier New" panose="02070309020205020404" pitchFamily="49" charset="0"/>
              </a:rPr>
              <a:t>printf</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Dorduncu</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sinif</a:t>
            </a:r>
            <a:r>
              <a:rPr lang="en-US" dirty="0" smtClean="0">
                <a:latin typeface="Courier New" panose="02070309020205020404" pitchFamily="49" charset="0"/>
                <a:cs typeface="Courier New" panose="02070309020205020404" pitchFamily="49" charset="0"/>
              </a:rPr>
              <a:t>\n”);</a:t>
            </a:r>
          </a:p>
          <a:p>
            <a:pPr marL="0" indent="0">
              <a:buNone/>
            </a:pPr>
            <a:r>
              <a:rPr lang="en-US" dirty="0" smtClean="0">
                <a:latin typeface="Courier New" panose="02070309020205020404" pitchFamily="49" charset="0"/>
                <a:cs typeface="Courier New" panose="02070309020205020404" pitchFamily="49" charset="0"/>
              </a:rPr>
              <a:t>			</a:t>
            </a:r>
            <a:r>
              <a:rPr lang="en-US" dirty="0" smtClean="0">
                <a:solidFill>
                  <a:srgbClr val="FF0000"/>
                </a:solidFill>
                <a:latin typeface="Courier New" panose="02070309020205020404" pitchFamily="49" charset="0"/>
                <a:cs typeface="Courier New" panose="02070309020205020404" pitchFamily="49" charset="0"/>
              </a:rPr>
              <a:t>break</a:t>
            </a:r>
            <a:r>
              <a:rPr lang="en-US" dirty="0" smtClean="0">
                <a:latin typeface="Courier New" panose="02070309020205020404" pitchFamily="49" charset="0"/>
                <a:cs typeface="Courier New" panose="02070309020205020404" pitchFamily="49" charset="0"/>
              </a:rPr>
              <a:t>;</a:t>
            </a:r>
          </a:p>
          <a:p>
            <a:pPr marL="0" indent="0">
              <a:buNone/>
            </a:pPr>
            <a:r>
              <a:rPr lang="en-US" dirty="0" smtClean="0">
                <a:solidFill>
                  <a:srgbClr val="FF0000"/>
                </a:solidFill>
                <a:latin typeface="Courier New" panose="02070309020205020404" pitchFamily="49" charset="0"/>
                <a:cs typeface="Courier New" panose="02070309020205020404" pitchFamily="49" charset="0"/>
              </a:rPr>
              <a:t>	case</a:t>
            </a:r>
            <a:r>
              <a:rPr lang="en-US" dirty="0" smtClean="0">
                <a:latin typeface="Courier New" panose="02070309020205020404" pitchFamily="49" charset="0"/>
                <a:cs typeface="Courier New" panose="02070309020205020404" pitchFamily="49" charset="0"/>
              </a:rPr>
              <a:t> 5:	</a:t>
            </a:r>
            <a:r>
              <a:rPr lang="en-US" dirty="0" err="1" smtClean="0">
                <a:latin typeface="Courier New" panose="02070309020205020404" pitchFamily="49" charset="0"/>
                <a:cs typeface="Courier New" panose="02070309020205020404" pitchFamily="49" charset="0"/>
              </a:rPr>
              <a:t>printf</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Yuksek</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lisans</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ogrencisi</a:t>
            </a:r>
            <a:r>
              <a:rPr lang="en-US" dirty="0" smtClean="0">
                <a:latin typeface="Courier New" panose="02070309020205020404" pitchFamily="49" charset="0"/>
                <a:cs typeface="Courier New" panose="02070309020205020404" pitchFamily="49" charset="0"/>
              </a:rPr>
              <a:t>\n”);</a:t>
            </a:r>
          </a:p>
          <a:p>
            <a:pPr marL="0" indent="0">
              <a:buNone/>
            </a:pPr>
            <a:r>
              <a:rPr lang="en-US" dirty="0" smtClean="0">
                <a:latin typeface="Courier New" panose="02070309020205020404" pitchFamily="49" charset="0"/>
                <a:cs typeface="Courier New" panose="02070309020205020404" pitchFamily="49" charset="0"/>
              </a:rPr>
              <a:t>			</a:t>
            </a:r>
            <a:r>
              <a:rPr lang="en-US" dirty="0" smtClean="0">
                <a:solidFill>
                  <a:srgbClr val="FF0000"/>
                </a:solidFill>
                <a:latin typeface="Courier New" panose="02070309020205020404" pitchFamily="49" charset="0"/>
                <a:cs typeface="Courier New" panose="02070309020205020404" pitchFamily="49" charset="0"/>
              </a:rPr>
              <a:t>break</a:t>
            </a:r>
            <a:r>
              <a:rPr lang="en-US" dirty="0" smtClean="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smtClean="0">
                <a:solidFill>
                  <a:srgbClr val="FF0000"/>
                </a:solidFill>
                <a:latin typeface="Courier New" panose="02070309020205020404" pitchFamily="49" charset="0"/>
                <a:cs typeface="Courier New" panose="02070309020205020404" pitchFamily="49" charset="0"/>
              </a:rPr>
              <a:t>default</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printf</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Sinif</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bilgisi</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yanlis</a:t>
            </a:r>
            <a:r>
              <a:rPr lang="en-US" dirty="0" smtClean="0">
                <a:latin typeface="Courier New" panose="02070309020205020404" pitchFamily="49" charset="0"/>
                <a:cs typeface="Courier New" panose="02070309020205020404" pitchFamily="49" charset="0"/>
              </a:rPr>
              <a:t>\n”);</a:t>
            </a:r>
          </a:p>
          <a:p>
            <a:pPr marL="0" indent="0">
              <a:buNone/>
            </a:pPr>
            <a:r>
              <a:rPr lang="en-US" dirty="0" smtClean="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807546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4771" y="187704"/>
            <a:ext cx="5389728" cy="644809"/>
          </a:xfrm>
        </p:spPr>
        <p:txBody>
          <a:bodyPr>
            <a:normAutofit fontScale="90000"/>
          </a:bodyPr>
          <a:lstStyle/>
          <a:p>
            <a:pPr algn="ctr"/>
            <a:r>
              <a:rPr lang="tr-TR" dirty="0" err="1" smtClean="0"/>
              <a:t>içiçe</a:t>
            </a:r>
            <a:r>
              <a:rPr lang="tr-TR" dirty="0" smtClean="0"/>
              <a:t> </a:t>
            </a:r>
            <a:r>
              <a:rPr lang="tr-TR" dirty="0" err="1" smtClean="0"/>
              <a:t>if</a:t>
            </a:r>
            <a:r>
              <a:rPr lang="tr-TR" dirty="0" smtClean="0"/>
              <a:t> komutu (örnek)</a:t>
            </a:r>
            <a:endParaRPr lang="en-US" dirty="0"/>
          </a:p>
        </p:txBody>
      </p:sp>
      <p:sp>
        <p:nvSpPr>
          <p:cNvPr id="3" name="Content Placeholder 2"/>
          <p:cNvSpPr>
            <a:spLocks noGrp="1"/>
          </p:cNvSpPr>
          <p:nvPr>
            <p:ph idx="1"/>
          </p:nvPr>
        </p:nvSpPr>
        <p:spPr>
          <a:xfrm>
            <a:off x="899046" y="1178848"/>
            <a:ext cx="10196584" cy="5494907"/>
          </a:xfrm>
        </p:spPr>
        <p:txBody>
          <a:bodyPr>
            <a:normAutofit fontScale="92500" lnSpcReduction="20000"/>
          </a:bodyPr>
          <a:lstStyle/>
          <a:p>
            <a:pPr marL="0" indent="0">
              <a:buNone/>
            </a:pPr>
            <a:r>
              <a:rPr lang="tr-TR" dirty="0" err="1" smtClean="0">
                <a:latin typeface="Courier New" panose="02070309020205020404" pitchFamily="49" charset="0"/>
                <a:cs typeface="Courier New" panose="02070309020205020404" pitchFamily="49" charset="0"/>
              </a:rPr>
              <a:t>scanf</a:t>
            </a:r>
            <a:r>
              <a:rPr lang="tr-TR" dirty="0" smtClean="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“%d”, &amp;</a:t>
            </a:r>
            <a:r>
              <a:rPr lang="en-US" dirty="0" err="1" smtClean="0">
                <a:latin typeface="Courier New" panose="02070309020205020404" pitchFamily="49" charset="0"/>
                <a:cs typeface="Courier New" panose="02070309020205020404" pitchFamily="49" charset="0"/>
              </a:rPr>
              <a:t>sinif</a:t>
            </a:r>
            <a:r>
              <a:rPr lang="en-US" dirty="0" smtClean="0">
                <a:latin typeface="Courier New" panose="02070309020205020404" pitchFamily="49" charset="0"/>
                <a:cs typeface="Courier New" panose="02070309020205020404" pitchFamily="49" charset="0"/>
              </a:rPr>
              <a:t>);</a:t>
            </a:r>
            <a:endParaRPr lang="tr-TR" dirty="0" smtClean="0">
              <a:latin typeface="Courier New" panose="02070309020205020404" pitchFamily="49" charset="0"/>
              <a:cs typeface="Courier New" panose="02070309020205020404" pitchFamily="49" charset="0"/>
            </a:endParaRPr>
          </a:p>
          <a:p>
            <a:pPr marL="0" indent="0">
              <a:buNone/>
            </a:pPr>
            <a:endParaRPr lang="tr-TR" dirty="0" smtClean="0">
              <a:latin typeface="Courier New" panose="02070309020205020404" pitchFamily="49" charset="0"/>
              <a:cs typeface="Courier New" panose="02070309020205020404" pitchFamily="49" charset="0"/>
            </a:endParaRPr>
          </a:p>
          <a:p>
            <a:pPr marL="0" indent="0">
              <a:buNone/>
            </a:pPr>
            <a:r>
              <a:rPr lang="en-US" dirty="0" smtClean="0">
                <a:solidFill>
                  <a:srgbClr val="FF0000"/>
                </a:solidFill>
                <a:latin typeface="Courier New" panose="02070309020205020404" pitchFamily="49" charset="0"/>
                <a:cs typeface="Courier New" panose="02070309020205020404" pitchFamily="49" charset="0"/>
              </a:rPr>
              <a:t>if</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sinif</a:t>
            </a:r>
            <a:r>
              <a:rPr lang="en-US" dirty="0" smtClean="0">
                <a:latin typeface="Courier New" panose="02070309020205020404" pitchFamily="49" charset="0"/>
                <a:cs typeface="Courier New" panose="02070309020205020404" pitchFamily="49" charset="0"/>
              </a:rPr>
              <a:t>==1)	</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printf</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Birinci</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sinif</a:t>
            </a:r>
            <a:r>
              <a:rPr lang="en-US" dirty="0" smtClean="0">
                <a:latin typeface="Courier New" panose="02070309020205020404" pitchFamily="49" charset="0"/>
                <a:cs typeface="Courier New" panose="02070309020205020404" pitchFamily="49" charset="0"/>
              </a:rPr>
              <a:t>\n”);</a:t>
            </a:r>
          </a:p>
          <a:p>
            <a:pPr marL="0" indent="0">
              <a:buNone/>
            </a:pPr>
            <a:r>
              <a:rPr lang="en-US" dirty="0" smtClean="0">
                <a:solidFill>
                  <a:srgbClr val="FF0000"/>
                </a:solidFill>
                <a:latin typeface="Courier New" panose="02070309020205020404" pitchFamily="49" charset="0"/>
                <a:cs typeface="Courier New" panose="02070309020205020404" pitchFamily="49" charset="0"/>
              </a:rPr>
              <a:t>else if </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sinif</a:t>
            </a:r>
            <a:r>
              <a:rPr lang="en-US" dirty="0" smtClean="0">
                <a:latin typeface="Courier New" panose="02070309020205020404" pitchFamily="49" charset="0"/>
                <a:cs typeface="Courier New" panose="02070309020205020404" pitchFamily="49" charset="0"/>
              </a:rPr>
              <a:t>==2) 	</a:t>
            </a:r>
          </a:p>
          <a:p>
            <a:pPr marL="0" indent="0">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printf</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Ikinci</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sinif</a:t>
            </a:r>
            <a:r>
              <a:rPr lang="en-US" dirty="0" smtClean="0">
                <a:latin typeface="Courier New" panose="02070309020205020404" pitchFamily="49" charset="0"/>
                <a:cs typeface="Courier New" panose="02070309020205020404" pitchFamily="49" charset="0"/>
              </a:rPr>
              <a:t>\n”);</a:t>
            </a:r>
          </a:p>
          <a:p>
            <a:pPr marL="0" indent="0">
              <a:buNone/>
            </a:pPr>
            <a:r>
              <a:rPr lang="en-US" dirty="0" smtClean="0">
                <a:solidFill>
                  <a:srgbClr val="FF0000"/>
                </a:solidFill>
                <a:latin typeface="Courier New" panose="02070309020205020404" pitchFamily="49" charset="0"/>
                <a:cs typeface="Courier New" panose="02070309020205020404" pitchFamily="49" charset="0"/>
              </a:rPr>
              <a:t>else if </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sinif</a:t>
            </a:r>
            <a:r>
              <a:rPr lang="en-US" dirty="0" smtClean="0">
                <a:latin typeface="Courier New" panose="02070309020205020404" pitchFamily="49" charset="0"/>
                <a:cs typeface="Courier New" panose="02070309020205020404" pitchFamily="49" charset="0"/>
              </a:rPr>
              <a:t>==3)</a:t>
            </a:r>
          </a:p>
          <a:p>
            <a:pPr marL="0" indent="0">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printf</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Ucuncu</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sinif</a:t>
            </a:r>
            <a:r>
              <a:rPr lang="en-US" dirty="0" smtClean="0">
                <a:latin typeface="Courier New" panose="02070309020205020404" pitchFamily="49" charset="0"/>
                <a:cs typeface="Courier New" panose="02070309020205020404" pitchFamily="49" charset="0"/>
              </a:rPr>
              <a:t>\n”);</a:t>
            </a:r>
          </a:p>
          <a:p>
            <a:pPr marL="0" indent="0">
              <a:buNone/>
            </a:pPr>
            <a:r>
              <a:rPr lang="en-US" dirty="0" smtClean="0">
                <a:solidFill>
                  <a:srgbClr val="FF0000"/>
                </a:solidFill>
                <a:latin typeface="Courier New" panose="02070309020205020404" pitchFamily="49" charset="0"/>
                <a:cs typeface="Courier New" panose="02070309020205020404" pitchFamily="49" charset="0"/>
              </a:rPr>
              <a:t>else if </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sinif</a:t>
            </a:r>
            <a:r>
              <a:rPr lang="en-US" dirty="0" smtClean="0">
                <a:latin typeface="Courier New" panose="02070309020205020404" pitchFamily="49" charset="0"/>
                <a:cs typeface="Courier New" panose="02070309020205020404" pitchFamily="49" charset="0"/>
              </a:rPr>
              <a:t>==4)</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printf</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Dorduncu</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sinif</a:t>
            </a:r>
            <a:r>
              <a:rPr lang="en-US" dirty="0" smtClean="0">
                <a:latin typeface="Courier New" panose="02070309020205020404" pitchFamily="49" charset="0"/>
                <a:cs typeface="Courier New" panose="02070309020205020404" pitchFamily="49" charset="0"/>
              </a:rPr>
              <a:t>\n”);</a:t>
            </a:r>
          </a:p>
          <a:p>
            <a:pPr marL="0" indent="0">
              <a:buNone/>
            </a:pPr>
            <a:r>
              <a:rPr lang="en-US" dirty="0" smtClean="0">
                <a:solidFill>
                  <a:srgbClr val="FF0000"/>
                </a:solidFill>
                <a:latin typeface="Courier New" panose="02070309020205020404" pitchFamily="49" charset="0"/>
                <a:cs typeface="Courier New" panose="02070309020205020404" pitchFamily="49" charset="0"/>
              </a:rPr>
              <a:t>else if </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sinif</a:t>
            </a:r>
            <a:r>
              <a:rPr lang="en-US" dirty="0" smtClean="0">
                <a:latin typeface="Courier New" panose="02070309020205020404" pitchFamily="49" charset="0"/>
                <a:cs typeface="Courier New" panose="02070309020205020404" pitchFamily="49" charset="0"/>
              </a:rPr>
              <a:t>==5)</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printf</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Yuksek</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lisans</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ogrencisi</a:t>
            </a:r>
            <a:r>
              <a:rPr lang="en-US" dirty="0" smtClean="0">
                <a:latin typeface="Courier New" panose="02070309020205020404" pitchFamily="49" charset="0"/>
                <a:cs typeface="Courier New" panose="02070309020205020404" pitchFamily="49" charset="0"/>
              </a:rPr>
              <a:t>\n”);</a:t>
            </a:r>
          </a:p>
          <a:p>
            <a:pPr marL="0" indent="0">
              <a:buNone/>
            </a:pPr>
            <a:r>
              <a:rPr lang="en-US" dirty="0" smtClean="0">
                <a:solidFill>
                  <a:srgbClr val="FF0000"/>
                </a:solidFill>
                <a:latin typeface="Courier New" panose="02070309020205020404" pitchFamily="49" charset="0"/>
                <a:cs typeface="Courier New" panose="02070309020205020404" pitchFamily="49" charset="0"/>
              </a:rPr>
              <a:t>else</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printf</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Sinif</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bilgisi</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yanlis</a:t>
            </a:r>
            <a:r>
              <a:rPr lang="en-US" dirty="0" smtClean="0">
                <a:latin typeface="Courier New" panose="02070309020205020404" pitchFamily="49" charset="0"/>
                <a:cs typeface="Courier New" panose="02070309020205020404" pitchFamily="49" charset="0"/>
              </a:rPr>
              <a:t>\n”);</a:t>
            </a: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674887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3883" y="569841"/>
            <a:ext cx="3779293" cy="781287"/>
          </a:xfrm>
          <a:solidFill>
            <a:schemeClr val="accent2">
              <a:lumMod val="40000"/>
              <a:lumOff val="60000"/>
            </a:schemeClr>
          </a:solidFill>
        </p:spPr>
        <p:txBody>
          <a:bodyPr>
            <a:noAutofit/>
          </a:bodyPr>
          <a:lstStyle/>
          <a:p>
            <a:r>
              <a:rPr lang="en-US" sz="3200" dirty="0" smtClean="0"/>
              <a:t>0-9 </a:t>
            </a:r>
            <a:r>
              <a:rPr lang="en-US" sz="3200" dirty="0" err="1" smtClean="0"/>
              <a:t>aral</a:t>
            </a:r>
            <a:r>
              <a:rPr lang="tr-TR" sz="3200" dirty="0" err="1" smtClean="0"/>
              <a:t>ığı</a:t>
            </a:r>
            <a:r>
              <a:rPr lang="tr-TR" sz="3200" dirty="0" smtClean="0"/>
              <a:t> sayı örneği</a:t>
            </a:r>
            <a:endParaRPr lang="en-US" sz="3200" dirty="0"/>
          </a:p>
        </p:txBody>
      </p:sp>
      <p:sp>
        <p:nvSpPr>
          <p:cNvPr id="4" name="Content Placeholder 2"/>
          <p:cNvSpPr>
            <a:spLocks noGrp="1"/>
          </p:cNvSpPr>
          <p:nvPr>
            <p:ph idx="1"/>
          </p:nvPr>
        </p:nvSpPr>
        <p:spPr>
          <a:xfrm>
            <a:off x="899046" y="163773"/>
            <a:ext cx="10865324" cy="6810234"/>
          </a:xfrm>
        </p:spPr>
        <p:txBody>
          <a:bodyPr>
            <a:normAutofit fontScale="77500" lnSpcReduction="20000"/>
          </a:bodyPr>
          <a:lstStyle/>
          <a:p>
            <a:pPr marL="0" indent="0">
              <a:buNone/>
            </a:pPr>
            <a:r>
              <a:rPr lang="tr-TR" dirty="0" err="1" smtClean="0">
                <a:latin typeface="Courier New" panose="02070309020205020404" pitchFamily="49" charset="0"/>
                <a:cs typeface="Courier New" panose="02070309020205020404" pitchFamily="49" charset="0"/>
              </a:rPr>
              <a:t>scanf</a:t>
            </a:r>
            <a:r>
              <a:rPr lang="tr-TR" dirty="0" smtClean="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“%d”, &amp;</a:t>
            </a:r>
            <a:r>
              <a:rPr lang="tr-TR" dirty="0" err="1" smtClean="0">
                <a:latin typeface="Courier New" panose="02070309020205020404" pitchFamily="49" charset="0"/>
                <a:cs typeface="Courier New" panose="02070309020205020404" pitchFamily="49" charset="0"/>
              </a:rPr>
              <a:t>sayi</a:t>
            </a:r>
            <a:r>
              <a:rPr lang="en-US" dirty="0" smtClean="0">
                <a:latin typeface="Courier New" panose="02070309020205020404" pitchFamily="49" charset="0"/>
                <a:cs typeface="Courier New" panose="02070309020205020404" pitchFamily="49" charset="0"/>
              </a:rPr>
              <a:t>);</a:t>
            </a:r>
          </a:p>
          <a:p>
            <a:pPr marL="0" indent="0">
              <a:buNone/>
            </a:pPr>
            <a:endParaRPr lang="tr-TR" dirty="0" smtClean="0">
              <a:latin typeface="Courier New" panose="02070309020205020404" pitchFamily="49" charset="0"/>
              <a:cs typeface="Courier New" panose="02070309020205020404" pitchFamily="49" charset="0"/>
            </a:endParaRPr>
          </a:p>
          <a:p>
            <a:pPr marL="0" indent="0">
              <a:buNone/>
            </a:pPr>
            <a:r>
              <a:rPr lang="en-US" dirty="0" smtClean="0">
                <a:solidFill>
                  <a:srgbClr val="FF0000"/>
                </a:solidFill>
                <a:latin typeface="Courier New" panose="02070309020205020404" pitchFamily="49" charset="0"/>
                <a:cs typeface="Courier New" panose="02070309020205020404" pitchFamily="49" charset="0"/>
              </a:rPr>
              <a:t>switch</a:t>
            </a:r>
            <a:r>
              <a:rPr lang="en-US" dirty="0" smtClean="0">
                <a:latin typeface="Courier New" panose="02070309020205020404" pitchFamily="49" charset="0"/>
                <a:cs typeface="Courier New" panose="02070309020205020404" pitchFamily="49" charset="0"/>
              </a:rPr>
              <a:t> (</a:t>
            </a:r>
            <a:r>
              <a:rPr lang="tr-TR" dirty="0" err="1" smtClean="0">
                <a:latin typeface="Courier New" panose="02070309020205020404" pitchFamily="49" charset="0"/>
                <a:cs typeface="Courier New" panose="02070309020205020404" pitchFamily="49" charset="0"/>
              </a:rPr>
              <a:t>sayi</a:t>
            </a:r>
            <a:r>
              <a:rPr lang="en-US" dirty="0" smtClean="0">
                <a:latin typeface="Courier New" panose="02070309020205020404" pitchFamily="49" charset="0"/>
                <a:cs typeface="Courier New" panose="02070309020205020404" pitchFamily="49" charset="0"/>
              </a:rPr>
              <a:t>)</a:t>
            </a: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smtClean="0">
                <a:solidFill>
                  <a:srgbClr val="FF0000"/>
                </a:solidFill>
                <a:latin typeface="Courier New" panose="02070309020205020404" pitchFamily="49" charset="0"/>
                <a:cs typeface="Courier New" panose="02070309020205020404" pitchFamily="49" charset="0"/>
              </a:rPr>
              <a:t>case</a:t>
            </a:r>
            <a:r>
              <a:rPr lang="en-US" dirty="0" smtClean="0">
                <a:latin typeface="Courier New" panose="02070309020205020404" pitchFamily="49" charset="0"/>
                <a:cs typeface="Courier New" panose="02070309020205020404" pitchFamily="49" charset="0"/>
              </a:rPr>
              <a:t> </a:t>
            </a:r>
            <a:r>
              <a:rPr lang="tr-TR" dirty="0" smtClean="0">
                <a:latin typeface="Courier New" panose="02070309020205020404" pitchFamily="49" charset="0"/>
                <a:cs typeface="Courier New" panose="02070309020205020404" pitchFamily="49" charset="0"/>
              </a:rPr>
              <a:t>0</a:t>
            </a:r>
            <a:r>
              <a:rPr lang="en-US" dirty="0" smtClean="0">
                <a:latin typeface="Courier New" panose="02070309020205020404" pitchFamily="49" charset="0"/>
                <a:cs typeface="Courier New" panose="02070309020205020404" pitchFamily="49" charset="0"/>
              </a:rPr>
              <a:t>:	</a:t>
            </a:r>
            <a:endParaRPr lang="tr-TR" dirty="0" smtClean="0">
              <a:latin typeface="Courier New" panose="02070309020205020404" pitchFamily="49" charset="0"/>
              <a:cs typeface="Courier New" panose="02070309020205020404" pitchFamily="49" charset="0"/>
            </a:endParaRPr>
          </a:p>
          <a:p>
            <a:pPr marL="0" indent="0">
              <a:buNone/>
            </a:pPr>
            <a:r>
              <a:rPr lang="tr-TR" dirty="0">
                <a:solidFill>
                  <a:srgbClr val="FF0000"/>
                </a:solidFill>
                <a:latin typeface="Courier New" panose="02070309020205020404" pitchFamily="49" charset="0"/>
                <a:cs typeface="Courier New" panose="02070309020205020404" pitchFamily="49" charset="0"/>
              </a:rPr>
              <a:t>	</a:t>
            </a:r>
            <a:r>
              <a:rPr lang="en-US" dirty="0" smtClean="0">
                <a:solidFill>
                  <a:srgbClr val="FF0000"/>
                </a:solidFill>
                <a:latin typeface="Courier New" panose="02070309020205020404" pitchFamily="49" charset="0"/>
                <a:cs typeface="Courier New" panose="02070309020205020404" pitchFamily="49" charset="0"/>
              </a:rPr>
              <a:t>case</a:t>
            </a:r>
            <a:r>
              <a:rPr lang="en-US" dirty="0" smtClean="0">
                <a:latin typeface="Courier New" panose="02070309020205020404" pitchFamily="49" charset="0"/>
                <a:cs typeface="Courier New" panose="02070309020205020404" pitchFamily="49" charset="0"/>
              </a:rPr>
              <a:t> 1:	</a:t>
            </a:r>
            <a:endParaRPr lang="tr-TR"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smtClean="0">
                <a:solidFill>
                  <a:srgbClr val="FF0000"/>
                </a:solidFill>
                <a:latin typeface="Courier New" panose="02070309020205020404" pitchFamily="49" charset="0"/>
                <a:cs typeface="Courier New" panose="02070309020205020404" pitchFamily="49" charset="0"/>
              </a:rPr>
              <a:t>case</a:t>
            </a:r>
            <a:r>
              <a:rPr lang="en-US" dirty="0" smtClean="0">
                <a:latin typeface="Courier New" panose="02070309020205020404" pitchFamily="49" charset="0"/>
                <a:cs typeface="Courier New" panose="02070309020205020404" pitchFamily="49" charset="0"/>
              </a:rPr>
              <a:t> 2:	</a:t>
            </a:r>
            <a:endParaRPr lang="tr-TR"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solidFill>
                  <a:srgbClr val="FF0000"/>
                </a:solidFill>
                <a:latin typeface="Courier New" panose="02070309020205020404" pitchFamily="49" charset="0"/>
                <a:cs typeface="Courier New" panose="02070309020205020404" pitchFamily="49" charset="0"/>
              </a:rPr>
              <a:t>case</a:t>
            </a:r>
            <a:r>
              <a:rPr lang="en-US" dirty="0" smtClean="0">
                <a:latin typeface="Courier New" panose="02070309020205020404" pitchFamily="49" charset="0"/>
                <a:cs typeface="Courier New" panose="02070309020205020404" pitchFamily="49" charset="0"/>
              </a:rPr>
              <a:t> 3:	</a:t>
            </a:r>
            <a:endParaRPr lang="tr-TR" dirty="0" smtClean="0">
              <a:latin typeface="Courier New" panose="02070309020205020404" pitchFamily="49" charset="0"/>
              <a:cs typeface="Courier New" panose="02070309020205020404" pitchFamily="49" charset="0"/>
            </a:endParaRPr>
          </a:p>
          <a:p>
            <a:pPr marL="0" indent="0">
              <a:buNone/>
            </a:pPr>
            <a:r>
              <a:rPr lang="en-US" dirty="0" smtClean="0">
                <a:solidFill>
                  <a:srgbClr val="FF0000"/>
                </a:solidFill>
                <a:latin typeface="Courier New" panose="02070309020205020404" pitchFamily="49" charset="0"/>
                <a:cs typeface="Courier New" panose="02070309020205020404" pitchFamily="49" charset="0"/>
              </a:rPr>
              <a:t>	case</a:t>
            </a:r>
            <a:r>
              <a:rPr lang="en-US" dirty="0" smtClean="0">
                <a:latin typeface="Courier New" panose="02070309020205020404" pitchFamily="49" charset="0"/>
                <a:cs typeface="Courier New" panose="02070309020205020404" pitchFamily="49" charset="0"/>
              </a:rPr>
              <a:t> 4:	</a:t>
            </a:r>
            <a:r>
              <a:rPr lang="en-US" dirty="0" err="1" smtClean="0">
                <a:latin typeface="Courier New" panose="02070309020205020404" pitchFamily="49" charset="0"/>
                <a:cs typeface="Courier New" panose="02070309020205020404" pitchFamily="49" charset="0"/>
              </a:rPr>
              <a:t>printf</a:t>
            </a:r>
            <a:r>
              <a:rPr lang="en-US" dirty="0" smtClean="0">
                <a:latin typeface="Courier New" panose="02070309020205020404" pitchFamily="49" charset="0"/>
                <a:cs typeface="Courier New" panose="02070309020205020404" pitchFamily="49" charset="0"/>
              </a:rPr>
              <a:t>(“</a:t>
            </a:r>
            <a:r>
              <a:rPr lang="tr-TR" dirty="0" smtClean="0">
                <a:latin typeface="Courier New" panose="02070309020205020404" pitchFamily="49" charset="0"/>
                <a:cs typeface="Courier New" panose="02070309020205020404" pitchFamily="49" charset="0"/>
              </a:rPr>
              <a:t>0-4 aralığında</a:t>
            </a:r>
            <a:r>
              <a:rPr lang="en-US" dirty="0" smtClean="0">
                <a:latin typeface="Courier New" panose="02070309020205020404" pitchFamily="49" charset="0"/>
                <a:cs typeface="Courier New" panose="02070309020205020404" pitchFamily="49" charset="0"/>
              </a:rPr>
              <a:t>\n”);</a:t>
            </a:r>
          </a:p>
          <a:p>
            <a:pPr marL="0" indent="0">
              <a:buNone/>
            </a:pPr>
            <a:r>
              <a:rPr lang="en-US" dirty="0" smtClean="0">
                <a:latin typeface="Courier New" panose="02070309020205020404" pitchFamily="49" charset="0"/>
                <a:cs typeface="Courier New" panose="02070309020205020404" pitchFamily="49" charset="0"/>
              </a:rPr>
              <a:t>			</a:t>
            </a:r>
            <a:r>
              <a:rPr lang="en-US" dirty="0" smtClean="0">
                <a:solidFill>
                  <a:srgbClr val="FF0000"/>
                </a:solidFill>
                <a:latin typeface="Courier New" panose="02070309020205020404" pitchFamily="49" charset="0"/>
                <a:cs typeface="Courier New" panose="02070309020205020404" pitchFamily="49" charset="0"/>
              </a:rPr>
              <a:t>break</a:t>
            </a:r>
            <a:r>
              <a:rPr lang="en-US" dirty="0" smtClean="0">
                <a:latin typeface="Courier New" panose="02070309020205020404" pitchFamily="49" charset="0"/>
                <a:cs typeface="Courier New" panose="02070309020205020404" pitchFamily="49" charset="0"/>
              </a:rPr>
              <a:t>;</a:t>
            </a:r>
          </a:p>
          <a:p>
            <a:pPr marL="0" indent="0">
              <a:buNone/>
            </a:pPr>
            <a:r>
              <a:rPr lang="en-US" dirty="0" smtClean="0">
                <a:solidFill>
                  <a:srgbClr val="FF0000"/>
                </a:solidFill>
                <a:latin typeface="Courier New" panose="02070309020205020404" pitchFamily="49" charset="0"/>
                <a:cs typeface="Courier New" panose="02070309020205020404" pitchFamily="49" charset="0"/>
              </a:rPr>
              <a:t>	case</a:t>
            </a:r>
            <a:r>
              <a:rPr lang="en-US" dirty="0" smtClean="0">
                <a:latin typeface="Courier New" panose="02070309020205020404" pitchFamily="49" charset="0"/>
                <a:cs typeface="Courier New" panose="02070309020205020404" pitchFamily="49" charset="0"/>
              </a:rPr>
              <a:t> </a:t>
            </a:r>
            <a:r>
              <a:rPr lang="tr-TR" dirty="0" smtClean="0">
                <a:latin typeface="Courier New" panose="02070309020205020404" pitchFamily="49" charset="0"/>
                <a:cs typeface="Courier New" panose="02070309020205020404" pitchFamily="49" charset="0"/>
              </a:rPr>
              <a:t>5</a:t>
            </a:r>
            <a:r>
              <a:rPr lang="en-US" dirty="0" smtClean="0">
                <a:latin typeface="Courier New" panose="02070309020205020404" pitchFamily="49" charset="0"/>
                <a:cs typeface="Courier New" panose="02070309020205020404" pitchFamily="49" charset="0"/>
              </a:rPr>
              <a:t>:	</a:t>
            </a:r>
            <a:endParaRPr lang="tr-TR" dirty="0" smtClean="0">
              <a:latin typeface="Courier New" panose="02070309020205020404" pitchFamily="49" charset="0"/>
              <a:cs typeface="Courier New" panose="02070309020205020404" pitchFamily="49" charset="0"/>
            </a:endParaRPr>
          </a:p>
          <a:p>
            <a:pPr marL="0" indent="0">
              <a:buNone/>
            </a:pPr>
            <a:r>
              <a:rPr lang="tr-TR" dirty="0" smtClean="0">
                <a:solidFill>
                  <a:srgbClr val="FF0000"/>
                </a:solidFill>
                <a:latin typeface="Courier New" panose="02070309020205020404" pitchFamily="49" charset="0"/>
                <a:cs typeface="Courier New" panose="02070309020205020404" pitchFamily="49" charset="0"/>
              </a:rPr>
              <a:t>	</a:t>
            </a:r>
            <a:r>
              <a:rPr lang="en-US" dirty="0" smtClean="0">
                <a:solidFill>
                  <a:srgbClr val="FF0000"/>
                </a:solidFill>
                <a:latin typeface="Courier New" panose="02070309020205020404" pitchFamily="49" charset="0"/>
                <a:cs typeface="Courier New" panose="02070309020205020404" pitchFamily="49" charset="0"/>
              </a:rPr>
              <a:t>case</a:t>
            </a:r>
            <a:r>
              <a:rPr lang="en-US" dirty="0" smtClean="0">
                <a:latin typeface="Courier New" panose="02070309020205020404" pitchFamily="49" charset="0"/>
                <a:cs typeface="Courier New" panose="02070309020205020404" pitchFamily="49" charset="0"/>
              </a:rPr>
              <a:t> </a:t>
            </a:r>
            <a:r>
              <a:rPr lang="tr-TR" dirty="0" smtClean="0">
                <a:latin typeface="Courier New" panose="02070309020205020404" pitchFamily="49" charset="0"/>
                <a:cs typeface="Courier New" panose="02070309020205020404" pitchFamily="49" charset="0"/>
              </a:rPr>
              <a:t>6</a:t>
            </a:r>
            <a:r>
              <a:rPr lang="en-US" dirty="0" smtClean="0">
                <a:latin typeface="Courier New" panose="02070309020205020404" pitchFamily="49" charset="0"/>
                <a:cs typeface="Courier New" panose="02070309020205020404" pitchFamily="49" charset="0"/>
              </a:rPr>
              <a:t>:	</a:t>
            </a:r>
            <a:endParaRPr lang="tr-TR"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smtClean="0">
                <a:solidFill>
                  <a:srgbClr val="FF0000"/>
                </a:solidFill>
                <a:latin typeface="Courier New" panose="02070309020205020404" pitchFamily="49" charset="0"/>
                <a:cs typeface="Courier New" panose="02070309020205020404" pitchFamily="49" charset="0"/>
              </a:rPr>
              <a:t>case</a:t>
            </a:r>
            <a:r>
              <a:rPr lang="en-US" dirty="0" smtClean="0">
                <a:latin typeface="Courier New" panose="02070309020205020404" pitchFamily="49" charset="0"/>
                <a:cs typeface="Courier New" panose="02070309020205020404" pitchFamily="49" charset="0"/>
              </a:rPr>
              <a:t> </a:t>
            </a:r>
            <a:r>
              <a:rPr lang="tr-TR" dirty="0" smtClean="0">
                <a:latin typeface="Courier New" panose="02070309020205020404" pitchFamily="49" charset="0"/>
                <a:cs typeface="Courier New" panose="02070309020205020404" pitchFamily="49" charset="0"/>
              </a:rPr>
              <a:t>7</a:t>
            </a:r>
            <a:r>
              <a:rPr lang="en-US" dirty="0" smtClean="0">
                <a:latin typeface="Courier New" panose="02070309020205020404" pitchFamily="49" charset="0"/>
                <a:cs typeface="Courier New" panose="02070309020205020404" pitchFamily="49" charset="0"/>
              </a:rPr>
              <a:t>:	</a:t>
            </a:r>
            <a:endParaRPr lang="tr-TR"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smtClean="0">
                <a:solidFill>
                  <a:srgbClr val="FF0000"/>
                </a:solidFill>
                <a:latin typeface="Courier New" panose="02070309020205020404" pitchFamily="49" charset="0"/>
                <a:cs typeface="Courier New" panose="02070309020205020404" pitchFamily="49" charset="0"/>
              </a:rPr>
              <a:t>case</a:t>
            </a:r>
            <a:r>
              <a:rPr lang="en-US" dirty="0" smtClean="0">
                <a:latin typeface="Courier New" panose="02070309020205020404" pitchFamily="49" charset="0"/>
                <a:cs typeface="Courier New" panose="02070309020205020404" pitchFamily="49" charset="0"/>
              </a:rPr>
              <a:t> </a:t>
            </a:r>
            <a:r>
              <a:rPr lang="tr-TR" dirty="0" smtClean="0">
                <a:latin typeface="Courier New" panose="02070309020205020404" pitchFamily="49" charset="0"/>
                <a:cs typeface="Courier New" panose="02070309020205020404" pitchFamily="49" charset="0"/>
              </a:rPr>
              <a:t>8</a:t>
            </a:r>
            <a:r>
              <a:rPr lang="en-US" dirty="0" smtClean="0">
                <a:latin typeface="Courier New" panose="02070309020205020404" pitchFamily="49" charset="0"/>
                <a:cs typeface="Courier New" panose="02070309020205020404" pitchFamily="49" charset="0"/>
              </a:rPr>
              <a:t>: </a:t>
            </a:r>
            <a:endParaRPr lang="tr-TR" dirty="0" smtClean="0">
              <a:latin typeface="Courier New" panose="02070309020205020404" pitchFamily="49" charset="0"/>
              <a:cs typeface="Courier New" panose="02070309020205020404" pitchFamily="49" charset="0"/>
            </a:endParaRPr>
          </a:p>
          <a:p>
            <a:pPr marL="0" indent="0">
              <a:buNone/>
            </a:pPr>
            <a:r>
              <a:rPr lang="tr-TR" dirty="0" smtClean="0">
                <a:solidFill>
                  <a:srgbClr val="FF0000"/>
                </a:solidFill>
                <a:latin typeface="Courier New" panose="02070309020205020404" pitchFamily="49" charset="0"/>
                <a:cs typeface="Courier New" panose="02070309020205020404" pitchFamily="49" charset="0"/>
              </a:rPr>
              <a:t>	</a:t>
            </a:r>
            <a:r>
              <a:rPr lang="en-US" dirty="0" smtClean="0">
                <a:solidFill>
                  <a:srgbClr val="FF0000"/>
                </a:solidFill>
                <a:latin typeface="Courier New" panose="02070309020205020404" pitchFamily="49" charset="0"/>
                <a:cs typeface="Courier New" panose="02070309020205020404" pitchFamily="49" charset="0"/>
              </a:rPr>
              <a:t>case</a:t>
            </a:r>
            <a:r>
              <a:rPr lang="en-US" dirty="0" smtClean="0">
                <a:latin typeface="Courier New" panose="02070309020205020404" pitchFamily="49" charset="0"/>
                <a:cs typeface="Courier New" panose="02070309020205020404" pitchFamily="49" charset="0"/>
              </a:rPr>
              <a:t> </a:t>
            </a:r>
            <a:r>
              <a:rPr lang="tr-TR" dirty="0" smtClean="0">
                <a:latin typeface="Courier New" panose="02070309020205020404" pitchFamily="49" charset="0"/>
                <a:cs typeface="Courier New" panose="02070309020205020404" pitchFamily="49" charset="0"/>
              </a:rPr>
              <a:t>9</a:t>
            </a:r>
            <a:r>
              <a:rPr lang="en-US" dirty="0" smtClean="0">
                <a:latin typeface="Courier New" panose="02070309020205020404" pitchFamily="49" charset="0"/>
                <a:cs typeface="Courier New" panose="02070309020205020404" pitchFamily="49" charset="0"/>
              </a:rPr>
              <a:t>: </a:t>
            </a:r>
            <a:r>
              <a:rPr lang="tr-TR"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printf</a:t>
            </a:r>
            <a:r>
              <a:rPr lang="en-US" dirty="0" smtClean="0">
                <a:latin typeface="Courier New" panose="02070309020205020404" pitchFamily="49" charset="0"/>
                <a:cs typeface="Courier New" panose="02070309020205020404" pitchFamily="49" charset="0"/>
              </a:rPr>
              <a:t>(“</a:t>
            </a:r>
            <a:r>
              <a:rPr lang="tr-TR" dirty="0" smtClean="0">
                <a:latin typeface="Courier New" panose="02070309020205020404" pitchFamily="49" charset="0"/>
                <a:cs typeface="Courier New" panose="02070309020205020404" pitchFamily="49" charset="0"/>
              </a:rPr>
              <a:t>5-9 aralığında</a:t>
            </a:r>
            <a:r>
              <a:rPr lang="en-US" dirty="0" smtClean="0">
                <a:latin typeface="Courier New" panose="02070309020205020404" pitchFamily="49" charset="0"/>
                <a:cs typeface="Courier New" panose="02070309020205020404" pitchFamily="49" charset="0"/>
              </a:rPr>
              <a:t>\n”);</a:t>
            </a:r>
          </a:p>
          <a:p>
            <a:pPr marL="0" indent="0">
              <a:buNone/>
            </a:pPr>
            <a:r>
              <a:rPr lang="en-US" dirty="0" smtClean="0">
                <a:latin typeface="Courier New" panose="02070309020205020404" pitchFamily="49" charset="0"/>
                <a:cs typeface="Courier New" panose="02070309020205020404" pitchFamily="49" charset="0"/>
              </a:rPr>
              <a:t>			</a:t>
            </a:r>
            <a:r>
              <a:rPr lang="en-US" dirty="0" smtClean="0">
                <a:solidFill>
                  <a:srgbClr val="FF0000"/>
                </a:solidFill>
                <a:latin typeface="Courier New" panose="02070309020205020404" pitchFamily="49" charset="0"/>
                <a:cs typeface="Courier New" panose="02070309020205020404" pitchFamily="49" charset="0"/>
              </a:rPr>
              <a:t>break</a:t>
            </a:r>
            <a:r>
              <a:rPr lang="en-US" dirty="0" smtClean="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smtClean="0">
                <a:solidFill>
                  <a:srgbClr val="FF0000"/>
                </a:solidFill>
                <a:latin typeface="Courier New" panose="02070309020205020404" pitchFamily="49" charset="0"/>
                <a:cs typeface="Courier New" panose="02070309020205020404" pitchFamily="49" charset="0"/>
              </a:rPr>
              <a:t>default</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printf</a:t>
            </a:r>
            <a:r>
              <a:rPr lang="en-US" dirty="0" smtClean="0">
                <a:latin typeface="Courier New" panose="02070309020205020404" pitchFamily="49" charset="0"/>
                <a:cs typeface="Courier New" panose="02070309020205020404" pitchFamily="49" charset="0"/>
              </a:rPr>
              <a:t>(“</a:t>
            </a:r>
            <a:r>
              <a:rPr lang="tr-TR" dirty="0" smtClean="0">
                <a:latin typeface="Courier New" panose="02070309020205020404" pitchFamily="49" charset="0"/>
                <a:cs typeface="Courier New" panose="02070309020205020404" pitchFamily="49" charset="0"/>
              </a:rPr>
              <a:t>0-9 </a:t>
            </a:r>
            <a:r>
              <a:rPr lang="tr-TR" dirty="0" err="1" smtClean="0">
                <a:latin typeface="Courier New" panose="02070309020205020404" pitchFamily="49" charset="0"/>
                <a:cs typeface="Courier New" panose="02070309020205020404" pitchFamily="49" charset="0"/>
              </a:rPr>
              <a:t>araligi</a:t>
            </a:r>
            <a:r>
              <a:rPr lang="tr-TR" dirty="0" smtClean="0">
                <a:latin typeface="Courier New" panose="02070309020205020404" pitchFamily="49" charset="0"/>
                <a:cs typeface="Courier New" panose="02070309020205020404" pitchFamily="49" charset="0"/>
              </a:rPr>
              <a:t> </a:t>
            </a:r>
            <a:r>
              <a:rPr lang="tr-TR" dirty="0" err="1" smtClean="0">
                <a:latin typeface="Courier New" panose="02070309020205020404" pitchFamily="49" charset="0"/>
                <a:cs typeface="Courier New" panose="02070309020205020404" pitchFamily="49" charset="0"/>
              </a:rPr>
              <a:t>disinda</a:t>
            </a:r>
            <a:r>
              <a:rPr lang="en-US" dirty="0" smtClean="0">
                <a:latin typeface="Courier New" panose="02070309020205020404" pitchFamily="49" charset="0"/>
                <a:cs typeface="Courier New" panose="02070309020205020404" pitchFamily="49" charset="0"/>
              </a:rPr>
              <a:t>\n”);</a:t>
            </a:r>
          </a:p>
          <a:p>
            <a:pPr marL="0" indent="0">
              <a:buNone/>
            </a:pPr>
            <a:r>
              <a:rPr lang="en-US" dirty="0" smtClean="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061229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3883" y="569841"/>
            <a:ext cx="3779293" cy="781287"/>
          </a:xfrm>
          <a:solidFill>
            <a:schemeClr val="accent2">
              <a:lumMod val="40000"/>
              <a:lumOff val="60000"/>
            </a:schemeClr>
          </a:solidFill>
        </p:spPr>
        <p:txBody>
          <a:bodyPr>
            <a:noAutofit/>
          </a:bodyPr>
          <a:lstStyle/>
          <a:p>
            <a:r>
              <a:rPr lang="en-US" sz="3200" dirty="0" smtClean="0"/>
              <a:t>0-9 </a:t>
            </a:r>
            <a:r>
              <a:rPr lang="en-US" sz="3200" dirty="0" err="1" smtClean="0"/>
              <a:t>aral</a:t>
            </a:r>
            <a:r>
              <a:rPr lang="tr-TR" sz="3200" dirty="0" err="1" smtClean="0"/>
              <a:t>ığı</a:t>
            </a:r>
            <a:r>
              <a:rPr lang="tr-TR" sz="3200" dirty="0" smtClean="0"/>
              <a:t> sayı örneği</a:t>
            </a:r>
            <a:endParaRPr lang="en-US" sz="3200" dirty="0"/>
          </a:p>
        </p:txBody>
      </p:sp>
      <p:sp>
        <p:nvSpPr>
          <p:cNvPr id="4" name="Content Placeholder 2"/>
          <p:cNvSpPr>
            <a:spLocks noGrp="1"/>
          </p:cNvSpPr>
          <p:nvPr>
            <p:ph idx="1"/>
          </p:nvPr>
        </p:nvSpPr>
        <p:spPr>
          <a:xfrm>
            <a:off x="926340" y="1630907"/>
            <a:ext cx="8886399" cy="4496938"/>
          </a:xfrm>
        </p:spPr>
        <p:txBody>
          <a:bodyPr>
            <a:normAutofit/>
          </a:bodyPr>
          <a:lstStyle/>
          <a:p>
            <a:pPr marL="0" indent="0">
              <a:buNone/>
            </a:pPr>
            <a:r>
              <a:rPr lang="tr-TR" dirty="0" err="1" smtClean="0">
                <a:latin typeface="Courier New" panose="02070309020205020404" pitchFamily="49" charset="0"/>
                <a:cs typeface="Courier New" panose="02070309020205020404" pitchFamily="49" charset="0"/>
              </a:rPr>
              <a:t>scanf</a:t>
            </a:r>
            <a:r>
              <a:rPr lang="tr-TR" dirty="0" smtClean="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“%d”, &amp;</a:t>
            </a:r>
            <a:r>
              <a:rPr lang="tr-TR" dirty="0" err="1" smtClean="0">
                <a:latin typeface="Courier New" panose="02070309020205020404" pitchFamily="49" charset="0"/>
                <a:cs typeface="Courier New" panose="02070309020205020404" pitchFamily="49" charset="0"/>
              </a:rPr>
              <a:t>sayi</a:t>
            </a:r>
            <a:r>
              <a:rPr lang="en-US" dirty="0" smtClean="0">
                <a:latin typeface="Courier New" panose="02070309020205020404" pitchFamily="49" charset="0"/>
                <a:cs typeface="Courier New" panose="02070309020205020404" pitchFamily="49" charset="0"/>
              </a:rPr>
              <a:t>);</a:t>
            </a:r>
            <a:endParaRPr lang="tr-TR" dirty="0" smtClean="0">
              <a:latin typeface="Courier New" panose="02070309020205020404" pitchFamily="49" charset="0"/>
              <a:cs typeface="Courier New" panose="02070309020205020404" pitchFamily="49" charset="0"/>
            </a:endParaRPr>
          </a:p>
          <a:p>
            <a:pPr marL="0" indent="0">
              <a:buNone/>
            </a:pPr>
            <a:endParaRPr lang="tr-TR" dirty="0">
              <a:latin typeface="Courier New" panose="02070309020205020404" pitchFamily="49" charset="0"/>
              <a:cs typeface="Courier New" panose="02070309020205020404" pitchFamily="49" charset="0"/>
            </a:endParaRPr>
          </a:p>
          <a:p>
            <a:pPr marL="0" indent="0">
              <a:buNone/>
            </a:pPr>
            <a:r>
              <a:rPr lang="en-US" dirty="0" smtClean="0">
                <a:solidFill>
                  <a:srgbClr val="FF0000"/>
                </a:solidFill>
                <a:latin typeface="Courier New" panose="02070309020205020404" pitchFamily="49" charset="0"/>
                <a:cs typeface="Courier New" panose="02070309020205020404" pitchFamily="49" charset="0"/>
              </a:rPr>
              <a:t>if</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sayi</a:t>
            </a:r>
            <a:r>
              <a:rPr lang="en-US" dirty="0" smtClean="0">
                <a:latin typeface="Courier New" panose="02070309020205020404" pitchFamily="49" charset="0"/>
                <a:cs typeface="Courier New" panose="02070309020205020404" pitchFamily="49" charset="0"/>
              </a:rPr>
              <a:t>&lt;0 || </a:t>
            </a:r>
            <a:r>
              <a:rPr lang="en-US" dirty="0" err="1" smtClean="0">
                <a:latin typeface="Courier New" panose="02070309020205020404" pitchFamily="49" charset="0"/>
                <a:cs typeface="Courier New" panose="02070309020205020404" pitchFamily="49" charset="0"/>
              </a:rPr>
              <a:t>sayi</a:t>
            </a:r>
            <a:r>
              <a:rPr lang="en-US" dirty="0" smtClean="0">
                <a:latin typeface="Courier New" panose="02070309020205020404" pitchFamily="49" charset="0"/>
                <a:cs typeface="Courier New" panose="02070309020205020404" pitchFamily="49" charset="0"/>
              </a:rPr>
              <a:t>&gt;9)</a:t>
            </a:r>
          </a:p>
          <a:p>
            <a:pPr marL="0" indent="0">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printf</a:t>
            </a:r>
            <a:r>
              <a:rPr lang="en-US" dirty="0" smtClean="0">
                <a:latin typeface="Courier New" panose="02070309020205020404" pitchFamily="49" charset="0"/>
                <a:cs typeface="Courier New" panose="02070309020205020404" pitchFamily="49" charset="0"/>
              </a:rPr>
              <a:t>(“0-9 </a:t>
            </a:r>
            <a:r>
              <a:rPr lang="en-US" dirty="0" err="1" smtClean="0">
                <a:latin typeface="Courier New" panose="02070309020205020404" pitchFamily="49" charset="0"/>
                <a:cs typeface="Courier New" panose="02070309020205020404" pitchFamily="49" charset="0"/>
              </a:rPr>
              <a:t>araligi</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disinda</a:t>
            </a:r>
            <a:r>
              <a:rPr lang="en-US" dirty="0" smtClean="0">
                <a:latin typeface="Courier New" panose="02070309020205020404" pitchFamily="49" charset="0"/>
                <a:cs typeface="Courier New" panose="02070309020205020404" pitchFamily="49" charset="0"/>
              </a:rPr>
              <a:t>\n”);</a:t>
            </a:r>
          </a:p>
          <a:p>
            <a:pPr marL="0" indent="0">
              <a:buNone/>
            </a:pPr>
            <a:r>
              <a:rPr lang="en-US" dirty="0" smtClean="0">
                <a:solidFill>
                  <a:srgbClr val="FF0000"/>
                </a:solidFill>
                <a:latin typeface="Courier New" panose="02070309020205020404" pitchFamily="49" charset="0"/>
                <a:cs typeface="Courier New" panose="02070309020205020404" pitchFamily="49" charset="0"/>
              </a:rPr>
              <a:t>else if </a:t>
            </a:r>
            <a:r>
              <a:rPr lang="en-US" dirty="0" smtClean="0">
                <a:latin typeface="Courier New" panose="02070309020205020404" pitchFamily="49" charset="0"/>
                <a:cs typeface="Courier New" panose="02070309020205020404" pitchFamily="49" charset="0"/>
              </a:rPr>
              <a:t>(a&lt;5)</a:t>
            </a:r>
          </a:p>
          <a:p>
            <a:pPr marL="0" indent="0">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printf</a:t>
            </a:r>
            <a:r>
              <a:rPr lang="en-US" dirty="0" smtClean="0">
                <a:latin typeface="Courier New" panose="02070309020205020404" pitchFamily="49" charset="0"/>
                <a:cs typeface="Courier New" panose="02070309020205020404" pitchFamily="49" charset="0"/>
              </a:rPr>
              <a:t>(“0-4 </a:t>
            </a:r>
            <a:r>
              <a:rPr lang="en-US" dirty="0" err="1" smtClean="0">
                <a:latin typeface="Courier New" panose="02070309020205020404" pitchFamily="49" charset="0"/>
                <a:cs typeface="Courier New" panose="02070309020205020404" pitchFamily="49" charset="0"/>
              </a:rPr>
              <a:t>araliginda</a:t>
            </a:r>
            <a:r>
              <a:rPr lang="en-US" dirty="0" smtClean="0">
                <a:latin typeface="Courier New" panose="02070309020205020404" pitchFamily="49" charset="0"/>
                <a:cs typeface="Courier New" panose="02070309020205020404" pitchFamily="49" charset="0"/>
              </a:rPr>
              <a:t>”);</a:t>
            </a:r>
          </a:p>
          <a:p>
            <a:pPr marL="0" indent="0">
              <a:buNone/>
            </a:pPr>
            <a:r>
              <a:rPr lang="en-US" dirty="0" smtClean="0">
                <a:solidFill>
                  <a:srgbClr val="FF0000"/>
                </a:solidFill>
                <a:latin typeface="Courier New" panose="02070309020205020404" pitchFamily="49" charset="0"/>
                <a:cs typeface="Courier New" panose="02070309020205020404" pitchFamily="49" charset="0"/>
              </a:rPr>
              <a:t>else</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printf</a:t>
            </a:r>
            <a:r>
              <a:rPr lang="en-US" dirty="0" smtClean="0">
                <a:latin typeface="Courier New" panose="02070309020205020404" pitchFamily="49" charset="0"/>
                <a:cs typeface="Courier New" panose="02070309020205020404" pitchFamily="49" charset="0"/>
              </a:rPr>
              <a:t> (“5-9 </a:t>
            </a:r>
            <a:r>
              <a:rPr lang="en-US" dirty="0" err="1" smtClean="0">
                <a:latin typeface="Courier New" panose="02070309020205020404" pitchFamily="49" charset="0"/>
                <a:cs typeface="Courier New" panose="02070309020205020404" pitchFamily="49" charset="0"/>
              </a:rPr>
              <a:t>araliginda</a:t>
            </a:r>
            <a:r>
              <a:rPr lang="en-US" dirty="0" smtClean="0">
                <a:latin typeface="Courier New" panose="02070309020205020404" pitchFamily="49" charset="0"/>
                <a:cs typeface="Courier New" panose="02070309020205020404" pitchFamily="49" charset="0"/>
              </a:rPr>
              <a:t>”);</a:t>
            </a:r>
          </a:p>
          <a:p>
            <a:pPr marL="0" indent="0">
              <a:buNone/>
            </a:pPr>
            <a:endParaRPr lang="tr-TR" dirty="0" smtClean="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519925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8850" y="487954"/>
            <a:ext cx="3779293" cy="781287"/>
          </a:xfrm>
          <a:solidFill>
            <a:schemeClr val="accent2">
              <a:lumMod val="40000"/>
              <a:lumOff val="60000"/>
            </a:schemeClr>
          </a:solidFill>
        </p:spPr>
        <p:txBody>
          <a:bodyPr>
            <a:noAutofit/>
          </a:bodyPr>
          <a:lstStyle/>
          <a:p>
            <a:r>
              <a:rPr lang="en-US" sz="3200" dirty="0" smtClean="0"/>
              <a:t>break</a:t>
            </a:r>
            <a:r>
              <a:rPr lang="tr-TR" sz="3200" dirty="0" smtClean="0"/>
              <a:t> örneği</a:t>
            </a:r>
            <a:endParaRPr lang="en-US" sz="3200" dirty="0"/>
          </a:p>
        </p:txBody>
      </p:sp>
      <p:sp>
        <p:nvSpPr>
          <p:cNvPr id="4" name="Content Placeholder 2"/>
          <p:cNvSpPr>
            <a:spLocks noGrp="1"/>
          </p:cNvSpPr>
          <p:nvPr>
            <p:ph idx="1"/>
          </p:nvPr>
        </p:nvSpPr>
        <p:spPr>
          <a:xfrm>
            <a:off x="748921" y="245660"/>
            <a:ext cx="8053885" cy="6810234"/>
          </a:xfrm>
        </p:spPr>
        <p:txBody>
          <a:bodyPr>
            <a:normAutofit fontScale="92500" lnSpcReduction="10000"/>
          </a:bodyPr>
          <a:lstStyle/>
          <a:p>
            <a:pPr marL="0" indent="0">
              <a:buNone/>
            </a:pPr>
            <a:r>
              <a:rPr lang="en-US" dirty="0" smtClean="0">
                <a:solidFill>
                  <a:srgbClr val="FF0000"/>
                </a:solidFill>
                <a:latin typeface="Courier New" panose="02070309020205020404" pitchFamily="49" charset="0"/>
                <a:cs typeface="Courier New" panose="02070309020205020404" pitchFamily="49" charset="0"/>
              </a:rPr>
              <a:t>switch</a:t>
            </a:r>
            <a:r>
              <a:rPr lang="en-US" dirty="0" smtClean="0">
                <a:latin typeface="Courier New" panose="02070309020205020404" pitchFamily="49" charset="0"/>
                <a:cs typeface="Courier New" panose="02070309020205020404" pitchFamily="49" charset="0"/>
              </a:rPr>
              <a:t> (a)</a:t>
            </a: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smtClean="0">
                <a:solidFill>
                  <a:srgbClr val="FF0000"/>
                </a:solidFill>
                <a:latin typeface="Courier New" panose="02070309020205020404" pitchFamily="49" charset="0"/>
                <a:cs typeface="Courier New" panose="02070309020205020404" pitchFamily="49" charset="0"/>
              </a:rPr>
              <a:t>case</a:t>
            </a:r>
            <a:r>
              <a:rPr lang="en-US" dirty="0" smtClean="0">
                <a:latin typeface="Courier New" panose="02070309020205020404" pitchFamily="49" charset="0"/>
                <a:cs typeface="Courier New" panose="02070309020205020404" pitchFamily="49" charset="0"/>
              </a:rPr>
              <a:t> </a:t>
            </a:r>
            <a:r>
              <a:rPr lang="tr-TR" dirty="0" smtClean="0">
                <a:latin typeface="Courier New" panose="02070309020205020404" pitchFamily="49" charset="0"/>
                <a:cs typeface="Courier New" panose="02070309020205020404" pitchFamily="49" charset="0"/>
              </a:rPr>
              <a:t>0</a:t>
            </a:r>
            <a:r>
              <a:rPr lang="en-US" dirty="0" smtClean="0">
                <a:latin typeface="Courier New" panose="02070309020205020404" pitchFamily="49" charset="0"/>
                <a:cs typeface="Courier New" panose="02070309020205020404" pitchFamily="49" charset="0"/>
              </a:rPr>
              <a:t>:	b=8-a;</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printf</a:t>
            </a:r>
            <a:r>
              <a:rPr lang="en-US" dirty="0" smtClean="0">
                <a:latin typeface="Courier New" panose="02070309020205020404" pitchFamily="49" charset="0"/>
                <a:cs typeface="Courier New" panose="02070309020205020404" pitchFamily="49" charset="0"/>
              </a:rPr>
              <a:t>(“*%d*\</a:t>
            </a:r>
            <a:r>
              <a:rPr lang="en-US" dirty="0" err="1" smtClean="0">
                <a:latin typeface="Courier New" panose="02070309020205020404" pitchFamily="49" charset="0"/>
                <a:cs typeface="Courier New" panose="02070309020205020404" pitchFamily="49" charset="0"/>
              </a:rPr>
              <a:t>n”,b</a:t>
            </a:r>
            <a:r>
              <a:rPr lang="en-US" dirty="0" smtClean="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break;</a:t>
            </a:r>
            <a:endParaRPr lang="tr-TR" dirty="0" smtClean="0">
              <a:latin typeface="Courier New" panose="02070309020205020404" pitchFamily="49" charset="0"/>
              <a:cs typeface="Courier New" panose="02070309020205020404" pitchFamily="49" charset="0"/>
            </a:endParaRPr>
          </a:p>
          <a:p>
            <a:pPr marL="0" indent="0">
              <a:buNone/>
            </a:pPr>
            <a:r>
              <a:rPr lang="tr-TR" dirty="0">
                <a:solidFill>
                  <a:srgbClr val="FF0000"/>
                </a:solidFill>
                <a:latin typeface="Courier New" panose="02070309020205020404" pitchFamily="49" charset="0"/>
                <a:cs typeface="Courier New" panose="02070309020205020404" pitchFamily="49" charset="0"/>
              </a:rPr>
              <a:t>	</a:t>
            </a:r>
            <a:r>
              <a:rPr lang="en-US" dirty="0" smtClean="0">
                <a:solidFill>
                  <a:srgbClr val="FF0000"/>
                </a:solidFill>
                <a:latin typeface="Courier New" panose="02070309020205020404" pitchFamily="49" charset="0"/>
                <a:cs typeface="Courier New" panose="02070309020205020404" pitchFamily="49" charset="0"/>
              </a:rPr>
              <a:t>case</a:t>
            </a:r>
            <a:r>
              <a:rPr lang="en-US" dirty="0" smtClean="0">
                <a:latin typeface="Courier New" panose="02070309020205020404" pitchFamily="49" charset="0"/>
                <a:cs typeface="Courier New" panose="02070309020205020404" pitchFamily="49" charset="0"/>
              </a:rPr>
              <a:t> 1:	b=a-8;</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printf</a:t>
            </a:r>
            <a:r>
              <a:rPr lang="en-US" dirty="0" smtClean="0">
                <a:latin typeface="Courier New" panose="02070309020205020404" pitchFamily="49" charset="0"/>
                <a:cs typeface="Courier New" panose="02070309020205020404" pitchFamily="49" charset="0"/>
              </a:rPr>
              <a:t>(“*%d*\</a:t>
            </a:r>
            <a:r>
              <a:rPr lang="en-US" dirty="0" err="1" smtClean="0">
                <a:latin typeface="Courier New" panose="02070309020205020404" pitchFamily="49" charset="0"/>
                <a:cs typeface="Courier New" panose="02070309020205020404" pitchFamily="49" charset="0"/>
              </a:rPr>
              <a:t>n”,b</a:t>
            </a:r>
            <a:r>
              <a:rPr lang="en-US" dirty="0" smtClean="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break;</a:t>
            </a:r>
          </a:p>
          <a:p>
            <a:pPr marL="0" indent="0">
              <a:buNone/>
            </a:pPr>
            <a:r>
              <a:rPr lang="en-US" dirty="0">
                <a:latin typeface="Courier New" panose="02070309020205020404" pitchFamily="49" charset="0"/>
                <a:cs typeface="Courier New" panose="02070309020205020404" pitchFamily="49" charset="0"/>
              </a:rPr>
              <a:t>	</a:t>
            </a:r>
            <a:r>
              <a:rPr lang="en-US" dirty="0" smtClean="0">
                <a:solidFill>
                  <a:srgbClr val="FF0000"/>
                </a:solidFill>
                <a:latin typeface="Courier New" panose="02070309020205020404" pitchFamily="49" charset="0"/>
                <a:cs typeface="Courier New" panose="02070309020205020404" pitchFamily="49" charset="0"/>
              </a:rPr>
              <a:t>case</a:t>
            </a:r>
            <a:r>
              <a:rPr lang="en-US" dirty="0" smtClean="0">
                <a:latin typeface="Courier New" panose="02070309020205020404" pitchFamily="49" charset="0"/>
                <a:cs typeface="Courier New" panose="02070309020205020404" pitchFamily="49" charset="0"/>
              </a:rPr>
              <a:t> 2:	b=a*3;</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printf</a:t>
            </a:r>
            <a:r>
              <a:rPr lang="en-US" dirty="0" smtClean="0">
                <a:latin typeface="Courier New" panose="02070309020205020404" pitchFamily="49" charset="0"/>
                <a:cs typeface="Courier New" panose="02070309020205020404" pitchFamily="49" charset="0"/>
              </a:rPr>
              <a:t>(“*%d*\</a:t>
            </a:r>
            <a:r>
              <a:rPr lang="en-US" dirty="0" err="1" smtClean="0">
                <a:latin typeface="Courier New" panose="02070309020205020404" pitchFamily="49" charset="0"/>
                <a:cs typeface="Courier New" panose="02070309020205020404" pitchFamily="49" charset="0"/>
              </a:rPr>
              <a:t>n”,b</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a:t>
            </a:r>
            <a:r>
              <a:rPr lang="en-US" dirty="0" smtClean="0">
                <a:solidFill>
                  <a:srgbClr val="FF0000"/>
                </a:solidFill>
                <a:latin typeface="Courier New" panose="02070309020205020404" pitchFamily="49" charset="0"/>
                <a:cs typeface="Courier New" panose="02070309020205020404" pitchFamily="49" charset="0"/>
              </a:rPr>
              <a:t>case</a:t>
            </a:r>
            <a:r>
              <a:rPr lang="en-US" dirty="0" smtClean="0">
                <a:latin typeface="Courier New" panose="02070309020205020404" pitchFamily="49" charset="0"/>
                <a:cs typeface="Courier New" panose="02070309020205020404" pitchFamily="49" charset="0"/>
              </a:rPr>
              <a:t> 3:	b=a+6;</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printf</a:t>
            </a:r>
            <a:r>
              <a:rPr lang="en-US" dirty="0" smtClean="0">
                <a:latin typeface="Courier New" panose="02070309020205020404" pitchFamily="49" charset="0"/>
                <a:cs typeface="Courier New" panose="02070309020205020404" pitchFamily="49" charset="0"/>
              </a:rPr>
              <a:t>(“*%d*\</a:t>
            </a:r>
            <a:r>
              <a:rPr lang="en-US" dirty="0" err="1" smtClean="0">
                <a:latin typeface="Courier New" panose="02070309020205020404" pitchFamily="49" charset="0"/>
                <a:cs typeface="Courier New" panose="02070309020205020404" pitchFamily="49" charset="0"/>
              </a:rPr>
              <a:t>n”,b</a:t>
            </a:r>
            <a:r>
              <a:rPr lang="en-US" dirty="0" smtClean="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break;</a:t>
            </a:r>
          </a:p>
          <a:p>
            <a:pPr marL="0" indent="0">
              <a:buNone/>
            </a:pPr>
            <a:r>
              <a:rPr lang="en-US" dirty="0" smtClean="0">
                <a:latin typeface="Courier New" panose="02070309020205020404" pitchFamily="49" charset="0"/>
                <a:cs typeface="Courier New" panose="02070309020205020404" pitchFamily="49" charset="0"/>
              </a:rPr>
              <a:t>	</a:t>
            </a:r>
            <a:r>
              <a:rPr lang="en-US" dirty="0" smtClean="0">
                <a:solidFill>
                  <a:srgbClr val="FF0000"/>
                </a:solidFill>
                <a:latin typeface="Courier New" panose="02070309020205020404" pitchFamily="49" charset="0"/>
                <a:cs typeface="Courier New" panose="02070309020205020404" pitchFamily="49" charset="0"/>
              </a:rPr>
              <a:t>default</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printf</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islem</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yok</a:t>
            </a:r>
            <a:r>
              <a:rPr lang="en-US" dirty="0" smtClean="0">
                <a:latin typeface="Courier New" panose="02070309020205020404" pitchFamily="49" charset="0"/>
                <a:cs typeface="Courier New" panose="02070309020205020404" pitchFamily="49" charset="0"/>
              </a:rPr>
              <a:t>!*\n”);</a:t>
            </a:r>
          </a:p>
          <a:p>
            <a:pPr marL="0" indent="0">
              <a:buNone/>
            </a:pPr>
            <a:r>
              <a:rPr lang="en-US" dirty="0" smtClean="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p:txBody>
      </p:sp>
      <p:sp>
        <p:nvSpPr>
          <p:cNvPr id="5" name="Title 1"/>
          <p:cNvSpPr txBox="1">
            <a:spLocks/>
          </p:cNvSpPr>
          <p:nvPr/>
        </p:nvSpPr>
        <p:spPr>
          <a:xfrm>
            <a:off x="8148849" y="2551040"/>
            <a:ext cx="3779293" cy="781287"/>
          </a:xfrm>
          <a:prstGeom prst="rect">
            <a:avLst/>
          </a:prstGeom>
          <a:solidFill>
            <a:schemeClr val="accent1">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t>a=3 </a:t>
            </a:r>
            <a:r>
              <a:rPr lang="en-US" sz="3200" dirty="0" err="1" smtClean="0"/>
              <a:t>olursa</a:t>
            </a:r>
            <a:endParaRPr lang="en-US" sz="3200" dirty="0"/>
          </a:p>
          <a:p>
            <a:r>
              <a:rPr lang="en-US" sz="3200" dirty="0" smtClean="0"/>
              <a:t>a=2 </a:t>
            </a:r>
            <a:r>
              <a:rPr lang="en-US" sz="3200" dirty="0" err="1" smtClean="0"/>
              <a:t>olursa</a:t>
            </a:r>
            <a:endParaRPr lang="en-US" sz="3200" dirty="0"/>
          </a:p>
        </p:txBody>
      </p:sp>
      <p:sp>
        <p:nvSpPr>
          <p:cNvPr id="6" name="Title 1"/>
          <p:cNvSpPr txBox="1">
            <a:spLocks/>
          </p:cNvSpPr>
          <p:nvPr/>
        </p:nvSpPr>
        <p:spPr>
          <a:xfrm>
            <a:off x="8148849" y="3816372"/>
            <a:ext cx="3779293" cy="2106756"/>
          </a:xfrm>
          <a:prstGeom prst="rect">
            <a:avLst/>
          </a:prstGeom>
          <a:solidFill>
            <a:schemeClr val="accent1">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n-US" sz="2400" dirty="0" smtClean="0">
                <a:solidFill>
                  <a:srgbClr val="FF0000"/>
                </a:solidFill>
              </a:rPr>
              <a:t>break</a:t>
            </a:r>
            <a:r>
              <a:rPr lang="en-US" sz="2400" dirty="0" smtClean="0"/>
              <a:t> </a:t>
            </a:r>
            <a:r>
              <a:rPr lang="en-US" sz="2400" dirty="0" err="1" smtClean="0"/>
              <a:t>yaz</a:t>
            </a:r>
            <a:r>
              <a:rPr lang="tr-TR" sz="2400" dirty="0" err="1" smtClean="0"/>
              <a:t>ılmadığında</a:t>
            </a:r>
            <a:r>
              <a:rPr lang="tr-TR" sz="2400" dirty="0"/>
              <a:t> </a:t>
            </a:r>
            <a:r>
              <a:rPr lang="tr-TR" sz="2400" dirty="0" smtClean="0"/>
              <a:t>eşleşen </a:t>
            </a:r>
            <a:r>
              <a:rPr lang="tr-TR" sz="2400" dirty="0" err="1" smtClean="0">
                <a:solidFill>
                  <a:srgbClr val="FF0000"/>
                </a:solidFill>
              </a:rPr>
              <a:t>case</a:t>
            </a:r>
            <a:r>
              <a:rPr lang="tr-TR" sz="2400" dirty="0" smtClean="0">
                <a:solidFill>
                  <a:srgbClr val="FF0000"/>
                </a:solidFill>
              </a:rPr>
              <a:t> </a:t>
            </a:r>
            <a:r>
              <a:rPr lang="tr-TR" sz="2400" dirty="0" smtClean="0"/>
              <a:t>değerinin komutlarından başlayarak break komutuna kadar tüm komutlar yürütülür</a:t>
            </a:r>
            <a:endParaRPr lang="en-US" sz="2400" dirty="0"/>
          </a:p>
        </p:txBody>
      </p:sp>
    </p:spTree>
    <p:extLst>
      <p:ext uri="{BB962C8B-B14F-4D97-AF65-F5344CB8AC3E}">
        <p14:creationId xmlns:p14="http://schemas.microsoft.com/office/powerpoint/2010/main" val="36104405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break örneği</a:t>
            </a:r>
            <a:r>
              <a:rPr lang="en-US" dirty="0" smtClean="0"/>
              <a:t/>
            </a:r>
            <a:br>
              <a:rPr lang="en-US" dirty="0" smtClean="0"/>
            </a:br>
            <a:r>
              <a:rPr lang="en-US" dirty="0" smtClean="0"/>
              <a:t>(</a:t>
            </a:r>
            <a:r>
              <a:rPr lang="en-US" dirty="0" err="1" smtClean="0"/>
              <a:t>swtich’i</a:t>
            </a:r>
            <a:r>
              <a:rPr lang="en-US" dirty="0" smtClean="0"/>
              <a:t> if-else</a:t>
            </a:r>
            <a:r>
              <a:rPr lang="en-US" dirty="0"/>
              <a:t> </a:t>
            </a:r>
            <a:r>
              <a:rPr lang="en-US" dirty="0" err="1" smtClean="0"/>
              <a:t>kullanarak</a:t>
            </a:r>
            <a:r>
              <a:rPr lang="en-US" dirty="0" smtClean="0"/>
              <a:t> </a:t>
            </a:r>
            <a:r>
              <a:rPr lang="en-US" dirty="0" err="1" smtClean="0"/>
              <a:t>tekrar</a:t>
            </a:r>
            <a:r>
              <a:rPr lang="en-US" dirty="0" smtClean="0"/>
              <a:t> </a:t>
            </a:r>
            <a:r>
              <a:rPr lang="en-US" dirty="0" err="1" smtClean="0"/>
              <a:t>yaz</a:t>
            </a:r>
            <a:r>
              <a:rPr lang="en-US" dirty="0" smtClean="0"/>
              <a:t>) </a:t>
            </a:r>
            <a:endParaRPr lang="en-US" dirty="0"/>
          </a:p>
        </p:txBody>
      </p:sp>
      <p:sp>
        <p:nvSpPr>
          <p:cNvPr id="3" name="Content Placeholder 2"/>
          <p:cNvSpPr>
            <a:spLocks noGrp="1"/>
          </p:cNvSpPr>
          <p:nvPr>
            <p:ph idx="1"/>
          </p:nvPr>
        </p:nvSpPr>
        <p:spPr>
          <a:xfrm>
            <a:off x="423082" y="2371535"/>
            <a:ext cx="5227092" cy="3715366"/>
          </a:xfrm>
          <a:solidFill>
            <a:schemeClr val="accent1">
              <a:lumMod val="20000"/>
              <a:lumOff val="80000"/>
            </a:schemeClr>
          </a:solidFill>
        </p:spPr>
        <p:txBody>
          <a:bodyPr>
            <a:normAutofit/>
          </a:bodyPr>
          <a:lstStyle/>
          <a:p>
            <a:pPr marL="0" indent="0">
              <a:buNone/>
            </a:pPr>
            <a:r>
              <a:rPr lang="tr-TR" sz="2000" dirty="0" err="1" smtClean="0">
                <a:latin typeface="Courier New" panose="02070309020205020404" pitchFamily="49" charset="0"/>
                <a:cs typeface="Courier New" panose="02070309020205020404" pitchFamily="49" charset="0"/>
              </a:rPr>
              <a:t>switch</a:t>
            </a:r>
            <a:r>
              <a:rPr lang="tr-TR" sz="2000" dirty="0" smtClean="0">
                <a:latin typeface="Courier New" panose="02070309020205020404" pitchFamily="49" charset="0"/>
                <a:cs typeface="Courier New" panose="02070309020205020404" pitchFamily="49" charset="0"/>
              </a:rPr>
              <a:t> (x)</a:t>
            </a:r>
          </a:p>
          <a:p>
            <a:pPr marL="0" indent="0">
              <a:buNone/>
            </a:pPr>
            <a:r>
              <a:rPr lang="en-US" sz="2000" dirty="0" smtClean="0">
                <a:latin typeface="Courier New" panose="02070309020205020404" pitchFamily="49" charset="0"/>
                <a:cs typeface="Courier New" panose="02070309020205020404" pitchFamily="49" charset="0"/>
              </a:rPr>
              <a:t>{</a:t>
            </a:r>
          </a:p>
          <a:p>
            <a:pPr marL="0" indent="0">
              <a:buNone/>
            </a:pPr>
            <a:r>
              <a:rPr lang="en-US" sz="2000" dirty="0" smtClean="0">
                <a:latin typeface="Courier New" panose="02070309020205020404" pitchFamily="49" charset="0"/>
                <a:cs typeface="Courier New" panose="02070309020205020404" pitchFamily="49" charset="0"/>
              </a:rPr>
              <a:t>case 1:  </a:t>
            </a:r>
            <a:r>
              <a:rPr lang="en-US" sz="2000" dirty="0" err="1" smtClean="0">
                <a:latin typeface="Courier New" panose="02070309020205020404" pitchFamily="49" charset="0"/>
                <a:cs typeface="Courier New" panose="02070309020205020404" pitchFamily="49" charset="0"/>
              </a:rPr>
              <a:t>printf</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Merhaba</a:t>
            </a:r>
            <a:r>
              <a:rPr lang="en-US" sz="2000" dirty="0" smtClean="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printf</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Nasilsin</a:t>
            </a:r>
            <a:r>
              <a:rPr lang="en-US" sz="2000" dirty="0" smtClean="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break;</a:t>
            </a:r>
          </a:p>
          <a:p>
            <a:pPr marL="0" indent="0">
              <a:buNone/>
            </a:pPr>
            <a:r>
              <a:rPr lang="en-US" sz="2000" dirty="0" smtClean="0">
                <a:latin typeface="Courier New" panose="02070309020205020404" pitchFamily="49" charset="0"/>
                <a:cs typeface="Courier New" panose="02070309020205020404" pitchFamily="49" charset="0"/>
              </a:rPr>
              <a:t>case 2:</a:t>
            </a:r>
          </a:p>
          <a:p>
            <a:pPr marL="0" indent="0">
              <a:buNone/>
            </a:pPr>
            <a:r>
              <a:rPr lang="en-US" sz="2000" dirty="0" smtClean="0">
                <a:latin typeface="Courier New" panose="02070309020205020404" pitchFamily="49" charset="0"/>
                <a:cs typeface="Courier New" panose="02070309020205020404" pitchFamily="49" charset="0"/>
              </a:rPr>
              <a:t>case 3:  </a:t>
            </a:r>
            <a:r>
              <a:rPr lang="en-US" sz="2000" dirty="0" err="1" smtClean="0">
                <a:latin typeface="Courier New" panose="02070309020205020404" pitchFamily="49" charset="0"/>
                <a:cs typeface="Courier New" panose="02070309020205020404" pitchFamily="49" charset="0"/>
              </a:rPr>
              <a:t>printf</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Gunaydin</a:t>
            </a:r>
            <a:r>
              <a:rPr lang="en-US" sz="2000" dirty="0" smtClean="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a:t>
            </a:r>
          </a:p>
        </p:txBody>
      </p:sp>
      <p:sp>
        <p:nvSpPr>
          <p:cNvPr id="4" name="Content Placeholder 2"/>
          <p:cNvSpPr txBox="1">
            <a:spLocks/>
          </p:cNvSpPr>
          <p:nvPr/>
        </p:nvSpPr>
        <p:spPr>
          <a:xfrm>
            <a:off x="6795448" y="2576252"/>
            <a:ext cx="5227092" cy="2951092"/>
          </a:xfrm>
          <a:prstGeom prst="rect">
            <a:avLst/>
          </a:prstGeom>
          <a:solidFill>
            <a:schemeClr val="accent2">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latin typeface="Courier New" panose="02070309020205020404" pitchFamily="49" charset="0"/>
                <a:cs typeface="Courier New" panose="02070309020205020404" pitchFamily="49" charset="0"/>
              </a:rPr>
              <a:t>if (x==1)</a:t>
            </a:r>
          </a:p>
          <a:p>
            <a:pPr marL="0" indent="0">
              <a:buFont typeface="Arial" panose="020B0604020202020204" pitchFamily="34" charset="0"/>
              <a:buNone/>
            </a:pP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printf</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Merhaba</a:t>
            </a:r>
            <a:r>
              <a:rPr lang="en-US" sz="2000" dirty="0" smtClean="0">
                <a:latin typeface="Courier New" panose="02070309020205020404" pitchFamily="49" charset="0"/>
                <a:cs typeface="Courier New" panose="02070309020205020404" pitchFamily="49" charset="0"/>
              </a:rPr>
              <a:t>”);</a:t>
            </a:r>
          </a:p>
          <a:p>
            <a:pPr marL="0" indent="0">
              <a:buNone/>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printf</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Nasilsin</a:t>
            </a:r>
            <a:r>
              <a:rPr lang="en-US" sz="2000" dirty="0" smtClean="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p>
          <a:p>
            <a:pPr marL="0" indent="0">
              <a:buNone/>
            </a:pPr>
            <a:r>
              <a:rPr lang="en-US" sz="2000" dirty="0" smtClean="0">
                <a:latin typeface="Courier New" panose="02070309020205020404" pitchFamily="49" charset="0"/>
                <a:cs typeface="Courier New" panose="02070309020205020404" pitchFamily="49" charset="0"/>
              </a:rPr>
              <a:t>else if (x==2 || x==3)</a:t>
            </a:r>
          </a:p>
          <a:p>
            <a:pPr marL="0" indent="0">
              <a:buNone/>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printf</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Gunaydin</a:t>
            </a:r>
            <a:r>
              <a:rPr lang="en-US" sz="2000" dirty="0" smtClean="0">
                <a:latin typeface="Courier New" panose="02070309020205020404" pitchFamily="49" charset="0"/>
                <a:cs typeface="Courier New" panose="02070309020205020404" pitchFamily="49" charset="0"/>
              </a:rPr>
              <a:t>”);</a:t>
            </a:r>
          </a:p>
          <a:p>
            <a:pPr marL="0" indent="0">
              <a:buNone/>
            </a:pPr>
            <a:endParaRPr lang="en-US" sz="2000" dirty="0" smtClean="0">
              <a:latin typeface="Courier New" panose="02070309020205020404" pitchFamily="49" charset="0"/>
              <a:cs typeface="Courier New" panose="02070309020205020404" pitchFamily="49" charset="0"/>
            </a:endParaRPr>
          </a:p>
          <a:p>
            <a:pPr marL="0" indent="0">
              <a:buFont typeface="Arial" panose="020B0604020202020204" pitchFamily="34" charset="0"/>
              <a:buNone/>
            </a:pPr>
            <a:endParaRPr lang="en-US" sz="2000" dirty="0" smtClean="0">
              <a:latin typeface="Courier New" panose="02070309020205020404" pitchFamily="49" charset="0"/>
              <a:cs typeface="Courier New" panose="02070309020205020404" pitchFamily="49" charset="0"/>
            </a:endParaRPr>
          </a:p>
          <a:p>
            <a:pPr marL="0" indent="0">
              <a:buFont typeface="Arial" panose="020B0604020202020204" pitchFamily="34" charset="0"/>
              <a:buNone/>
            </a:pPr>
            <a:endParaRPr lang="en-US" sz="2000" dirty="0">
              <a:latin typeface="Courier New" panose="02070309020205020404" pitchFamily="49" charset="0"/>
              <a:cs typeface="Courier New" panose="02070309020205020404" pitchFamily="49" charset="0"/>
            </a:endParaRPr>
          </a:p>
        </p:txBody>
      </p:sp>
      <p:sp>
        <p:nvSpPr>
          <p:cNvPr id="5" name="Right Arrow 4"/>
          <p:cNvSpPr/>
          <p:nvPr/>
        </p:nvSpPr>
        <p:spPr>
          <a:xfrm>
            <a:off x="5868537" y="3766782"/>
            <a:ext cx="696036" cy="9826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961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solidFill>
                  <a:srgbClr val="FF0000"/>
                </a:solidFill>
              </a:rPr>
              <a:t>default</a:t>
            </a:r>
            <a:r>
              <a:rPr lang="tr-TR" dirty="0" smtClean="0">
                <a:solidFill>
                  <a:srgbClr val="FF0000"/>
                </a:solidFill>
              </a:rPr>
              <a:t> </a:t>
            </a:r>
            <a:r>
              <a:rPr lang="tr-TR" dirty="0" smtClean="0"/>
              <a:t>sözcüğü olmadığında</a:t>
            </a:r>
            <a:endParaRPr lang="en-US" dirty="0"/>
          </a:p>
        </p:txBody>
      </p:sp>
      <p:sp>
        <p:nvSpPr>
          <p:cNvPr id="3" name="Content Placeholder 2"/>
          <p:cNvSpPr>
            <a:spLocks noGrp="1"/>
          </p:cNvSpPr>
          <p:nvPr>
            <p:ph idx="1"/>
          </p:nvPr>
        </p:nvSpPr>
        <p:spPr>
          <a:xfrm>
            <a:off x="838200" y="1825625"/>
            <a:ext cx="6859137" cy="4351338"/>
          </a:xfrm>
        </p:spPr>
        <p:txBody>
          <a:bodyPr>
            <a:normAutofit fontScale="77500" lnSpcReduction="20000"/>
          </a:bodyPr>
          <a:lstStyle/>
          <a:p>
            <a:pPr marL="0" indent="0">
              <a:buNone/>
            </a:pPr>
            <a:r>
              <a:rPr lang="en-US" dirty="0" smtClean="0">
                <a:solidFill>
                  <a:srgbClr val="FF0000"/>
                </a:solidFill>
                <a:latin typeface="Courier New" panose="02070309020205020404" pitchFamily="49" charset="0"/>
                <a:cs typeface="Courier New" panose="02070309020205020404" pitchFamily="49" charset="0"/>
              </a:rPr>
              <a:t>switch</a:t>
            </a:r>
            <a:r>
              <a:rPr lang="en-US" dirty="0" smtClean="0">
                <a:latin typeface="Courier New" panose="02070309020205020404" pitchFamily="49" charset="0"/>
                <a:cs typeface="Courier New" panose="02070309020205020404" pitchFamily="49" charset="0"/>
              </a:rPr>
              <a:t> (</a:t>
            </a:r>
            <a:r>
              <a:rPr lang="tr-TR" dirty="0" err="1" smtClean="0">
                <a:latin typeface="Courier New" panose="02070309020205020404" pitchFamily="49" charset="0"/>
                <a:cs typeface="Courier New" panose="02070309020205020404" pitchFamily="49" charset="0"/>
              </a:rPr>
              <a:t>ch</a:t>
            </a:r>
            <a:r>
              <a:rPr lang="en-US" dirty="0" smtClean="0">
                <a:latin typeface="Courier New" panose="02070309020205020404" pitchFamily="49" charset="0"/>
                <a:cs typeface="Courier New" panose="02070309020205020404" pitchFamily="49" charset="0"/>
              </a:rPr>
              <a:t>)</a:t>
            </a: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smtClean="0">
                <a:solidFill>
                  <a:srgbClr val="FF0000"/>
                </a:solidFill>
                <a:latin typeface="Courier New" panose="02070309020205020404" pitchFamily="49" charset="0"/>
                <a:cs typeface="Courier New" panose="02070309020205020404" pitchFamily="49" charset="0"/>
              </a:rPr>
              <a:t>case</a:t>
            </a:r>
            <a:r>
              <a:rPr lang="en-US" dirty="0" smtClean="0">
                <a:latin typeface="Courier New" panose="02070309020205020404" pitchFamily="49" charset="0"/>
                <a:cs typeface="Courier New" panose="02070309020205020404" pitchFamily="49" charset="0"/>
              </a:rPr>
              <a:t> ‘E’:	</a:t>
            </a:r>
          </a:p>
          <a:p>
            <a:pPr marL="0" indent="0">
              <a:buNone/>
            </a:pPr>
            <a:r>
              <a:rPr lang="en-US" dirty="0">
                <a:latin typeface="Courier New" panose="02070309020205020404" pitchFamily="49" charset="0"/>
                <a:cs typeface="Courier New" panose="02070309020205020404" pitchFamily="49" charset="0"/>
              </a:rPr>
              <a:t>	</a:t>
            </a:r>
            <a:r>
              <a:rPr lang="en-US" dirty="0" smtClean="0">
                <a:solidFill>
                  <a:srgbClr val="FF0000"/>
                </a:solidFill>
                <a:latin typeface="Courier New" panose="02070309020205020404" pitchFamily="49" charset="0"/>
                <a:cs typeface="Courier New" panose="02070309020205020404" pitchFamily="49" charset="0"/>
              </a:rPr>
              <a:t>case</a:t>
            </a:r>
            <a:r>
              <a:rPr lang="en-US" dirty="0" smtClean="0">
                <a:latin typeface="Courier New" panose="02070309020205020404" pitchFamily="49" charset="0"/>
                <a:cs typeface="Courier New" panose="02070309020205020404" pitchFamily="49" charset="0"/>
              </a:rPr>
              <a:t> ‘e’:	</a:t>
            </a:r>
            <a:r>
              <a:rPr lang="en-US" dirty="0" err="1">
                <a:latin typeface="Courier New" panose="02070309020205020404" pitchFamily="49" charset="0"/>
                <a:cs typeface="Courier New" panose="02070309020205020404" pitchFamily="49" charset="0"/>
              </a:rPr>
              <a:t>p</a:t>
            </a:r>
            <a:r>
              <a:rPr lang="en-US" dirty="0" err="1" smtClean="0">
                <a:latin typeface="Courier New" panose="02070309020205020404" pitchFamily="49" charset="0"/>
                <a:cs typeface="Courier New" panose="02070309020205020404" pitchFamily="49" charset="0"/>
              </a:rPr>
              <a:t>rintf</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Erkek</a:t>
            </a:r>
            <a:r>
              <a:rPr lang="en-US" dirty="0" smtClean="0">
                <a:latin typeface="Courier New" panose="02070309020205020404" pitchFamily="49" charset="0"/>
                <a:cs typeface="Courier New" panose="02070309020205020404" pitchFamily="49" charset="0"/>
              </a:rPr>
              <a:t>\n”);</a:t>
            </a:r>
          </a:p>
          <a:p>
            <a:pPr marL="0" indent="0">
              <a:buNone/>
            </a:pPr>
            <a:r>
              <a:rPr lang="en-US" dirty="0" smtClean="0">
                <a:latin typeface="Courier New" panose="02070309020205020404" pitchFamily="49" charset="0"/>
                <a:cs typeface="Courier New" panose="02070309020205020404" pitchFamily="49" charset="0"/>
              </a:rPr>
              <a:t>			break;</a:t>
            </a:r>
          </a:p>
          <a:p>
            <a:pPr marL="0" indent="0">
              <a:buNone/>
            </a:pPr>
            <a:r>
              <a:rPr lang="en-US" dirty="0">
                <a:latin typeface="Courier New" panose="02070309020205020404" pitchFamily="49" charset="0"/>
                <a:cs typeface="Courier New" panose="02070309020205020404" pitchFamily="49" charset="0"/>
              </a:rPr>
              <a:t>	</a:t>
            </a:r>
            <a:r>
              <a:rPr lang="en-US" dirty="0" smtClean="0">
                <a:solidFill>
                  <a:srgbClr val="FF0000"/>
                </a:solidFill>
                <a:latin typeface="Courier New" panose="02070309020205020404" pitchFamily="49" charset="0"/>
                <a:cs typeface="Courier New" panose="02070309020205020404" pitchFamily="49" charset="0"/>
              </a:rPr>
              <a:t>case</a:t>
            </a:r>
            <a:r>
              <a:rPr lang="en-US" dirty="0" smtClean="0">
                <a:latin typeface="Courier New" panose="02070309020205020404" pitchFamily="49" charset="0"/>
                <a:cs typeface="Courier New" panose="02070309020205020404" pitchFamily="49" charset="0"/>
              </a:rPr>
              <a:t> ‘k’:	</a:t>
            </a:r>
          </a:p>
          <a:p>
            <a:pPr marL="0" indent="0">
              <a:buNone/>
            </a:pPr>
            <a:r>
              <a:rPr lang="en-US" dirty="0" smtClean="0">
                <a:latin typeface="Courier New" panose="02070309020205020404" pitchFamily="49" charset="0"/>
                <a:cs typeface="Courier New" panose="02070309020205020404" pitchFamily="49" charset="0"/>
              </a:rPr>
              <a:t>	</a:t>
            </a:r>
            <a:r>
              <a:rPr lang="en-US" dirty="0" smtClean="0">
                <a:solidFill>
                  <a:srgbClr val="FF0000"/>
                </a:solidFill>
                <a:latin typeface="Courier New" panose="02070309020205020404" pitchFamily="49" charset="0"/>
                <a:cs typeface="Courier New" panose="02070309020205020404" pitchFamily="49" charset="0"/>
              </a:rPr>
              <a:t>case</a:t>
            </a:r>
            <a:r>
              <a:rPr lang="en-US" dirty="0" smtClean="0">
                <a:latin typeface="Courier New" panose="02070309020205020404" pitchFamily="49" charset="0"/>
                <a:cs typeface="Courier New" panose="02070309020205020404" pitchFamily="49" charset="0"/>
              </a:rPr>
              <a:t> ‘K’:	</a:t>
            </a:r>
            <a:r>
              <a:rPr lang="en-US" dirty="0" err="1" smtClean="0">
                <a:latin typeface="Courier New" panose="02070309020205020404" pitchFamily="49" charset="0"/>
                <a:cs typeface="Courier New" panose="02070309020205020404" pitchFamily="49" charset="0"/>
              </a:rPr>
              <a:t>printf</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K</a:t>
            </a:r>
            <a:r>
              <a:rPr lang="en-US" dirty="0" smtClean="0">
                <a:latin typeface="Courier New" panose="02070309020205020404" pitchFamily="49" charset="0"/>
                <a:cs typeface="Courier New" panose="02070309020205020404" pitchFamily="49" charset="0"/>
              </a:rPr>
              <a:t>adin\n”);</a:t>
            </a:r>
          </a:p>
          <a:p>
            <a:pPr marL="0" indent="0">
              <a:buNone/>
            </a:pPr>
            <a:r>
              <a:rPr lang="en-US" dirty="0" smtClean="0">
                <a:latin typeface="Courier New" panose="02070309020205020404" pitchFamily="49" charset="0"/>
                <a:cs typeface="Courier New" panose="02070309020205020404" pitchFamily="49" charset="0"/>
              </a:rPr>
              <a:t>			break;</a:t>
            </a:r>
            <a:endParaRPr lang="tr-TR"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printf</a:t>
            </a:r>
            <a:r>
              <a:rPr lang="en-US" dirty="0" smtClean="0">
                <a:latin typeface="Courier New" panose="02070309020205020404" pitchFamily="49" charset="0"/>
                <a:cs typeface="Courier New" panose="02070309020205020404" pitchFamily="49" charset="0"/>
              </a:rPr>
              <a:t> (“***********”);</a:t>
            </a:r>
            <a:endParaRPr lang="tr-TR" dirty="0" smtClean="0">
              <a:latin typeface="Courier New" panose="02070309020205020404" pitchFamily="49" charset="0"/>
              <a:cs typeface="Courier New" panose="02070309020205020404" pitchFamily="49" charset="0"/>
            </a:endParaRPr>
          </a:p>
          <a:p>
            <a:pPr marL="0" indent="0">
              <a:buNone/>
            </a:pPr>
            <a:r>
              <a:rPr lang="tr-TR" dirty="0" smtClean="0">
                <a:solidFill>
                  <a:srgbClr val="FF0000"/>
                </a:solidFill>
                <a:latin typeface="Courier New" panose="02070309020205020404" pitchFamily="49" charset="0"/>
                <a:cs typeface="Courier New" panose="02070309020205020404" pitchFamily="49" charset="0"/>
              </a:rPr>
              <a:t>	</a:t>
            </a:r>
            <a:endParaRPr lang="en-US" dirty="0"/>
          </a:p>
        </p:txBody>
      </p:sp>
      <p:sp>
        <p:nvSpPr>
          <p:cNvPr id="4" name="TextBox 3"/>
          <p:cNvSpPr txBox="1"/>
          <p:nvPr/>
        </p:nvSpPr>
        <p:spPr>
          <a:xfrm>
            <a:off x="7546075" y="2565779"/>
            <a:ext cx="3807725" cy="923330"/>
          </a:xfrm>
          <a:prstGeom prst="rect">
            <a:avLst/>
          </a:prstGeom>
          <a:solidFill>
            <a:schemeClr val="accent1">
              <a:lumMod val="20000"/>
              <a:lumOff val="80000"/>
            </a:schemeClr>
          </a:solidFill>
        </p:spPr>
        <p:txBody>
          <a:bodyPr wrap="square" rtlCol="0">
            <a:spAutoFit/>
          </a:bodyPr>
          <a:lstStyle/>
          <a:p>
            <a:pPr marL="285750" indent="-285750">
              <a:buFont typeface="Arial" panose="020B0604020202020204" pitchFamily="34" charset="0"/>
              <a:buChar char="•"/>
            </a:pPr>
            <a:r>
              <a:rPr lang="tr-TR" dirty="0" smtClean="0"/>
              <a:t>Yürütüm </a:t>
            </a:r>
            <a:r>
              <a:rPr lang="tr-TR" dirty="0" err="1" smtClean="0"/>
              <a:t>switch</a:t>
            </a:r>
            <a:r>
              <a:rPr lang="tr-TR" dirty="0" smtClean="0"/>
              <a:t> takip eden komutla yani </a:t>
            </a:r>
            <a:r>
              <a:rPr lang="tr-TR" dirty="0" err="1" smtClean="0"/>
              <a:t>printf</a:t>
            </a:r>
            <a:r>
              <a:rPr lang="tr-TR" dirty="0" smtClean="0"/>
              <a:t> (</a:t>
            </a:r>
            <a:r>
              <a:rPr lang="en-US" dirty="0" smtClean="0"/>
              <a:t>“*******”); </a:t>
            </a:r>
            <a:r>
              <a:rPr lang="en-US" dirty="0" err="1" smtClean="0"/>
              <a:t>devam</a:t>
            </a:r>
            <a:r>
              <a:rPr lang="en-US" dirty="0" smtClean="0"/>
              <a:t> </a:t>
            </a:r>
            <a:r>
              <a:rPr lang="en-US" dirty="0" err="1" smtClean="0"/>
              <a:t>edecektir</a:t>
            </a:r>
            <a:endParaRPr lang="en-US" dirty="0"/>
          </a:p>
        </p:txBody>
      </p:sp>
    </p:spTree>
    <p:extLst>
      <p:ext uri="{BB962C8B-B14F-4D97-AF65-F5344CB8AC3E}">
        <p14:creationId xmlns:p14="http://schemas.microsoft.com/office/powerpoint/2010/main" val="29999315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latin typeface="Courier New" panose="02070309020205020404" pitchFamily="49" charset="0"/>
                <a:cs typeface="Courier New" panose="02070309020205020404" pitchFamily="49" charset="0"/>
              </a:rPr>
              <a:t>if</a:t>
            </a:r>
            <a:r>
              <a:rPr lang="en-US" dirty="0" smtClean="0"/>
              <a:t> </a:t>
            </a:r>
            <a:r>
              <a:rPr lang="en-US" dirty="0" err="1" smtClean="0"/>
              <a:t>ve</a:t>
            </a:r>
            <a:r>
              <a:rPr lang="en-US" dirty="0" smtClean="0"/>
              <a:t> </a:t>
            </a:r>
            <a:r>
              <a:rPr lang="en-US" dirty="0">
                <a:solidFill>
                  <a:schemeClr val="accent1">
                    <a:lumMod val="75000"/>
                  </a:schemeClr>
                </a:solidFill>
                <a:latin typeface="Courier New" panose="02070309020205020404" pitchFamily="49" charset="0"/>
                <a:cs typeface="Courier New" panose="02070309020205020404" pitchFamily="49" charset="0"/>
              </a:rPr>
              <a:t>if-else</a:t>
            </a:r>
            <a:r>
              <a:rPr lang="en-US" dirty="0" smtClean="0"/>
              <a:t> </a:t>
            </a:r>
            <a:r>
              <a:rPr lang="en-US" dirty="0" err="1" smtClean="0"/>
              <a:t>genel</a:t>
            </a:r>
            <a:r>
              <a:rPr lang="en-US" dirty="0" smtClean="0"/>
              <a:t> yap</a:t>
            </a:r>
            <a:r>
              <a:rPr lang="tr-TR" dirty="0" smtClean="0"/>
              <a:t>ısı</a:t>
            </a:r>
            <a:endParaRPr lang="en-US" dirty="0"/>
          </a:p>
        </p:txBody>
      </p:sp>
      <p:sp>
        <p:nvSpPr>
          <p:cNvPr id="3" name="Content Placeholder 2"/>
          <p:cNvSpPr>
            <a:spLocks noGrp="1"/>
          </p:cNvSpPr>
          <p:nvPr>
            <p:ph idx="1"/>
          </p:nvPr>
        </p:nvSpPr>
        <p:spPr>
          <a:xfrm>
            <a:off x="838200" y="1825625"/>
            <a:ext cx="4539018" cy="4351338"/>
          </a:xfrm>
          <a:solidFill>
            <a:schemeClr val="bg1">
              <a:lumMod val="85000"/>
            </a:schemeClr>
          </a:solidFill>
        </p:spPr>
        <p:txBody>
          <a:bodyPr>
            <a:normAutofit fontScale="92500" lnSpcReduction="20000"/>
          </a:bodyPr>
          <a:lstStyle/>
          <a:p>
            <a:pPr marL="0" indent="0">
              <a:buNone/>
            </a:pPr>
            <a:endParaRPr lang="tr-TR" dirty="0" smtClean="0"/>
          </a:p>
          <a:p>
            <a:pPr marL="0" indent="0">
              <a:buNone/>
            </a:pPr>
            <a:r>
              <a:rPr lang="tr-TR" dirty="0" err="1" smtClean="0">
                <a:latin typeface="Courier New" panose="02070309020205020404" pitchFamily="49" charset="0"/>
                <a:cs typeface="Courier New" panose="02070309020205020404" pitchFamily="49" charset="0"/>
              </a:rPr>
              <a:t>if</a:t>
            </a:r>
            <a:r>
              <a:rPr lang="tr-TR" dirty="0" smtClean="0">
                <a:latin typeface="Courier New" panose="02070309020205020404" pitchFamily="49" charset="0"/>
                <a:cs typeface="Courier New" panose="02070309020205020404" pitchFamily="49" charset="0"/>
              </a:rPr>
              <a:t> (</a:t>
            </a:r>
            <a:r>
              <a:rPr lang="tr-TR" dirty="0" err="1" smtClean="0">
                <a:latin typeface="Courier New" panose="02070309020205020404" pitchFamily="49" charset="0"/>
                <a:cs typeface="Courier New" panose="02070309020205020404" pitchFamily="49" charset="0"/>
              </a:rPr>
              <a:t>koşul_ifadesi</a:t>
            </a:r>
            <a:r>
              <a:rPr lang="tr-TR" dirty="0" smtClean="0">
                <a:latin typeface="Courier New" panose="02070309020205020404" pitchFamily="49" charset="0"/>
                <a:cs typeface="Courier New" panose="02070309020205020404" pitchFamily="49" charset="0"/>
              </a:rPr>
              <a:t>)</a:t>
            </a:r>
          </a:p>
          <a:p>
            <a:pPr marL="0" indent="0">
              <a:buNone/>
            </a:pPr>
            <a:r>
              <a:rPr lang="tr-TR" dirty="0">
                <a:latin typeface="Courier New" panose="02070309020205020404" pitchFamily="49" charset="0"/>
                <a:cs typeface="Courier New" panose="02070309020205020404" pitchFamily="49" charset="0"/>
              </a:rPr>
              <a:t>	</a:t>
            </a:r>
            <a:r>
              <a:rPr lang="tr-TR" dirty="0" smtClean="0">
                <a:latin typeface="Courier New" panose="02070309020205020404" pitchFamily="49" charset="0"/>
                <a:cs typeface="Courier New" panose="02070309020205020404" pitchFamily="49" charset="0"/>
              </a:rPr>
              <a:t>komut;</a:t>
            </a:r>
          </a:p>
          <a:p>
            <a:pPr marL="0" indent="0">
              <a:buNone/>
            </a:pPr>
            <a:endParaRPr lang="tr-TR" dirty="0"/>
          </a:p>
          <a:p>
            <a:pPr marL="0" indent="0">
              <a:buNone/>
            </a:pPr>
            <a:r>
              <a:rPr lang="tr-TR" dirty="0" smtClean="0">
                <a:solidFill>
                  <a:srgbClr val="FF0000"/>
                </a:solidFill>
              </a:rPr>
              <a:t>ve</a:t>
            </a:r>
          </a:p>
          <a:p>
            <a:pPr marL="0" indent="0">
              <a:buNone/>
            </a:pPr>
            <a:endParaRPr lang="tr-TR" dirty="0"/>
          </a:p>
          <a:p>
            <a:pPr marL="0" indent="0">
              <a:buNone/>
            </a:pPr>
            <a:r>
              <a:rPr lang="tr-TR" dirty="0" err="1" smtClean="0">
                <a:latin typeface="Courier New" panose="02070309020205020404" pitchFamily="49" charset="0"/>
                <a:cs typeface="Courier New" panose="02070309020205020404" pitchFamily="49" charset="0"/>
              </a:rPr>
              <a:t>if</a:t>
            </a:r>
            <a:r>
              <a:rPr lang="tr-TR" dirty="0" smtClean="0">
                <a:latin typeface="Courier New" panose="02070309020205020404" pitchFamily="49" charset="0"/>
                <a:cs typeface="Courier New" panose="02070309020205020404" pitchFamily="49" charset="0"/>
              </a:rPr>
              <a:t> (</a:t>
            </a:r>
            <a:r>
              <a:rPr lang="tr-TR" dirty="0" err="1" smtClean="0">
                <a:latin typeface="Courier New" panose="02070309020205020404" pitchFamily="49" charset="0"/>
                <a:cs typeface="Courier New" panose="02070309020205020404" pitchFamily="49" charset="0"/>
              </a:rPr>
              <a:t>koşul_ifadesi</a:t>
            </a:r>
            <a:r>
              <a:rPr lang="tr-TR" dirty="0" smtClean="0">
                <a:latin typeface="Courier New" panose="02070309020205020404" pitchFamily="49" charset="0"/>
                <a:cs typeface="Courier New" panose="02070309020205020404" pitchFamily="49" charset="0"/>
              </a:rPr>
              <a:t>)</a:t>
            </a:r>
          </a:p>
          <a:p>
            <a:pPr marL="0" indent="0">
              <a:buNone/>
            </a:pPr>
            <a:r>
              <a:rPr lang="tr-TR" dirty="0">
                <a:latin typeface="Courier New" panose="02070309020205020404" pitchFamily="49" charset="0"/>
                <a:cs typeface="Courier New" panose="02070309020205020404" pitchFamily="49" charset="0"/>
              </a:rPr>
              <a:t>	</a:t>
            </a:r>
            <a:r>
              <a:rPr lang="tr-TR" dirty="0" smtClean="0">
                <a:latin typeface="Courier New" panose="02070309020205020404" pitchFamily="49" charset="0"/>
                <a:cs typeface="Courier New" panose="02070309020205020404" pitchFamily="49" charset="0"/>
              </a:rPr>
              <a:t>komut1;</a:t>
            </a:r>
          </a:p>
          <a:p>
            <a:pPr marL="0" indent="0">
              <a:buNone/>
            </a:pPr>
            <a:r>
              <a:rPr lang="tr-TR" dirty="0" smtClean="0">
                <a:latin typeface="Courier New" panose="02070309020205020404" pitchFamily="49" charset="0"/>
                <a:cs typeface="Courier New" panose="02070309020205020404" pitchFamily="49" charset="0"/>
              </a:rPr>
              <a:t>else</a:t>
            </a:r>
          </a:p>
          <a:p>
            <a:pPr marL="0" indent="0">
              <a:buNone/>
            </a:pPr>
            <a:r>
              <a:rPr lang="tr-TR" dirty="0">
                <a:latin typeface="Courier New" panose="02070309020205020404" pitchFamily="49" charset="0"/>
                <a:cs typeface="Courier New" panose="02070309020205020404" pitchFamily="49" charset="0"/>
              </a:rPr>
              <a:t>	</a:t>
            </a:r>
            <a:r>
              <a:rPr lang="tr-TR" dirty="0" smtClean="0">
                <a:latin typeface="Courier New" panose="02070309020205020404" pitchFamily="49" charset="0"/>
                <a:cs typeface="Courier New" panose="02070309020205020404" pitchFamily="49" charset="0"/>
              </a:rPr>
              <a:t>komut2;</a:t>
            </a:r>
            <a:endParaRPr lang="en-US" dirty="0">
              <a:latin typeface="Courier New" panose="02070309020205020404" pitchFamily="49" charset="0"/>
              <a:cs typeface="Courier New" panose="02070309020205020404" pitchFamily="49" charset="0"/>
            </a:endParaRPr>
          </a:p>
        </p:txBody>
      </p:sp>
      <p:sp>
        <p:nvSpPr>
          <p:cNvPr id="4" name="TextBox 3"/>
          <p:cNvSpPr txBox="1"/>
          <p:nvPr/>
        </p:nvSpPr>
        <p:spPr>
          <a:xfrm>
            <a:off x="6974006" y="3289110"/>
            <a:ext cx="4039737" cy="1477328"/>
          </a:xfrm>
          <a:prstGeom prst="rect">
            <a:avLst/>
          </a:prstGeom>
          <a:solidFill>
            <a:schemeClr val="bg1">
              <a:lumMod val="85000"/>
            </a:schemeClr>
          </a:solidFill>
        </p:spPr>
        <p:txBody>
          <a:bodyPr wrap="square" rtlCol="0">
            <a:spAutoFit/>
          </a:bodyPr>
          <a:lstStyle/>
          <a:p>
            <a:pPr marL="285750" indent="-285750">
              <a:buFont typeface="Wingdings" panose="05000000000000000000" pitchFamily="2" charset="2"/>
              <a:buChar char="Ø"/>
            </a:pPr>
            <a:r>
              <a:rPr lang="tr-TR" dirty="0" smtClean="0"/>
              <a:t>komut1, komut2 ve komut3 yerine başka </a:t>
            </a:r>
            <a:r>
              <a:rPr lang="tr-TR" dirty="0" err="1" smtClean="0"/>
              <a:t>if</a:t>
            </a:r>
            <a:r>
              <a:rPr lang="tr-TR" dirty="0" smtClean="0"/>
              <a:t> komutunu kullanabiliriz.</a:t>
            </a:r>
          </a:p>
          <a:p>
            <a:pPr marL="285750" indent="-285750">
              <a:buFont typeface="Wingdings" panose="05000000000000000000" pitchFamily="2" charset="2"/>
              <a:buChar char="Ø"/>
            </a:pPr>
            <a:endParaRPr lang="tr-TR" dirty="0"/>
          </a:p>
          <a:p>
            <a:pPr marL="285750" indent="-285750">
              <a:buFont typeface="Wingdings" panose="05000000000000000000" pitchFamily="2" charset="2"/>
              <a:buChar char="Ø"/>
            </a:pPr>
            <a:r>
              <a:rPr lang="tr-TR" dirty="0" smtClean="0"/>
              <a:t>Bu yeni yapı </a:t>
            </a:r>
            <a:r>
              <a:rPr lang="tr-TR" b="1" i="1" dirty="0" err="1" smtClean="0"/>
              <a:t>içiçe</a:t>
            </a:r>
            <a:r>
              <a:rPr lang="tr-TR" b="1" i="1" dirty="0" smtClean="0"/>
              <a:t> </a:t>
            </a:r>
            <a:r>
              <a:rPr lang="tr-TR" b="1" i="1" dirty="0" err="1" smtClean="0"/>
              <a:t>if</a:t>
            </a:r>
            <a:r>
              <a:rPr lang="tr-TR" b="1" i="1" dirty="0" smtClean="0"/>
              <a:t> komutu </a:t>
            </a:r>
            <a:r>
              <a:rPr lang="tr-TR" dirty="0" smtClean="0"/>
              <a:t>(</a:t>
            </a:r>
            <a:r>
              <a:rPr lang="tr-TR" dirty="0" err="1" smtClean="0"/>
              <a:t>nested</a:t>
            </a:r>
            <a:r>
              <a:rPr lang="tr-TR" dirty="0" smtClean="0"/>
              <a:t> </a:t>
            </a:r>
            <a:r>
              <a:rPr lang="tr-TR" dirty="0" err="1" smtClean="0"/>
              <a:t>if</a:t>
            </a:r>
            <a:r>
              <a:rPr lang="tr-TR" dirty="0" smtClean="0"/>
              <a:t> </a:t>
            </a:r>
            <a:r>
              <a:rPr lang="tr-TR" dirty="0" err="1" smtClean="0"/>
              <a:t>statement</a:t>
            </a:r>
            <a:r>
              <a:rPr lang="tr-TR" dirty="0" smtClean="0"/>
              <a:t>) olarak adlandırılır.</a:t>
            </a:r>
            <a:endParaRPr lang="en-US" dirty="0"/>
          </a:p>
        </p:txBody>
      </p:sp>
    </p:spTree>
    <p:extLst>
      <p:ext uri="{BB962C8B-B14F-4D97-AF65-F5344CB8AC3E}">
        <p14:creationId xmlns:p14="http://schemas.microsoft.com/office/powerpoint/2010/main" val="16456855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Örnek Program </a:t>
            </a:r>
            <a:r>
              <a:rPr lang="tr-TR" dirty="0" smtClean="0"/>
              <a:t>1</a:t>
            </a:r>
            <a:endParaRPr lang="en-US" dirty="0"/>
          </a:p>
        </p:txBody>
      </p:sp>
      <p:sp>
        <p:nvSpPr>
          <p:cNvPr id="4" name="Text Placeholder 2"/>
          <p:cNvSpPr txBox="1">
            <a:spLocks/>
          </p:cNvSpPr>
          <p:nvPr/>
        </p:nvSpPr>
        <p:spPr>
          <a:xfrm>
            <a:off x="1437564" y="1690688"/>
            <a:ext cx="9524999" cy="42473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dirty="0" smtClean="0">
                <a:solidFill>
                  <a:srgbClr val="FF0000"/>
                </a:solidFill>
              </a:rPr>
              <a:t>Program </a:t>
            </a:r>
            <a:r>
              <a:rPr lang="tr-TR" dirty="0" smtClean="0">
                <a:solidFill>
                  <a:srgbClr val="FF0000"/>
                </a:solidFill>
              </a:rPr>
              <a:t>1: </a:t>
            </a:r>
            <a:r>
              <a:rPr lang="tr-TR" dirty="0" smtClean="0"/>
              <a:t>Herhangi bir karakteri girdi olarak alan ve bu karakterin bir harf olup olmadığını bulan bir C programı yazınız. Eğer girilen karakter bir harf ise küçük harf veya büyük harf olarak belirtiniz.</a:t>
            </a:r>
            <a:endParaRPr lang="tr-TR" dirty="0" smtClean="0"/>
          </a:p>
          <a:p>
            <a:pPr marL="0" indent="0">
              <a:buNone/>
            </a:pPr>
            <a:r>
              <a:rPr lang="tr-TR" sz="2000" dirty="0" smtClean="0">
                <a:latin typeface="Courier New" panose="02070309020205020404" pitchFamily="49" charset="0"/>
                <a:cs typeface="Courier New" panose="02070309020205020404" pitchFamily="49" charset="0"/>
              </a:rPr>
              <a:t>Çıktı 1:</a:t>
            </a:r>
            <a:endParaRPr lang="tr-TR" sz="2000" dirty="0" smtClean="0">
              <a:latin typeface="Courier New" panose="02070309020205020404" pitchFamily="49" charset="0"/>
              <a:cs typeface="Courier New" panose="02070309020205020404" pitchFamily="49" charset="0"/>
            </a:endParaRPr>
          </a:p>
          <a:p>
            <a:pPr marL="0" indent="0">
              <a:buNone/>
            </a:pPr>
            <a:r>
              <a:rPr lang="tr-TR" sz="2000" dirty="0">
                <a:latin typeface="Courier New" panose="02070309020205020404" pitchFamily="49" charset="0"/>
                <a:cs typeface="Courier New" panose="02070309020205020404" pitchFamily="49" charset="0"/>
              </a:rPr>
              <a:t>	</a:t>
            </a:r>
            <a:r>
              <a:rPr lang="tr-TR" sz="2000" dirty="0" smtClean="0">
                <a:latin typeface="Courier New" panose="02070309020205020404" pitchFamily="49" charset="0"/>
                <a:cs typeface="Courier New" panose="02070309020205020404" pitchFamily="49" charset="0"/>
              </a:rPr>
              <a:t>Bir karakter giriniz: T</a:t>
            </a:r>
          </a:p>
          <a:p>
            <a:pPr marL="0" indent="0">
              <a:buNone/>
            </a:pPr>
            <a:r>
              <a:rPr lang="tr-TR" sz="2000" dirty="0">
                <a:latin typeface="Courier New" panose="02070309020205020404" pitchFamily="49" charset="0"/>
                <a:cs typeface="Courier New" panose="02070309020205020404" pitchFamily="49" charset="0"/>
              </a:rPr>
              <a:t>	</a:t>
            </a:r>
            <a:r>
              <a:rPr lang="tr-TR" sz="2000" dirty="0" smtClean="0">
                <a:latin typeface="Courier New" panose="02070309020205020404" pitchFamily="49" charset="0"/>
                <a:cs typeface="Courier New" panose="02070309020205020404" pitchFamily="49" charset="0"/>
              </a:rPr>
              <a:t>T bir büyük harftir</a:t>
            </a:r>
          </a:p>
          <a:p>
            <a:pPr marL="0" indent="0">
              <a:buNone/>
            </a:pPr>
            <a:r>
              <a:rPr lang="tr-TR" sz="2000" dirty="0">
                <a:latin typeface="Courier New" panose="02070309020205020404" pitchFamily="49" charset="0"/>
                <a:cs typeface="Courier New" panose="02070309020205020404" pitchFamily="49" charset="0"/>
              </a:rPr>
              <a:t>Çıktı </a:t>
            </a:r>
            <a:r>
              <a:rPr lang="tr-TR" sz="2000" dirty="0" smtClean="0">
                <a:latin typeface="Courier New" panose="02070309020205020404" pitchFamily="49" charset="0"/>
                <a:cs typeface="Courier New" panose="02070309020205020404" pitchFamily="49" charset="0"/>
              </a:rPr>
              <a:t>2:</a:t>
            </a:r>
            <a:endParaRPr lang="tr-TR" sz="2000" dirty="0">
              <a:latin typeface="Courier New" panose="02070309020205020404" pitchFamily="49" charset="0"/>
              <a:cs typeface="Courier New" panose="02070309020205020404" pitchFamily="49" charset="0"/>
            </a:endParaRPr>
          </a:p>
          <a:p>
            <a:pPr marL="0" indent="0">
              <a:buNone/>
            </a:pPr>
            <a:r>
              <a:rPr lang="tr-TR" sz="2000" dirty="0">
                <a:latin typeface="Courier New" panose="02070309020205020404" pitchFamily="49" charset="0"/>
                <a:cs typeface="Courier New" panose="02070309020205020404" pitchFamily="49" charset="0"/>
              </a:rPr>
              <a:t>	Bir karakter giriniz: &amp;</a:t>
            </a:r>
          </a:p>
          <a:p>
            <a:pPr marL="0" indent="0">
              <a:buNone/>
            </a:pPr>
            <a:r>
              <a:rPr lang="tr-TR" sz="2000" dirty="0">
                <a:latin typeface="Courier New" panose="02070309020205020404" pitchFamily="49" charset="0"/>
                <a:cs typeface="Courier New" panose="02070309020205020404" pitchFamily="49" charset="0"/>
              </a:rPr>
              <a:t>	</a:t>
            </a:r>
            <a:r>
              <a:rPr lang="tr-TR" sz="2000" dirty="0" smtClean="0">
                <a:latin typeface="Courier New" panose="02070309020205020404" pitchFamily="49" charset="0"/>
                <a:cs typeface="Courier New" panose="02070309020205020404" pitchFamily="49" charset="0"/>
              </a:rPr>
              <a:t>&amp; </a:t>
            </a:r>
            <a:r>
              <a:rPr lang="tr-TR" sz="2000" dirty="0">
                <a:latin typeface="Courier New" panose="02070309020205020404" pitchFamily="49" charset="0"/>
                <a:cs typeface="Courier New" panose="02070309020205020404" pitchFamily="49" charset="0"/>
              </a:rPr>
              <a:t>bir </a:t>
            </a:r>
            <a:r>
              <a:rPr lang="tr-TR" sz="2000" dirty="0" smtClean="0">
                <a:latin typeface="Courier New" panose="02070309020205020404" pitchFamily="49" charset="0"/>
                <a:cs typeface="Courier New" panose="02070309020205020404" pitchFamily="49" charset="0"/>
              </a:rPr>
              <a:t>harf değildir</a:t>
            </a:r>
            <a:endParaRPr lang="en-US" sz="2000" dirty="0">
              <a:latin typeface="Courier New" panose="02070309020205020404" pitchFamily="49" charset="0"/>
              <a:cs typeface="Courier New" panose="02070309020205020404" pitchFamily="49" charset="0"/>
            </a:endParaRPr>
          </a:p>
          <a:p>
            <a:pPr marL="0" indent="0">
              <a:buNone/>
            </a:pP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501614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Örnek Program </a:t>
            </a:r>
            <a:r>
              <a:rPr lang="tr-TR" dirty="0" smtClean="0"/>
              <a:t>2</a:t>
            </a:r>
            <a:endParaRPr lang="en-US" dirty="0"/>
          </a:p>
        </p:txBody>
      </p:sp>
      <p:sp>
        <p:nvSpPr>
          <p:cNvPr id="4" name="Text Placeholder 2"/>
          <p:cNvSpPr txBox="1">
            <a:spLocks/>
          </p:cNvSpPr>
          <p:nvPr/>
        </p:nvSpPr>
        <p:spPr>
          <a:xfrm>
            <a:off x="1437564" y="1690688"/>
            <a:ext cx="9524999" cy="42473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dirty="0" smtClean="0">
                <a:solidFill>
                  <a:srgbClr val="FF0000"/>
                </a:solidFill>
              </a:rPr>
              <a:t>Program </a:t>
            </a:r>
            <a:r>
              <a:rPr lang="tr-TR" dirty="0" smtClean="0">
                <a:solidFill>
                  <a:srgbClr val="FF0000"/>
                </a:solidFill>
              </a:rPr>
              <a:t>2: </a:t>
            </a:r>
            <a:r>
              <a:rPr lang="tr-TR" dirty="0" smtClean="0"/>
              <a:t>Bir üçgenin açılarını girdi olarak alan ve bu üçgenin eşit kenar, ikiz kenar veya çeşit kenar üçgen olup olmadığını belirleyen bir C programı yazınız. Açıların üçgen oluşturup oluşturmadığı önceden kontrol edilmelidir. Üçgenin her bir açısı 60 derece ise eşit kenar, herhangi iki açı birbirine eşit ise ikiz kenar, diğer durumlarda ise çeşit kenar üçgendir.</a:t>
            </a:r>
          </a:p>
          <a:p>
            <a:pPr marL="0" indent="0">
              <a:buNone/>
            </a:pPr>
            <a:endParaRPr lang="tr-TR" sz="2000" smtClean="0">
              <a:latin typeface="Courier New" panose="02070309020205020404" pitchFamily="49" charset="0"/>
              <a:cs typeface="Courier New" panose="02070309020205020404" pitchFamily="49" charset="0"/>
            </a:endParaRPr>
          </a:p>
          <a:p>
            <a:pPr marL="0" indent="0">
              <a:buNone/>
            </a:pPr>
            <a:r>
              <a:rPr lang="tr-TR" sz="2000" smtClean="0">
                <a:latin typeface="Courier New" panose="02070309020205020404" pitchFamily="49" charset="0"/>
                <a:cs typeface="Courier New" panose="02070309020205020404" pitchFamily="49" charset="0"/>
              </a:rPr>
              <a:t>Çıktı</a:t>
            </a:r>
            <a:r>
              <a:rPr lang="tr-TR" sz="2000" dirty="0" smtClean="0">
                <a:latin typeface="Courier New" panose="02070309020205020404" pitchFamily="49" charset="0"/>
                <a:cs typeface="Courier New" panose="02070309020205020404" pitchFamily="49" charset="0"/>
              </a:rPr>
              <a:t>:</a:t>
            </a:r>
          </a:p>
          <a:p>
            <a:pPr marL="0" indent="0">
              <a:buNone/>
            </a:pPr>
            <a:r>
              <a:rPr lang="tr-TR" sz="2000" dirty="0">
                <a:latin typeface="Courier New" panose="02070309020205020404" pitchFamily="49" charset="0"/>
                <a:cs typeface="Courier New" panose="02070309020205020404" pitchFamily="49" charset="0"/>
              </a:rPr>
              <a:t>	</a:t>
            </a:r>
            <a:r>
              <a:rPr lang="tr-TR" sz="2000" dirty="0" smtClean="0">
                <a:latin typeface="Courier New" panose="02070309020205020404" pitchFamily="49" charset="0"/>
                <a:cs typeface="Courier New" panose="02070309020205020404" pitchFamily="49" charset="0"/>
              </a:rPr>
              <a:t>Üç açı giriniz: 30 45 105</a:t>
            </a:r>
          </a:p>
          <a:p>
            <a:pPr marL="0" indent="0">
              <a:buNone/>
            </a:pPr>
            <a:r>
              <a:rPr lang="tr-TR" sz="2000" dirty="0">
                <a:latin typeface="Courier New" panose="02070309020205020404" pitchFamily="49" charset="0"/>
                <a:cs typeface="Courier New" panose="02070309020205020404" pitchFamily="49" charset="0"/>
              </a:rPr>
              <a:t>	</a:t>
            </a:r>
            <a:r>
              <a:rPr lang="tr-TR" sz="2000" dirty="0" smtClean="0">
                <a:latin typeface="Courier New" panose="02070309020205020404" pitchFamily="49" charset="0"/>
                <a:cs typeface="Courier New" panose="02070309020205020404" pitchFamily="49" charset="0"/>
              </a:rPr>
              <a:t>Bu bir </a:t>
            </a:r>
            <a:r>
              <a:rPr lang="tr-TR" sz="2000" dirty="0" err="1" smtClean="0">
                <a:latin typeface="Courier New" panose="02070309020205020404" pitchFamily="49" charset="0"/>
                <a:cs typeface="Courier New" panose="02070309020205020404" pitchFamily="49" charset="0"/>
              </a:rPr>
              <a:t>cesit</a:t>
            </a:r>
            <a:r>
              <a:rPr lang="tr-TR" sz="2000" dirty="0" smtClean="0">
                <a:latin typeface="Courier New" panose="02070309020205020404" pitchFamily="49" charset="0"/>
                <a:cs typeface="Courier New" panose="02070309020205020404" pitchFamily="49" charset="0"/>
              </a:rPr>
              <a:t> kenar </a:t>
            </a:r>
            <a:r>
              <a:rPr lang="tr-TR" sz="2000" dirty="0" err="1" smtClean="0">
                <a:latin typeface="Courier New" panose="02070309020205020404" pitchFamily="49" charset="0"/>
                <a:cs typeface="Courier New" panose="02070309020205020404" pitchFamily="49" charset="0"/>
              </a:rPr>
              <a:t>ucgendir</a:t>
            </a:r>
            <a:endParaRPr lang="tr-TR" sz="2000" dirty="0" smtClean="0">
              <a:latin typeface="Courier New" panose="02070309020205020404" pitchFamily="49" charset="0"/>
              <a:cs typeface="Courier New" panose="02070309020205020404" pitchFamily="49" charset="0"/>
            </a:endParaRPr>
          </a:p>
          <a:p>
            <a:pPr marL="0" indent="0">
              <a:buNone/>
            </a:pP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596452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Örnek Program </a:t>
            </a:r>
            <a:r>
              <a:rPr lang="tr-TR" dirty="0" smtClean="0"/>
              <a:t>3</a:t>
            </a:r>
            <a:endParaRPr lang="en-US" dirty="0"/>
          </a:p>
        </p:txBody>
      </p:sp>
      <p:sp>
        <p:nvSpPr>
          <p:cNvPr id="4" name="Text Placeholder 2"/>
          <p:cNvSpPr txBox="1">
            <a:spLocks/>
          </p:cNvSpPr>
          <p:nvPr/>
        </p:nvSpPr>
        <p:spPr>
          <a:xfrm>
            <a:off x="1437564" y="1690688"/>
            <a:ext cx="9524999" cy="424731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dirty="0" smtClean="0">
                <a:solidFill>
                  <a:srgbClr val="FF0000"/>
                </a:solidFill>
              </a:rPr>
              <a:t>Program </a:t>
            </a:r>
            <a:r>
              <a:rPr lang="tr-TR" dirty="0" smtClean="0">
                <a:solidFill>
                  <a:srgbClr val="FF0000"/>
                </a:solidFill>
              </a:rPr>
              <a:t>3: </a:t>
            </a:r>
            <a:r>
              <a:rPr lang="tr-TR" dirty="0" smtClean="0"/>
              <a:t>Herhangi bir geometrik şeklin kodunu ve ilgili kenar uzunluklarını girdi alarak geometrik şeklin </a:t>
            </a:r>
            <a:r>
              <a:rPr lang="tr-TR" u="sng" dirty="0" smtClean="0"/>
              <a:t>alanını</a:t>
            </a:r>
            <a:r>
              <a:rPr lang="tr-TR" dirty="0" smtClean="0"/>
              <a:t> hesaplayıp ekranda görüntüleyen bir C programı yazınız. </a:t>
            </a:r>
            <a:endParaRPr lang="en-US" dirty="0" smtClean="0"/>
          </a:p>
          <a:p>
            <a:r>
              <a:rPr lang="tr-TR" dirty="0" smtClean="0"/>
              <a:t>Programda sadece </a:t>
            </a:r>
            <a:r>
              <a:rPr lang="tr-TR" u="sng" dirty="0" smtClean="0"/>
              <a:t>karenin</a:t>
            </a:r>
            <a:r>
              <a:rPr lang="tr-TR" dirty="0" smtClean="0"/>
              <a:t> ve </a:t>
            </a:r>
            <a:r>
              <a:rPr lang="tr-TR" u="sng" dirty="0" smtClean="0"/>
              <a:t>dikdörtgenin</a:t>
            </a:r>
            <a:r>
              <a:rPr lang="tr-TR" dirty="0" smtClean="0"/>
              <a:t> alanını hesaplanacak olup kare için </a:t>
            </a:r>
            <a:r>
              <a:rPr lang="tr-TR" dirty="0" smtClean="0">
                <a:solidFill>
                  <a:srgbClr val="FF0000"/>
                </a:solidFill>
              </a:rPr>
              <a:t>k</a:t>
            </a:r>
            <a:r>
              <a:rPr lang="tr-TR" dirty="0" smtClean="0"/>
              <a:t> ve dikdörtgen için </a:t>
            </a:r>
            <a:r>
              <a:rPr lang="tr-TR" dirty="0" smtClean="0">
                <a:solidFill>
                  <a:srgbClr val="FF0000"/>
                </a:solidFill>
              </a:rPr>
              <a:t>d</a:t>
            </a:r>
            <a:r>
              <a:rPr lang="tr-TR" dirty="0" smtClean="0"/>
              <a:t> kodları girilecektir.</a:t>
            </a:r>
          </a:p>
          <a:p>
            <a:r>
              <a:rPr lang="tr-TR" dirty="0" smtClean="0"/>
              <a:t>Programı </a:t>
            </a:r>
            <a:r>
              <a:rPr lang="tr-TR" dirty="0" err="1" smtClean="0">
                <a:solidFill>
                  <a:srgbClr val="FF0000"/>
                </a:solidFill>
              </a:rPr>
              <a:t>switch</a:t>
            </a:r>
            <a:r>
              <a:rPr lang="tr-TR" dirty="0" smtClean="0">
                <a:solidFill>
                  <a:srgbClr val="FF0000"/>
                </a:solidFill>
              </a:rPr>
              <a:t> </a:t>
            </a:r>
            <a:r>
              <a:rPr lang="tr-TR" dirty="0" smtClean="0"/>
              <a:t>komutunu kullanarak yazınız</a:t>
            </a:r>
          </a:p>
          <a:p>
            <a:endParaRPr lang="tr-TR" dirty="0" smtClean="0"/>
          </a:p>
          <a:p>
            <a:endParaRPr lang="tr-TR" dirty="0" smtClean="0"/>
          </a:p>
          <a:p>
            <a:pPr marL="0" indent="0">
              <a:buNone/>
            </a:pPr>
            <a:r>
              <a:rPr lang="tr-TR" sz="2000" dirty="0" smtClean="0">
                <a:latin typeface="Courier New" panose="02070309020205020404" pitchFamily="49" charset="0"/>
                <a:cs typeface="Courier New" panose="02070309020205020404" pitchFamily="49" charset="0"/>
              </a:rPr>
              <a:t>Çıktı:</a:t>
            </a:r>
          </a:p>
          <a:p>
            <a:pPr marL="0" indent="0">
              <a:buNone/>
            </a:pPr>
            <a:r>
              <a:rPr lang="tr-TR" sz="2000" dirty="0">
                <a:latin typeface="Courier New" panose="02070309020205020404" pitchFamily="49" charset="0"/>
                <a:cs typeface="Courier New" panose="02070309020205020404" pitchFamily="49" charset="0"/>
              </a:rPr>
              <a:t>	</a:t>
            </a:r>
            <a:r>
              <a:rPr lang="tr-TR" sz="2000" dirty="0" err="1" smtClean="0">
                <a:latin typeface="Courier New" panose="02070309020205020404" pitchFamily="49" charset="0"/>
                <a:cs typeface="Courier New" panose="02070309020205020404" pitchFamily="49" charset="0"/>
              </a:rPr>
              <a:t>Sekl</a:t>
            </a:r>
            <a:r>
              <a:rPr lang="en-US" sz="2000" dirty="0" err="1" smtClean="0">
                <a:latin typeface="Courier New" panose="02070309020205020404" pitchFamily="49" charset="0"/>
                <a:cs typeface="Courier New" panose="02070309020205020404" pitchFamily="49" charset="0"/>
              </a:rPr>
              <a:t>inizi</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seciniz</a:t>
            </a:r>
            <a:r>
              <a:rPr lang="en-US" sz="2000" dirty="0" smtClean="0">
                <a:latin typeface="Courier New" panose="02070309020205020404" pitchFamily="49" charset="0"/>
                <a:cs typeface="Courier New" panose="02070309020205020404" pitchFamily="49" charset="0"/>
              </a:rPr>
              <a:t>: k (</a:t>
            </a:r>
            <a:r>
              <a:rPr lang="en-US" sz="2000" dirty="0" err="1" smtClean="0">
                <a:latin typeface="Courier New" panose="02070309020205020404" pitchFamily="49" charset="0"/>
                <a:cs typeface="Courier New" panose="02070309020205020404" pitchFamily="49" charset="0"/>
              </a:rPr>
              <a:t>Kare</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veya</a:t>
            </a:r>
            <a:r>
              <a:rPr lang="en-US" sz="2000" dirty="0" smtClean="0">
                <a:latin typeface="Courier New" panose="02070309020205020404" pitchFamily="49" charset="0"/>
                <a:cs typeface="Courier New" panose="02070309020205020404" pitchFamily="49" charset="0"/>
              </a:rPr>
              <a:t> d (</a:t>
            </a:r>
            <a:r>
              <a:rPr lang="en-US" sz="2000" dirty="0" err="1" smtClean="0">
                <a:latin typeface="Courier New" panose="02070309020205020404" pitchFamily="49" charset="0"/>
                <a:cs typeface="Courier New" panose="02070309020205020404" pitchFamily="49" charset="0"/>
              </a:rPr>
              <a:t>Dikdortgen</a:t>
            </a:r>
            <a:r>
              <a:rPr lang="en-US" sz="2000" dirty="0" smtClean="0">
                <a:latin typeface="Courier New" panose="02070309020205020404" pitchFamily="49" charset="0"/>
                <a:cs typeface="Courier New" panose="02070309020205020404" pitchFamily="49" charset="0"/>
              </a:rPr>
              <a:t>): k</a:t>
            </a:r>
          </a:p>
          <a:p>
            <a:pPr marL="0" indent="0">
              <a:buNone/>
            </a:pPr>
            <a:r>
              <a:rPr lang="tr-TR" sz="2000" dirty="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Karenin</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kenarini</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giriniz</a:t>
            </a:r>
            <a:r>
              <a:rPr lang="en-US" sz="2000" dirty="0" smtClean="0">
                <a:latin typeface="Courier New" panose="02070309020205020404" pitchFamily="49" charset="0"/>
                <a:cs typeface="Courier New" panose="02070309020205020404" pitchFamily="49" charset="0"/>
              </a:rPr>
              <a:t>: 5</a:t>
            </a:r>
          </a:p>
          <a:p>
            <a:pPr marL="0" indent="0">
              <a:buNone/>
            </a:pPr>
            <a:r>
              <a:rPr lang="tr-TR" sz="2000" dirty="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Karenin</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alani</a:t>
            </a:r>
            <a:r>
              <a:rPr lang="en-US" sz="2000" dirty="0" smtClean="0">
                <a:latin typeface="Courier New" panose="02070309020205020404" pitchFamily="49" charset="0"/>
                <a:cs typeface="Courier New" panose="02070309020205020404" pitchFamily="49" charset="0"/>
              </a:rPr>
              <a:t>: 25</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116990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50626" y="150475"/>
            <a:ext cx="6714699" cy="6402107"/>
          </a:xfrm>
          <a:prstGeom prst="rect">
            <a:avLst/>
          </a:prstGeom>
        </p:spPr>
      </p:pic>
      <p:sp>
        <p:nvSpPr>
          <p:cNvPr id="5" name="Rectangle 4"/>
          <p:cNvSpPr/>
          <p:nvPr/>
        </p:nvSpPr>
        <p:spPr>
          <a:xfrm>
            <a:off x="7533564" y="664907"/>
            <a:ext cx="3057099" cy="523220"/>
          </a:xfrm>
          <a:prstGeom prst="rect">
            <a:avLst/>
          </a:prstGeom>
          <a:solidFill>
            <a:schemeClr val="accent2">
              <a:lumMod val="20000"/>
              <a:lumOff val="80000"/>
            </a:schemeClr>
          </a:solidFill>
        </p:spPr>
        <p:txBody>
          <a:bodyPr wrap="square">
            <a:spAutoFit/>
          </a:bodyPr>
          <a:lstStyle/>
          <a:p>
            <a:r>
              <a:rPr lang="tr-TR" sz="2800" dirty="0" smtClean="0"/>
              <a:t>Örnek Program </a:t>
            </a:r>
            <a:r>
              <a:rPr lang="en-US" sz="2800" dirty="0" smtClean="0"/>
              <a:t>2 </a:t>
            </a:r>
            <a:endParaRPr lang="en-US" sz="2800" dirty="0"/>
          </a:p>
        </p:txBody>
      </p:sp>
    </p:spTree>
    <p:extLst>
      <p:ext uri="{BB962C8B-B14F-4D97-AF65-F5344CB8AC3E}">
        <p14:creationId xmlns:p14="http://schemas.microsoft.com/office/powerpoint/2010/main" val="34354507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395" y="227653"/>
            <a:ext cx="10515600" cy="825145"/>
          </a:xfrm>
        </p:spPr>
        <p:txBody>
          <a:bodyPr/>
          <a:lstStyle/>
          <a:p>
            <a:r>
              <a:rPr lang="tr-TR" dirty="0" smtClean="0"/>
              <a:t>Örnek Program </a:t>
            </a:r>
            <a:r>
              <a:rPr lang="tr-TR" dirty="0" smtClean="0"/>
              <a:t>4</a:t>
            </a:r>
            <a:endParaRPr lang="en-US" dirty="0"/>
          </a:p>
        </p:txBody>
      </p:sp>
      <p:sp>
        <p:nvSpPr>
          <p:cNvPr id="3" name="Content Placeholder 2"/>
          <p:cNvSpPr>
            <a:spLocks noGrp="1"/>
          </p:cNvSpPr>
          <p:nvPr>
            <p:ph idx="1"/>
          </p:nvPr>
        </p:nvSpPr>
        <p:spPr>
          <a:xfrm>
            <a:off x="464025" y="1126130"/>
            <a:ext cx="11603440" cy="1617995"/>
          </a:xfrm>
        </p:spPr>
        <p:txBody>
          <a:bodyPr>
            <a:normAutofit fontScale="92500" lnSpcReduction="10000"/>
          </a:bodyPr>
          <a:lstStyle/>
          <a:p>
            <a:r>
              <a:rPr lang="tr-TR" dirty="0" smtClean="0"/>
              <a:t>Bir mağaza müşterilerine yaptıkları alışveriş üzerinden indirim yapmaktadır. Bu mağazanın indirim oranları aşağıdaki gibidir</a:t>
            </a:r>
          </a:p>
          <a:p>
            <a:r>
              <a:rPr lang="tr-TR" dirty="0" smtClean="0"/>
              <a:t>Müşterinin alışveriş tutarını girdi olarak alan ve indirimden sonra müşterinin ödemesi gereken miktarı hesaplayıp ekranda gösteren bir C programı yazınız</a:t>
            </a:r>
            <a:endParaRPr lang="en-US" dirty="0"/>
          </a:p>
        </p:txBody>
      </p:sp>
      <p:sp>
        <p:nvSpPr>
          <p:cNvPr id="4" name="Content Placeholder 2"/>
          <p:cNvSpPr txBox="1">
            <a:spLocks/>
          </p:cNvSpPr>
          <p:nvPr/>
        </p:nvSpPr>
        <p:spPr>
          <a:xfrm>
            <a:off x="838200" y="3083494"/>
            <a:ext cx="4579961" cy="6286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dirty="0" smtClean="0">
                <a:solidFill>
                  <a:srgbClr val="FF0000"/>
                </a:solidFill>
              </a:rPr>
              <a:t>Yapılan Alışveriş Tutar Aralığı</a:t>
            </a:r>
            <a:endParaRPr lang="en-US" dirty="0">
              <a:solidFill>
                <a:srgbClr val="FF0000"/>
              </a:solidFill>
            </a:endParaRPr>
          </a:p>
        </p:txBody>
      </p:sp>
      <p:sp>
        <p:nvSpPr>
          <p:cNvPr id="5" name="Content Placeholder 2"/>
          <p:cNvSpPr txBox="1">
            <a:spLocks/>
          </p:cNvSpPr>
          <p:nvPr/>
        </p:nvSpPr>
        <p:spPr>
          <a:xfrm>
            <a:off x="5726373" y="3083494"/>
            <a:ext cx="4579961" cy="6286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dirty="0" smtClean="0">
                <a:solidFill>
                  <a:srgbClr val="FF0000"/>
                </a:solidFill>
              </a:rPr>
              <a:t>İndirim Oranı</a:t>
            </a:r>
            <a:endParaRPr lang="en-US" dirty="0">
              <a:solidFill>
                <a:srgbClr val="FF0000"/>
              </a:solidFill>
            </a:endParaRPr>
          </a:p>
        </p:txBody>
      </p:sp>
      <p:sp>
        <p:nvSpPr>
          <p:cNvPr id="6" name="Content Placeholder 2"/>
          <p:cNvSpPr txBox="1">
            <a:spLocks/>
          </p:cNvSpPr>
          <p:nvPr/>
        </p:nvSpPr>
        <p:spPr>
          <a:xfrm>
            <a:off x="838200" y="3642602"/>
            <a:ext cx="2300785" cy="6286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200" dirty="0" smtClean="0"/>
              <a:t>0-100 YTL</a:t>
            </a:r>
            <a:endParaRPr lang="en-US" sz="2200" dirty="0"/>
          </a:p>
        </p:txBody>
      </p:sp>
      <p:sp>
        <p:nvSpPr>
          <p:cNvPr id="7" name="Content Placeholder 2"/>
          <p:cNvSpPr txBox="1">
            <a:spLocks/>
          </p:cNvSpPr>
          <p:nvPr/>
        </p:nvSpPr>
        <p:spPr>
          <a:xfrm>
            <a:off x="5726373" y="3642602"/>
            <a:ext cx="2300785" cy="6286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200" dirty="0" smtClean="0"/>
              <a:t>%4</a:t>
            </a:r>
            <a:endParaRPr lang="en-US" sz="2200" dirty="0"/>
          </a:p>
        </p:txBody>
      </p:sp>
      <p:sp>
        <p:nvSpPr>
          <p:cNvPr id="8" name="Content Placeholder 2"/>
          <p:cNvSpPr txBox="1">
            <a:spLocks/>
          </p:cNvSpPr>
          <p:nvPr/>
        </p:nvSpPr>
        <p:spPr>
          <a:xfrm>
            <a:off x="838200" y="4381856"/>
            <a:ext cx="2300785" cy="6286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200" dirty="0" smtClean="0"/>
              <a:t>101-250 YTL</a:t>
            </a:r>
            <a:endParaRPr lang="en-US" sz="2200" dirty="0"/>
          </a:p>
        </p:txBody>
      </p:sp>
      <p:sp>
        <p:nvSpPr>
          <p:cNvPr id="9" name="Content Placeholder 2"/>
          <p:cNvSpPr txBox="1">
            <a:spLocks/>
          </p:cNvSpPr>
          <p:nvPr/>
        </p:nvSpPr>
        <p:spPr>
          <a:xfrm>
            <a:off x="5715568" y="4381855"/>
            <a:ext cx="4370128" cy="9680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200" dirty="0" smtClean="0"/>
              <a:t>100 </a:t>
            </a:r>
            <a:r>
              <a:rPr lang="tr-TR" sz="2200" dirty="0" err="1" smtClean="0"/>
              <a:t>YTL’e</a:t>
            </a:r>
            <a:r>
              <a:rPr lang="tr-TR" sz="2200" dirty="0" smtClean="0"/>
              <a:t> kadar %5</a:t>
            </a:r>
          </a:p>
          <a:p>
            <a:pPr marL="0" indent="0">
              <a:buNone/>
            </a:pPr>
            <a:r>
              <a:rPr lang="tr-TR" sz="2200" dirty="0" smtClean="0"/>
              <a:t>100 YTL’nin üstü için %7</a:t>
            </a:r>
            <a:endParaRPr lang="en-US" sz="2200" dirty="0"/>
          </a:p>
        </p:txBody>
      </p:sp>
      <p:sp>
        <p:nvSpPr>
          <p:cNvPr id="10" name="Content Placeholder 2"/>
          <p:cNvSpPr txBox="1">
            <a:spLocks/>
          </p:cNvSpPr>
          <p:nvPr/>
        </p:nvSpPr>
        <p:spPr>
          <a:xfrm>
            <a:off x="827395" y="5349922"/>
            <a:ext cx="2300785" cy="6286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200" dirty="0" smtClean="0"/>
              <a:t>251 - üstü YTL</a:t>
            </a:r>
            <a:endParaRPr lang="en-US" sz="2200" dirty="0"/>
          </a:p>
        </p:txBody>
      </p:sp>
      <p:sp>
        <p:nvSpPr>
          <p:cNvPr id="11" name="Content Placeholder 2"/>
          <p:cNvSpPr txBox="1">
            <a:spLocks/>
          </p:cNvSpPr>
          <p:nvPr/>
        </p:nvSpPr>
        <p:spPr>
          <a:xfrm>
            <a:off x="5726372" y="5460478"/>
            <a:ext cx="6147179" cy="117233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400" dirty="0" smtClean="0"/>
              <a:t>100 </a:t>
            </a:r>
            <a:r>
              <a:rPr lang="tr-TR" sz="2400" dirty="0" err="1" smtClean="0"/>
              <a:t>YTL’e</a:t>
            </a:r>
            <a:r>
              <a:rPr lang="tr-TR" sz="2400" dirty="0" smtClean="0"/>
              <a:t> kadar %6</a:t>
            </a:r>
          </a:p>
          <a:p>
            <a:pPr marL="0" indent="0">
              <a:buNone/>
            </a:pPr>
            <a:r>
              <a:rPr lang="tr-TR" sz="2400" dirty="0" smtClean="0"/>
              <a:t>100 YTL’den 250 YTL’ye kadar olan kısım için %8</a:t>
            </a:r>
          </a:p>
          <a:p>
            <a:pPr marL="0" indent="0">
              <a:buNone/>
            </a:pPr>
            <a:r>
              <a:rPr lang="tr-TR" sz="2400" dirty="0" smtClean="0"/>
              <a:t>250 YTL’nin üstü için %10</a:t>
            </a:r>
            <a:endParaRPr lang="en-US" sz="2400" dirty="0"/>
          </a:p>
        </p:txBody>
      </p:sp>
    </p:spTree>
    <p:extLst>
      <p:ext uri="{BB962C8B-B14F-4D97-AF65-F5344CB8AC3E}">
        <p14:creationId xmlns:p14="http://schemas.microsoft.com/office/powerpoint/2010/main" val="31647934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2472" y="168029"/>
            <a:ext cx="8921086" cy="6463308"/>
          </a:xfrm>
          <a:prstGeom prst="rect">
            <a:avLst/>
          </a:prstGeom>
        </p:spPr>
        <p:txBody>
          <a:bodyPr wrap="square">
            <a:spAutoFit/>
          </a:bodyPr>
          <a:lstStyle/>
          <a:p>
            <a:r>
              <a:rPr lang="en-US" dirty="0" smtClean="0">
                <a:latin typeface="Courier New" panose="02070309020205020404" pitchFamily="49" charset="0"/>
                <a:cs typeface="Courier New" panose="02070309020205020404" pitchFamily="49" charset="0"/>
              </a:rPr>
              <a:t>#include &lt;</a:t>
            </a:r>
            <a:r>
              <a:rPr lang="en-US" dirty="0" err="1" smtClean="0">
                <a:latin typeface="Courier New" panose="02070309020205020404" pitchFamily="49" charset="0"/>
                <a:cs typeface="Courier New" panose="02070309020205020404" pitchFamily="49" charset="0"/>
              </a:rPr>
              <a:t>stdio.h</a:t>
            </a:r>
            <a:r>
              <a:rPr lang="en-US" dirty="0" smtClean="0">
                <a:latin typeface="Courier New" panose="02070309020205020404" pitchFamily="49" charset="0"/>
                <a:cs typeface="Courier New" panose="02070309020205020404" pitchFamily="49" charset="0"/>
              </a:rPr>
              <a:t>&gt;</a:t>
            </a:r>
          </a:p>
          <a:p>
            <a:r>
              <a:rPr lang="en-US" dirty="0" smtClean="0">
                <a:latin typeface="Courier New" panose="02070309020205020404" pitchFamily="49" charset="0"/>
                <a:cs typeface="Courier New" panose="02070309020205020404" pitchFamily="49" charset="0"/>
              </a:rPr>
              <a:t>#include &lt;</a:t>
            </a:r>
            <a:r>
              <a:rPr lang="en-US" dirty="0" err="1" smtClean="0">
                <a:latin typeface="Courier New" panose="02070309020205020404" pitchFamily="49" charset="0"/>
                <a:cs typeface="Courier New" panose="02070309020205020404" pitchFamily="49" charset="0"/>
              </a:rPr>
              <a:t>stdlib.h</a:t>
            </a:r>
            <a:r>
              <a:rPr lang="en-US" dirty="0" smtClean="0">
                <a:latin typeface="Courier New" panose="02070309020205020404" pitchFamily="49" charset="0"/>
                <a:cs typeface="Courier New" panose="02070309020205020404" pitchFamily="49" charset="0"/>
              </a:rPr>
              <a:t>&gt;</a:t>
            </a: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main(void) </a:t>
            </a:r>
          </a:p>
          <a:p>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	double </a:t>
            </a:r>
            <a:r>
              <a:rPr lang="en-US" dirty="0" err="1" smtClean="0">
                <a:latin typeface="Courier New" panose="02070309020205020404" pitchFamily="49" charset="0"/>
                <a:cs typeface="Courier New" panose="02070309020205020404" pitchFamily="49" charset="0"/>
              </a:rPr>
              <a:t>tutar</a:t>
            </a:r>
            <a:r>
              <a:rPr lang="en-US" dirty="0" smtClean="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	</a:t>
            </a:r>
          </a:p>
          <a:p>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printf</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Alis-veris</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tutarini</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giriniz</a:t>
            </a:r>
            <a:r>
              <a:rPr lang="en-US" dirty="0" smtClean="0">
                <a:latin typeface="Courier New" panose="02070309020205020404" pitchFamily="49" charset="0"/>
                <a:cs typeface="Courier New" panose="02070309020205020404" pitchFamily="49" charset="0"/>
              </a:rPr>
              <a:t>: ");</a:t>
            </a:r>
          </a:p>
          <a:p>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scanf</a:t>
            </a:r>
            <a:r>
              <a:rPr lang="en-US" dirty="0" smtClean="0">
                <a:latin typeface="Courier New" panose="02070309020205020404" pitchFamily="49" charset="0"/>
                <a:cs typeface="Courier New" panose="02070309020205020404" pitchFamily="49" charset="0"/>
              </a:rPr>
              <a:t>("%lf",&amp;</a:t>
            </a:r>
            <a:r>
              <a:rPr lang="en-US" dirty="0" err="1" smtClean="0">
                <a:latin typeface="Courier New" panose="02070309020205020404" pitchFamily="49" charset="0"/>
                <a:cs typeface="Courier New" panose="02070309020205020404" pitchFamily="49" charset="0"/>
              </a:rPr>
              <a:t>tutar</a:t>
            </a:r>
            <a:r>
              <a:rPr lang="en-US" dirty="0" smtClean="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	</a:t>
            </a:r>
          </a:p>
          <a:p>
            <a:r>
              <a:rPr lang="en-US" dirty="0" smtClean="0">
                <a:latin typeface="Courier New" panose="02070309020205020404" pitchFamily="49" charset="0"/>
                <a:cs typeface="Courier New" panose="02070309020205020404" pitchFamily="49" charset="0"/>
              </a:rPr>
              <a:t>	if(</a:t>
            </a:r>
            <a:r>
              <a:rPr lang="en-US" dirty="0" err="1" smtClean="0">
                <a:latin typeface="Courier New" panose="02070309020205020404" pitchFamily="49" charset="0"/>
                <a:cs typeface="Courier New" panose="02070309020205020404" pitchFamily="49" charset="0"/>
              </a:rPr>
              <a:t>tutar</a:t>
            </a:r>
            <a:r>
              <a:rPr lang="en-US" dirty="0" smtClean="0">
                <a:latin typeface="Courier New" panose="02070309020205020404" pitchFamily="49" charset="0"/>
                <a:cs typeface="Courier New" panose="02070309020205020404" pitchFamily="49" charset="0"/>
              </a:rPr>
              <a:t>&gt;=0 &amp;&amp; </a:t>
            </a:r>
            <a:r>
              <a:rPr lang="en-US" dirty="0" err="1" smtClean="0">
                <a:latin typeface="Courier New" panose="02070309020205020404" pitchFamily="49" charset="0"/>
                <a:cs typeface="Courier New" panose="02070309020205020404" pitchFamily="49" charset="0"/>
              </a:rPr>
              <a:t>tutar</a:t>
            </a:r>
            <a:r>
              <a:rPr lang="en-US" dirty="0" smtClean="0">
                <a:latin typeface="Courier New" panose="02070309020205020404" pitchFamily="49" charset="0"/>
                <a:cs typeface="Courier New" panose="02070309020205020404" pitchFamily="49" charset="0"/>
              </a:rPr>
              <a:t>&lt;=100)</a:t>
            </a:r>
          </a:p>
          <a:p>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tutar</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tutar-tutar</a:t>
            </a:r>
            <a:r>
              <a:rPr lang="en-US" dirty="0" smtClean="0">
                <a:latin typeface="Courier New" panose="02070309020205020404" pitchFamily="49" charset="0"/>
                <a:cs typeface="Courier New" panose="02070309020205020404" pitchFamily="49" charset="0"/>
              </a:rPr>
              <a:t>*0.04;</a:t>
            </a:r>
          </a:p>
          <a:p>
            <a:r>
              <a:rPr lang="en-US" dirty="0" smtClean="0">
                <a:latin typeface="Courier New" panose="02070309020205020404" pitchFamily="49" charset="0"/>
                <a:cs typeface="Courier New" panose="02070309020205020404" pitchFamily="49" charset="0"/>
              </a:rPr>
              <a:t>	else if (</a:t>
            </a:r>
            <a:r>
              <a:rPr lang="en-US" dirty="0" err="1" smtClean="0">
                <a:latin typeface="Courier New" panose="02070309020205020404" pitchFamily="49" charset="0"/>
                <a:cs typeface="Courier New" panose="02070309020205020404" pitchFamily="49" charset="0"/>
              </a:rPr>
              <a:t>tutar</a:t>
            </a:r>
            <a:r>
              <a:rPr lang="en-US" dirty="0" smtClean="0">
                <a:latin typeface="Courier New" panose="02070309020205020404" pitchFamily="49" charset="0"/>
                <a:cs typeface="Courier New" panose="02070309020205020404" pitchFamily="49" charset="0"/>
              </a:rPr>
              <a:t>&gt;100 &amp;&amp; </a:t>
            </a:r>
            <a:r>
              <a:rPr lang="en-US" dirty="0" err="1" smtClean="0">
                <a:latin typeface="Courier New" panose="02070309020205020404" pitchFamily="49" charset="0"/>
                <a:cs typeface="Courier New" panose="02070309020205020404" pitchFamily="49" charset="0"/>
              </a:rPr>
              <a:t>tutar</a:t>
            </a:r>
            <a:r>
              <a:rPr lang="en-US" dirty="0" smtClean="0">
                <a:latin typeface="Courier New" panose="02070309020205020404" pitchFamily="49" charset="0"/>
                <a:cs typeface="Courier New" panose="02070309020205020404" pitchFamily="49" charset="0"/>
              </a:rPr>
              <a:t>&lt;=250)</a:t>
            </a:r>
          </a:p>
          <a:p>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tutar</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tutar</a:t>
            </a:r>
            <a:r>
              <a:rPr lang="en-US" dirty="0" smtClean="0">
                <a:latin typeface="Courier New" panose="02070309020205020404" pitchFamily="49" charset="0"/>
                <a:cs typeface="Courier New" panose="02070309020205020404" pitchFamily="49" charset="0"/>
              </a:rPr>
              <a:t>-(100*0.05+(tutar-100)*0.07);</a:t>
            </a:r>
          </a:p>
          <a:p>
            <a:r>
              <a:rPr lang="en-US" dirty="0" smtClean="0">
                <a:latin typeface="Courier New" panose="02070309020205020404" pitchFamily="49" charset="0"/>
                <a:cs typeface="Courier New" panose="02070309020205020404" pitchFamily="49" charset="0"/>
              </a:rPr>
              <a:t>	else if (</a:t>
            </a:r>
            <a:r>
              <a:rPr lang="en-US" dirty="0" err="1" smtClean="0">
                <a:latin typeface="Courier New" panose="02070309020205020404" pitchFamily="49" charset="0"/>
                <a:cs typeface="Courier New" panose="02070309020205020404" pitchFamily="49" charset="0"/>
              </a:rPr>
              <a:t>tutar</a:t>
            </a:r>
            <a:r>
              <a:rPr lang="en-US" dirty="0" smtClean="0">
                <a:latin typeface="Courier New" panose="02070309020205020404" pitchFamily="49" charset="0"/>
                <a:cs typeface="Courier New" panose="02070309020205020404" pitchFamily="49" charset="0"/>
              </a:rPr>
              <a:t>&gt;250)</a:t>
            </a:r>
          </a:p>
          <a:p>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tutar</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tutar</a:t>
            </a:r>
            <a:r>
              <a:rPr lang="en-US" dirty="0" smtClean="0">
                <a:latin typeface="Courier New" panose="02070309020205020404" pitchFamily="49" charset="0"/>
                <a:cs typeface="Courier New" panose="02070309020205020404" pitchFamily="49" charset="0"/>
              </a:rPr>
              <a:t>-(100*0.06+150*0.08+(tutar-250)*0.10);</a:t>
            </a:r>
          </a:p>
          <a:p>
            <a:r>
              <a:rPr lang="en-US" dirty="0" smtClean="0">
                <a:latin typeface="Courier New" panose="02070309020205020404" pitchFamily="49" charset="0"/>
                <a:cs typeface="Courier New" panose="02070309020205020404" pitchFamily="49" charset="0"/>
              </a:rPr>
              <a:t>	</a:t>
            </a:r>
          </a:p>
          <a:p>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printf</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Odenecek</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miktar</a:t>
            </a:r>
            <a:r>
              <a:rPr lang="en-US" dirty="0" smtClean="0">
                <a:latin typeface="Courier New" panose="02070309020205020404" pitchFamily="49" charset="0"/>
                <a:cs typeface="Courier New" panose="02070309020205020404" pitchFamily="49" charset="0"/>
              </a:rPr>
              <a:t>: %5.2f", </a:t>
            </a:r>
            <a:r>
              <a:rPr lang="en-US" dirty="0" err="1" smtClean="0">
                <a:latin typeface="Courier New" panose="02070309020205020404" pitchFamily="49" charset="0"/>
                <a:cs typeface="Courier New" panose="02070309020205020404" pitchFamily="49" charset="0"/>
              </a:rPr>
              <a:t>tutar</a:t>
            </a:r>
            <a:r>
              <a:rPr lang="en-US" dirty="0" smtClean="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			</a:t>
            </a:r>
          </a:p>
          <a:p>
            <a:r>
              <a:rPr lang="en-US" dirty="0" smtClean="0">
                <a:latin typeface="Courier New" panose="02070309020205020404" pitchFamily="49" charset="0"/>
                <a:cs typeface="Courier New" panose="02070309020205020404" pitchFamily="49" charset="0"/>
              </a:rPr>
              <a:t>	return 0;</a:t>
            </a:r>
          </a:p>
          <a:p>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5" name="Rectangle 4"/>
          <p:cNvSpPr/>
          <p:nvPr/>
        </p:nvSpPr>
        <p:spPr>
          <a:xfrm>
            <a:off x="7533564" y="664907"/>
            <a:ext cx="3057099" cy="523220"/>
          </a:xfrm>
          <a:prstGeom prst="rect">
            <a:avLst/>
          </a:prstGeom>
          <a:solidFill>
            <a:schemeClr val="accent2">
              <a:lumMod val="20000"/>
              <a:lumOff val="80000"/>
            </a:schemeClr>
          </a:solidFill>
        </p:spPr>
        <p:txBody>
          <a:bodyPr wrap="square">
            <a:spAutoFit/>
          </a:bodyPr>
          <a:lstStyle/>
          <a:p>
            <a:r>
              <a:rPr lang="tr-TR" sz="2800" dirty="0" smtClean="0"/>
              <a:t>Örnek Program </a:t>
            </a:r>
            <a:r>
              <a:rPr lang="tr-TR" sz="2800" dirty="0" smtClean="0"/>
              <a:t>4</a:t>
            </a:r>
            <a:r>
              <a:rPr lang="en-US" sz="2800" dirty="0" smtClean="0"/>
              <a:t> </a:t>
            </a:r>
            <a:endParaRPr lang="en-US" sz="2800" dirty="0"/>
          </a:p>
        </p:txBody>
      </p:sp>
    </p:spTree>
    <p:extLst>
      <p:ext uri="{BB962C8B-B14F-4D97-AF65-F5344CB8AC3E}">
        <p14:creationId xmlns:p14="http://schemas.microsoft.com/office/powerpoint/2010/main" val="12679117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Örnek Program </a:t>
            </a:r>
            <a:r>
              <a:rPr lang="tr-TR" dirty="0" smtClean="0"/>
              <a:t>5</a:t>
            </a:r>
            <a:endParaRPr lang="en-US" dirty="0"/>
          </a:p>
        </p:txBody>
      </p:sp>
      <p:sp>
        <p:nvSpPr>
          <p:cNvPr id="3" name="Content Placeholder 2"/>
          <p:cNvSpPr>
            <a:spLocks noGrp="1"/>
          </p:cNvSpPr>
          <p:nvPr>
            <p:ph idx="1"/>
          </p:nvPr>
        </p:nvSpPr>
        <p:spPr>
          <a:xfrm>
            <a:off x="838200" y="1690689"/>
            <a:ext cx="10515600" cy="1284524"/>
          </a:xfrm>
        </p:spPr>
        <p:txBody>
          <a:bodyPr>
            <a:normAutofit fontScale="85000" lnSpcReduction="20000"/>
          </a:bodyPr>
          <a:lstStyle/>
          <a:p>
            <a:r>
              <a:rPr lang="tr-TR" dirty="0" smtClean="0"/>
              <a:t>Bir halıcı çocuklar için üç ayrı tip halı satmaktadır. Bu halıların tipi, kodu ve metrekare birim fiyatları aşağıda verilmiştir.</a:t>
            </a:r>
          </a:p>
          <a:p>
            <a:r>
              <a:rPr lang="tr-TR" dirty="0" smtClean="0"/>
              <a:t>Sipariş alının halı tipini ve döşenecek alanın metrekaresi girildiğinde ödenmesi gereken ücreti görüntüleyen bir C programı yazınınız</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25577667"/>
              </p:ext>
            </p:extLst>
          </p:nvPr>
        </p:nvGraphicFramePr>
        <p:xfrm>
          <a:off x="2072942" y="3261815"/>
          <a:ext cx="6948227" cy="1483360"/>
        </p:xfrm>
        <a:graphic>
          <a:graphicData uri="http://schemas.openxmlformats.org/drawingml/2006/table">
            <a:tbl>
              <a:tblPr firstRow="1" bandRow="1">
                <a:tableStyleId>{5C22544A-7EE6-4342-B048-85BDC9FD1C3A}</a:tableStyleId>
              </a:tblPr>
              <a:tblGrid>
                <a:gridCol w="2316076">
                  <a:extLst>
                    <a:ext uri="{9D8B030D-6E8A-4147-A177-3AD203B41FA5}">
                      <a16:colId xmlns:a16="http://schemas.microsoft.com/office/drawing/2014/main" val="20000"/>
                    </a:ext>
                  </a:extLst>
                </a:gridCol>
                <a:gridCol w="1547757">
                  <a:extLst>
                    <a:ext uri="{9D8B030D-6E8A-4147-A177-3AD203B41FA5}">
                      <a16:colId xmlns:a16="http://schemas.microsoft.com/office/drawing/2014/main" val="20001"/>
                    </a:ext>
                  </a:extLst>
                </a:gridCol>
                <a:gridCol w="3084394">
                  <a:extLst>
                    <a:ext uri="{9D8B030D-6E8A-4147-A177-3AD203B41FA5}">
                      <a16:colId xmlns:a16="http://schemas.microsoft.com/office/drawing/2014/main" val="20002"/>
                    </a:ext>
                  </a:extLst>
                </a:gridCol>
              </a:tblGrid>
              <a:tr h="370840">
                <a:tc>
                  <a:txBody>
                    <a:bodyPr/>
                    <a:lstStyle/>
                    <a:p>
                      <a:r>
                        <a:rPr lang="tr-TR" dirty="0" smtClean="0"/>
                        <a:t>Halı Tipi</a:t>
                      </a:r>
                      <a:endParaRPr lang="en-US" dirty="0"/>
                    </a:p>
                  </a:txBody>
                  <a:tcPr/>
                </a:tc>
                <a:tc>
                  <a:txBody>
                    <a:bodyPr/>
                    <a:lstStyle/>
                    <a:p>
                      <a:r>
                        <a:rPr lang="tr-TR" dirty="0" smtClean="0"/>
                        <a:t>Kodu</a:t>
                      </a:r>
                      <a:endParaRPr lang="en-US" dirty="0"/>
                    </a:p>
                  </a:txBody>
                  <a:tcPr/>
                </a:tc>
                <a:tc>
                  <a:txBody>
                    <a:bodyPr/>
                    <a:lstStyle/>
                    <a:p>
                      <a:r>
                        <a:rPr lang="tr-TR" dirty="0" smtClean="0"/>
                        <a:t>Metrekare Birim Fiyatı</a:t>
                      </a:r>
                      <a:endParaRPr lang="en-US" dirty="0"/>
                    </a:p>
                  </a:txBody>
                  <a:tcPr/>
                </a:tc>
                <a:extLst>
                  <a:ext uri="{0D108BD9-81ED-4DB2-BD59-A6C34878D82A}">
                    <a16:rowId xmlns:a16="http://schemas.microsoft.com/office/drawing/2014/main" val="10000"/>
                  </a:ext>
                </a:extLst>
              </a:tr>
              <a:tr h="370840">
                <a:tc>
                  <a:txBody>
                    <a:bodyPr/>
                    <a:lstStyle/>
                    <a:p>
                      <a:r>
                        <a:rPr lang="tr-TR" dirty="0" err="1" smtClean="0"/>
                        <a:t>Tweety</a:t>
                      </a:r>
                      <a:endParaRPr lang="en-US" dirty="0"/>
                    </a:p>
                  </a:txBody>
                  <a:tcPr/>
                </a:tc>
                <a:tc>
                  <a:txBody>
                    <a:bodyPr/>
                    <a:lstStyle/>
                    <a:p>
                      <a:r>
                        <a:rPr lang="tr-TR" dirty="0" smtClean="0"/>
                        <a:t>T</a:t>
                      </a:r>
                      <a:endParaRPr lang="en-US" dirty="0"/>
                    </a:p>
                  </a:txBody>
                  <a:tcPr/>
                </a:tc>
                <a:tc>
                  <a:txBody>
                    <a:bodyPr/>
                    <a:lstStyle/>
                    <a:p>
                      <a:r>
                        <a:rPr lang="tr-TR" dirty="0" smtClean="0"/>
                        <a:t>18.80 TL</a:t>
                      </a:r>
                      <a:endParaRPr lang="en-US" dirty="0"/>
                    </a:p>
                  </a:txBody>
                  <a:tcPr/>
                </a:tc>
                <a:extLst>
                  <a:ext uri="{0D108BD9-81ED-4DB2-BD59-A6C34878D82A}">
                    <a16:rowId xmlns:a16="http://schemas.microsoft.com/office/drawing/2014/main" val="10001"/>
                  </a:ext>
                </a:extLst>
              </a:tr>
              <a:tr h="370840">
                <a:tc>
                  <a:txBody>
                    <a:bodyPr/>
                    <a:lstStyle/>
                    <a:p>
                      <a:r>
                        <a:rPr lang="tr-TR" dirty="0" err="1" smtClean="0"/>
                        <a:t>BugsBunny</a:t>
                      </a:r>
                      <a:endParaRPr lang="en-US" dirty="0"/>
                    </a:p>
                  </a:txBody>
                  <a:tcPr/>
                </a:tc>
                <a:tc>
                  <a:txBody>
                    <a:bodyPr/>
                    <a:lstStyle/>
                    <a:p>
                      <a:r>
                        <a:rPr lang="tr-TR" dirty="0" smtClean="0"/>
                        <a:t>B</a:t>
                      </a:r>
                      <a:endParaRPr lang="en-US" dirty="0"/>
                    </a:p>
                  </a:txBody>
                  <a:tcPr/>
                </a:tc>
                <a:tc>
                  <a:txBody>
                    <a:bodyPr/>
                    <a:lstStyle/>
                    <a:p>
                      <a:r>
                        <a:rPr lang="tr-TR" dirty="0" smtClean="0"/>
                        <a:t>17.80</a:t>
                      </a:r>
                      <a:r>
                        <a:rPr lang="tr-TR" baseline="0" dirty="0" smtClean="0"/>
                        <a:t> TL</a:t>
                      </a:r>
                      <a:endParaRPr lang="en-US" dirty="0"/>
                    </a:p>
                  </a:txBody>
                  <a:tcPr/>
                </a:tc>
                <a:extLst>
                  <a:ext uri="{0D108BD9-81ED-4DB2-BD59-A6C34878D82A}">
                    <a16:rowId xmlns:a16="http://schemas.microsoft.com/office/drawing/2014/main" val="10002"/>
                  </a:ext>
                </a:extLst>
              </a:tr>
              <a:tr h="370840">
                <a:tc>
                  <a:txBody>
                    <a:bodyPr/>
                    <a:lstStyle/>
                    <a:p>
                      <a:r>
                        <a:rPr lang="tr-TR" dirty="0" err="1" smtClean="0"/>
                        <a:t>Sipderman</a:t>
                      </a:r>
                      <a:endParaRPr lang="en-US" dirty="0"/>
                    </a:p>
                  </a:txBody>
                  <a:tcPr/>
                </a:tc>
                <a:tc>
                  <a:txBody>
                    <a:bodyPr/>
                    <a:lstStyle/>
                    <a:p>
                      <a:r>
                        <a:rPr lang="tr-TR" dirty="0" smtClean="0"/>
                        <a:t>S</a:t>
                      </a:r>
                      <a:endParaRPr lang="en-US" dirty="0"/>
                    </a:p>
                  </a:txBody>
                  <a:tcPr/>
                </a:tc>
                <a:tc>
                  <a:txBody>
                    <a:bodyPr/>
                    <a:lstStyle/>
                    <a:p>
                      <a:r>
                        <a:rPr lang="tr-TR" dirty="0" smtClean="0"/>
                        <a:t>19.20 TL</a:t>
                      </a:r>
                      <a:endParaRPr lang="en-US" dirty="0"/>
                    </a:p>
                  </a:txBody>
                  <a:tcPr/>
                </a:tc>
                <a:extLst>
                  <a:ext uri="{0D108BD9-81ED-4DB2-BD59-A6C34878D82A}">
                    <a16:rowId xmlns:a16="http://schemas.microsoft.com/office/drawing/2014/main" val="10003"/>
                  </a:ext>
                </a:extLst>
              </a:tr>
            </a:tbl>
          </a:graphicData>
        </a:graphic>
      </p:graphicFrame>
      <p:sp>
        <p:nvSpPr>
          <p:cNvPr id="5" name="Content Placeholder 2"/>
          <p:cNvSpPr txBox="1">
            <a:spLocks/>
          </p:cNvSpPr>
          <p:nvPr/>
        </p:nvSpPr>
        <p:spPr>
          <a:xfrm>
            <a:off x="933734" y="5132200"/>
            <a:ext cx="10515600" cy="128452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dirty="0" smtClean="0">
                <a:latin typeface="Courier New" panose="02070309020205020404" pitchFamily="49" charset="0"/>
                <a:cs typeface="Courier New" panose="02070309020205020404" pitchFamily="49" charset="0"/>
              </a:rPr>
              <a:t>Örnek çıktı:</a:t>
            </a:r>
          </a:p>
          <a:p>
            <a:pPr marL="457200" lvl="1" indent="0">
              <a:buNone/>
            </a:pPr>
            <a:r>
              <a:rPr lang="tr-TR" dirty="0" smtClean="0">
                <a:latin typeface="Courier New" panose="02070309020205020404" pitchFamily="49" charset="0"/>
                <a:cs typeface="Courier New" panose="02070309020205020404" pitchFamily="49" charset="0"/>
              </a:rPr>
              <a:t>Hali tipi</a:t>
            </a:r>
            <a:r>
              <a:rPr lang="en-US" dirty="0" smtClean="0">
                <a:latin typeface="Courier New" panose="02070309020205020404" pitchFamily="49" charset="0"/>
                <a:cs typeface="Courier New" panose="02070309020205020404" pitchFamily="49" charset="0"/>
              </a:rPr>
              <a:t> (T/B/S): B</a:t>
            </a:r>
          </a:p>
          <a:p>
            <a:pPr marL="457200" lvl="1" indent="0">
              <a:buNone/>
            </a:pPr>
            <a:r>
              <a:rPr lang="en-US" dirty="0" err="1" smtClean="0">
                <a:latin typeface="Courier New" panose="02070309020205020404" pitchFamily="49" charset="0"/>
                <a:cs typeface="Courier New" panose="02070309020205020404" pitchFamily="49" charset="0"/>
              </a:rPr>
              <a:t>Kac</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metrekare</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hali</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dosenecek</a:t>
            </a:r>
            <a:r>
              <a:rPr lang="en-US" dirty="0" smtClean="0">
                <a:latin typeface="Courier New" panose="02070309020205020404" pitchFamily="49" charset="0"/>
                <a:cs typeface="Courier New" panose="02070309020205020404" pitchFamily="49" charset="0"/>
              </a:rPr>
              <a:t>: 19.6</a:t>
            </a:r>
          </a:p>
          <a:p>
            <a:pPr marL="457200" lvl="1" indent="0">
              <a:buNone/>
            </a:pPr>
            <a:r>
              <a:rPr lang="en-US" dirty="0" err="1" smtClean="0">
                <a:latin typeface="Courier New" panose="02070309020205020404" pitchFamily="49" charset="0"/>
                <a:cs typeface="Courier New" panose="02070309020205020404" pitchFamily="49" charset="0"/>
              </a:rPr>
              <a:t>Odenmesi</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gereken</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tutar</a:t>
            </a:r>
            <a:r>
              <a:rPr lang="en-US" dirty="0" smtClean="0">
                <a:latin typeface="Courier New" panose="02070309020205020404" pitchFamily="49" charset="0"/>
                <a:cs typeface="Courier New" panose="02070309020205020404" pitchFamily="49" charset="0"/>
              </a:rPr>
              <a:t>: 348.88 TL</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634760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533564" y="664907"/>
            <a:ext cx="3057099" cy="523220"/>
          </a:xfrm>
          <a:prstGeom prst="rect">
            <a:avLst/>
          </a:prstGeom>
          <a:solidFill>
            <a:schemeClr val="accent2">
              <a:lumMod val="20000"/>
              <a:lumOff val="80000"/>
            </a:schemeClr>
          </a:solidFill>
        </p:spPr>
        <p:txBody>
          <a:bodyPr wrap="square">
            <a:spAutoFit/>
          </a:bodyPr>
          <a:lstStyle/>
          <a:p>
            <a:r>
              <a:rPr lang="tr-TR" sz="2800" dirty="0" smtClean="0"/>
              <a:t>Örnek Program </a:t>
            </a:r>
            <a:r>
              <a:rPr lang="tr-TR" sz="2800" dirty="0" smtClean="0"/>
              <a:t>5</a:t>
            </a:r>
            <a:r>
              <a:rPr lang="en-US" sz="2800" dirty="0" smtClean="0"/>
              <a:t> </a:t>
            </a:r>
            <a:endParaRPr lang="en-US" sz="2800" dirty="0"/>
          </a:p>
        </p:txBody>
      </p:sp>
      <p:sp>
        <p:nvSpPr>
          <p:cNvPr id="7" name="Rectangle 6"/>
          <p:cNvSpPr/>
          <p:nvPr/>
        </p:nvSpPr>
        <p:spPr>
          <a:xfrm>
            <a:off x="395784" y="136476"/>
            <a:ext cx="6660108" cy="6632585"/>
          </a:xfrm>
          <a:prstGeom prst="rect">
            <a:avLst/>
          </a:prstGeom>
        </p:spPr>
        <p:txBody>
          <a:bodyPr wrap="square">
            <a:spAutoFit/>
          </a:bodyPr>
          <a:lstStyle/>
          <a:p>
            <a:r>
              <a:rPr lang="en-US" sz="1700" dirty="0" smtClean="0"/>
              <a:t>#include &lt;</a:t>
            </a:r>
            <a:r>
              <a:rPr lang="en-US" sz="1700" dirty="0" err="1" smtClean="0"/>
              <a:t>stdio.h</a:t>
            </a:r>
            <a:r>
              <a:rPr lang="en-US" sz="1700" dirty="0" smtClean="0"/>
              <a:t>&gt;</a:t>
            </a:r>
          </a:p>
          <a:p>
            <a:r>
              <a:rPr lang="en-US" sz="1700" dirty="0" smtClean="0"/>
              <a:t>#include &lt;</a:t>
            </a:r>
            <a:r>
              <a:rPr lang="en-US" sz="1700" dirty="0" err="1" smtClean="0"/>
              <a:t>stdlib.h</a:t>
            </a:r>
            <a:r>
              <a:rPr lang="en-US" sz="1700" dirty="0" smtClean="0"/>
              <a:t>&gt;</a:t>
            </a:r>
          </a:p>
          <a:p>
            <a:r>
              <a:rPr lang="en-US" sz="1700" dirty="0" err="1" smtClean="0"/>
              <a:t>int</a:t>
            </a:r>
            <a:r>
              <a:rPr lang="en-US" sz="1700" dirty="0" smtClean="0"/>
              <a:t> main(void) </a:t>
            </a:r>
          </a:p>
          <a:p>
            <a:r>
              <a:rPr lang="en-US" sz="1700" dirty="0" smtClean="0"/>
              <a:t>{</a:t>
            </a:r>
          </a:p>
          <a:p>
            <a:r>
              <a:rPr lang="en-US" sz="1700" dirty="0" smtClean="0"/>
              <a:t>	char </a:t>
            </a:r>
            <a:r>
              <a:rPr lang="en-US" sz="1700" dirty="0" err="1" smtClean="0"/>
              <a:t>kod</a:t>
            </a:r>
            <a:r>
              <a:rPr lang="en-US" sz="1700" dirty="0" smtClean="0"/>
              <a:t>;</a:t>
            </a:r>
          </a:p>
          <a:p>
            <a:r>
              <a:rPr lang="en-US" sz="1700" dirty="0" smtClean="0"/>
              <a:t>	float </a:t>
            </a:r>
            <a:r>
              <a:rPr lang="en-US" sz="1700" dirty="0" err="1" smtClean="0"/>
              <a:t>alan</a:t>
            </a:r>
            <a:r>
              <a:rPr lang="en-US" sz="1700" dirty="0" smtClean="0"/>
              <a:t>, </a:t>
            </a:r>
            <a:r>
              <a:rPr lang="en-US" sz="1700" dirty="0" err="1" smtClean="0"/>
              <a:t>ucret</a:t>
            </a:r>
            <a:r>
              <a:rPr lang="en-US" sz="1700" dirty="0" smtClean="0"/>
              <a:t>=0;</a:t>
            </a:r>
          </a:p>
          <a:p>
            <a:r>
              <a:rPr lang="en-US" sz="1700" dirty="0" smtClean="0"/>
              <a:t>	</a:t>
            </a:r>
          </a:p>
          <a:p>
            <a:r>
              <a:rPr lang="en-US" sz="1700" dirty="0" smtClean="0"/>
              <a:t>	</a:t>
            </a:r>
            <a:r>
              <a:rPr lang="en-US" sz="1700" dirty="0" err="1" smtClean="0"/>
              <a:t>printf</a:t>
            </a:r>
            <a:r>
              <a:rPr lang="en-US" sz="1700" dirty="0" smtClean="0"/>
              <a:t>("Hali Tipi (T/B/S): ");</a:t>
            </a:r>
          </a:p>
          <a:p>
            <a:r>
              <a:rPr lang="en-US" sz="1700" dirty="0" smtClean="0"/>
              <a:t>	</a:t>
            </a:r>
            <a:r>
              <a:rPr lang="en-US" sz="1700" dirty="0" err="1" smtClean="0"/>
              <a:t>scanf</a:t>
            </a:r>
            <a:r>
              <a:rPr lang="en-US" sz="1700" dirty="0" smtClean="0"/>
              <a:t>("%c",&amp;</a:t>
            </a:r>
            <a:r>
              <a:rPr lang="en-US" sz="1700" dirty="0" err="1" smtClean="0"/>
              <a:t>kod</a:t>
            </a:r>
            <a:r>
              <a:rPr lang="en-US" sz="1700" dirty="0" smtClean="0"/>
              <a:t>);</a:t>
            </a:r>
          </a:p>
          <a:p>
            <a:r>
              <a:rPr lang="en-US" sz="1700" dirty="0" smtClean="0"/>
              <a:t>	</a:t>
            </a:r>
            <a:r>
              <a:rPr lang="en-US" sz="1700" dirty="0" err="1" smtClean="0"/>
              <a:t>printf</a:t>
            </a:r>
            <a:r>
              <a:rPr lang="en-US" sz="1700" dirty="0" smtClean="0"/>
              <a:t>("</a:t>
            </a:r>
            <a:r>
              <a:rPr lang="en-US" sz="1700" dirty="0" err="1" smtClean="0"/>
              <a:t>Kac</a:t>
            </a:r>
            <a:r>
              <a:rPr lang="en-US" sz="1700" dirty="0" smtClean="0"/>
              <a:t> </a:t>
            </a:r>
            <a:r>
              <a:rPr lang="en-US" sz="1700" dirty="0" err="1" smtClean="0"/>
              <a:t>metrekare</a:t>
            </a:r>
            <a:r>
              <a:rPr lang="en-US" sz="1700" dirty="0" smtClean="0"/>
              <a:t> </a:t>
            </a:r>
            <a:r>
              <a:rPr lang="en-US" sz="1700" dirty="0" err="1" smtClean="0"/>
              <a:t>hali</a:t>
            </a:r>
            <a:r>
              <a:rPr lang="en-US" sz="1700" dirty="0" smtClean="0"/>
              <a:t> </a:t>
            </a:r>
            <a:r>
              <a:rPr lang="en-US" sz="1700" dirty="0" err="1" smtClean="0"/>
              <a:t>dosenecek</a:t>
            </a:r>
            <a:r>
              <a:rPr lang="en-US" sz="1700" dirty="0" smtClean="0"/>
              <a:t>: ");</a:t>
            </a:r>
          </a:p>
          <a:p>
            <a:r>
              <a:rPr lang="en-US" sz="1700" dirty="0" smtClean="0"/>
              <a:t>	</a:t>
            </a:r>
            <a:r>
              <a:rPr lang="en-US" sz="1700" dirty="0" err="1" smtClean="0"/>
              <a:t>scanf</a:t>
            </a:r>
            <a:r>
              <a:rPr lang="en-US" sz="1700" dirty="0" smtClean="0"/>
              <a:t>("%f", &amp;</a:t>
            </a:r>
            <a:r>
              <a:rPr lang="en-US" sz="1700" dirty="0" err="1" smtClean="0"/>
              <a:t>alan</a:t>
            </a:r>
            <a:r>
              <a:rPr lang="en-US" sz="1700" dirty="0" smtClean="0"/>
              <a:t>);</a:t>
            </a:r>
          </a:p>
          <a:p>
            <a:r>
              <a:rPr lang="en-US" sz="1700" dirty="0" smtClean="0"/>
              <a:t>	</a:t>
            </a:r>
          </a:p>
          <a:p>
            <a:r>
              <a:rPr lang="en-US" sz="1700" dirty="0" smtClean="0"/>
              <a:t>	/*</a:t>
            </a:r>
            <a:r>
              <a:rPr lang="en-US" sz="1700" dirty="0" err="1" smtClean="0"/>
              <a:t>Yorum</a:t>
            </a:r>
            <a:r>
              <a:rPr lang="en-US" sz="1700" dirty="0" smtClean="0"/>
              <a:t>: Hali </a:t>
            </a:r>
            <a:r>
              <a:rPr lang="en-US" sz="1700" dirty="0" err="1" smtClean="0"/>
              <a:t>tipine</a:t>
            </a:r>
            <a:r>
              <a:rPr lang="en-US" sz="1700" dirty="0" smtClean="0"/>
              <a:t> gore </a:t>
            </a:r>
            <a:r>
              <a:rPr lang="en-US" sz="1700" dirty="0" err="1" smtClean="0"/>
              <a:t>ucret</a:t>
            </a:r>
            <a:r>
              <a:rPr lang="en-US" sz="1700" dirty="0" smtClean="0"/>
              <a:t> </a:t>
            </a:r>
            <a:r>
              <a:rPr lang="en-US" sz="1700" dirty="0" err="1" smtClean="0"/>
              <a:t>hesabi</a:t>
            </a:r>
            <a:r>
              <a:rPr lang="en-US" sz="1700" dirty="0" smtClean="0"/>
              <a:t>*/</a:t>
            </a:r>
          </a:p>
          <a:p>
            <a:r>
              <a:rPr lang="en-US" sz="1700" dirty="0" smtClean="0"/>
              <a:t>	</a:t>
            </a:r>
          </a:p>
          <a:p>
            <a:r>
              <a:rPr lang="en-US" sz="1700" dirty="0" smtClean="0"/>
              <a:t>	if(</a:t>
            </a:r>
            <a:r>
              <a:rPr lang="en-US" sz="1700" dirty="0" err="1" smtClean="0"/>
              <a:t>kod</a:t>
            </a:r>
            <a:r>
              <a:rPr lang="en-US" sz="1700" dirty="0" smtClean="0"/>
              <a:t>=='T')</a:t>
            </a:r>
          </a:p>
          <a:p>
            <a:r>
              <a:rPr lang="en-US" sz="1700" dirty="0" smtClean="0"/>
              <a:t>		</a:t>
            </a:r>
            <a:r>
              <a:rPr lang="en-US" sz="1700" dirty="0" err="1" smtClean="0"/>
              <a:t>ucret</a:t>
            </a:r>
            <a:r>
              <a:rPr lang="en-US" sz="1700" dirty="0" smtClean="0"/>
              <a:t>=</a:t>
            </a:r>
            <a:r>
              <a:rPr lang="en-US" sz="1700" dirty="0" err="1" smtClean="0"/>
              <a:t>alan</a:t>
            </a:r>
            <a:r>
              <a:rPr lang="en-US" sz="1700" dirty="0" smtClean="0"/>
              <a:t>*18.8;</a:t>
            </a:r>
          </a:p>
          <a:p>
            <a:r>
              <a:rPr lang="en-US" sz="1700" dirty="0" smtClean="0"/>
              <a:t>	else if (</a:t>
            </a:r>
            <a:r>
              <a:rPr lang="en-US" sz="1700" dirty="0" err="1" smtClean="0"/>
              <a:t>kod</a:t>
            </a:r>
            <a:r>
              <a:rPr lang="en-US" sz="1700" dirty="0" smtClean="0"/>
              <a:t>=='B')</a:t>
            </a:r>
          </a:p>
          <a:p>
            <a:r>
              <a:rPr lang="en-US" sz="1700" dirty="0" smtClean="0"/>
              <a:t>		</a:t>
            </a:r>
            <a:r>
              <a:rPr lang="en-US" sz="1700" dirty="0" err="1" smtClean="0"/>
              <a:t>ucret</a:t>
            </a:r>
            <a:r>
              <a:rPr lang="en-US" sz="1700" dirty="0" smtClean="0"/>
              <a:t>=</a:t>
            </a:r>
            <a:r>
              <a:rPr lang="en-US" sz="1700" dirty="0" err="1" smtClean="0"/>
              <a:t>alan</a:t>
            </a:r>
            <a:r>
              <a:rPr lang="en-US" sz="1700" dirty="0" smtClean="0"/>
              <a:t>*17.8;</a:t>
            </a:r>
          </a:p>
          <a:p>
            <a:r>
              <a:rPr lang="en-US" sz="1700" dirty="0" smtClean="0"/>
              <a:t>	else if (</a:t>
            </a:r>
            <a:r>
              <a:rPr lang="en-US" sz="1700" dirty="0" err="1" smtClean="0"/>
              <a:t>kod</a:t>
            </a:r>
            <a:r>
              <a:rPr lang="en-US" sz="1700" dirty="0" smtClean="0"/>
              <a:t>=='S')</a:t>
            </a:r>
          </a:p>
          <a:p>
            <a:r>
              <a:rPr lang="en-US" sz="1700" dirty="0" smtClean="0"/>
              <a:t>		</a:t>
            </a:r>
            <a:r>
              <a:rPr lang="en-US" sz="1700" dirty="0" err="1" smtClean="0"/>
              <a:t>ucret</a:t>
            </a:r>
            <a:r>
              <a:rPr lang="en-US" sz="1700" dirty="0" smtClean="0"/>
              <a:t>=</a:t>
            </a:r>
            <a:r>
              <a:rPr lang="en-US" sz="1700" dirty="0" err="1" smtClean="0"/>
              <a:t>alan</a:t>
            </a:r>
            <a:r>
              <a:rPr lang="en-US" sz="1700" dirty="0" smtClean="0"/>
              <a:t>*19.2;</a:t>
            </a:r>
          </a:p>
          <a:p>
            <a:r>
              <a:rPr lang="en-US" sz="1700" dirty="0" smtClean="0"/>
              <a:t>	else </a:t>
            </a:r>
            <a:r>
              <a:rPr lang="en-US" sz="1700" dirty="0" err="1" smtClean="0"/>
              <a:t>printf</a:t>
            </a:r>
            <a:r>
              <a:rPr lang="en-US" sz="1700" dirty="0" smtClean="0"/>
              <a:t> ("</a:t>
            </a:r>
            <a:r>
              <a:rPr lang="en-US" sz="1700" dirty="0" err="1" smtClean="0"/>
              <a:t>Yanlis</a:t>
            </a:r>
            <a:r>
              <a:rPr lang="en-US" sz="1700" dirty="0" smtClean="0"/>
              <a:t> </a:t>
            </a:r>
            <a:r>
              <a:rPr lang="en-US" sz="1700" dirty="0" err="1" smtClean="0"/>
              <a:t>kod</a:t>
            </a:r>
            <a:r>
              <a:rPr lang="en-US" sz="1700" dirty="0" smtClean="0"/>
              <a:t> </a:t>
            </a:r>
            <a:r>
              <a:rPr lang="en-US" sz="1700" dirty="0" err="1" smtClean="0"/>
              <a:t>girildi</a:t>
            </a:r>
            <a:r>
              <a:rPr lang="en-US" sz="1700" dirty="0" smtClean="0"/>
              <a:t>\n");</a:t>
            </a:r>
          </a:p>
          <a:p>
            <a:r>
              <a:rPr lang="en-US" sz="1700" dirty="0" smtClean="0"/>
              <a:t>	</a:t>
            </a:r>
          </a:p>
          <a:p>
            <a:r>
              <a:rPr lang="en-US" sz="1700" dirty="0" smtClean="0"/>
              <a:t>	</a:t>
            </a:r>
            <a:r>
              <a:rPr lang="en-US" sz="1700" dirty="0" err="1" smtClean="0"/>
              <a:t>printf</a:t>
            </a:r>
            <a:r>
              <a:rPr lang="en-US" sz="1700" dirty="0" smtClean="0"/>
              <a:t>("</a:t>
            </a:r>
            <a:r>
              <a:rPr lang="en-US" sz="1700" dirty="0" err="1" smtClean="0"/>
              <a:t>Odenmesi</a:t>
            </a:r>
            <a:r>
              <a:rPr lang="en-US" sz="1700" dirty="0" smtClean="0"/>
              <a:t> </a:t>
            </a:r>
            <a:r>
              <a:rPr lang="en-US" sz="1700" dirty="0" err="1" smtClean="0"/>
              <a:t>gereken</a:t>
            </a:r>
            <a:r>
              <a:rPr lang="en-US" sz="1700" dirty="0" smtClean="0"/>
              <a:t> </a:t>
            </a:r>
            <a:r>
              <a:rPr lang="en-US" sz="1700" dirty="0" err="1" smtClean="0"/>
              <a:t>ucret</a:t>
            </a:r>
            <a:r>
              <a:rPr lang="en-US" sz="1700" dirty="0" smtClean="0"/>
              <a:t>: %7.2f TL.", </a:t>
            </a:r>
            <a:r>
              <a:rPr lang="en-US" sz="1700" dirty="0" err="1" smtClean="0"/>
              <a:t>ucret</a:t>
            </a:r>
            <a:r>
              <a:rPr lang="en-US" sz="1700" dirty="0" smtClean="0"/>
              <a:t>);</a:t>
            </a:r>
          </a:p>
          <a:p>
            <a:r>
              <a:rPr lang="en-US" sz="1700" dirty="0" smtClean="0"/>
              <a:t>	return 0;</a:t>
            </a:r>
          </a:p>
          <a:p>
            <a:r>
              <a:rPr lang="en-US" sz="1700" dirty="0" smtClean="0"/>
              <a:t>}</a:t>
            </a:r>
            <a:endParaRPr lang="en-US" sz="1700" dirty="0"/>
          </a:p>
        </p:txBody>
      </p:sp>
    </p:spTree>
    <p:extLst>
      <p:ext uri="{BB962C8B-B14F-4D97-AF65-F5344CB8AC3E}">
        <p14:creationId xmlns:p14="http://schemas.microsoft.com/office/powerpoint/2010/main" val="42567923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err="1" smtClean="0"/>
              <a:t>İçiçe</a:t>
            </a:r>
            <a:r>
              <a:rPr lang="tr-TR" dirty="0" smtClean="0"/>
              <a:t> </a:t>
            </a:r>
            <a:r>
              <a:rPr lang="tr-TR" dirty="0" err="1" smtClean="0"/>
              <a:t>if</a:t>
            </a:r>
            <a:r>
              <a:rPr lang="tr-TR" dirty="0" smtClean="0"/>
              <a:t> komutu </a:t>
            </a:r>
            <a:r>
              <a:rPr lang="tr-TR" dirty="0"/>
              <a:t/>
            </a:r>
            <a:br>
              <a:rPr lang="tr-TR" dirty="0"/>
            </a:br>
            <a:r>
              <a:rPr lang="tr-TR" sz="3200" dirty="0"/>
              <a:t>(</a:t>
            </a:r>
            <a:r>
              <a:rPr lang="tr-TR" sz="3200" dirty="0" smtClean="0"/>
              <a:t>Örnek Durum I)</a:t>
            </a:r>
          </a:p>
        </p:txBody>
      </p:sp>
      <p:sp>
        <p:nvSpPr>
          <p:cNvPr id="4" name="Rectangle 3"/>
          <p:cNvSpPr/>
          <p:nvPr/>
        </p:nvSpPr>
        <p:spPr>
          <a:xfrm>
            <a:off x="2879678" y="2162237"/>
            <a:ext cx="6196084" cy="34545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urier New" panose="02070309020205020404" pitchFamily="49" charset="0"/>
              <a:cs typeface="Courier New" panose="02070309020205020404" pitchFamily="49" charset="0"/>
            </a:endParaRPr>
          </a:p>
        </p:txBody>
      </p:sp>
      <p:sp>
        <p:nvSpPr>
          <p:cNvPr id="5" name="TextBox 4"/>
          <p:cNvSpPr txBox="1"/>
          <p:nvPr/>
        </p:nvSpPr>
        <p:spPr>
          <a:xfrm>
            <a:off x="3207224" y="2436827"/>
            <a:ext cx="3234519" cy="369332"/>
          </a:xfrm>
          <a:prstGeom prst="rect">
            <a:avLst/>
          </a:prstGeom>
          <a:noFill/>
        </p:spPr>
        <p:txBody>
          <a:bodyPr wrap="square" rtlCol="0">
            <a:spAutoFit/>
          </a:bodyPr>
          <a:lstStyle/>
          <a:p>
            <a:r>
              <a:rPr lang="en-US" dirty="0" smtClean="0">
                <a:latin typeface="Courier New" panose="02070309020205020404" pitchFamily="49" charset="0"/>
                <a:cs typeface="Courier New" panose="02070309020205020404" pitchFamily="49" charset="0"/>
              </a:rPr>
              <a:t>if (</a:t>
            </a:r>
            <a:r>
              <a:rPr lang="en-US" dirty="0" err="1" smtClean="0">
                <a:latin typeface="Courier New" panose="02070309020205020404" pitchFamily="49" charset="0"/>
                <a:cs typeface="Courier New" panose="02070309020205020404" pitchFamily="49" charset="0"/>
              </a:rPr>
              <a:t>ko</a:t>
            </a:r>
            <a:r>
              <a:rPr lang="tr-TR" dirty="0" smtClean="0">
                <a:latin typeface="Courier New" panose="02070309020205020404" pitchFamily="49" charset="0"/>
                <a:cs typeface="Courier New" panose="02070309020205020404" pitchFamily="49" charset="0"/>
              </a:rPr>
              <a:t>şul</a:t>
            </a:r>
            <a:r>
              <a:rPr lang="tr-TR" dirty="0">
                <a:latin typeface="Courier New" panose="02070309020205020404" pitchFamily="49" charset="0"/>
                <a:cs typeface="Courier New" panose="02070309020205020404" pitchFamily="49" charset="0"/>
              </a:rPr>
              <a:t>_</a:t>
            </a:r>
            <a:r>
              <a:rPr lang="tr-TR" dirty="0" smtClean="0">
                <a:latin typeface="Courier New" panose="02070309020205020404" pitchFamily="49" charset="0"/>
                <a:cs typeface="Courier New" panose="02070309020205020404" pitchFamily="49" charset="0"/>
              </a:rPr>
              <a:t>ifadesi1)</a:t>
            </a:r>
            <a:endParaRPr lang="en-US" dirty="0">
              <a:latin typeface="Courier New" panose="02070309020205020404" pitchFamily="49" charset="0"/>
              <a:cs typeface="Courier New" panose="02070309020205020404" pitchFamily="49" charset="0"/>
            </a:endParaRPr>
          </a:p>
        </p:txBody>
      </p:sp>
      <p:sp>
        <p:nvSpPr>
          <p:cNvPr id="6" name="Rectangle 5"/>
          <p:cNvSpPr/>
          <p:nvPr/>
        </p:nvSpPr>
        <p:spPr>
          <a:xfrm>
            <a:off x="3688023" y="2915099"/>
            <a:ext cx="3957851" cy="12411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895867" y="2955874"/>
            <a:ext cx="3296503" cy="1200329"/>
          </a:xfrm>
          <a:prstGeom prst="rect">
            <a:avLst/>
          </a:prstGeom>
          <a:noFill/>
        </p:spPr>
        <p:txBody>
          <a:bodyPr wrap="square" rtlCol="0">
            <a:spAutoFit/>
          </a:bodyPr>
          <a:lstStyle/>
          <a:p>
            <a:r>
              <a:rPr lang="en-US" dirty="0" smtClean="0">
                <a:latin typeface="Courier New" panose="02070309020205020404" pitchFamily="49" charset="0"/>
                <a:cs typeface="Courier New" panose="02070309020205020404" pitchFamily="49" charset="0"/>
              </a:rPr>
              <a:t>if (</a:t>
            </a:r>
            <a:r>
              <a:rPr lang="en-US" dirty="0" err="1" smtClean="0">
                <a:latin typeface="Courier New" panose="02070309020205020404" pitchFamily="49" charset="0"/>
                <a:cs typeface="Courier New" panose="02070309020205020404" pitchFamily="49" charset="0"/>
              </a:rPr>
              <a:t>ko</a:t>
            </a:r>
            <a:r>
              <a:rPr lang="tr-TR" dirty="0" smtClean="0">
                <a:latin typeface="Courier New" panose="02070309020205020404" pitchFamily="49" charset="0"/>
                <a:cs typeface="Courier New" panose="02070309020205020404" pitchFamily="49" charset="0"/>
              </a:rPr>
              <a:t>şul</a:t>
            </a:r>
            <a:r>
              <a:rPr lang="tr-TR" dirty="0">
                <a:latin typeface="Courier New" panose="02070309020205020404" pitchFamily="49" charset="0"/>
                <a:cs typeface="Courier New" panose="02070309020205020404" pitchFamily="49" charset="0"/>
              </a:rPr>
              <a:t>_</a:t>
            </a:r>
            <a:r>
              <a:rPr lang="tr-TR" dirty="0" smtClean="0">
                <a:latin typeface="Courier New" panose="02070309020205020404" pitchFamily="49" charset="0"/>
                <a:cs typeface="Courier New" panose="02070309020205020404" pitchFamily="49" charset="0"/>
              </a:rPr>
              <a:t>ifadesi2)</a:t>
            </a:r>
          </a:p>
          <a:p>
            <a:r>
              <a:rPr lang="tr-TR" dirty="0">
                <a:latin typeface="Courier New" panose="02070309020205020404" pitchFamily="49" charset="0"/>
                <a:cs typeface="Courier New" panose="02070309020205020404" pitchFamily="49" charset="0"/>
              </a:rPr>
              <a:t>	</a:t>
            </a:r>
            <a:r>
              <a:rPr lang="tr-TR" dirty="0" smtClean="0">
                <a:latin typeface="Courier New" panose="02070309020205020404" pitchFamily="49" charset="0"/>
                <a:cs typeface="Courier New" panose="02070309020205020404" pitchFamily="49" charset="0"/>
              </a:rPr>
              <a:t>komut1;</a:t>
            </a:r>
          </a:p>
          <a:p>
            <a:r>
              <a:rPr lang="tr-TR" dirty="0" smtClean="0">
                <a:latin typeface="Courier New" panose="02070309020205020404" pitchFamily="49" charset="0"/>
                <a:cs typeface="Courier New" panose="02070309020205020404" pitchFamily="49" charset="0"/>
              </a:rPr>
              <a:t>else</a:t>
            </a:r>
          </a:p>
          <a:p>
            <a:r>
              <a:rPr lang="tr-TR" dirty="0">
                <a:latin typeface="Courier New" panose="02070309020205020404" pitchFamily="49" charset="0"/>
                <a:cs typeface="Courier New" panose="02070309020205020404" pitchFamily="49" charset="0"/>
              </a:rPr>
              <a:t>	</a:t>
            </a:r>
            <a:r>
              <a:rPr lang="tr-TR" dirty="0" smtClean="0">
                <a:latin typeface="Courier New" panose="02070309020205020404" pitchFamily="49" charset="0"/>
                <a:cs typeface="Courier New" panose="02070309020205020404" pitchFamily="49" charset="0"/>
              </a:rPr>
              <a:t>komut2;</a:t>
            </a:r>
          </a:p>
        </p:txBody>
      </p:sp>
      <p:sp>
        <p:nvSpPr>
          <p:cNvPr id="8" name="TextBox 7"/>
          <p:cNvSpPr txBox="1"/>
          <p:nvPr/>
        </p:nvSpPr>
        <p:spPr>
          <a:xfrm>
            <a:off x="3428715" y="4483458"/>
            <a:ext cx="2115403" cy="646331"/>
          </a:xfrm>
          <a:prstGeom prst="rect">
            <a:avLst/>
          </a:prstGeom>
          <a:noFill/>
        </p:spPr>
        <p:txBody>
          <a:bodyPr wrap="square" rtlCol="0">
            <a:spAutoFit/>
          </a:bodyPr>
          <a:lstStyle/>
          <a:p>
            <a:r>
              <a:rPr lang="tr-TR" dirty="0" smtClean="0">
                <a:latin typeface="Courier New" panose="02070309020205020404" pitchFamily="49" charset="0"/>
                <a:cs typeface="Courier New" panose="02070309020205020404" pitchFamily="49" charset="0"/>
              </a:rPr>
              <a:t>else</a:t>
            </a:r>
          </a:p>
          <a:p>
            <a:r>
              <a:rPr lang="tr-TR" dirty="0">
                <a:latin typeface="Courier New" panose="02070309020205020404" pitchFamily="49" charset="0"/>
                <a:cs typeface="Courier New" panose="02070309020205020404" pitchFamily="49" charset="0"/>
              </a:rPr>
              <a:t>	</a:t>
            </a:r>
            <a:r>
              <a:rPr lang="tr-TR" dirty="0" smtClean="0">
                <a:latin typeface="Courier New" panose="02070309020205020404" pitchFamily="49" charset="0"/>
                <a:cs typeface="Courier New" panose="02070309020205020404" pitchFamily="49" charset="0"/>
              </a:rPr>
              <a:t>komut3;</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373557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err="1" smtClean="0"/>
              <a:t>İçiçe</a:t>
            </a:r>
            <a:r>
              <a:rPr lang="tr-TR" dirty="0" smtClean="0"/>
              <a:t> </a:t>
            </a:r>
            <a:r>
              <a:rPr lang="tr-TR" dirty="0" err="1" smtClean="0"/>
              <a:t>if</a:t>
            </a:r>
            <a:r>
              <a:rPr lang="tr-TR" dirty="0" smtClean="0"/>
              <a:t> komutu </a:t>
            </a:r>
            <a:r>
              <a:rPr lang="tr-TR" dirty="0"/>
              <a:t/>
            </a:r>
            <a:br>
              <a:rPr lang="tr-TR" dirty="0"/>
            </a:br>
            <a:r>
              <a:rPr lang="tr-TR" sz="3200" dirty="0"/>
              <a:t>(</a:t>
            </a:r>
            <a:r>
              <a:rPr lang="tr-TR" sz="3200" dirty="0" smtClean="0"/>
              <a:t>Örnek Durum II)</a:t>
            </a:r>
          </a:p>
        </p:txBody>
      </p:sp>
      <p:sp>
        <p:nvSpPr>
          <p:cNvPr id="4" name="Rectangle 3"/>
          <p:cNvSpPr/>
          <p:nvPr/>
        </p:nvSpPr>
        <p:spPr>
          <a:xfrm>
            <a:off x="576333" y="2130794"/>
            <a:ext cx="6196084" cy="34545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urier New" panose="02070309020205020404" pitchFamily="49" charset="0"/>
              <a:cs typeface="Courier New" panose="02070309020205020404" pitchFamily="49" charset="0"/>
            </a:endParaRPr>
          </a:p>
        </p:txBody>
      </p:sp>
      <p:sp>
        <p:nvSpPr>
          <p:cNvPr id="5" name="TextBox 4"/>
          <p:cNvSpPr txBox="1"/>
          <p:nvPr/>
        </p:nvSpPr>
        <p:spPr>
          <a:xfrm>
            <a:off x="838200" y="2412065"/>
            <a:ext cx="3234519" cy="646331"/>
          </a:xfrm>
          <a:prstGeom prst="rect">
            <a:avLst/>
          </a:prstGeom>
          <a:noFill/>
        </p:spPr>
        <p:txBody>
          <a:bodyPr wrap="square" rtlCol="0">
            <a:spAutoFit/>
          </a:bodyPr>
          <a:lstStyle/>
          <a:p>
            <a:r>
              <a:rPr lang="en-US" dirty="0" smtClean="0">
                <a:latin typeface="Courier New" panose="02070309020205020404" pitchFamily="49" charset="0"/>
                <a:cs typeface="Courier New" panose="02070309020205020404" pitchFamily="49" charset="0"/>
              </a:rPr>
              <a:t>if (</a:t>
            </a:r>
            <a:r>
              <a:rPr lang="en-US" dirty="0" err="1" smtClean="0">
                <a:latin typeface="Courier New" panose="02070309020205020404" pitchFamily="49" charset="0"/>
                <a:cs typeface="Courier New" panose="02070309020205020404" pitchFamily="49" charset="0"/>
              </a:rPr>
              <a:t>ko</a:t>
            </a:r>
            <a:r>
              <a:rPr lang="tr-TR" dirty="0" smtClean="0">
                <a:latin typeface="Courier New" panose="02070309020205020404" pitchFamily="49" charset="0"/>
                <a:cs typeface="Courier New" panose="02070309020205020404" pitchFamily="49" charset="0"/>
              </a:rPr>
              <a:t>şul</a:t>
            </a:r>
            <a:r>
              <a:rPr lang="tr-TR" dirty="0">
                <a:latin typeface="Courier New" panose="02070309020205020404" pitchFamily="49" charset="0"/>
                <a:cs typeface="Courier New" panose="02070309020205020404" pitchFamily="49" charset="0"/>
              </a:rPr>
              <a:t>_</a:t>
            </a:r>
            <a:r>
              <a:rPr lang="tr-TR" dirty="0" smtClean="0">
                <a:latin typeface="Courier New" panose="02070309020205020404" pitchFamily="49" charset="0"/>
                <a:cs typeface="Courier New" panose="02070309020205020404" pitchFamily="49" charset="0"/>
              </a:rPr>
              <a:t>ifadesi1)</a:t>
            </a:r>
          </a:p>
          <a:p>
            <a:r>
              <a:rPr lang="tr-TR" dirty="0">
                <a:latin typeface="Courier New" panose="02070309020205020404" pitchFamily="49" charset="0"/>
                <a:cs typeface="Courier New" panose="02070309020205020404" pitchFamily="49" charset="0"/>
              </a:rPr>
              <a:t>	</a:t>
            </a:r>
            <a:r>
              <a:rPr lang="tr-TR" dirty="0" smtClean="0">
                <a:latin typeface="Courier New" panose="02070309020205020404" pitchFamily="49" charset="0"/>
                <a:cs typeface="Courier New" panose="02070309020205020404" pitchFamily="49" charset="0"/>
              </a:rPr>
              <a:t>komut1;</a:t>
            </a:r>
            <a:endParaRPr lang="en-US" dirty="0">
              <a:latin typeface="Courier New" panose="02070309020205020404" pitchFamily="49" charset="0"/>
              <a:cs typeface="Courier New" panose="02070309020205020404" pitchFamily="49" charset="0"/>
            </a:endParaRPr>
          </a:p>
        </p:txBody>
      </p:sp>
      <p:sp>
        <p:nvSpPr>
          <p:cNvPr id="6" name="Rectangle 5"/>
          <p:cNvSpPr/>
          <p:nvPr/>
        </p:nvSpPr>
        <p:spPr>
          <a:xfrm>
            <a:off x="1160060" y="3921013"/>
            <a:ext cx="3957851" cy="12411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305351" y="3990270"/>
            <a:ext cx="3296503" cy="1200329"/>
          </a:xfrm>
          <a:prstGeom prst="rect">
            <a:avLst/>
          </a:prstGeom>
          <a:noFill/>
        </p:spPr>
        <p:txBody>
          <a:bodyPr wrap="square" rtlCol="0">
            <a:spAutoFit/>
          </a:bodyPr>
          <a:lstStyle/>
          <a:p>
            <a:r>
              <a:rPr lang="en-US" dirty="0" smtClean="0">
                <a:latin typeface="Courier New" panose="02070309020205020404" pitchFamily="49" charset="0"/>
                <a:cs typeface="Courier New" panose="02070309020205020404" pitchFamily="49" charset="0"/>
              </a:rPr>
              <a:t>if (</a:t>
            </a:r>
            <a:r>
              <a:rPr lang="en-US" dirty="0" err="1" smtClean="0">
                <a:latin typeface="Courier New" panose="02070309020205020404" pitchFamily="49" charset="0"/>
                <a:cs typeface="Courier New" panose="02070309020205020404" pitchFamily="49" charset="0"/>
              </a:rPr>
              <a:t>ko</a:t>
            </a:r>
            <a:r>
              <a:rPr lang="tr-TR" dirty="0" smtClean="0">
                <a:latin typeface="Courier New" panose="02070309020205020404" pitchFamily="49" charset="0"/>
                <a:cs typeface="Courier New" panose="02070309020205020404" pitchFamily="49" charset="0"/>
              </a:rPr>
              <a:t>şul</a:t>
            </a:r>
            <a:r>
              <a:rPr lang="tr-TR" dirty="0">
                <a:latin typeface="Courier New" panose="02070309020205020404" pitchFamily="49" charset="0"/>
                <a:cs typeface="Courier New" panose="02070309020205020404" pitchFamily="49" charset="0"/>
              </a:rPr>
              <a:t>_</a:t>
            </a:r>
            <a:r>
              <a:rPr lang="tr-TR" dirty="0" smtClean="0">
                <a:latin typeface="Courier New" panose="02070309020205020404" pitchFamily="49" charset="0"/>
                <a:cs typeface="Courier New" panose="02070309020205020404" pitchFamily="49" charset="0"/>
              </a:rPr>
              <a:t>ifadesi2)</a:t>
            </a:r>
          </a:p>
          <a:p>
            <a:r>
              <a:rPr lang="tr-TR" dirty="0">
                <a:latin typeface="Courier New" panose="02070309020205020404" pitchFamily="49" charset="0"/>
                <a:cs typeface="Courier New" panose="02070309020205020404" pitchFamily="49" charset="0"/>
              </a:rPr>
              <a:t>	</a:t>
            </a:r>
            <a:r>
              <a:rPr lang="tr-TR" dirty="0" smtClean="0">
                <a:latin typeface="Courier New" panose="02070309020205020404" pitchFamily="49" charset="0"/>
                <a:cs typeface="Courier New" panose="02070309020205020404" pitchFamily="49" charset="0"/>
              </a:rPr>
              <a:t>komut2;</a:t>
            </a:r>
          </a:p>
          <a:p>
            <a:r>
              <a:rPr lang="tr-TR" dirty="0" smtClean="0">
                <a:latin typeface="Courier New" panose="02070309020205020404" pitchFamily="49" charset="0"/>
                <a:cs typeface="Courier New" panose="02070309020205020404" pitchFamily="49" charset="0"/>
              </a:rPr>
              <a:t>else</a:t>
            </a:r>
          </a:p>
          <a:p>
            <a:r>
              <a:rPr lang="tr-TR" dirty="0">
                <a:latin typeface="Courier New" panose="02070309020205020404" pitchFamily="49" charset="0"/>
                <a:cs typeface="Courier New" panose="02070309020205020404" pitchFamily="49" charset="0"/>
              </a:rPr>
              <a:t>	</a:t>
            </a:r>
            <a:r>
              <a:rPr lang="tr-TR" dirty="0" smtClean="0">
                <a:latin typeface="Courier New" panose="02070309020205020404" pitchFamily="49" charset="0"/>
                <a:cs typeface="Courier New" panose="02070309020205020404" pitchFamily="49" charset="0"/>
              </a:rPr>
              <a:t>komut3;</a:t>
            </a:r>
          </a:p>
        </p:txBody>
      </p:sp>
      <p:sp>
        <p:nvSpPr>
          <p:cNvPr id="8" name="TextBox 7"/>
          <p:cNvSpPr txBox="1"/>
          <p:nvPr/>
        </p:nvSpPr>
        <p:spPr>
          <a:xfrm>
            <a:off x="838200" y="3339667"/>
            <a:ext cx="2115403" cy="369332"/>
          </a:xfrm>
          <a:prstGeom prst="rect">
            <a:avLst/>
          </a:prstGeom>
          <a:noFill/>
        </p:spPr>
        <p:txBody>
          <a:bodyPr wrap="square" rtlCol="0">
            <a:spAutoFit/>
          </a:bodyPr>
          <a:lstStyle/>
          <a:p>
            <a:r>
              <a:rPr lang="tr-TR" dirty="0" smtClean="0">
                <a:latin typeface="Courier New" panose="02070309020205020404" pitchFamily="49" charset="0"/>
                <a:cs typeface="Courier New" panose="02070309020205020404" pitchFamily="49" charset="0"/>
              </a:rPr>
              <a:t>else</a:t>
            </a:r>
          </a:p>
        </p:txBody>
      </p:sp>
      <p:sp>
        <p:nvSpPr>
          <p:cNvPr id="9" name="TextBox 8"/>
          <p:cNvSpPr txBox="1"/>
          <p:nvPr/>
        </p:nvSpPr>
        <p:spPr>
          <a:xfrm>
            <a:off x="7206018" y="2323171"/>
            <a:ext cx="4039737" cy="2308324"/>
          </a:xfrm>
          <a:prstGeom prst="rect">
            <a:avLst/>
          </a:prstGeom>
          <a:solidFill>
            <a:schemeClr val="bg1">
              <a:lumMod val="85000"/>
            </a:schemeClr>
          </a:solidFill>
        </p:spPr>
        <p:txBody>
          <a:bodyPr wrap="square" rtlCol="0">
            <a:spAutoFit/>
          </a:bodyPr>
          <a:lstStyle/>
          <a:p>
            <a:pPr marL="285750" indent="-285750">
              <a:buFont typeface="Wingdings" panose="05000000000000000000" pitchFamily="2" charset="2"/>
              <a:buChar char="Ø"/>
            </a:pPr>
            <a:r>
              <a:rPr lang="tr-TR" dirty="0" smtClean="0"/>
              <a:t>Bu tür yapıya </a:t>
            </a:r>
            <a:r>
              <a:rPr lang="tr-TR" b="1" i="1" dirty="0" err="1" smtClean="0">
                <a:solidFill>
                  <a:srgbClr val="FF0000"/>
                </a:solidFill>
              </a:rPr>
              <a:t>if</a:t>
            </a:r>
            <a:r>
              <a:rPr lang="tr-TR" b="1" i="1" dirty="0" smtClean="0">
                <a:solidFill>
                  <a:srgbClr val="FF0000"/>
                </a:solidFill>
              </a:rPr>
              <a:t>-else zinciri</a:t>
            </a:r>
            <a:r>
              <a:rPr lang="tr-TR" dirty="0" smtClean="0"/>
              <a:t> adı verilir</a:t>
            </a:r>
          </a:p>
          <a:p>
            <a:pPr marL="285750" indent="-285750">
              <a:buFont typeface="Wingdings" panose="05000000000000000000" pitchFamily="2" charset="2"/>
              <a:buChar char="Ø"/>
            </a:pPr>
            <a:endParaRPr lang="tr-TR" dirty="0"/>
          </a:p>
          <a:p>
            <a:pPr marL="285750" indent="-285750">
              <a:buFont typeface="Wingdings" panose="05000000000000000000" pitchFamily="2" charset="2"/>
              <a:buChar char="Ø"/>
            </a:pPr>
            <a:r>
              <a:rPr lang="tr-TR" dirty="0" smtClean="0"/>
              <a:t>Bu örnekte </a:t>
            </a:r>
            <a:r>
              <a:rPr lang="tr-TR" dirty="0" err="1" smtClean="0"/>
              <a:t>içiçe</a:t>
            </a:r>
            <a:r>
              <a:rPr lang="tr-TR" dirty="0" smtClean="0"/>
              <a:t> tanımlanan </a:t>
            </a:r>
            <a:r>
              <a:rPr lang="tr-TR" dirty="0" err="1" smtClean="0"/>
              <a:t>if</a:t>
            </a:r>
            <a:r>
              <a:rPr lang="tr-TR" dirty="0" smtClean="0"/>
              <a:t> komutlarını seviyesi ikidir</a:t>
            </a:r>
          </a:p>
          <a:p>
            <a:pPr marL="285750" indent="-285750">
              <a:buFont typeface="Wingdings" panose="05000000000000000000" pitchFamily="2" charset="2"/>
              <a:buChar char="Ø"/>
            </a:pPr>
            <a:endParaRPr lang="tr-TR" dirty="0"/>
          </a:p>
          <a:p>
            <a:pPr marL="285750" indent="-285750">
              <a:buFont typeface="Wingdings" panose="05000000000000000000" pitchFamily="2" charset="2"/>
              <a:buChar char="Ø"/>
            </a:pPr>
            <a:r>
              <a:rPr lang="tr-TR" dirty="0" smtClean="0"/>
              <a:t>Eğer, komut 3 yerine bir başka </a:t>
            </a:r>
            <a:r>
              <a:rPr lang="tr-TR" dirty="0" err="1" smtClean="0"/>
              <a:t>if</a:t>
            </a:r>
            <a:r>
              <a:rPr lang="tr-TR" dirty="0" smtClean="0"/>
              <a:t>-else komutu yazarsak bu durumda seviye üç olacaktır</a:t>
            </a:r>
            <a:endParaRPr lang="en-US" dirty="0"/>
          </a:p>
        </p:txBody>
      </p:sp>
    </p:spTree>
    <p:extLst>
      <p:ext uri="{BB962C8B-B14F-4D97-AF65-F5344CB8AC3E}">
        <p14:creationId xmlns:p14="http://schemas.microsoft.com/office/powerpoint/2010/main" val="15553047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err="1" smtClean="0"/>
              <a:t>İçiçe</a:t>
            </a:r>
            <a:r>
              <a:rPr lang="tr-TR" dirty="0" smtClean="0"/>
              <a:t> </a:t>
            </a:r>
            <a:r>
              <a:rPr lang="tr-TR" dirty="0" err="1" smtClean="0"/>
              <a:t>if</a:t>
            </a:r>
            <a:r>
              <a:rPr lang="tr-TR" dirty="0" smtClean="0"/>
              <a:t> komutu </a:t>
            </a:r>
            <a:r>
              <a:rPr lang="tr-TR" dirty="0"/>
              <a:t/>
            </a:r>
            <a:br>
              <a:rPr lang="tr-TR" dirty="0"/>
            </a:br>
            <a:r>
              <a:rPr lang="tr-TR" sz="3200" dirty="0"/>
              <a:t>(</a:t>
            </a:r>
            <a:r>
              <a:rPr lang="tr-TR" sz="3200" dirty="0" smtClean="0"/>
              <a:t>Örnek Durum III)</a:t>
            </a:r>
          </a:p>
        </p:txBody>
      </p:sp>
      <p:sp>
        <p:nvSpPr>
          <p:cNvPr id="4" name="Rectangle 3"/>
          <p:cNvSpPr/>
          <p:nvPr/>
        </p:nvSpPr>
        <p:spPr>
          <a:xfrm>
            <a:off x="2879678" y="2162237"/>
            <a:ext cx="6196084" cy="23961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urier New" panose="02070309020205020404" pitchFamily="49" charset="0"/>
              <a:cs typeface="Courier New" panose="02070309020205020404" pitchFamily="49" charset="0"/>
            </a:endParaRPr>
          </a:p>
        </p:txBody>
      </p:sp>
      <p:sp>
        <p:nvSpPr>
          <p:cNvPr id="5" name="TextBox 4"/>
          <p:cNvSpPr txBox="1"/>
          <p:nvPr/>
        </p:nvSpPr>
        <p:spPr>
          <a:xfrm>
            <a:off x="3207224" y="2436827"/>
            <a:ext cx="3234519" cy="369332"/>
          </a:xfrm>
          <a:prstGeom prst="rect">
            <a:avLst/>
          </a:prstGeom>
          <a:noFill/>
        </p:spPr>
        <p:txBody>
          <a:bodyPr wrap="square" rtlCol="0">
            <a:spAutoFit/>
          </a:bodyPr>
          <a:lstStyle/>
          <a:p>
            <a:r>
              <a:rPr lang="en-US" dirty="0" smtClean="0">
                <a:latin typeface="Courier New" panose="02070309020205020404" pitchFamily="49" charset="0"/>
                <a:cs typeface="Courier New" panose="02070309020205020404" pitchFamily="49" charset="0"/>
              </a:rPr>
              <a:t>if (</a:t>
            </a:r>
            <a:r>
              <a:rPr lang="en-US" dirty="0" err="1" smtClean="0">
                <a:latin typeface="Courier New" panose="02070309020205020404" pitchFamily="49" charset="0"/>
                <a:cs typeface="Courier New" panose="02070309020205020404" pitchFamily="49" charset="0"/>
              </a:rPr>
              <a:t>ko</a:t>
            </a:r>
            <a:r>
              <a:rPr lang="tr-TR" dirty="0" smtClean="0">
                <a:latin typeface="Courier New" panose="02070309020205020404" pitchFamily="49" charset="0"/>
                <a:cs typeface="Courier New" panose="02070309020205020404" pitchFamily="49" charset="0"/>
              </a:rPr>
              <a:t>şul</a:t>
            </a:r>
            <a:r>
              <a:rPr lang="tr-TR" dirty="0">
                <a:latin typeface="Courier New" panose="02070309020205020404" pitchFamily="49" charset="0"/>
                <a:cs typeface="Courier New" panose="02070309020205020404" pitchFamily="49" charset="0"/>
              </a:rPr>
              <a:t>_</a:t>
            </a:r>
            <a:r>
              <a:rPr lang="tr-TR" dirty="0" smtClean="0">
                <a:latin typeface="Courier New" panose="02070309020205020404" pitchFamily="49" charset="0"/>
                <a:cs typeface="Courier New" panose="02070309020205020404" pitchFamily="49" charset="0"/>
              </a:rPr>
              <a:t>ifadesi1)</a:t>
            </a:r>
            <a:endParaRPr lang="en-US" dirty="0">
              <a:latin typeface="Courier New" panose="02070309020205020404" pitchFamily="49" charset="0"/>
              <a:cs typeface="Courier New" panose="02070309020205020404" pitchFamily="49" charset="0"/>
            </a:endParaRPr>
          </a:p>
        </p:txBody>
      </p:sp>
      <p:sp>
        <p:nvSpPr>
          <p:cNvPr id="6" name="Rectangle 5"/>
          <p:cNvSpPr/>
          <p:nvPr/>
        </p:nvSpPr>
        <p:spPr>
          <a:xfrm>
            <a:off x="3688023" y="2915099"/>
            <a:ext cx="3957851" cy="12411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895867" y="2955874"/>
            <a:ext cx="3296503" cy="1200329"/>
          </a:xfrm>
          <a:prstGeom prst="rect">
            <a:avLst/>
          </a:prstGeom>
          <a:noFill/>
        </p:spPr>
        <p:txBody>
          <a:bodyPr wrap="square" rtlCol="0">
            <a:spAutoFit/>
          </a:bodyPr>
          <a:lstStyle/>
          <a:p>
            <a:r>
              <a:rPr lang="en-US" dirty="0" smtClean="0">
                <a:latin typeface="Courier New" panose="02070309020205020404" pitchFamily="49" charset="0"/>
                <a:cs typeface="Courier New" panose="02070309020205020404" pitchFamily="49" charset="0"/>
              </a:rPr>
              <a:t>if (</a:t>
            </a:r>
            <a:r>
              <a:rPr lang="en-US" dirty="0" err="1" smtClean="0">
                <a:latin typeface="Courier New" panose="02070309020205020404" pitchFamily="49" charset="0"/>
                <a:cs typeface="Courier New" panose="02070309020205020404" pitchFamily="49" charset="0"/>
              </a:rPr>
              <a:t>ko</a:t>
            </a:r>
            <a:r>
              <a:rPr lang="tr-TR" dirty="0" smtClean="0">
                <a:latin typeface="Courier New" panose="02070309020205020404" pitchFamily="49" charset="0"/>
                <a:cs typeface="Courier New" panose="02070309020205020404" pitchFamily="49" charset="0"/>
              </a:rPr>
              <a:t>şul</a:t>
            </a:r>
            <a:r>
              <a:rPr lang="tr-TR" dirty="0">
                <a:latin typeface="Courier New" panose="02070309020205020404" pitchFamily="49" charset="0"/>
                <a:cs typeface="Courier New" panose="02070309020205020404" pitchFamily="49" charset="0"/>
              </a:rPr>
              <a:t>_</a:t>
            </a:r>
            <a:r>
              <a:rPr lang="tr-TR" dirty="0" smtClean="0">
                <a:latin typeface="Courier New" panose="02070309020205020404" pitchFamily="49" charset="0"/>
                <a:cs typeface="Courier New" panose="02070309020205020404" pitchFamily="49" charset="0"/>
              </a:rPr>
              <a:t>ifadesi2)</a:t>
            </a:r>
          </a:p>
          <a:p>
            <a:r>
              <a:rPr lang="tr-TR" dirty="0">
                <a:latin typeface="Courier New" panose="02070309020205020404" pitchFamily="49" charset="0"/>
                <a:cs typeface="Courier New" panose="02070309020205020404" pitchFamily="49" charset="0"/>
              </a:rPr>
              <a:t>	</a:t>
            </a:r>
            <a:r>
              <a:rPr lang="tr-TR" dirty="0" smtClean="0">
                <a:latin typeface="Courier New" panose="02070309020205020404" pitchFamily="49" charset="0"/>
                <a:cs typeface="Courier New" panose="02070309020205020404" pitchFamily="49" charset="0"/>
              </a:rPr>
              <a:t>komut1;</a:t>
            </a:r>
          </a:p>
          <a:p>
            <a:r>
              <a:rPr lang="tr-TR" dirty="0" smtClean="0">
                <a:latin typeface="Courier New" panose="02070309020205020404" pitchFamily="49" charset="0"/>
                <a:cs typeface="Courier New" panose="02070309020205020404" pitchFamily="49" charset="0"/>
              </a:rPr>
              <a:t>else</a:t>
            </a:r>
          </a:p>
          <a:p>
            <a:r>
              <a:rPr lang="tr-TR" dirty="0">
                <a:latin typeface="Courier New" panose="02070309020205020404" pitchFamily="49" charset="0"/>
                <a:cs typeface="Courier New" panose="02070309020205020404" pitchFamily="49" charset="0"/>
              </a:rPr>
              <a:t>	</a:t>
            </a:r>
            <a:r>
              <a:rPr lang="tr-TR" dirty="0" smtClean="0">
                <a:latin typeface="Courier New" panose="02070309020205020404" pitchFamily="49" charset="0"/>
                <a:cs typeface="Courier New" panose="02070309020205020404" pitchFamily="49" charset="0"/>
              </a:rPr>
              <a:t>komut2;</a:t>
            </a:r>
          </a:p>
        </p:txBody>
      </p:sp>
    </p:spTree>
    <p:extLst>
      <p:ext uri="{BB962C8B-B14F-4D97-AF65-F5344CB8AC3E}">
        <p14:creationId xmlns:p14="http://schemas.microsoft.com/office/powerpoint/2010/main" val="200182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err="1" smtClean="0"/>
              <a:t>if</a:t>
            </a:r>
            <a:r>
              <a:rPr lang="tr-TR" dirty="0" smtClean="0"/>
              <a:t>-else eşleşmesi</a:t>
            </a:r>
            <a:endParaRPr lang="en-US" dirty="0"/>
          </a:p>
        </p:txBody>
      </p:sp>
      <p:sp>
        <p:nvSpPr>
          <p:cNvPr id="3" name="Content Placeholder 2"/>
          <p:cNvSpPr>
            <a:spLocks noGrp="1"/>
          </p:cNvSpPr>
          <p:nvPr>
            <p:ph idx="1"/>
          </p:nvPr>
        </p:nvSpPr>
        <p:spPr>
          <a:xfrm>
            <a:off x="2523129" y="1440747"/>
            <a:ext cx="7418696" cy="671916"/>
          </a:xfrm>
          <a:solidFill>
            <a:schemeClr val="accent4">
              <a:lumMod val="40000"/>
              <a:lumOff val="60000"/>
            </a:schemeClr>
          </a:solidFill>
        </p:spPr>
        <p:txBody>
          <a:bodyPr/>
          <a:lstStyle/>
          <a:p>
            <a:pPr marL="0" indent="0">
              <a:buNone/>
            </a:pPr>
            <a:r>
              <a:rPr lang="tr-TR" dirty="0" smtClean="0"/>
              <a:t>Her </a:t>
            </a:r>
            <a:r>
              <a:rPr lang="tr-TR" dirty="0" smtClean="0">
                <a:solidFill>
                  <a:srgbClr val="FF0000"/>
                </a:solidFill>
              </a:rPr>
              <a:t>else</a:t>
            </a:r>
            <a:r>
              <a:rPr lang="tr-TR" dirty="0" smtClean="0"/>
              <a:t> en yakın eşleşmemiş </a:t>
            </a:r>
            <a:r>
              <a:rPr lang="tr-TR" dirty="0" err="1" smtClean="0">
                <a:solidFill>
                  <a:srgbClr val="FF0000"/>
                </a:solidFill>
              </a:rPr>
              <a:t>if</a:t>
            </a:r>
            <a:r>
              <a:rPr lang="tr-TR" dirty="0" smtClean="0">
                <a:solidFill>
                  <a:srgbClr val="FF0000"/>
                </a:solidFill>
              </a:rPr>
              <a:t> </a:t>
            </a:r>
            <a:r>
              <a:rPr lang="tr-TR" dirty="0" smtClean="0"/>
              <a:t>ile eşleştirilir</a:t>
            </a:r>
            <a:endParaRPr lang="en-US" dirty="0"/>
          </a:p>
        </p:txBody>
      </p:sp>
      <p:sp>
        <p:nvSpPr>
          <p:cNvPr id="4" name="TextBox 3"/>
          <p:cNvSpPr txBox="1"/>
          <p:nvPr/>
        </p:nvSpPr>
        <p:spPr>
          <a:xfrm>
            <a:off x="471985" y="3589363"/>
            <a:ext cx="4846093" cy="2677656"/>
          </a:xfrm>
          <a:prstGeom prst="rect">
            <a:avLst/>
          </a:prstGeom>
          <a:solidFill>
            <a:schemeClr val="accent5">
              <a:lumMod val="20000"/>
              <a:lumOff val="80000"/>
            </a:schemeClr>
          </a:solidFill>
        </p:spPr>
        <p:txBody>
          <a:bodyPr wrap="square" rtlCol="0">
            <a:spAutoFit/>
          </a:bodyPr>
          <a:lstStyle/>
          <a:p>
            <a:r>
              <a:rPr lang="tr-TR" sz="2800" dirty="0" err="1" smtClean="0">
                <a:latin typeface="Courier New" panose="02070309020205020404" pitchFamily="49" charset="0"/>
                <a:cs typeface="Courier New" panose="02070309020205020404" pitchFamily="49" charset="0"/>
              </a:rPr>
              <a:t>if</a:t>
            </a:r>
            <a:r>
              <a:rPr lang="tr-TR" sz="2800" dirty="0" smtClean="0">
                <a:latin typeface="Courier New" panose="02070309020205020404" pitchFamily="49" charset="0"/>
                <a:cs typeface="Courier New" panose="02070309020205020404" pitchFamily="49" charset="0"/>
              </a:rPr>
              <a:t> </a:t>
            </a:r>
            <a:r>
              <a:rPr lang="en-US" sz="2800" dirty="0" smtClean="0">
                <a:latin typeface="Courier New" panose="02070309020205020404" pitchFamily="49" charset="0"/>
                <a:cs typeface="Courier New" panose="02070309020205020404" pitchFamily="49" charset="0"/>
              </a:rPr>
              <a:t>(a&gt;0)</a:t>
            </a:r>
          </a:p>
          <a:p>
            <a:r>
              <a:rPr lang="en-US" sz="2800" dirty="0">
                <a:latin typeface="Courier New" panose="02070309020205020404" pitchFamily="49" charset="0"/>
                <a:cs typeface="Courier New" panose="02070309020205020404" pitchFamily="49" charset="0"/>
              </a:rPr>
              <a:t>	</a:t>
            </a:r>
            <a:r>
              <a:rPr lang="en-US" sz="2800" dirty="0" smtClean="0">
                <a:latin typeface="Courier New" panose="02070309020205020404" pitchFamily="49" charset="0"/>
                <a:cs typeface="Courier New" panose="02070309020205020404" pitchFamily="49" charset="0"/>
              </a:rPr>
              <a:t>if (b&gt;0)</a:t>
            </a:r>
          </a:p>
          <a:p>
            <a:r>
              <a:rPr lang="en-US" sz="2800" dirty="0">
                <a:latin typeface="Courier New" panose="02070309020205020404" pitchFamily="49" charset="0"/>
                <a:cs typeface="Courier New" panose="02070309020205020404" pitchFamily="49" charset="0"/>
              </a:rPr>
              <a:t>	</a:t>
            </a:r>
            <a:r>
              <a:rPr lang="en-US" sz="2800" dirty="0" smtClean="0">
                <a:latin typeface="Courier New" panose="02070309020205020404" pitchFamily="49" charset="0"/>
                <a:cs typeface="Courier New" panose="02070309020205020404" pitchFamily="49" charset="0"/>
              </a:rPr>
              <a:t>	</a:t>
            </a:r>
            <a:r>
              <a:rPr lang="en-US" sz="2800" dirty="0" err="1" smtClean="0">
                <a:latin typeface="Courier New" panose="02070309020205020404" pitchFamily="49" charset="0"/>
                <a:cs typeface="Courier New" panose="02070309020205020404" pitchFamily="49" charset="0"/>
              </a:rPr>
              <a:t>printf</a:t>
            </a:r>
            <a:r>
              <a:rPr lang="en-US" sz="2800" dirty="0" smtClean="0">
                <a:latin typeface="Courier New" panose="02070309020205020404" pitchFamily="49" charset="0"/>
                <a:cs typeface="Courier New" panose="02070309020205020404" pitchFamily="49" charset="0"/>
              </a:rPr>
              <a:t> (“+”);</a:t>
            </a:r>
          </a:p>
          <a:p>
            <a:r>
              <a:rPr lang="en-US" sz="2800" dirty="0" smtClean="0">
                <a:latin typeface="Courier New" panose="02070309020205020404" pitchFamily="49" charset="0"/>
                <a:cs typeface="Courier New" panose="02070309020205020404" pitchFamily="49" charset="0"/>
              </a:rPr>
              <a:t>else</a:t>
            </a:r>
          </a:p>
          <a:p>
            <a:r>
              <a:rPr lang="en-US" sz="2800" dirty="0">
                <a:latin typeface="Courier New" panose="02070309020205020404" pitchFamily="49" charset="0"/>
                <a:cs typeface="Courier New" panose="02070309020205020404" pitchFamily="49" charset="0"/>
              </a:rPr>
              <a:t>	</a:t>
            </a:r>
            <a:r>
              <a:rPr lang="en-US" sz="2800" dirty="0" err="1" smtClean="0">
                <a:latin typeface="Courier New" panose="02070309020205020404" pitchFamily="49" charset="0"/>
                <a:cs typeface="Courier New" panose="02070309020205020404" pitchFamily="49" charset="0"/>
              </a:rPr>
              <a:t>printf</a:t>
            </a:r>
            <a:r>
              <a:rPr lang="en-US" sz="2800" dirty="0" smtClean="0">
                <a:latin typeface="Courier New" panose="02070309020205020404" pitchFamily="49" charset="0"/>
                <a:cs typeface="Courier New" panose="02070309020205020404" pitchFamily="49" charset="0"/>
              </a:rPr>
              <a:t>(“#”);</a:t>
            </a:r>
          </a:p>
          <a:p>
            <a:r>
              <a:rPr lang="en-US" sz="2800" dirty="0" err="1" smtClean="0">
                <a:latin typeface="Courier New" panose="02070309020205020404" pitchFamily="49" charset="0"/>
                <a:cs typeface="Courier New" panose="02070309020205020404" pitchFamily="49" charset="0"/>
              </a:rPr>
              <a:t>printf</a:t>
            </a:r>
            <a:r>
              <a:rPr lang="en-US" sz="2800" dirty="0" smtClean="0">
                <a:latin typeface="Courier New" panose="02070309020205020404" pitchFamily="49" charset="0"/>
                <a:cs typeface="Courier New" panose="02070309020205020404" pitchFamily="49" charset="0"/>
              </a:rPr>
              <a:t>(“Son”);</a:t>
            </a:r>
            <a:endParaRPr lang="en-US" sz="2800" dirty="0">
              <a:latin typeface="Courier New" panose="02070309020205020404" pitchFamily="49" charset="0"/>
              <a:cs typeface="Courier New" panose="02070309020205020404" pitchFamily="49" charset="0"/>
            </a:endParaRPr>
          </a:p>
        </p:txBody>
      </p:sp>
      <p:sp>
        <p:nvSpPr>
          <p:cNvPr id="5" name="TextBox 4"/>
          <p:cNvSpPr txBox="1"/>
          <p:nvPr/>
        </p:nvSpPr>
        <p:spPr>
          <a:xfrm>
            <a:off x="5318078" y="2251465"/>
            <a:ext cx="1569493" cy="1077218"/>
          </a:xfrm>
          <a:prstGeom prst="rect">
            <a:avLst/>
          </a:prstGeom>
          <a:solidFill>
            <a:schemeClr val="accent5">
              <a:lumMod val="20000"/>
              <a:lumOff val="80000"/>
            </a:schemeClr>
          </a:solidFill>
        </p:spPr>
        <p:txBody>
          <a:bodyPr wrap="square" rtlCol="0">
            <a:spAutoFit/>
          </a:bodyPr>
          <a:lstStyle/>
          <a:p>
            <a:r>
              <a:rPr lang="en-US" sz="3200" dirty="0" smtClean="0">
                <a:latin typeface="Courier New" panose="02070309020205020404" pitchFamily="49" charset="0"/>
                <a:cs typeface="Courier New" panose="02070309020205020404" pitchFamily="49" charset="0"/>
              </a:rPr>
              <a:t>a=-5</a:t>
            </a:r>
          </a:p>
          <a:p>
            <a:r>
              <a:rPr lang="en-US" sz="3200" dirty="0" smtClean="0">
                <a:latin typeface="Courier New" panose="02070309020205020404" pitchFamily="49" charset="0"/>
                <a:cs typeface="Courier New" panose="02070309020205020404" pitchFamily="49" charset="0"/>
              </a:rPr>
              <a:t>b=10</a:t>
            </a:r>
            <a:endParaRPr lang="en-US" sz="3200" dirty="0">
              <a:latin typeface="Courier New" panose="02070309020205020404" pitchFamily="49" charset="0"/>
              <a:cs typeface="Courier New" panose="02070309020205020404" pitchFamily="49" charset="0"/>
            </a:endParaRPr>
          </a:p>
        </p:txBody>
      </p:sp>
      <p:sp>
        <p:nvSpPr>
          <p:cNvPr id="6" name="TextBox 5"/>
          <p:cNvSpPr txBox="1"/>
          <p:nvPr/>
        </p:nvSpPr>
        <p:spPr>
          <a:xfrm>
            <a:off x="6865962" y="3589362"/>
            <a:ext cx="4846093" cy="2677656"/>
          </a:xfrm>
          <a:prstGeom prst="rect">
            <a:avLst/>
          </a:prstGeom>
          <a:solidFill>
            <a:schemeClr val="accent5">
              <a:lumMod val="20000"/>
              <a:lumOff val="80000"/>
            </a:schemeClr>
          </a:solidFill>
        </p:spPr>
        <p:txBody>
          <a:bodyPr wrap="square" rtlCol="0">
            <a:spAutoFit/>
          </a:bodyPr>
          <a:lstStyle/>
          <a:p>
            <a:r>
              <a:rPr lang="tr-TR" sz="2800" dirty="0" err="1" smtClean="0">
                <a:latin typeface="Courier New" panose="02070309020205020404" pitchFamily="49" charset="0"/>
                <a:cs typeface="Courier New" panose="02070309020205020404" pitchFamily="49" charset="0"/>
              </a:rPr>
              <a:t>if</a:t>
            </a:r>
            <a:r>
              <a:rPr lang="tr-TR" sz="2800" dirty="0" smtClean="0">
                <a:latin typeface="Courier New" panose="02070309020205020404" pitchFamily="49" charset="0"/>
                <a:cs typeface="Courier New" panose="02070309020205020404" pitchFamily="49" charset="0"/>
              </a:rPr>
              <a:t> </a:t>
            </a:r>
            <a:r>
              <a:rPr lang="en-US" sz="2800" dirty="0" smtClean="0">
                <a:latin typeface="Courier New" panose="02070309020205020404" pitchFamily="49" charset="0"/>
                <a:cs typeface="Courier New" panose="02070309020205020404" pitchFamily="49" charset="0"/>
              </a:rPr>
              <a:t>(a&gt;0)</a:t>
            </a:r>
          </a:p>
          <a:p>
            <a:r>
              <a:rPr lang="en-US" sz="2800" dirty="0">
                <a:latin typeface="Courier New" panose="02070309020205020404" pitchFamily="49" charset="0"/>
                <a:cs typeface="Courier New" panose="02070309020205020404" pitchFamily="49" charset="0"/>
              </a:rPr>
              <a:t>	</a:t>
            </a:r>
            <a:r>
              <a:rPr lang="en-US" sz="2800" dirty="0" smtClean="0">
                <a:latin typeface="Courier New" panose="02070309020205020404" pitchFamily="49" charset="0"/>
                <a:cs typeface="Courier New" panose="02070309020205020404" pitchFamily="49" charset="0"/>
              </a:rPr>
              <a:t>if (b&gt;0)</a:t>
            </a:r>
          </a:p>
          <a:p>
            <a:r>
              <a:rPr lang="en-US" sz="2800" dirty="0">
                <a:latin typeface="Courier New" panose="02070309020205020404" pitchFamily="49" charset="0"/>
                <a:cs typeface="Courier New" panose="02070309020205020404" pitchFamily="49" charset="0"/>
              </a:rPr>
              <a:t>	</a:t>
            </a:r>
            <a:r>
              <a:rPr lang="en-US" sz="2800" dirty="0" smtClean="0">
                <a:latin typeface="Courier New" panose="02070309020205020404" pitchFamily="49" charset="0"/>
                <a:cs typeface="Courier New" panose="02070309020205020404" pitchFamily="49" charset="0"/>
              </a:rPr>
              <a:t>	</a:t>
            </a:r>
            <a:r>
              <a:rPr lang="en-US" sz="2800" dirty="0" err="1" smtClean="0">
                <a:latin typeface="Courier New" panose="02070309020205020404" pitchFamily="49" charset="0"/>
                <a:cs typeface="Courier New" panose="02070309020205020404" pitchFamily="49" charset="0"/>
              </a:rPr>
              <a:t>printf</a:t>
            </a:r>
            <a:r>
              <a:rPr lang="en-US" sz="2800" dirty="0" smtClean="0">
                <a:latin typeface="Courier New" panose="02070309020205020404" pitchFamily="49" charset="0"/>
                <a:cs typeface="Courier New" panose="02070309020205020404" pitchFamily="49" charset="0"/>
              </a:rPr>
              <a:t> (“+”);</a:t>
            </a:r>
          </a:p>
          <a:p>
            <a:r>
              <a:rPr lang="en-US" sz="2800" dirty="0" smtClean="0">
                <a:latin typeface="Courier New" panose="02070309020205020404" pitchFamily="49" charset="0"/>
                <a:cs typeface="Courier New" panose="02070309020205020404" pitchFamily="49" charset="0"/>
              </a:rPr>
              <a:t>	else</a:t>
            </a:r>
          </a:p>
          <a:p>
            <a:r>
              <a:rPr lang="en-US" sz="2800" dirty="0">
                <a:latin typeface="Courier New" panose="02070309020205020404" pitchFamily="49" charset="0"/>
                <a:cs typeface="Courier New" panose="02070309020205020404" pitchFamily="49" charset="0"/>
              </a:rPr>
              <a:t>	</a:t>
            </a:r>
            <a:r>
              <a:rPr lang="en-US" sz="2800" dirty="0" smtClean="0">
                <a:latin typeface="Courier New" panose="02070309020205020404" pitchFamily="49" charset="0"/>
                <a:cs typeface="Courier New" panose="02070309020205020404" pitchFamily="49" charset="0"/>
              </a:rPr>
              <a:t>	</a:t>
            </a:r>
            <a:r>
              <a:rPr lang="en-US" sz="2800" dirty="0" err="1" smtClean="0">
                <a:latin typeface="Courier New" panose="02070309020205020404" pitchFamily="49" charset="0"/>
                <a:cs typeface="Courier New" panose="02070309020205020404" pitchFamily="49" charset="0"/>
              </a:rPr>
              <a:t>printf</a:t>
            </a:r>
            <a:r>
              <a:rPr lang="en-US" sz="2800" dirty="0" smtClean="0">
                <a:latin typeface="Courier New" panose="02070309020205020404" pitchFamily="49" charset="0"/>
                <a:cs typeface="Courier New" panose="02070309020205020404" pitchFamily="49" charset="0"/>
              </a:rPr>
              <a:t>(“#”);</a:t>
            </a:r>
          </a:p>
          <a:p>
            <a:r>
              <a:rPr lang="en-US" sz="2800" dirty="0" err="1" smtClean="0">
                <a:latin typeface="Courier New" panose="02070309020205020404" pitchFamily="49" charset="0"/>
                <a:cs typeface="Courier New" panose="02070309020205020404" pitchFamily="49" charset="0"/>
              </a:rPr>
              <a:t>printf</a:t>
            </a:r>
            <a:r>
              <a:rPr lang="en-US" sz="2800" dirty="0" smtClean="0">
                <a:latin typeface="Courier New" panose="02070309020205020404" pitchFamily="49" charset="0"/>
                <a:cs typeface="Courier New" panose="02070309020205020404" pitchFamily="49" charset="0"/>
              </a:rPr>
              <a:t>(“Son”);</a:t>
            </a:r>
            <a:endParaRPr lang="en-US" sz="2800" dirty="0">
              <a:latin typeface="Courier New" panose="02070309020205020404" pitchFamily="49" charset="0"/>
              <a:cs typeface="Courier New" panose="02070309020205020404" pitchFamily="49" charset="0"/>
            </a:endParaRPr>
          </a:p>
        </p:txBody>
      </p:sp>
      <p:sp>
        <p:nvSpPr>
          <p:cNvPr id="7" name="Right Arrow 6"/>
          <p:cNvSpPr/>
          <p:nvPr/>
        </p:nvSpPr>
        <p:spPr>
          <a:xfrm>
            <a:off x="5732060" y="4544704"/>
            <a:ext cx="859809" cy="764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1680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err="1" smtClean="0"/>
              <a:t>if</a:t>
            </a:r>
            <a:r>
              <a:rPr lang="tr-TR" dirty="0" smtClean="0"/>
              <a:t>-else eşleşmesi</a:t>
            </a:r>
            <a:endParaRPr lang="en-US" dirty="0"/>
          </a:p>
        </p:txBody>
      </p:sp>
      <p:sp>
        <p:nvSpPr>
          <p:cNvPr id="5" name="TextBox 4"/>
          <p:cNvSpPr txBox="1"/>
          <p:nvPr/>
        </p:nvSpPr>
        <p:spPr>
          <a:xfrm>
            <a:off x="617561" y="1801088"/>
            <a:ext cx="10736239" cy="1077218"/>
          </a:xfrm>
          <a:prstGeom prst="rect">
            <a:avLst/>
          </a:prstGeom>
          <a:solidFill>
            <a:schemeClr val="bg1"/>
          </a:solidFill>
        </p:spPr>
        <p:txBody>
          <a:bodyPr wrap="square" rtlCol="0">
            <a:spAutoFit/>
          </a:bodyPr>
          <a:lstStyle/>
          <a:p>
            <a:pPr algn="ctr"/>
            <a:r>
              <a:rPr lang="tr-TR" sz="3200" dirty="0" smtClean="0">
                <a:latin typeface="+mj-lt"/>
                <a:cs typeface="Courier New" panose="02070309020205020404" pitchFamily="49" charset="0"/>
              </a:rPr>
              <a:t>Örnekte en dıştaki </a:t>
            </a:r>
            <a:r>
              <a:rPr lang="tr-TR" sz="3200" dirty="0" err="1" smtClean="0">
                <a:solidFill>
                  <a:srgbClr val="FF0000"/>
                </a:solidFill>
                <a:latin typeface="+mj-lt"/>
                <a:cs typeface="Courier New" panose="02070309020205020404" pitchFamily="49" charset="0"/>
              </a:rPr>
              <a:t>if</a:t>
            </a:r>
            <a:r>
              <a:rPr lang="tr-TR" sz="3200" dirty="0" err="1" smtClean="0">
                <a:latin typeface="+mj-lt"/>
                <a:cs typeface="Courier New" panose="02070309020205020404" pitchFamily="49" charset="0"/>
              </a:rPr>
              <a:t>’in</a:t>
            </a:r>
            <a:r>
              <a:rPr lang="tr-TR" sz="3200" dirty="0" smtClean="0">
                <a:latin typeface="+mj-lt"/>
                <a:cs typeface="Courier New" panose="02070309020205020404" pitchFamily="49" charset="0"/>
              </a:rPr>
              <a:t> </a:t>
            </a:r>
            <a:r>
              <a:rPr lang="tr-TR" sz="3200" dirty="0" smtClean="0">
                <a:solidFill>
                  <a:srgbClr val="FF0000"/>
                </a:solidFill>
                <a:latin typeface="+mj-lt"/>
                <a:cs typeface="Courier New" panose="02070309020205020404" pitchFamily="49" charset="0"/>
              </a:rPr>
              <a:t>else</a:t>
            </a:r>
            <a:r>
              <a:rPr lang="tr-TR" sz="3200" dirty="0" smtClean="0">
                <a:latin typeface="+mj-lt"/>
                <a:cs typeface="Courier New" panose="02070309020205020404" pitchFamily="49" charset="0"/>
              </a:rPr>
              <a:t> kısmı bulunmuyor. </a:t>
            </a:r>
            <a:r>
              <a:rPr lang="tr-TR" sz="3200" dirty="0" err="1" smtClean="0">
                <a:solidFill>
                  <a:srgbClr val="FF0000"/>
                </a:solidFill>
                <a:latin typeface="+mj-lt"/>
                <a:cs typeface="Courier New" panose="02070309020205020404" pitchFamily="49" charset="0"/>
              </a:rPr>
              <a:t>else</a:t>
            </a:r>
            <a:r>
              <a:rPr lang="tr-TR" sz="3200" dirty="0" err="1" smtClean="0">
                <a:latin typeface="+mj-lt"/>
                <a:cs typeface="Courier New" panose="02070309020205020404" pitchFamily="49" charset="0"/>
              </a:rPr>
              <a:t>’i</a:t>
            </a:r>
            <a:r>
              <a:rPr lang="tr-TR" sz="3200" dirty="0" smtClean="0">
                <a:latin typeface="+mj-lt"/>
                <a:cs typeface="Courier New" panose="02070309020205020404" pitchFamily="49" charset="0"/>
              </a:rPr>
              <a:t> en dıştaki </a:t>
            </a:r>
            <a:r>
              <a:rPr lang="tr-TR" sz="3200" dirty="0" err="1" smtClean="0">
                <a:solidFill>
                  <a:srgbClr val="FF0000"/>
                </a:solidFill>
                <a:latin typeface="+mj-lt"/>
                <a:cs typeface="Courier New" panose="02070309020205020404" pitchFamily="49" charset="0"/>
              </a:rPr>
              <a:t>if</a:t>
            </a:r>
            <a:r>
              <a:rPr lang="tr-TR" sz="3200" dirty="0" err="1" smtClean="0">
                <a:latin typeface="+mj-lt"/>
                <a:cs typeface="Courier New" panose="02070309020205020404" pitchFamily="49" charset="0"/>
              </a:rPr>
              <a:t>’le</a:t>
            </a:r>
            <a:r>
              <a:rPr lang="tr-TR" sz="3200" dirty="0" smtClean="0">
                <a:latin typeface="+mj-lt"/>
                <a:cs typeface="Courier New" panose="02070309020205020404" pitchFamily="49" charset="0"/>
              </a:rPr>
              <a:t> eşleştirmek istersek</a:t>
            </a:r>
            <a:endParaRPr lang="en-US" sz="3200" dirty="0">
              <a:latin typeface="+mj-lt"/>
              <a:cs typeface="Courier New" panose="02070309020205020404" pitchFamily="49" charset="0"/>
            </a:endParaRPr>
          </a:p>
        </p:txBody>
      </p:sp>
      <p:sp>
        <p:nvSpPr>
          <p:cNvPr id="6" name="TextBox 5"/>
          <p:cNvSpPr txBox="1"/>
          <p:nvPr/>
        </p:nvSpPr>
        <p:spPr>
          <a:xfrm>
            <a:off x="315037" y="3588013"/>
            <a:ext cx="4846093" cy="2677656"/>
          </a:xfrm>
          <a:prstGeom prst="rect">
            <a:avLst/>
          </a:prstGeom>
          <a:solidFill>
            <a:schemeClr val="accent5">
              <a:lumMod val="20000"/>
              <a:lumOff val="80000"/>
            </a:schemeClr>
          </a:solidFill>
        </p:spPr>
        <p:txBody>
          <a:bodyPr wrap="square" rtlCol="0">
            <a:spAutoFit/>
          </a:bodyPr>
          <a:lstStyle/>
          <a:p>
            <a:r>
              <a:rPr lang="tr-TR" sz="2800" dirty="0" err="1" smtClean="0">
                <a:latin typeface="Courier New" panose="02070309020205020404" pitchFamily="49" charset="0"/>
                <a:cs typeface="Courier New" panose="02070309020205020404" pitchFamily="49" charset="0"/>
              </a:rPr>
              <a:t>if</a:t>
            </a:r>
            <a:r>
              <a:rPr lang="tr-TR" sz="2800" dirty="0" smtClean="0">
                <a:latin typeface="Courier New" panose="02070309020205020404" pitchFamily="49" charset="0"/>
                <a:cs typeface="Courier New" panose="02070309020205020404" pitchFamily="49" charset="0"/>
              </a:rPr>
              <a:t> </a:t>
            </a:r>
            <a:r>
              <a:rPr lang="en-US" sz="2800" dirty="0" smtClean="0">
                <a:latin typeface="Courier New" panose="02070309020205020404" pitchFamily="49" charset="0"/>
                <a:cs typeface="Courier New" panose="02070309020205020404" pitchFamily="49" charset="0"/>
              </a:rPr>
              <a:t>(a&gt;0)</a:t>
            </a:r>
          </a:p>
          <a:p>
            <a:r>
              <a:rPr lang="en-US" sz="2800" dirty="0">
                <a:latin typeface="Courier New" panose="02070309020205020404" pitchFamily="49" charset="0"/>
                <a:cs typeface="Courier New" panose="02070309020205020404" pitchFamily="49" charset="0"/>
              </a:rPr>
              <a:t>	</a:t>
            </a:r>
            <a:r>
              <a:rPr lang="en-US" sz="2800" dirty="0" smtClean="0">
                <a:latin typeface="Courier New" panose="02070309020205020404" pitchFamily="49" charset="0"/>
                <a:cs typeface="Courier New" panose="02070309020205020404" pitchFamily="49" charset="0"/>
              </a:rPr>
              <a:t>if (b&gt;0)</a:t>
            </a:r>
          </a:p>
          <a:p>
            <a:r>
              <a:rPr lang="en-US" sz="2800" dirty="0">
                <a:latin typeface="Courier New" panose="02070309020205020404" pitchFamily="49" charset="0"/>
                <a:cs typeface="Courier New" panose="02070309020205020404" pitchFamily="49" charset="0"/>
              </a:rPr>
              <a:t>	</a:t>
            </a:r>
            <a:r>
              <a:rPr lang="en-US" sz="2800" dirty="0" smtClean="0">
                <a:latin typeface="Courier New" panose="02070309020205020404" pitchFamily="49" charset="0"/>
                <a:cs typeface="Courier New" panose="02070309020205020404" pitchFamily="49" charset="0"/>
              </a:rPr>
              <a:t>	</a:t>
            </a:r>
            <a:r>
              <a:rPr lang="en-US" sz="2800" dirty="0" err="1" smtClean="0">
                <a:latin typeface="Courier New" panose="02070309020205020404" pitchFamily="49" charset="0"/>
                <a:cs typeface="Courier New" panose="02070309020205020404" pitchFamily="49" charset="0"/>
              </a:rPr>
              <a:t>printf</a:t>
            </a:r>
            <a:r>
              <a:rPr lang="en-US" sz="2800" dirty="0" smtClean="0">
                <a:latin typeface="Courier New" panose="02070309020205020404" pitchFamily="49" charset="0"/>
                <a:cs typeface="Courier New" panose="02070309020205020404" pitchFamily="49" charset="0"/>
              </a:rPr>
              <a:t> (“+”);</a:t>
            </a:r>
          </a:p>
          <a:p>
            <a:r>
              <a:rPr lang="en-US" sz="2800" dirty="0" smtClean="0">
                <a:latin typeface="Courier New" panose="02070309020205020404" pitchFamily="49" charset="0"/>
                <a:cs typeface="Courier New" panose="02070309020205020404" pitchFamily="49" charset="0"/>
              </a:rPr>
              <a:t>	else</a:t>
            </a:r>
          </a:p>
          <a:p>
            <a:r>
              <a:rPr lang="en-US" sz="2800" dirty="0">
                <a:latin typeface="Courier New" panose="02070309020205020404" pitchFamily="49" charset="0"/>
                <a:cs typeface="Courier New" panose="02070309020205020404" pitchFamily="49" charset="0"/>
              </a:rPr>
              <a:t>	</a:t>
            </a:r>
            <a:r>
              <a:rPr lang="en-US" sz="2800" dirty="0" smtClean="0">
                <a:latin typeface="Courier New" panose="02070309020205020404" pitchFamily="49" charset="0"/>
                <a:cs typeface="Courier New" panose="02070309020205020404" pitchFamily="49" charset="0"/>
              </a:rPr>
              <a:t>	</a:t>
            </a:r>
            <a:r>
              <a:rPr lang="en-US" sz="2800" dirty="0" err="1" smtClean="0">
                <a:latin typeface="Courier New" panose="02070309020205020404" pitchFamily="49" charset="0"/>
                <a:cs typeface="Courier New" panose="02070309020205020404" pitchFamily="49" charset="0"/>
              </a:rPr>
              <a:t>printf</a:t>
            </a:r>
            <a:r>
              <a:rPr lang="en-US" sz="2800" dirty="0" smtClean="0">
                <a:latin typeface="Courier New" panose="02070309020205020404" pitchFamily="49" charset="0"/>
                <a:cs typeface="Courier New" panose="02070309020205020404" pitchFamily="49" charset="0"/>
              </a:rPr>
              <a:t>(“#”);</a:t>
            </a:r>
          </a:p>
          <a:p>
            <a:r>
              <a:rPr lang="en-US" sz="2800" dirty="0" err="1" smtClean="0">
                <a:latin typeface="Courier New" panose="02070309020205020404" pitchFamily="49" charset="0"/>
                <a:cs typeface="Courier New" panose="02070309020205020404" pitchFamily="49" charset="0"/>
              </a:rPr>
              <a:t>printf</a:t>
            </a:r>
            <a:r>
              <a:rPr lang="en-US" sz="2800" dirty="0" smtClean="0">
                <a:latin typeface="Courier New" panose="02070309020205020404" pitchFamily="49" charset="0"/>
                <a:cs typeface="Courier New" panose="02070309020205020404" pitchFamily="49" charset="0"/>
              </a:rPr>
              <a:t>(“Son”);</a:t>
            </a:r>
            <a:endParaRPr lang="en-US" sz="2800" dirty="0">
              <a:latin typeface="Courier New" panose="02070309020205020404" pitchFamily="49" charset="0"/>
              <a:cs typeface="Courier New" panose="02070309020205020404" pitchFamily="49" charset="0"/>
            </a:endParaRPr>
          </a:p>
        </p:txBody>
      </p:sp>
      <p:sp>
        <p:nvSpPr>
          <p:cNvPr id="7" name="Right Arrow 6"/>
          <p:cNvSpPr/>
          <p:nvPr/>
        </p:nvSpPr>
        <p:spPr>
          <a:xfrm>
            <a:off x="5732060" y="4544704"/>
            <a:ext cx="859809" cy="764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914867" y="3372569"/>
            <a:ext cx="4846093" cy="3108543"/>
          </a:xfrm>
          <a:prstGeom prst="rect">
            <a:avLst/>
          </a:prstGeom>
          <a:solidFill>
            <a:schemeClr val="accent5">
              <a:lumMod val="20000"/>
              <a:lumOff val="80000"/>
            </a:schemeClr>
          </a:solidFill>
        </p:spPr>
        <p:txBody>
          <a:bodyPr wrap="square" rtlCol="0">
            <a:spAutoFit/>
          </a:bodyPr>
          <a:lstStyle/>
          <a:p>
            <a:r>
              <a:rPr lang="tr-TR" sz="2800" dirty="0" err="1" smtClean="0">
                <a:latin typeface="Courier New" panose="02070309020205020404" pitchFamily="49" charset="0"/>
                <a:cs typeface="Courier New" panose="02070309020205020404" pitchFamily="49" charset="0"/>
              </a:rPr>
              <a:t>if</a:t>
            </a:r>
            <a:r>
              <a:rPr lang="tr-TR" sz="2800" dirty="0" smtClean="0">
                <a:latin typeface="Courier New" panose="02070309020205020404" pitchFamily="49" charset="0"/>
                <a:cs typeface="Courier New" panose="02070309020205020404" pitchFamily="49" charset="0"/>
              </a:rPr>
              <a:t> </a:t>
            </a:r>
            <a:r>
              <a:rPr lang="en-US" sz="2800" dirty="0" smtClean="0">
                <a:latin typeface="Courier New" panose="02070309020205020404" pitchFamily="49" charset="0"/>
                <a:cs typeface="Courier New" panose="02070309020205020404" pitchFamily="49" charset="0"/>
              </a:rPr>
              <a:t>(a&gt;0)</a:t>
            </a:r>
          </a:p>
          <a:p>
            <a:r>
              <a:rPr lang="en-US" sz="2800" dirty="0">
                <a:latin typeface="Courier New" panose="02070309020205020404" pitchFamily="49" charset="0"/>
                <a:cs typeface="Courier New" panose="02070309020205020404" pitchFamily="49" charset="0"/>
              </a:rPr>
              <a:t>	</a:t>
            </a:r>
            <a:r>
              <a:rPr lang="en-US" sz="2800" dirty="0" smtClean="0">
                <a:latin typeface="Courier New" panose="02070309020205020404" pitchFamily="49" charset="0"/>
                <a:cs typeface="Courier New" panose="02070309020205020404" pitchFamily="49" charset="0"/>
              </a:rPr>
              <a:t>{	if (b&gt;0)</a:t>
            </a:r>
          </a:p>
          <a:p>
            <a:r>
              <a:rPr lang="en-US" sz="2800" dirty="0">
                <a:latin typeface="Courier New" panose="02070309020205020404" pitchFamily="49" charset="0"/>
                <a:cs typeface="Courier New" panose="02070309020205020404" pitchFamily="49" charset="0"/>
              </a:rPr>
              <a:t>	</a:t>
            </a:r>
            <a:r>
              <a:rPr lang="en-US" sz="2800" dirty="0" smtClean="0">
                <a:latin typeface="Courier New" panose="02070309020205020404" pitchFamily="49" charset="0"/>
                <a:cs typeface="Courier New" panose="02070309020205020404" pitchFamily="49" charset="0"/>
              </a:rPr>
              <a:t>	</a:t>
            </a:r>
            <a:r>
              <a:rPr lang="en-US" sz="2800" dirty="0" err="1" smtClean="0">
                <a:latin typeface="Courier New" panose="02070309020205020404" pitchFamily="49" charset="0"/>
                <a:cs typeface="Courier New" panose="02070309020205020404" pitchFamily="49" charset="0"/>
              </a:rPr>
              <a:t>printf</a:t>
            </a:r>
            <a:r>
              <a:rPr lang="en-US" sz="2800" dirty="0" smtClean="0">
                <a:latin typeface="Courier New" panose="02070309020205020404" pitchFamily="49" charset="0"/>
                <a:cs typeface="Courier New" panose="02070309020205020404" pitchFamily="49" charset="0"/>
              </a:rPr>
              <a:t> (“+”); </a:t>
            </a:r>
          </a:p>
          <a:p>
            <a:r>
              <a:rPr lang="en-US" sz="2800" dirty="0">
                <a:latin typeface="Courier New" panose="02070309020205020404" pitchFamily="49" charset="0"/>
                <a:cs typeface="Courier New" panose="02070309020205020404" pitchFamily="49" charset="0"/>
              </a:rPr>
              <a:t>	</a:t>
            </a:r>
            <a:r>
              <a:rPr lang="en-US" sz="2800" dirty="0" smtClean="0">
                <a:latin typeface="Courier New" panose="02070309020205020404" pitchFamily="49" charset="0"/>
                <a:cs typeface="Courier New" panose="02070309020205020404" pitchFamily="49" charset="0"/>
              </a:rPr>
              <a:t>}</a:t>
            </a:r>
          </a:p>
          <a:p>
            <a:r>
              <a:rPr lang="en-US" sz="2800" dirty="0" smtClean="0">
                <a:latin typeface="Courier New" panose="02070309020205020404" pitchFamily="49" charset="0"/>
                <a:cs typeface="Courier New" panose="02070309020205020404" pitchFamily="49" charset="0"/>
              </a:rPr>
              <a:t>else</a:t>
            </a:r>
          </a:p>
          <a:p>
            <a:r>
              <a:rPr lang="en-US" sz="2800" dirty="0">
                <a:latin typeface="Courier New" panose="02070309020205020404" pitchFamily="49" charset="0"/>
                <a:cs typeface="Courier New" panose="02070309020205020404" pitchFamily="49" charset="0"/>
              </a:rPr>
              <a:t>	</a:t>
            </a:r>
            <a:r>
              <a:rPr lang="en-US" sz="2800" dirty="0" smtClean="0">
                <a:latin typeface="Courier New" panose="02070309020205020404" pitchFamily="49" charset="0"/>
                <a:cs typeface="Courier New" panose="02070309020205020404" pitchFamily="49" charset="0"/>
              </a:rPr>
              <a:t>	</a:t>
            </a:r>
            <a:r>
              <a:rPr lang="en-US" sz="2800" dirty="0" err="1" smtClean="0">
                <a:latin typeface="Courier New" panose="02070309020205020404" pitchFamily="49" charset="0"/>
                <a:cs typeface="Courier New" panose="02070309020205020404" pitchFamily="49" charset="0"/>
              </a:rPr>
              <a:t>printf</a:t>
            </a:r>
            <a:r>
              <a:rPr lang="en-US" sz="2800" dirty="0" smtClean="0">
                <a:latin typeface="Courier New" panose="02070309020205020404" pitchFamily="49" charset="0"/>
                <a:cs typeface="Courier New" panose="02070309020205020404" pitchFamily="49" charset="0"/>
              </a:rPr>
              <a:t>(“#”);</a:t>
            </a:r>
          </a:p>
          <a:p>
            <a:r>
              <a:rPr lang="en-US" sz="2800" dirty="0" err="1" smtClean="0">
                <a:latin typeface="Courier New" panose="02070309020205020404" pitchFamily="49" charset="0"/>
                <a:cs typeface="Courier New" panose="02070309020205020404" pitchFamily="49" charset="0"/>
              </a:rPr>
              <a:t>printf</a:t>
            </a:r>
            <a:r>
              <a:rPr lang="en-US" sz="2800" dirty="0" smtClean="0">
                <a:latin typeface="Courier New" panose="02070309020205020404" pitchFamily="49" charset="0"/>
                <a:cs typeface="Courier New" panose="02070309020205020404" pitchFamily="49" charset="0"/>
              </a:rPr>
              <a:t>(“Son”);</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2171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err="1" smtClean="0"/>
              <a:t>İçiçe</a:t>
            </a:r>
            <a:r>
              <a:rPr lang="tr-TR" dirty="0" smtClean="0"/>
              <a:t> </a:t>
            </a:r>
            <a:r>
              <a:rPr lang="tr-TR" dirty="0" err="1" smtClean="0"/>
              <a:t>if</a:t>
            </a:r>
            <a:r>
              <a:rPr lang="tr-TR" dirty="0" smtClean="0"/>
              <a:t> komutu</a:t>
            </a:r>
            <a:endParaRPr lang="en-US" dirty="0"/>
          </a:p>
        </p:txBody>
      </p:sp>
      <p:sp>
        <p:nvSpPr>
          <p:cNvPr id="3" name="Content Placeholder 2"/>
          <p:cNvSpPr>
            <a:spLocks noGrp="1"/>
          </p:cNvSpPr>
          <p:nvPr>
            <p:ph idx="1"/>
          </p:nvPr>
        </p:nvSpPr>
        <p:spPr>
          <a:xfrm>
            <a:off x="2298510" y="1727591"/>
            <a:ext cx="7882719" cy="4351338"/>
          </a:xfrm>
        </p:spPr>
        <p:txBody>
          <a:bodyPr>
            <a:normAutofit lnSpcReduction="10000"/>
          </a:bodyPr>
          <a:lstStyle/>
          <a:p>
            <a:endParaRPr lang="en-US" dirty="0" smtClean="0"/>
          </a:p>
          <a:p>
            <a:pPr marL="0" indent="0">
              <a:buNone/>
            </a:pPr>
            <a:r>
              <a:rPr lang="en-US" b="1" dirty="0" smtClean="0">
                <a:latin typeface="Courier New" panose="02070309020205020404" pitchFamily="49" charset="0"/>
                <a:cs typeface="Courier New" panose="02070309020205020404" pitchFamily="49" charset="0"/>
              </a:rPr>
              <a:t>if</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yas</a:t>
            </a:r>
            <a:r>
              <a:rPr lang="en-US" dirty="0" smtClean="0">
                <a:latin typeface="Courier New" panose="02070309020205020404" pitchFamily="49" charset="0"/>
                <a:cs typeface="Courier New" panose="02070309020205020404" pitchFamily="49" charset="0"/>
              </a:rPr>
              <a:t>&gt;=50)</a:t>
            </a:r>
          </a:p>
          <a:p>
            <a:pPr marL="0" indent="0">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printf</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cok</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yasli</a:t>
            </a:r>
            <a:r>
              <a:rPr lang="en-US" dirty="0" smtClean="0">
                <a:latin typeface="Courier New" panose="02070309020205020404" pitchFamily="49" charset="0"/>
                <a:cs typeface="Courier New" panose="02070309020205020404" pitchFamily="49" charset="0"/>
              </a:rPr>
              <a:t>”);</a:t>
            </a:r>
          </a:p>
          <a:p>
            <a:pPr marL="0" indent="0">
              <a:buNone/>
            </a:pPr>
            <a:r>
              <a:rPr lang="en-US" b="1" dirty="0" smtClean="0">
                <a:latin typeface="Courier New" panose="02070309020205020404" pitchFamily="49" charset="0"/>
                <a:cs typeface="Courier New" panose="02070309020205020404" pitchFamily="49" charset="0"/>
              </a:rPr>
              <a:t>else if </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yas</a:t>
            </a:r>
            <a:r>
              <a:rPr lang="en-US" dirty="0" smtClean="0">
                <a:latin typeface="Courier New" panose="02070309020205020404" pitchFamily="49" charset="0"/>
                <a:cs typeface="Courier New" panose="02070309020205020404" pitchFamily="49" charset="0"/>
              </a:rPr>
              <a:t>&gt;=40)</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printf</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yasli</a:t>
            </a:r>
            <a:r>
              <a:rPr lang="en-US" dirty="0" smtClean="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else if </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yas</a:t>
            </a:r>
            <a:r>
              <a:rPr lang="en-US" dirty="0" smtClean="0">
                <a:latin typeface="Courier New" panose="02070309020205020404" pitchFamily="49" charset="0"/>
                <a:cs typeface="Courier New" panose="02070309020205020404" pitchFamily="49" charset="0"/>
              </a:rPr>
              <a:t>&gt;=30)</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printf</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orta</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yas</a:t>
            </a:r>
            <a:r>
              <a:rPr lang="en-US" dirty="0" smtClean="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else</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printf</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genc</a:t>
            </a:r>
            <a:r>
              <a:rPr lang="en-US" dirty="0" smtClean="0">
                <a:latin typeface="Courier New" panose="02070309020205020404" pitchFamily="49" charset="0"/>
                <a:cs typeface="Courier New" panose="02070309020205020404" pitchFamily="49" charset="0"/>
              </a:rPr>
              <a:t>”);</a:t>
            </a:r>
          </a:p>
          <a:p>
            <a:pPr marL="0" indent="0">
              <a:buNone/>
            </a:pPr>
            <a:r>
              <a:rPr lang="en-US" dirty="0"/>
              <a:t>	</a:t>
            </a:r>
          </a:p>
        </p:txBody>
      </p:sp>
      <p:cxnSp>
        <p:nvCxnSpPr>
          <p:cNvPr id="5" name="Straight Arrow Connector 4"/>
          <p:cNvCxnSpPr/>
          <p:nvPr/>
        </p:nvCxnSpPr>
        <p:spPr>
          <a:xfrm flipV="1">
            <a:off x="4817659" y="4394579"/>
            <a:ext cx="0" cy="709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3589361" y="3439236"/>
            <a:ext cx="0" cy="682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634018" y="2579427"/>
            <a:ext cx="0" cy="614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7699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Sadece</a:t>
            </a:r>
            <a:r>
              <a:rPr lang="tr-TR" dirty="0" smtClean="0"/>
              <a:t> </a:t>
            </a:r>
            <a:r>
              <a:rPr lang="tr-TR" dirty="0" err="1" smtClean="0"/>
              <a:t>if</a:t>
            </a:r>
            <a:r>
              <a:rPr lang="tr-TR" dirty="0" smtClean="0"/>
              <a:t> komutu</a:t>
            </a:r>
            <a:endParaRPr lang="en-US" dirty="0"/>
          </a:p>
        </p:txBody>
      </p:sp>
      <p:sp>
        <p:nvSpPr>
          <p:cNvPr id="3" name="Content Placeholder 2"/>
          <p:cNvSpPr>
            <a:spLocks noGrp="1"/>
          </p:cNvSpPr>
          <p:nvPr>
            <p:ph idx="1"/>
          </p:nvPr>
        </p:nvSpPr>
        <p:spPr>
          <a:xfrm>
            <a:off x="1091821" y="1727591"/>
            <a:ext cx="9799091" cy="3526797"/>
          </a:xfrm>
        </p:spPr>
        <p:txBody>
          <a:bodyPr>
            <a:normAutofit/>
          </a:bodyPr>
          <a:lstStyle/>
          <a:p>
            <a:endParaRPr lang="en-US" dirty="0" smtClean="0"/>
          </a:p>
          <a:p>
            <a:pPr marL="0" indent="0">
              <a:buNone/>
            </a:pPr>
            <a:r>
              <a:rPr lang="en-US" b="1" dirty="0" smtClean="0">
                <a:latin typeface="Courier New" panose="02070309020205020404" pitchFamily="49" charset="0"/>
                <a:cs typeface="Courier New" panose="02070309020205020404" pitchFamily="49" charset="0"/>
              </a:rPr>
              <a:t>if</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yas</a:t>
            </a:r>
            <a:r>
              <a:rPr lang="en-US" dirty="0" smtClean="0">
                <a:latin typeface="Courier New" panose="02070309020205020404" pitchFamily="49" charset="0"/>
                <a:cs typeface="Courier New" panose="02070309020205020404" pitchFamily="49" charset="0"/>
              </a:rPr>
              <a:t>&gt;=50)</a:t>
            </a: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printf</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cok</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yasli</a:t>
            </a:r>
            <a:r>
              <a:rPr lang="en-US" dirty="0" smtClean="0">
                <a:latin typeface="Courier New" panose="02070309020205020404" pitchFamily="49" charset="0"/>
                <a:cs typeface="Courier New" panose="02070309020205020404" pitchFamily="49" charset="0"/>
              </a:rPr>
              <a:t>\n”);</a:t>
            </a:r>
          </a:p>
          <a:p>
            <a:pPr marL="0" indent="0">
              <a:buNone/>
            </a:pPr>
            <a:r>
              <a:rPr lang="en-US" b="1" dirty="0" smtClean="0">
                <a:latin typeface="Courier New" panose="02070309020205020404" pitchFamily="49" charset="0"/>
                <a:cs typeface="Courier New" panose="02070309020205020404" pitchFamily="49" charset="0"/>
              </a:rPr>
              <a:t>if </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yas</a:t>
            </a:r>
            <a:r>
              <a:rPr lang="en-US" dirty="0" smtClean="0">
                <a:latin typeface="Courier New" panose="02070309020205020404" pitchFamily="49" charset="0"/>
                <a:cs typeface="Courier New" panose="02070309020205020404" pitchFamily="49" charset="0"/>
              </a:rPr>
              <a:t>&gt;=40) </a:t>
            </a:r>
            <a:r>
              <a:rPr lang="en-US" dirty="0" err="1" smtClean="0">
                <a:latin typeface="Courier New" panose="02070309020205020404" pitchFamily="49" charset="0"/>
                <a:cs typeface="Courier New" panose="02070309020205020404" pitchFamily="49" charset="0"/>
              </a:rPr>
              <a:t>printf</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yasli</a:t>
            </a:r>
            <a:r>
              <a:rPr lang="en-US" dirty="0">
                <a:latin typeface="Courier New" panose="02070309020205020404" pitchFamily="49" charset="0"/>
                <a:cs typeface="Courier New" panose="02070309020205020404" pitchFamily="49" charset="0"/>
              </a:rPr>
              <a:t>\n”);</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if </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yas</a:t>
            </a:r>
            <a:r>
              <a:rPr lang="en-US" dirty="0" smtClean="0">
                <a:latin typeface="Courier New" panose="02070309020205020404" pitchFamily="49" charset="0"/>
                <a:cs typeface="Courier New" panose="02070309020205020404" pitchFamily="49" charset="0"/>
              </a:rPr>
              <a:t>&gt;=30) </a:t>
            </a:r>
            <a:r>
              <a:rPr lang="en-US" dirty="0" err="1" smtClean="0">
                <a:latin typeface="Courier New" panose="02070309020205020404" pitchFamily="49" charset="0"/>
                <a:cs typeface="Courier New" panose="02070309020205020404" pitchFamily="49" charset="0"/>
              </a:rPr>
              <a:t>printf</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orta</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yas</a:t>
            </a:r>
            <a:r>
              <a:rPr lang="en-US" dirty="0">
                <a:latin typeface="Courier New" panose="02070309020205020404" pitchFamily="49" charset="0"/>
                <a:cs typeface="Courier New" panose="02070309020205020404" pitchFamily="49" charset="0"/>
              </a:rPr>
              <a:t>\n”);</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if </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yas</a:t>
            </a:r>
            <a:r>
              <a:rPr lang="en-US" dirty="0" smtClean="0">
                <a:latin typeface="Courier New" panose="02070309020205020404" pitchFamily="49" charset="0"/>
                <a:cs typeface="Courier New" panose="02070309020205020404" pitchFamily="49" charset="0"/>
              </a:rPr>
              <a:t>&gt;=20) </a:t>
            </a:r>
            <a:r>
              <a:rPr lang="en-US" dirty="0" err="1" smtClean="0">
                <a:latin typeface="Courier New" panose="02070309020205020404" pitchFamily="49" charset="0"/>
                <a:cs typeface="Courier New" panose="02070309020205020404" pitchFamily="49" charset="0"/>
              </a:rPr>
              <a:t>printf</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genc</a:t>
            </a:r>
            <a:r>
              <a:rPr lang="en-US" dirty="0">
                <a:latin typeface="Courier New" panose="02070309020205020404" pitchFamily="49" charset="0"/>
                <a:cs typeface="Courier New" panose="02070309020205020404" pitchFamily="49" charset="0"/>
              </a:rPr>
              <a:t>\n”);</a:t>
            </a:r>
            <a:endParaRPr lang="en-US" dirty="0" smtClean="0">
              <a:latin typeface="Courier New" panose="02070309020205020404" pitchFamily="49" charset="0"/>
              <a:cs typeface="Courier New" panose="02070309020205020404" pitchFamily="49" charset="0"/>
            </a:endParaRPr>
          </a:p>
          <a:p>
            <a:pPr marL="0" indent="0">
              <a:buNone/>
            </a:pPr>
            <a:r>
              <a:rPr lang="en-US" dirty="0"/>
              <a:t>	</a:t>
            </a:r>
          </a:p>
        </p:txBody>
      </p:sp>
    </p:spTree>
    <p:extLst>
      <p:ext uri="{BB962C8B-B14F-4D97-AF65-F5344CB8AC3E}">
        <p14:creationId xmlns:p14="http://schemas.microsoft.com/office/powerpoint/2010/main" val="5194462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821</Words>
  <Application>Microsoft Office PowerPoint</Application>
  <PresentationFormat>Geniş ekran</PresentationFormat>
  <Paragraphs>347</Paragraphs>
  <Slides>27</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27</vt:i4>
      </vt:variant>
    </vt:vector>
  </HeadingPairs>
  <TitlesOfParts>
    <vt:vector size="33" baseType="lpstr">
      <vt:lpstr>Arial</vt:lpstr>
      <vt:lpstr>Calibri</vt:lpstr>
      <vt:lpstr>Calibri Light</vt:lpstr>
      <vt:lpstr>Courier New</vt:lpstr>
      <vt:lpstr>Wingdings</vt:lpstr>
      <vt:lpstr>Office Theme</vt:lpstr>
      <vt:lpstr>Seçme Komutları</vt:lpstr>
      <vt:lpstr>if ve if-else genel yapısı</vt:lpstr>
      <vt:lpstr>İçiçe if komutu  (Örnek Durum I)</vt:lpstr>
      <vt:lpstr>İçiçe if komutu  (Örnek Durum II)</vt:lpstr>
      <vt:lpstr>İçiçe if komutu  (Örnek Durum III)</vt:lpstr>
      <vt:lpstr>if-else eşleşmesi</vt:lpstr>
      <vt:lpstr>if-else eşleşmesi</vt:lpstr>
      <vt:lpstr>İçiçe if komutu</vt:lpstr>
      <vt:lpstr>Sadece if komutu</vt:lpstr>
      <vt:lpstr>Örnek Program 1</vt:lpstr>
      <vt:lpstr>PowerPoint Sunusu</vt:lpstr>
      <vt:lpstr>switch komutu</vt:lpstr>
      <vt:lpstr>switch komutu (örnek)</vt:lpstr>
      <vt:lpstr>içiçe if komutu (örnek)</vt:lpstr>
      <vt:lpstr>0-9 aralığı sayı örneği</vt:lpstr>
      <vt:lpstr>0-9 aralığı sayı örneği</vt:lpstr>
      <vt:lpstr>break örneği</vt:lpstr>
      <vt:lpstr>break örneği (swtich’i if-else kullanarak tekrar yaz) </vt:lpstr>
      <vt:lpstr>default sözcüğü olmadığında</vt:lpstr>
      <vt:lpstr>Örnek Program 1</vt:lpstr>
      <vt:lpstr>Örnek Program 2</vt:lpstr>
      <vt:lpstr>Örnek Program 3</vt:lpstr>
      <vt:lpstr>PowerPoint Sunusu</vt:lpstr>
      <vt:lpstr>Örnek Program 4</vt:lpstr>
      <vt:lpstr>PowerPoint Sunusu</vt:lpstr>
      <vt:lpstr>Örnek Program 5</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Seçme Komutları</dc:title>
  <dc:creator>Windows User</dc:creator>
  <cp:lastModifiedBy>Farıd HUSEYNOV</cp:lastModifiedBy>
  <cp:revision>37</cp:revision>
  <dcterms:created xsi:type="dcterms:W3CDTF">2017-10-19T16:02:02Z</dcterms:created>
  <dcterms:modified xsi:type="dcterms:W3CDTF">2018-10-24T05:34:46Z</dcterms:modified>
</cp:coreProperties>
</file>